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8" r:id="rId11"/>
    <p:sldId id="269" r:id="rId12"/>
    <p:sldId id="266" r:id="rId13"/>
  </p:sldIdLst>
  <p:sldSz cx="9144000" cy="6858000" type="screen4x3"/>
  <p:notesSz cx="9144000" cy="6858000"/>
  <p:defaultTextStyle>
    <a:defPPr>
      <a:defRPr lang="pt-BR"/>
    </a:defPPr>
    <a:lvl1pPr marL="0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20156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40313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60469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80626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00782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20939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41095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61252" algn="l" defTabSz="10403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EBFE3C8-7873-4985-ADE5-C9219645807B}">
          <p14:sldIdLst>
            <p14:sldId id="256"/>
            <p14:sldId id="258"/>
            <p14:sldId id="257"/>
            <p14:sldId id="260"/>
            <p14:sldId id="259"/>
            <p14:sldId id="261"/>
            <p14:sldId id="263"/>
            <p14:sldId id="262"/>
            <p14:sldId id="264"/>
            <p14:sldId id="268"/>
            <p14:sldId id="269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0" autoAdjust="0"/>
  </p:normalViewPr>
  <p:slideViewPr>
    <p:cSldViewPr>
      <p:cViewPr varScale="1">
        <p:scale>
          <a:sx n="84" d="100"/>
          <a:sy n="84" d="100"/>
        </p:scale>
        <p:origin x="-155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CECE-F34A-4DE1-9A7F-F1C960912CD7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A7535-6145-460A-A3EA-4E128E2DC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2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156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0313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0469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0626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0782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0939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1095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61252" algn="l" defTabSz="1040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A7535-6145-460A-A3EA-4E128E2DC84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3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A7535-6145-460A-A3EA-4E128E2DC8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17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A7535-6145-460A-A3EA-4E128E2DC8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8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31209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0156" indent="0" algn="ctr">
              <a:buNone/>
            </a:lvl2pPr>
            <a:lvl3pPr marL="1040313" indent="0" algn="ctr">
              <a:buNone/>
            </a:lvl3pPr>
            <a:lvl4pPr marL="1560469" indent="0" algn="ctr">
              <a:buNone/>
            </a:lvl4pPr>
            <a:lvl5pPr marL="2080626" indent="0" algn="ctr">
              <a:buNone/>
            </a:lvl5pPr>
            <a:lvl6pPr marL="2600782" indent="0" algn="ctr">
              <a:buNone/>
            </a:lvl6pPr>
            <a:lvl7pPr marL="3120939" indent="0" algn="ctr">
              <a:buNone/>
            </a:lvl7pPr>
            <a:lvl8pPr marL="3641095" indent="0" algn="ctr">
              <a:buNone/>
            </a:lvl8pPr>
            <a:lvl9pPr marL="416125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43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1" y="274644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5120"/>
              </a:lnSpc>
              <a:buNone/>
              <a:defRPr sz="46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20806" indent="0">
              <a:lnSpc>
                <a:spcPts val="2617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1" y="2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51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2822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2822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7335" indent="-312094">
              <a:lnSpc>
                <a:spcPct val="100000"/>
              </a:lnSpc>
              <a:spcBef>
                <a:spcPts val="796"/>
              </a:spcBef>
              <a:defRPr sz="2700"/>
            </a:lvl1pPr>
            <a:lvl2pPr>
              <a:lnSpc>
                <a:spcPct val="100000"/>
              </a:lnSpc>
              <a:spcBef>
                <a:spcPts val="796"/>
              </a:spcBef>
              <a:defRPr sz="2300"/>
            </a:lvl2pPr>
            <a:lvl3pPr>
              <a:lnSpc>
                <a:spcPct val="100000"/>
              </a:lnSpc>
              <a:spcBef>
                <a:spcPts val="796"/>
              </a:spcBef>
              <a:defRPr sz="2000"/>
            </a:lvl3pPr>
            <a:lvl4pPr>
              <a:lnSpc>
                <a:spcPct val="100000"/>
              </a:lnSpc>
              <a:spcBef>
                <a:spcPts val="796"/>
              </a:spcBef>
              <a:defRPr sz="1800"/>
            </a:lvl4pPr>
            <a:lvl5pPr>
              <a:lnSpc>
                <a:spcPct val="100000"/>
              </a:lnSpc>
              <a:spcBef>
                <a:spcPts val="796"/>
              </a:spcBef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7335" indent="-312094">
              <a:lnSpc>
                <a:spcPct val="100000"/>
              </a:lnSpc>
              <a:spcBef>
                <a:spcPts val="796"/>
              </a:spcBef>
              <a:defRPr sz="2700"/>
            </a:lvl1pPr>
            <a:lvl2pPr>
              <a:lnSpc>
                <a:spcPct val="100000"/>
              </a:lnSpc>
              <a:spcBef>
                <a:spcPts val="796"/>
              </a:spcBef>
              <a:defRPr sz="2300"/>
            </a:lvl2pPr>
            <a:lvl3pPr>
              <a:lnSpc>
                <a:spcPct val="100000"/>
              </a:lnSpc>
              <a:spcBef>
                <a:spcPts val="796"/>
              </a:spcBef>
              <a:defRPr sz="2000"/>
            </a:lvl3pPr>
            <a:lvl4pPr>
              <a:lnSpc>
                <a:spcPct val="100000"/>
              </a:lnSpc>
              <a:spcBef>
                <a:spcPts val="796"/>
              </a:spcBef>
              <a:defRPr sz="1800"/>
            </a:lvl4pPr>
            <a:lvl5pPr>
              <a:lnSpc>
                <a:spcPct val="100000"/>
              </a:lnSpc>
              <a:spcBef>
                <a:spcPts val="796"/>
              </a:spcBef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275"/>
              </a:lnSpc>
              <a:buNone/>
              <a:defRPr sz="25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52016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3"/>
            <a:ext cx="8153400" cy="39925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4031" tIns="312094" rIns="104031" bIns="52016" rtlCol="0" anchor="t">
            <a:normAutofit/>
          </a:bodyPr>
          <a:lstStyle>
            <a:extLst/>
          </a:lstStyle>
          <a:p>
            <a:pPr marL="0" indent="-322497" algn="l" rtl="0" eaLnBrk="1" latinLnBrk="0" hangingPunct="1">
              <a:lnSpc>
                <a:spcPts val="3413"/>
              </a:lnSpc>
              <a:spcBef>
                <a:spcPts val="683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6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4031" tIns="312094" anchor="t"/>
          <a:lstStyle>
            <a:lvl1pPr marL="0" indent="0" algn="l" eaLnBrk="1" latinLnBrk="0" hangingPunct="1">
              <a:buNone/>
              <a:defRPr sz="36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3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7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820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5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9" y="21106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4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6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lIns="104031" tIns="52016" rIns="104031" bIns="52016"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lIns="104031" tIns="52016" rIns="104031" bIns="52016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1"/>
          </a:xfrm>
          <a:prstGeom prst="rect">
            <a:avLst/>
          </a:prstGeom>
        </p:spPr>
        <p:txBody>
          <a:bodyPr lIns="104031" tIns="52016" rIns="104031" bIns="52016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6D2B188-86D3-414B-BB86-E6D1024CE68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1"/>
          </a:xfrm>
          <a:prstGeom prst="rect">
            <a:avLst/>
          </a:prstGeom>
        </p:spPr>
        <p:txBody>
          <a:bodyPr lIns="104031" tIns="52016" rIns="104031" bIns="52016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1"/>
          </a:xfrm>
          <a:prstGeom prst="rect">
            <a:avLst/>
          </a:prstGeom>
        </p:spPr>
        <p:txBody>
          <a:bodyPr lIns="104031" tIns="52016" rIns="104031" bIns="52016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4A84353-3B90-4C4E-9CED-1A153405C03C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031" tIns="52016" rIns="104031" bIns="5201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6125" indent="-322497" algn="l" rtl="0" eaLnBrk="1" latinLnBrk="0" hangingPunct="1">
        <a:lnSpc>
          <a:spcPct val="100000"/>
        </a:lnSpc>
        <a:spcBef>
          <a:spcPts val="683"/>
        </a:spcBef>
        <a:buClr>
          <a:schemeClr val="accent1"/>
        </a:buClr>
        <a:buSzPct val="8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8219" indent="-270481" algn="l" rtl="0" eaLnBrk="1" latinLnBrk="0" hangingPunct="1">
        <a:lnSpc>
          <a:spcPct val="100000"/>
        </a:lnSpc>
        <a:spcBef>
          <a:spcPts val="626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03" indent="-260078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375" indent="-197659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7244" indent="-208063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516" indent="-208063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5788" indent="-20806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84657" indent="-20806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929" indent="-20806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01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04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06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07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41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612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34888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Curso Sistemas de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332656"/>
            <a:ext cx="7622664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/>
              <a:t>Acadêmico:</a:t>
            </a:r>
            <a:endParaRPr lang="pt-BR" sz="2000" dirty="0"/>
          </a:p>
          <a:p>
            <a:r>
              <a:rPr lang="pt-BR" sz="2000" dirty="0"/>
              <a:t>Paulo José dos Santos</a:t>
            </a:r>
          </a:p>
          <a:p>
            <a:r>
              <a:rPr lang="pt-BR" sz="2000" dirty="0"/>
              <a:t>Professores da Banca: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Vivaldo Pinto 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344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53338"/>
          </a:xfrm>
        </p:spPr>
      </p:pic>
      <p:sp>
        <p:nvSpPr>
          <p:cNvPr id="7" name="CaixaDeTexto 6"/>
          <p:cNvSpPr txBox="1"/>
          <p:nvPr/>
        </p:nvSpPr>
        <p:spPr>
          <a:xfrm>
            <a:off x="0" y="-108866"/>
            <a:ext cx="9144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Diagrama de Classes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653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381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-57001"/>
            <a:ext cx="9143999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Diagrama Entidade Relacional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123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24744"/>
            <a:ext cx="7992888" cy="4800600"/>
          </a:xfrm>
        </p:spPr>
        <p:txBody>
          <a:bodyPr/>
          <a:lstStyle/>
          <a:p>
            <a:pPr marL="93628" indent="0" algn="just">
              <a:buNone/>
            </a:pPr>
            <a:r>
              <a:rPr lang="pt-BR" dirty="0" smtClean="0"/>
              <a:t>O novo sistema que será implantado na Gerencia TFD visa dar mais agilidade </a:t>
            </a:r>
            <a:r>
              <a:rPr lang="pt-BR" dirty="0" smtClean="0"/>
              <a:t>no processo </a:t>
            </a:r>
            <a:r>
              <a:rPr lang="pt-BR" dirty="0" smtClean="0"/>
              <a:t>envolvido no programa de Tratamento Foro Domicílio, contando com vários benefícios para auxiliar os operadores do programa TFD no atendimento aos </a:t>
            </a:r>
            <a:r>
              <a:rPr lang="pt-BR" dirty="0" smtClean="0"/>
              <a:t>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SISPTD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1" y="2060848"/>
            <a:ext cx="7704856" cy="129090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Sistema de Informação de Paciente no Tratamento fora Domiciliar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047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692696"/>
          </a:xfrm>
        </p:spPr>
        <p:txBody>
          <a:bodyPr anchor="t">
            <a:normAutofit fontScale="90000"/>
          </a:bodyPr>
          <a:lstStyle/>
          <a:p>
            <a:r>
              <a:rPr lang="pt-BR" sz="4400" dirty="0" smtClean="0"/>
              <a:t>O que é TFD 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268760"/>
            <a:ext cx="7920880" cy="453650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O Tratamento Fora de Domicílio – </a:t>
            </a:r>
            <a:r>
              <a:rPr lang="pt-BR" b="1" dirty="0" smtClean="0"/>
              <a:t>TFD</a:t>
            </a:r>
            <a:r>
              <a:rPr lang="pt-BR" dirty="0" smtClean="0"/>
              <a:t>, instituído pela Portaria nº 55 da Secretaria de Assistência à Saúde (Ministério da Saúde), é um instrumento legal que visa garantir, através do SUS, tratamento médico a pacientes portadores de doenças não tratáveis no município de origem por falta de condições técnicas.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5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352" y="-72008"/>
            <a:ext cx="7498080" cy="836712"/>
          </a:xfrm>
        </p:spPr>
        <p:txBody>
          <a:bodyPr anchor="t">
            <a:normAutofit fontScale="90000"/>
          </a:bodyPr>
          <a:lstStyle/>
          <a:p>
            <a:r>
              <a:rPr lang="pt-BR" dirty="0" smtClean="0"/>
              <a:t>Descrição do Sistema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908720"/>
            <a:ext cx="7890080" cy="5339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	O Sistema atual conta com uma base de dados crítica e não confiável e ainda não sendo um sistema multiusuários, e isso tem tornado os processos envolvidos no TFD mais manual do que informatizado.</a:t>
            </a:r>
          </a:p>
          <a:p>
            <a:pPr marL="0" indent="0" algn="just">
              <a:buNone/>
            </a:pPr>
            <a:r>
              <a:rPr lang="pt-BR" sz="3200" dirty="0" smtClean="0"/>
              <a:t>	Isso vem dificultado o trabalho dos operadores da Gerencia TFD no controle dos </a:t>
            </a:r>
            <a:r>
              <a:rPr lang="pt-BR" sz="3200" dirty="0" smtClean="0"/>
              <a:t>pacientes </a:t>
            </a:r>
            <a:r>
              <a:rPr lang="pt-BR" sz="3200" dirty="0" smtClean="0"/>
              <a:t>em tratamento.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74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0"/>
            <a:ext cx="7498080" cy="1196752"/>
          </a:xfrm>
        </p:spPr>
        <p:txBody>
          <a:bodyPr/>
          <a:lstStyle/>
          <a:p>
            <a:r>
              <a:rPr lang="pt-BR" dirty="0" smtClean="0"/>
              <a:t>Objetivo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3" y="1340770"/>
            <a:ext cx="8244408" cy="4824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Facilitar o Controle </a:t>
            </a:r>
            <a:r>
              <a:rPr lang="pt-BR" dirty="0" smtClean="0"/>
              <a:t>de requisições de viajem para Pacientes </a:t>
            </a:r>
            <a:r>
              <a:rPr lang="pt-BR" dirty="0" smtClean="0"/>
              <a:t>que estão no tratamento fora domicílio, dando para os operadores da </a:t>
            </a:r>
            <a:r>
              <a:rPr lang="pt-BR" dirty="0" smtClean="0"/>
              <a:t>gerencia </a:t>
            </a:r>
            <a:r>
              <a:rPr lang="pt-BR" dirty="0" smtClean="0"/>
              <a:t>de tratamento fora </a:t>
            </a:r>
            <a:r>
              <a:rPr lang="pt-BR" dirty="0" smtClean="0"/>
              <a:t>domiciliar uma visão ampla no </a:t>
            </a:r>
            <a:r>
              <a:rPr lang="pt-BR" dirty="0" smtClean="0"/>
              <a:t>acompanhamento do paciente envolvido no </a:t>
            </a:r>
            <a:r>
              <a:rPr lang="pt-BR" dirty="0" smtClean="0"/>
              <a:t>processo de tratamento </a:t>
            </a:r>
            <a:r>
              <a:rPr lang="pt-BR" dirty="0" smtClean="0"/>
              <a:t>fora domicílio.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3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-27384"/>
            <a:ext cx="7498080" cy="836712"/>
          </a:xfrm>
        </p:spPr>
        <p:txBody>
          <a:bodyPr anchor="t">
            <a:normAutofit fontScale="90000"/>
          </a:bodyPr>
          <a:lstStyle/>
          <a:p>
            <a:r>
              <a:rPr lang="pt-BR" dirty="0" smtClean="0"/>
              <a:t>Diagrama de Atores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7848872" cy="5904656"/>
          </a:xfrm>
        </p:spPr>
      </p:pic>
    </p:spTree>
    <p:extLst>
      <p:ext uri="{BB962C8B-B14F-4D97-AF65-F5344CB8AC3E}">
        <p14:creationId xmlns:p14="http://schemas.microsoft.com/office/powerpoint/2010/main" val="12617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498080" cy="648072"/>
          </a:xfrm>
        </p:spPr>
        <p:txBody>
          <a:bodyPr anchor="t">
            <a:noAutofit/>
          </a:bodyPr>
          <a:lstStyle/>
          <a:p>
            <a:r>
              <a:rPr lang="pt-BR" sz="3600" dirty="0" smtClean="0"/>
              <a:t>Diagrama de Caso de Uso Principal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7848872" cy="5904656"/>
          </a:xfrm>
        </p:spPr>
      </p:pic>
    </p:spTree>
    <p:extLst>
      <p:ext uri="{BB962C8B-B14F-4D97-AF65-F5344CB8AC3E}">
        <p14:creationId xmlns:p14="http://schemas.microsoft.com/office/powerpoint/2010/main" val="1921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32619"/>
            <a:ext cx="7498080" cy="588069"/>
          </a:xfrm>
        </p:spPr>
        <p:txBody>
          <a:bodyPr anchor="t">
            <a:noAutofit/>
          </a:bodyPr>
          <a:lstStyle/>
          <a:p>
            <a:r>
              <a:rPr lang="pt-BR" sz="2800" dirty="0"/>
              <a:t>Diagrama de Sequencia Requisição de Viagem</a:t>
            </a:r>
            <a:endParaRPr lang="pt-BR" sz="28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7992888" cy="5832648"/>
          </a:xfrm>
        </p:spPr>
      </p:pic>
    </p:spTree>
    <p:extLst>
      <p:ext uri="{BB962C8B-B14F-4D97-AF65-F5344CB8AC3E}">
        <p14:creationId xmlns:p14="http://schemas.microsoft.com/office/powerpoint/2010/main" val="1705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2"/>
            <a:ext cx="7498080" cy="809253"/>
          </a:xfrm>
        </p:spPr>
        <p:txBody>
          <a:bodyPr>
            <a:normAutofit/>
          </a:bodyPr>
          <a:lstStyle/>
          <a:p>
            <a:r>
              <a:rPr lang="pt-BR" sz="3200" dirty="0"/>
              <a:t>Diagrama de Classe Conceitual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692697"/>
            <a:ext cx="7920880" cy="5616347"/>
          </a:xfrm>
        </p:spPr>
      </p:pic>
    </p:spTree>
    <p:extLst>
      <p:ext uri="{BB962C8B-B14F-4D97-AF65-F5344CB8AC3E}">
        <p14:creationId xmlns:p14="http://schemas.microsoft.com/office/powerpoint/2010/main" val="35434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476</TotalTime>
  <Words>162</Words>
  <Application>Microsoft Office PowerPoint</Application>
  <PresentationFormat>Apresentação na tela (4:3)</PresentationFormat>
  <Paragraphs>25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Solstício</vt:lpstr>
      <vt:lpstr>Curso Sistemas de Informação</vt:lpstr>
      <vt:lpstr>SISPTD</vt:lpstr>
      <vt:lpstr>O que é TFD ?</vt:lpstr>
      <vt:lpstr>Descrição do Sistema Atual</vt:lpstr>
      <vt:lpstr>Objetivo do Sistema</vt:lpstr>
      <vt:lpstr>Diagrama de Atores</vt:lpstr>
      <vt:lpstr>Diagrama de Caso de Uso Principal</vt:lpstr>
      <vt:lpstr>Diagrama de Sequencia Requisição de Viagem</vt:lpstr>
      <vt:lpstr>Diagrama de Classe Conceitual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lordcyber</dc:creator>
  <cp:lastModifiedBy>Microsoft</cp:lastModifiedBy>
  <cp:revision>34</cp:revision>
  <dcterms:created xsi:type="dcterms:W3CDTF">2015-11-11T23:24:26Z</dcterms:created>
  <dcterms:modified xsi:type="dcterms:W3CDTF">2016-11-29T04:49:51Z</dcterms:modified>
</cp:coreProperties>
</file>