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3"/>
  </p:handoutMasterIdLst>
  <p:sldIdLst>
    <p:sldId id="261" r:id="rId2"/>
  </p:sldIdLst>
  <p:sldSz cx="32918400" cy="21945600"/>
  <p:notesSz cx="6934200" cy="9220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1645920" algn="l" rtl="0" fontAlgn="base">
      <a:spcBef>
        <a:spcPct val="0"/>
      </a:spcBef>
      <a:spcAft>
        <a:spcPct val="0"/>
      </a:spcAft>
      <a:defRPr kern="1200">
        <a:solidFill>
          <a:schemeClr val="tx1"/>
        </a:solidFill>
        <a:latin typeface="Arial" charset="0"/>
        <a:ea typeface="+mn-ea"/>
        <a:cs typeface="Arial" charset="0"/>
      </a:defRPr>
    </a:lvl2pPr>
    <a:lvl3pPr marL="3291840" algn="l" rtl="0" fontAlgn="base">
      <a:spcBef>
        <a:spcPct val="0"/>
      </a:spcBef>
      <a:spcAft>
        <a:spcPct val="0"/>
      </a:spcAft>
      <a:defRPr kern="1200">
        <a:solidFill>
          <a:schemeClr val="tx1"/>
        </a:solidFill>
        <a:latin typeface="Arial" charset="0"/>
        <a:ea typeface="+mn-ea"/>
        <a:cs typeface="Arial" charset="0"/>
      </a:defRPr>
    </a:lvl3pPr>
    <a:lvl4pPr marL="4937760" algn="l" rtl="0" fontAlgn="base">
      <a:spcBef>
        <a:spcPct val="0"/>
      </a:spcBef>
      <a:spcAft>
        <a:spcPct val="0"/>
      </a:spcAft>
      <a:defRPr kern="1200">
        <a:solidFill>
          <a:schemeClr val="tx1"/>
        </a:solidFill>
        <a:latin typeface="Arial" charset="0"/>
        <a:ea typeface="+mn-ea"/>
        <a:cs typeface="Arial" charset="0"/>
      </a:defRPr>
    </a:lvl4pPr>
    <a:lvl5pPr marL="6583680" algn="l" rtl="0" fontAlgn="base">
      <a:spcBef>
        <a:spcPct val="0"/>
      </a:spcBef>
      <a:spcAft>
        <a:spcPct val="0"/>
      </a:spcAft>
      <a:defRPr kern="1200">
        <a:solidFill>
          <a:schemeClr val="tx1"/>
        </a:solidFill>
        <a:latin typeface="Arial" charset="0"/>
        <a:ea typeface="+mn-ea"/>
        <a:cs typeface="Arial" charset="0"/>
      </a:defRPr>
    </a:lvl5pPr>
    <a:lvl6pPr marL="8229600" algn="l" defTabSz="3291840" rtl="0" eaLnBrk="1" latinLnBrk="0" hangingPunct="1">
      <a:defRPr kern="1200">
        <a:solidFill>
          <a:schemeClr val="tx1"/>
        </a:solidFill>
        <a:latin typeface="Arial" charset="0"/>
        <a:ea typeface="+mn-ea"/>
        <a:cs typeface="Arial" charset="0"/>
      </a:defRPr>
    </a:lvl6pPr>
    <a:lvl7pPr marL="9875520" algn="l" defTabSz="3291840" rtl="0" eaLnBrk="1" latinLnBrk="0" hangingPunct="1">
      <a:defRPr kern="1200">
        <a:solidFill>
          <a:schemeClr val="tx1"/>
        </a:solidFill>
        <a:latin typeface="Arial" charset="0"/>
        <a:ea typeface="+mn-ea"/>
        <a:cs typeface="Arial" charset="0"/>
      </a:defRPr>
    </a:lvl7pPr>
    <a:lvl8pPr marL="11521440" algn="l" defTabSz="3291840" rtl="0" eaLnBrk="1" latinLnBrk="0" hangingPunct="1">
      <a:defRPr kern="1200">
        <a:solidFill>
          <a:schemeClr val="tx1"/>
        </a:solidFill>
        <a:latin typeface="Arial" charset="0"/>
        <a:ea typeface="+mn-ea"/>
        <a:cs typeface="Arial" charset="0"/>
      </a:defRPr>
    </a:lvl8pPr>
    <a:lvl9pPr marL="13167360" algn="l" defTabSz="329184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lerie Rice" initials="VR" lastIdx="8" clrIdx="0"/>
  <p:cmAuthor id="2" name="Schroeder, Paul J CTR MEDCOM AMEDDCS " initials="SPJCMA" lastIdx="6" clrIdx="1">
    <p:extLst>
      <p:ext uri="{19B8F6BF-5375-455C-9EA6-DF929625EA0E}">
        <p15:presenceInfo xmlns:p15="http://schemas.microsoft.com/office/powerpoint/2012/main" userId="Schroeder, Paul J CTR MEDCOM AMEDDCS "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941B"/>
    <a:srgbClr val="0E1B35"/>
    <a:srgbClr val="18305A"/>
    <a:srgbClr val="1E598D"/>
    <a:srgbClr val="000000"/>
    <a:srgbClr val="DFB6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591" autoAdjust="0"/>
    <p:restoredTop sz="94705" autoAdjust="0"/>
  </p:normalViewPr>
  <p:slideViewPr>
    <p:cSldViewPr showGuides="1">
      <p:cViewPr varScale="1">
        <p:scale>
          <a:sx n="32" d="100"/>
          <a:sy n="32" d="100"/>
        </p:scale>
        <p:origin x="114" y="144"/>
      </p:cViewPr>
      <p:guideLst>
        <p:guide orient="horz" pos="6912"/>
        <p:guide pos="1036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5138" cy="460375"/>
          </a:xfrm>
          <a:prstGeom prst="rect">
            <a:avLst/>
          </a:prstGeom>
        </p:spPr>
        <p:txBody>
          <a:bodyPr vert="horz" lIns="92309" tIns="46154" rIns="92309" bIns="46154" rtlCol="0"/>
          <a:lstStyle>
            <a:lvl1pPr algn="l">
              <a:defRPr sz="1200"/>
            </a:lvl1pPr>
          </a:lstStyle>
          <a:p>
            <a:pPr>
              <a:defRPr/>
            </a:pPr>
            <a:endParaRPr lang="en-US"/>
          </a:p>
        </p:txBody>
      </p:sp>
      <p:sp>
        <p:nvSpPr>
          <p:cNvPr id="3" name="Date Placeholder 2"/>
          <p:cNvSpPr>
            <a:spLocks noGrp="1"/>
          </p:cNvSpPr>
          <p:nvPr>
            <p:ph type="dt" sz="quarter" idx="1"/>
          </p:nvPr>
        </p:nvSpPr>
        <p:spPr>
          <a:xfrm>
            <a:off x="3927475" y="0"/>
            <a:ext cx="3005138" cy="460375"/>
          </a:xfrm>
          <a:prstGeom prst="rect">
            <a:avLst/>
          </a:prstGeom>
        </p:spPr>
        <p:txBody>
          <a:bodyPr vert="horz" lIns="92309" tIns="46154" rIns="92309" bIns="46154" rtlCol="0"/>
          <a:lstStyle>
            <a:lvl1pPr algn="r">
              <a:defRPr sz="1200"/>
            </a:lvl1pPr>
          </a:lstStyle>
          <a:p>
            <a:pPr>
              <a:defRPr/>
            </a:pPr>
            <a:fld id="{B7C3CFF6-E488-419A-9C81-394645FD6EFE}" type="datetimeFigureOut">
              <a:rPr lang="en-US"/>
              <a:pPr>
                <a:defRPr/>
              </a:pPr>
              <a:t>8/10/2018</a:t>
            </a:fld>
            <a:endParaRPr lang="en-US"/>
          </a:p>
        </p:txBody>
      </p:sp>
      <p:sp>
        <p:nvSpPr>
          <p:cNvPr id="4" name="Footer Placeholder 3"/>
          <p:cNvSpPr>
            <a:spLocks noGrp="1"/>
          </p:cNvSpPr>
          <p:nvPr>
            <p:ph type="ftr" sz="quarter" idx="2"/>
          </p:nvPr>
        </p:nvSpPr>
        <p:spPr>
          <a:xfrm>
            <a:off x="0" y="8758238"/>
            <a:ext cx="3005138" cy="460375"/>
          </a:xfrm>
          <a:prstGeom prst="rect">
            <a:avLst/>
          </a:prstGeom>
        </p:spPr>
        <p:txBody>
          <a:bodyPr vert="horz" lIns="92309" tIns="46154" rIns="92309" bIns="46154"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27475" y="8758238"/>
            <a:ext cx="3005138" cy="460375"/>
          </a:xfrm>
          <a:prstGeom prst="rect">
            <a:avLst/>
          </a:prstGeom>
        </p:spPr>
        <p:txBody>
          <a:bodyPr vert="horz" lIns="92309" tIns="46154" rIns="92309" bIns="46154" rtlCol="0" anchor="b"/>
          <a:lstStyle>
            <a:lvl1pPr algn="r">
              <a:defRPr sz="1200"/>
            </a:lvl1pPr>
          </a:lstStyle>
          <a:p>
            <a:pPr>
              <a:defRPr/>
            </a:pPr>
            <a:fld id="{4CD68AFB-81CF-4E0B-9AD4-9AFC083C1325}" type="slidenum">
              <a:rPr lang="en-US"/>
              <a:pPr>
                <a:defRPr/>
              </a:pPr>
              <a:t>‹#›</a:t>
            </a:fld>
            <a:endParaRPr lang="en-US"/>
          </a:p>
        </p:txBody>
      </p:sp>
    </p:spTree>
    <p:extLst>
      <p:ext uri="{BB962C8B-B14F-4D97-AF65-F5344CB8AC3E}">
        <p14:creationId xmlns:p14="http://schemas.microsoft.com/office/powerpoint/2010/main" val="99679194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15050" y="355600"/>
            <a:ext cx="22059900" cy="2082800"/>
          </a:xfrm>
          <a:prstGeom prst="rect">
            <a:avLst/>
          </a:prstGeom>
        </p:spPr>
        <p:txBody>
          <a:bodyPr lIns="68580" tIns="34290" rIns="68580" bIns="34290"/>
          <a:lstStyle>
            <a:lvl1pPr>
              <a:defRPr sz="7200"/>
            </a:lvl1p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userDrawn="1"/>
        </p:nvSpPr>
        <p:spPr>
          <a:xfrm flipH="1">
            <a:off x="0" y="21431250"/>
            <a:ext cx="32918400" cy="514350"/>
          </a:xfrm>
          <a:prstGeom prst="rect">
            <a:avLst/>
          </a:prstGeom>
          <a:gradFill flip="none" rotWithShape="1">
            <a:gsLst>
              <a:gs pos="0">
                <a:schemeClr val="tx1"/>
              </a:gs>
              <a:gs pos="50000">
                <a:srgbClr val="808080"/>
              </a:gs>
              <a:gs pos="25000">
                <a:srgbClr val="404040"/>
              </a:gs>
              <a:gs pos="75000">
                <a:srgbClr val="404040"/>
              </a:gs>
              <a:gs pos="100000">
                <a:schemeClr val="tx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29184" tIns="164592" rIns="329184" bIns="164592" anchor="ctr"/>
          <a:lstStyle/>
          <a:p>
            <a:pPr algn="ctr">
              <a:defRPr/>
            </a:pPr>
            <a:endParaRPr lang="en-US"/>
          </a:p>
        </p:txBody>
      </p:sp>
      <p:sp>
        <p:nvSpPr>
          <p:cNvPr id="17" name="Rectangle 16"/>
          <p:cNvSpPr/>
          <p:nvPr userDrawn="1"/>
        </p:nvSpPr>
        <p:spPr>
          <a:xfrm>
            <a:off x="0" y="0"/>
            <a:ext cx="32918400" cy="2682240"/>
          </a:xfrm>
          <a:prstGeom prst="rect">
            <a:avLst/>
          </a:prstGeom>
          <a:gradFill flip="none" rotWithShape="1">
            <a:gsLst>
              <a:gs pos="50000">
                <a:schemeClr val="tx1"/>
              </a:gs>
              <a:gs pos="0">
                <a:srgbClr val="808080"/>
              </a:gs>
              <a:gs pos="25000">
                <a:srgbClr val="404040"/>
              </a:gs>
              <a:gs pos="75000">
                <a:srgbClr val="404040"/>
              </a:gs>
              <a:gs pos="100000">
                <a:srgbClr val="808080"/>
              </a:gs>
            </a:gsLst>
            <a:lin ang="0" scaled="0"/>
            <a:tileRect/>
          </a:gradFill>
          <a:ln>
            <a:noFill/>
          </a:ln>
          <a:effectLst>
            <a:outerShdw blurRad="254000" dist="139700" dir="6600000" sx="101000" sy="101000" algn="ctr" rotWithShape="0">
              <a:srgbClr val="999999"/>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0" algn="ctr" defTabSz="914400" eaLnBrk="1" latinLnBrk="0" hangingPunct="1"/>
            <a:endParaRPr lang="en-US" sz="1800"/>
          </a:p>
        </p:txBody>
      </p:sp>
      <p:sp>
        <p:nvSpPr>
          <p:cNvPr id="21" name="TextBox 20"/>
          <p:cNvSpPr txBox="1"/>
          <p:nvPr userDrawn="1"/>
        </p:nvSpPr>
        <p:spPr>
          <a:xfrm>
            <a:off x="15129990" y="21431251"/>
            <a:ext cx="2658420" cy="484748"/>
          </a:xfrm>
          <a:prstGeom prst="rect">
            <a:avLst/>
          </a:prstGeom>
          <a:noFill/>
        </p:spPr>
        <p:txBody>
          <a:bodyPr wrap="none" lIns="68580" tIns="34290" rIns="68580" bIns="34290" rtlCol="0">
            <a:spAutoFit/>
          </a:bodyPr>
          <a:lstStyle/>
          <a:p>
            <a:r>
              <a:rPr lang="en-US" sz="2700" dirty="0">
                <a:solidFill>
                  <a:schemeClr val="bg1"/>
                </a:solidFill>
              </a:rPr>
              <a:t>UNCLASSIFIED</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5360" y="770516"/>
            <a:ext cx="5425482" cy="1371600"/>
          </a:xfrm>
          <a:prstGeom prst="rect">
            <a:avLst/>
          </a:prstGeom>
        </p:spPr>
      </p:pic>
    </p:spTree>
  </p:cSld>
  <p:clrMap bg1="lt1" tx1="dk1" bg2="lt2" tx2="dk2" accent1="accent1" accent2="accent2" accent3="accent3" accent4="accent4" accent5="accent5" accent6="accent6" hlink="hlink" folHlink="folHlink"/>
  <p:sldLayoutIdLst>
    <p:sldLayoutId id="2147483654" r:id="rId1"/>
  </p:sldLayoutIdLst>
  <p:txStyles>
    <p:titleStyle>
      <a:lvl1pPr algn="ctr" rtl="0" eaLnBrk="0" fontAlgn="base" hangingPunct="0">
        <a:spcBef>
          <a:spcPct val="0"/>
        </a:spcBef>
        <a:spcAft>
          <a:spcPct val="0"/>
        </a:spcAft>
        <a:defRPr sz="11600" b="1" kern="1200">
          <a:solidFill>
            <a:schemeClr val="bg1"/>
          </a:solidFill>
          <a:latin typeface="Arial" pitchFamily="34" charset="0"/>
          <a:ea typeface="+mj-ea"/>
          <a:cs typeface="Arial" pitchFamily="34" charset="0"/>
        </a:defRPr>
      </a:lvl1pPr>
      <a:lvl2pPr algn="ctr" rtl="0" eaLnBrk="0" fontAlgn="base" hangingPunct="0">
        <a:spcBef>
          <a:spcPct val="0"/>
        </a:spcBef>
        <a:spcAft>
          <a:spcPct val="0"/>
        </a:spcAft>
        <a:defRPr sz="11600" b="1">
          <a:solidFill>
            <a:schemeClr val="bg1"/>
          </a:solidFill>
          <a:latin typeface="Arial" charset="0"/>
          <a:cs typeface="Arial" charset="0"/>
        </a:defRPr>
      </a:lvl2pPr>
      <a:lvl3pPr algn="ctr" rtl="0" eaLnBrk="0" fontAlgn="base" hangingPunct="0">
        <a:spcBef>
          <a:spcPct val="0"/>
        </a:spcBef>
        <a:spcAft>
          <a:spcPct val="0"/>
        </a:spcAft>
        <a:defRPr sz="11600" b="1">
          <a:solidFill>
            <a:schemeClr val="bg1"/>
          </a:solidFill>
          <a:latin typeface="Arial" charset="0"/>
          <a:cs typeface="Arial" charset="0"/>
        </a:defRPr>
      </a:lvl3pPr>
      <a:lvl4pPr algn="ctr" rtl="0" eaLnBrk="0" fontAlgn="base" hangingPunct="0">
        <a:spcBef>
          <a:spcPct val="0"/>
        </a:spcBef>
        <a:spcAft>
          <a:spcPct val="0"/>
        </a:spcAft>
        <a:defRPr sz="11600" b="1">
          <a:solidFill>
            <a:schemeClr val="bg1"/>
          </a:solidFill>
          <a:latin typeface="Arial" charset="0"/>
          <a:cs typeface="Arial" charset="0"/>
        </a:defRPr>
      </a:lvl4pPr>
      <a:lvl5pPr algn="ctr" rtl="0" eaLnBrk="0" fontAlgn="base" hangingPunct="0">
        <a:spcBef>
          <a:spcPct val="0"/>
        </a:spcBef>
        <a:spcAft>
          <a:spcPct val="0"/>
        </a:spcAft>
        <a:defRPr sz="11600" b="1">
          <a:solidFill>
            <a:schemeClr val="bg1"/>
          </a:solidFill>
          <a:latin typeface="Arial" charset="0"/>
          <a:cs typeface="Arial" charset="0"/>
        </a:defRPr>
      </a:lvl5pPr>
      <a:lvl6pPr marL="1645920" algn="ctr" rtl="0" fontAlgn="base">
        <a:spcBef>
          <a:spcPct val="0"/>
        </a:spcBef>
        <a:spcAft>
          <a:spcPct val="0"/>
        </a:spcAft>
        <a:defRPr sz="11600" b="1">
          <a:solidFill>
            <a:schemeClr val="bg1"/>
          </a:solidFill>
          <a:latin typeface="Arial" charset="0"/>
          <a:cs typeface="Arial" charset="0"/>
        </a:defRPr>
      </a:lvl6pPr>
      <a:lvl7pPr marL="3291840" algn="ctr" rtl="0" fontAlgn="base">
        <a:spcBef>
          <a:spcPct val="0"/>
        </a:spcBef>
        <a:spcAft>
          <a:spcPct val="0"/>
        </a:spcAft>
        <a:defRPr sz="11600" b="1">
          <a:solidFill>
            <a:schemeClr val="bg1"/>
          </a:solidFill>
          <a:latin typeface="Arial" charset="0"/>
          <a:cs typeface="Arial" charset="0"/>
        </a:defRPr>
      </a:lvl7pPr>
      <a:lvl8pPr marL="4937760" algn="ctr" rtl="0" fontAlgn="base">
        <a:spcBef>
          <a:spcPct val="0"/>
        </a:spcBef>
        <a:spcAft>
          <a:spcPct val="0"/>
        </a:spcAft>
        <a:defRPr sz="11600" b="1">
          <a:solidFill>
            <a:schemeClr val="bg1"/>
          </a:solidFill>
          <a:latin typeface="Arial" charset="0"/>
          <a:cs typeface="Arial" charset="0"/>
        </a:defRPr>
      </a:lvl8pPr>
      <a:lvl9pPr marL="6583680" algn="ctr" rtl="0" fontAlgn="base">
        <a:spcBef>
          <a:spcPct val="0"/>
        </a:spcBef>
        <a:spcAft>
          <a:spcPct val="0"/>
        </a:spcAft>
        <a:defRPr sz="11600" b="1">
          <a:solidFill>
            <a:schemeClr val="bg1"/>
          </a:solidFill>
          <a:latin typeface="Arial" charset="0"/>
          <a:cs typeface="Arial" charset="0"/>
        </a:defRPr>
      </a:lvl9pPr>
    </p:titleStyle>
    <p:bodyStyle>
      <a:lvl1pPr marL="1234440" indent="-1234440" algn="l" rtl="0" eaLnBrk="0" fontAlgn="base" hangingPunct="0">
        <a:spcBef>
          <a:spcPct val="20000"/>
        </a:spcBef>
        <a:spcAft>
          <a:spcPct val="0"/>
        </a:spcAft>
        <a:buFont typeface="Arial" charset="0"/>
        <a:buChar char="•"/>
        <a:defRPr sz="11600" kern="1200">
          <a:solidFill>
            <a:schemeClr val="tx1"/>
          </a:solidFill>
          <a:latin typeface="Arial" pitchFamily="34" charset="0"/>
          <a:ea typeface="+mn-ea"/>
          <a:cs typeface="Arial" pitchFamily="34" charset="0"/>
        </a:defRPr>
      </a:lvl1pPr>
      <a:lvl2pPr marL="2674620" indent="-1028700" algn="l" rtl="0" eaLnBrk="0" fontAlgn="base" hangingPunct="0">
        <a:spcBef>
          <a:spcPct val="20000"/>
        </a:spcBef>
        <a:spcAft>
          <a:spcPct val="0"/>
        </a:spcAft>
        <a:buFont typeface="Arial" charset="0"/>
        <a:buChar char="–"/>
        <a:defRPr sz="10100" kern="1200">
          <a:solidFill>
            <a:schemeClr val="tx1"/>
          </a:solidFill>
          <a:latin typeface="Arial" pitchFamily="34" charset="0"/>
          <a:ea typeface="+mn-ea"/>
          <a:cs typeface="Arial" pitchFamily="34" charset="0"/>
        </a:defRPr>
      </a:lvl2pPr>
      <a:lvl3pPr marL="4114800" indent="-822960" algn="l" rtl="0" eaLnBrk="0" fontAlgn="base" hangingPunct="0">
        <a:spcBef>
          <a:spcPct val="20000"/>
        </a:spcBef>
        <a:spcAft>
          <a:spcPct val="0"/>
        </a:spcAft>
        <a:buFont typeface="Arial" charset="0"/>
        <a:buChar char="•"/>
        <a:defRPr sz="8600" kern="1200">
          <a:solidFill>
            <a:schemeClr val="tx1"/>
          </a:solidFill>
          <a:latin typeface="Arial" pitchFamily="34" charset="0"/>
          <a:ea typeface="+mn-ea"/>
          <a:cs typeface="Arial" pitchFamily="34" charset="0"/>
        </a:defRPr>
      </a:lvl3pPr>
      <a:lvl4pPr marL="5760720" indent="-822960" algn="l" rtl="0" eaLnBrk="0" fontAlgn="base" hangingPunct="0">
        <a:spcBef>
          <a:spcPct val="20000"/>
        </a:spcBef>
        <a:spcAft>
          <a:spcPct val="0"/>
        </a:spcAft>
        <a:buFont typeface="Arial" charset="0"/>
        <a:buChar char="–"/>
        <a:defRPr sz="7200" kern="1200">
          <a:solidFill>
            <a:schemeClr val="tx1"/>
          </a:solidFill>
          <a:latin typeface="Arial" pitchFamily="34" charset="0"/>
          <a:ea typeface="+mn-ea"/>
          <a:cs typeface="Arial" pitchFamily="34" charset="0"/>
        </a:defRPr>
      </a:lvl4pPr>
      <a:lvl5pPr marL="7406640" indent="-822960" algn="l" rtl="0" eaLnBrk="0" fontAlgn="base" hangingPunct="0">
        <a:spcBef>
          <a:spcPct val="20000"/>
        </a:spcBef>
        <a:spcAft>
          <a:spcPct val="0"/>
        </a:spcAft>
        <a:buFont typeface="Arial" charset="0"/>
        <a:buChar char="»"/>
        <a:defRPr sz="7200" kern="1200">
          <a:solidFill>
            <a:schemeClr val="tx1"/>
          </a:solidFill>
          <a:latin typeface="Arial" pitchFamily="34" charset="0"/>
          <a:ea typeface="+mn-ea"/>
          <a:cs typeface="Arial" pitchFamily="34" charset="0"/>
        </a:defRPr>
      </a:lvl5pPr>
      <a:lvl6pPr marL="9052560" indent="-822960" algn="l" defTabSz="3291840"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8480" indent="-822960" algn="l" defTabSz="3291840"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4400" indent="-822960" algn="l" defTabSz="3291840"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90320" indent="-822960" algn="l" defTabSz="3291840"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840" rtl="0" eaLnBrk="1" latinLnBrk="0" hangingPunct="1">
        <a:defRPr sz="6500" kern="1200">
          <a:solidFill>
            <a:schemeClr val="tx1"/>
          </a:solidFill>
          <a:latin typeface="+mn-lt"/>
          <a:ea typeface="+mn-ea"/>
          <a:cs typeface="+mn-cs"/>
        </a:defRPr>
      </a:lvl1pPr>
      <a:lvl2pPr marL="1645920" algn="l" defTabSz="3291840" rtl="0" eaLnBrk="1" latinLnBrk="0" hangingPunct="1">
        <a:defRPr sz="6500" kern="1200">
          <a:solidFill>
            <a:schemeClr val="tx1"/>
          </a:solidFill>
          <a:latin typeface="+mn-lt"/>
          <a:ea typeface="+mn-ea"/>
          <a:cs typeface="+mn-cs"/>
        </a:defRPr>
      </a:lvl2pPr>
      <a:lvl3pPr marL="3291840" algn="l" defTabSz="3291840" rtl="0" eaLnBrk="1" latinLnBrk="0" hangingPunct="1">
        <a:defRPr sz="6500" kern="1200">
          <a:solidFill>
            <a:schemeClr val="tx1"/>
          </a:solidFill>
          <a:latin typeface="+mn-lt"/>
          <a:ea typeface="+mn-ea"/>
          <a:cs typeface="+mn-cs"/>
        </a:defRPr>
      </a:lvl3pPr>
      <a:lvl4pPr marL="4937760" algn="l" defTabSz="3291840" rtl="0" eaLnBrk="1" latinLnBrk="0" hangingPunct="1">
        <a:defRPr sz="6500" kern="1200">
          <a:solidFill>
            <a:schemeClr val="tx1"/>
          </a:solidFill>
          <a:latin typeface="+mn-lt"/>
          <a:ea typeface="+mn-ea"/>
          <a:cs typeface="+mn-cs"/>
        </a:defRPr>
      </a:lvl4pPr>
      <a:lvl5pPr marL="6583680" algn="l" defTabSz="3291840" rtl="0" eaLnBrk="1" latinLnBrk="0" hangingPunct="1">
        <a:defRPr sz="6500" kern="1200">
          <a:solidFill>
            <a:schemeClr val="tx1"/>
          </a:solidFill>
          <a:latin typeface="+mn-lt"/>
          <a:ea typeface="+mn-ea"/>
          <a:cs typeface="+mn-cs"/>
        </a:defRPr>
      </a:lvl5pPr>
      <a:lvl6pPr marL="8229600" algn="l" defTabSz="3291840" rtl="0" eaLnBrk="1" latinLnBrk="0" hangingPunct="1">
        <a:defRPr sz="6500" kern="1200">
          <a:solidFill>
            <a:schemeClr val="tx1"/>
          </a:solidFill>
          <a:latin typeface="+mn-lt"/>
          <a:ea typeface="+mn-ea"/>
          <a:cs typeface="+mn-cs"/>
        </a:defRPr>
      </a:lvl6pPr>
      <a:lvl7pPr marL="9875520" algn="l" defTabSz="3291840" rtl="0" eaLnBrk="1" latinLnBrk="0" hangingPunct="1">
        <a:defRPr sz="6500" kern="1200">
          <a:solidFill>
            <a:schemeClr val="tx1"/>
          </a:solidFill>
          <a:latin typeface="+mn-lt"/>
          <a:ea typeface="+mn-ea"/>
          <a:cs typeface="+mn-cs"/>
        </a:defRPr>
      </a:lvl7pPr>
      <a:lvl8pPr marL="11521440" algn="l" defTabSz="3291840" rtl="0" eaLnBrk="1" latinLnBrk="0" hangingPunct="1">
        <a:defRPr sz="6500" kern="1200">
          <a:solidFill>
            <a:schemeClr val="tx1"/>
          </a:solidFill>
          <a:latin typeface="+mn-lt"/>
          <a:ea typeface="+mn-ea"/>
          <a:cs typeface="+mn-cs"/>
        </a:defRPr>
      </a:lvl8pPr>
      <a:lvl9pPr marL="13167360" algn="l" defTabSz="3291840" rtl="0" eaLnBrk="1" latinLnBrk="0" hangingPunct="1">
        <a:defRPr sz="6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a:xfrm>
            <a:off x="3733800" y="16565"/>
            <a:ext cx="27889200" cy="2438400"/>
          </a:xfrm>
        </p:spPr>
        <p:txBody>
          <a:bodyPr lIns="75105" tIns="37553" rIns="75105" bIns="37553"/>
          <a:lstStyle/>
          <a:p>
            <a:r>
              <a:rPr lang="en-US" sz="4400" dirty="0"/>
              <a:t>Self-reported Resilience, Somatization, Health, &amp; Health Biomarkers                                                         among a Sample of US Military Active Duty &amp; Veterans</a:t>
            </a:r>
            <a:r>
              <a:rPr lang="en-US" sz="2800" dirty="0">
                <a:effectLst>
                  <a:outerShdw blurRad="127000" dist="101600" dir="2700000" algn="tl" rotWithShape="0">
                    <a:prstClr val="black">
                      <a:alpha val="40000"/>
                    </a:prstClr>
                  </a:outerShdw>
                </a:effectLst>
                <a:latin typeface="Arial" charset="0"/>
                <a:cs typeface="Arial" charset="0"/>
              </a:rPr>
              <a:t/>
            </a:r>
            <a:br>
              <a:rPr lang="en-US" sz="2800" dirty="0">
                <a:effectLst>
                  <a:outerShdw blurRad="127000" dist="101600" dir="2700000" algn="tl" rotWithShape="0">
                    <a:prstClr val="black">
                      <a:alpha val="40000"/>
                    </a:prstClr>
                  </a:outerShdw>
                </a:effectLst>
                <a:latin typeface="Arial" charset="0"/>
                <a:cs typeface="Arial" charset="0"/>
              </a:rPr>
            </a:br>
            <a:r>
              <a:rPr lang="en-US" sz="3200" dirty="0">
                <a:effectLst>
                  <a:outerShdw blurRad="127000" dist="101600" dir="2700000" algn="tl" rotWithShape="0">
                    <a:prstClr val="black">
                      <a:alpha val="40000"/>
                    </a:prstClr>
                  </a:outerShdw>
                </a:effectLst>
                <a:latin typeface="Arial" charset="0"/>
                <a:cs typeface="Arial" charset="0"/>
              </a:rPr>
              <a:t>Valerie J. Rice</a:t>
            </a:r>
            <a:r>
              <a:rPr lang="en-US" sz="3200" baseline="30000" dirty="0">
                <a:effectLst>
                  <a:outerShdw blurRad="127000" dist="101600" dir="2700000" algn="tl" rotWithShape="0">
                    <a:prstClr val="black">
                      <a:alpha val="40000"/>
                    </a:prstClr>
                  </a:outerShdw>
                </a:effectLst>
                <a:latin typeface="Arial" charset="0"/>
                <a:cs typeface="Arial" charset="0"/>
              </a:rPr>
              <a:t>1 </a:t>
            </a:r>
            <a:r>
              <a:rPr lang="en-US" sz="3200" dirty="0">
                <a:effectLst>
                  <a:outerShdw blurRad="127000" dist="101600" dir="2700000" algn="tl" rotWithShape="0">
                    <a:prstClr val="black">
                      <a:alpha val="40000"/>
                    </a:prstClr>
                  </a:outerShdw>
                </a:effectLst>
                <a:latin typeface="Arial" charset="0"/>
                <a:cs typeface="Arial" charset="0"/>
              </a:rPr>
              <a:t>&amp; Paul J. Schroeder</a:t>
            </a:r>
            <a:r>
              <a:rPr lang="en-US" sz="3200" baseline="30000" dirty="0">
                <a:effectLst>
                  <a:outerShdw blurRad="127000" dist="101600" dir="2700000" algn="tl" rotWithShape="0">
                    <a:prstClr val="black">
                      <a:alpha val="40000"/>
                    </a:prstClr>
                  </a:outerShdw>
                </a:effectLst>
                <a:latin typeface="Arial" charset="0"/>
                <a:cs typeface="Arial" charset="0"/>
              </a:rPr>
              <a:t>2</a:t>
            </a:r>
            <a:r>
              <a:rPr lang="en-US" sz="3200" dirty="0">
                <a:effectLst>
                  <a:outerShdw blurRad="127000" dist="101600" dir="2700000" algn="tl" rotWithShape="0">
                    <a:prstClr val="black">
                      <a:alpha val="40000"/>
                    </a:prstClr>
                  </a:outerShdw>
                </a:effectLst>
                <a:latin typeface="Arial" charset="0"/>
                <a:cs typeface="Arial" charset="0"/>
              </a:rPr>
              <a:t>, </a:t>
            </a:r>
            <a:r>
              <a:rPr lang="en-US" sz="2400" dirty="0">
                <a:effectLst>
                  <a:outerShdw blurRad="127000" dist="101600" dir="2700000" algn="tl" rotWithShape="0">
                    <a:prstClr val="black">
                      <a:alpha val="40000"/>
                    </a:prstClr>
                  </a:outerShdw>
                </a:effectLst>
                <a:latin typeface="Arial" charset="0"/>
                <a:cs typeface="Arial" charset="0"/>
              </a:rPr>
              <a:t/>
            </a:r>
            <a:br>
              <a:rPr lang="en-US" sz="2400" dirty="0">
                <a:effectLst>
                  <a:outerShdw blurRad="127000" dist="101600" dir="2700000" algn="tl" rotWithShape="0">
                    <a:prstClr val="black">
                      <a:alpha val="40000"/>
                    </a:prstClr>
                  </a:outerShdw>
                </a:effectLst>
                <a:latin typeface="Arial" charset="0"/>
                <a:cs typeface="Arial" charset="0"/>
              </a:rPr>
            </a:br>
            <a:r>
              <a:rPr lang="en-US" sz="2400" i="1" baseline="30000" dirty="0">
                <a:effectLst>
                  <a:outerShdw blurRad="127000" dist="101600" dir="2700000" algn="tl" rotWithShape="0">
                    <a:prstClr val="black">
                      <a:alpha val="40000"/>
                    </a:prstClr>
                  </a:outerShdw>
                </a:effectLst>
                <a:latin typeface="Arial" charset="0"/>
                <a:cs typeface="Arial" charset="0"/>
              </a:rPr>
              <a:t>1</a:t>
            </a:r>
            <a:r>
              <a:rPr lang="en-US" sz="2400" i="1" dirty="0">
                <a:effectLst>
                  <a:outerShdw blurRad="127000" dist="101600" dir="2700000" algn="tl" rotWithShape="0">
                    <a:prstClr val="black">
                      <a:alpha val="40000"/>
                    </a:prstClr>
                  </a:outerShdw>
                </a:effectLst>
                <a:latin typeface="Arial" charset="0"/>
                <a:cs typeface="Arial" charset="0"/>
              </a:rPr>
              <a:t>AMED Field Element, Fort Sam Houston, TX &amp; </a:t>
            </a:r>
            <a:r>
              <a:rPr lang="en-US" sz="2400" i="1" baseline="30000" dirty="0">
                <a:effectLst>
                  <a:outerShdw blurRad="127000" dist="101600" dir="2700000" algn="tl" rotWithShape="0">
                    <a:prstClr val="black">
                      <a:alpha val="40000"/>
                    </a:prstClr>
                  </a:outerShdw>
                </a:effectLst>
                <a:latin typeface="Arial" charset="0"/>
                <a:cs typeface="Arial" charset="0"/>
              </a:rPr>
              <a:t>2</a:t>
            </a:r>
            <a:r>
              <a:rPr lang="en-US" sz="2400" i="1" dirty="0">
                <a:effectLst>
                  <a:outerShdw blurRad="127000" dist="101600" dir="2700000" algn="tl" rotWithShape="0">
                    <a:prstClr val="black">
                      <a:alpha val="40000"/>
                    </a:prstClr>
                  </a:outerShdw>
                </a:effectLst>
                <a:latin typeface="Arial" charset="0"/>
                <a:cs typeface="Arial" charset="0"/>
              </a:rPr>
              <a:t>DCS Corp, Alexandria, VA,</a:t>
            </a:r>
          </a:p>
        </p:txBody>
      </p:sp>
      <p:cxnSp>
        <p:nvCxnSpPr>
          <p:cNvPr id="6" name="Straight Connector 5"/>
          <p:cNvCxnSpPr/>
          <p:nvPr/>
        </p:nvCxnSpPr>
        <p:spPr>
          <a:xfrm>
            <a:off x="21564600" y="2743200"/>
            <a:ext cx="0" cy="18440400"/>
          </a:xfrm>
          <a:prstGeom prst="line">
            <a:avLst/>
          </a:prstGeom>
          <a:ln w="12700" cmpd="thickThi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82400" y="2743200"/>
            <a:ext cx="0" cy="18440400"/>
          </a:xfrm>
          <a:prstGeom prst="line">
            <a:avLst/>
          </a:prstGeom>
          <a:ln w="12700" cmpd="thickThi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24241" y="3314878"/>
            <a:ext cx="11468099" cy="17851041"/>
          </a:xfrm>
          <a:prstGeom prst="rect">
            <a:avLst/>
          </a:prstGeom>
        </p:spPr>
        <p:txBody>
          <a:bodyPr wrap="square">
            <a:spAutoFit/>
          </a:bodyPr>
          <a:lstStyle/>
          <a:p>
            <a:r>
              <a:rPr lang="en-US" sz="5400" b="1"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Background</a:t>
            </a:r>
            <a:r>
              <a:rPr lang="en-US" sz="4000" b="1"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a:t>
            </a:r>
            <a:r>
              <a:rPr lang="en-US" sz="4000" dirty="0">
                <a:latin typeface="Arial" panose="020B0604020202020204" pitchFamily="34" charset="0"/>
                <a:ea typeface="Calibri" panose="020F0502020204030204" pitchFamily="34" charset="0"/>
                <a:cs typeface="Arial" panose="020B0604020202020204" pitchFamily="34" charset="0"/>
              </a:rPr>
              <a:t> </a:t>
            </a:r>
          </a:p>
          <a:p>
            <a:r>
              <a:rPr lang="en-US" sz="3600" dirty="0"/>
              <a:t>A U.S. military service member needs to have the ability experience traumatic situations and return to full combat functionality, to thrive not just survive. The purpose of this study was to examine the relationships between self-reported resilience and self-reported health and physical somatization, as well as the health biomarkers of blood pressure and pulse. </a:t>
            </a:r>
          </a:p>
          <a:p>
            <a:endParaRPr lang="en-US" sz="1000" dirty="0"/>
          </a:p>
          <a:p>
            <a:r>
              <a:rPr lang="en-US" sz="5400" b="1" dirty="0">
                <a:effectLst>
                  <a:outerShdw blurRad="38100" dist="38100" dir="2700000" algn="tl">
                    <a:srgbClr val="000000">
                      <a:alpha val="43137"/>
                    </a:srgbClr>
                  </a:outerShdw>
                </a:effectLst>
              </a:rPr>
              <a:t>Methods: </a:t>
            </a:r>
          </a:p>
          <a:p>
            <a:r>
              <a:rPr lang="en-US" sz="3600" dirty="0"/>
              <a:t>233 active duty and veteran US Military service members completed: </a:t>
            </a:r>
          </a:p>
          <a:p>
            <a:pPr marL="571500" indent="-571500">
              <a:buFont typeface="Arial" panose="020B0604020202020204" pitchFamily="34" charset="0"/>
              <a:buChar char="•"/>
            </a:pPr>
            <a:r>
              <a:rPr lang="en-US" sz="3600" dirty="0"/>
              <a:t>Demographic survey </a:t>
            </a:r>
          </a:p>
          <a:p>
            <a:pPr marL="571500" indent="-571500">
              <a:buFont typeface="Arial" panose="020B0604020202020204" pitchFamily="34" charset="0"/>
              <a:buChar char="•"/>
            </a:pPr>
            <a:r>
              <a:rPr lang="en-US" sz="3600" dirty="0"/>
              <a:t>Resilience Scale (</a:t>
            </a:r>
            <a:r>
              <a:rPr lang="en-US" sz="3600" dirty="0" err="1"/>
              <a:t>Wagnild</a:t>
            </a:r>
            <a:r>
              <a:rPr lang="en-US" sz="3600" dirty="0"/>
              <a:t> &amp; Young, 2011)</a:t>
            </a:r>
          </a:p>
          <a:p>
            <a:pPr marL="571500" indent="-571500">
              <a:buFont typeface="Arial" panose="020B0604020202020204" pitchFamily="34" charset="0"/>
              <a:buChar char="•"/>
            </a:pPr>
            <a:r>
              <a:rPr lang="en-US" sz="3600" dirty="0"/>
              <a:t>Patient Health Questionnaire (somatization) (Kroenke, et al., 2002)</a:t>
            </a:r>
          </a:p>
          <a:p>
            <a:pPr marL="571500" indent="-571500">
              <a:buFont typeface="Arial" panose="020B0604020202020204" pitchFamily="34" charset="0"/>
              <a:buChar char="•"/>
            </a:pPr>
            <a:r>
              <a:rPr lang="en-US" sz="3600" dirty="0"/>
              <a:t>Self-rated health (1= “poor” – 5 =“Excellent”)</a:t>
            </a:r>
          </a:p>
          <a:p>
            <a:pPr marL="571500" indent="-571500">
              <a:buFont typeface="Arial" panose="020B0604020202020204" pitchFamily="34" charset="0"/>
              <a:buChar char="•"/>
            </a:pPr>
            <a:r>
              <a:rPr lang="en-US" sz="3600" dirty="0"/>
              <a:t>Blood pressure &amp; pulse</a:t>
            </a:r>
          </a:p>
          <a:p>
            <a:r>
              <a:rPr lang="en-US" sz="3600" dirty="0"/>
              <a:t>A median split was used to compare low and high resilient individuals. </a:t>
            </a:r>
          </a:p>
          <a:p>
            <a:endParaRPr lang="en-US" sz="1000" dirty="0"/>
          </a:p>
          <a:p>
            <a:r>
              <a:rPr lang="en-US" sz="5400" b="1"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Results: </a:t>
            </a:r>
          </a:p>
          <a:p>
            <a:r>
              <a:rPr lang="en-US" sz="3600" dirty="0"/>
              <a:t>The majority of volunteers were male (53%), Caucasian (53%), college educated (60%), married (57%), and veterans (66%). Volunteer’s average age was 48.06 ± 11.95 years, and the average time-in-service was 15.26 ± 8.64 years.  </a:t>
            </a:r>
          </a:p>
          <a:p>
            <a:pPr indent="639763"/>
            <a:r>
              <a:rPr lang="en-US" sz="3600" dirty="0"/>
              <a:t>The median score for all volunteers on the resilience scale was 80.00 </a:t>
            </a:r>
            <a:r>
              <a:rPr lang="en-US" sz="3600" dirty="0" smtClean="0"/>
              <a:t>(±16.50</a:t>
            </a:r>
            <a:r>
              <a:rPr lang="en-US" sz="3600" dirty="0"/>
              <a:t>). The percentage of total scores at/above the median threshold (50.2%) did not differ from those below (49.8%), χ</a:t>
            </a:r>
            <a:r>
              <a:rPr lang="en-US" sz="3600" baseline="30000" dirty="0"/>
              <a:t>2 </a:t>
            </a:r>
            <a:r>
              <a:rPr lang="en-US" sz="3600" dirty="0"/>
              <a:t>(1) = .02, p = .90. </a:t>
            </a:r>
            <a:r>
              <a:rPr lang="en-US" sz="3600" dirty="0" smtClean="0"/>
              <a:t>Thus, the two groups were equally divided. </a:t>
            </a:r>
            <a:endParaRPr lang="en-US" sz="3600" dirty="0">
              <a:latin typeface="Arial" panose="020B0604020202020204" pitchFamily="34" charset="0"/>
              <a:cs typeface="Arial" panose="020B0604020202020204" pitchFamily="34" charset="0"/>
            </a:endParaRPr>
          </a:p>
        </p:txBody>
      </p:sp>
      <p:sp>
        <p:nvSpPr>
          <p:cNvPr id="11" name="Rectangle 10"/>
          <p:cNvSpPr/>
          <p:nvPr/>
        </p:nvSpPr>
        <p:spPr>
          <a:xfrm>
            <a:off x="11592340" y="3657897"/>
            <a:ext cx="9962320" cy="17204710"/>
          </a:xfrm>
          <a:prstGeom prst="rect">
            <a:avLst/>
          </a:prstGeom>
        </p:spPr>
        <p:txBody>
          <a:bodyPr wrap="square">
            <a:spAutoFit/>
          </a:bodyPr>
          <a:lstStyle/>
          <a:p>
            <a:pPr marL="571500" indent="-571500">
              <a:spcBef>
                <a:spcPts val="0"/>
              </a:spcBef>
              <a:spcAft>
                <a:spcPts val="0"/>
              </a:spcAft>
              <a:buFont typeface="Arial" panose="020B0604020202020204" pitchFamily="34" charset="0"/>
              <a:buChar char="•"/>
            </a:pPr>
            <a:r>
              <a:rPr lang="en-US" sz="4000" b="1" dirty="0"/>
              <a:t>Resilience</a:t>
            </a:r>
            <a:r>
              <a:rPr lang="en-US" sz="4000" dirty="0"/>
              <a:t>: </a:t>
            </a:r>
            <a:r>
              <a:rPr lang="en-US" sz="3600" dirty="0"/>
              <a:t>Total scores for the high resilient group were higher than total scores for the low resilient, F (1, 233) = 348.63, p &lt; .</a:t>
            </a:r>
            <a:r>
              <a:rPr lang="en-US" sz="3600" dirty="0" smtClean="0"/>
              <a:t>01. </a:t>
            </a:r>
            <a:endParaRPr lang="en-US" sz="3600" dirty="0"/>
          </a:p>
          <a:p>
            <a:pPr marL="571500" indent="-571500">
              <a:spcBef>
                <a:spcPts val="0"/>
              </a:spcBef>
              <a:spcAft>
                <a:spcPts val="0"/>
              </a:spcAft>
              <a:buFont typeface="Arial" panose="020B0604020202020204" pitchFamily="34" charset="0"/>
              <a:buChar char="•"/>
            </a:pPr>
            <a:endParaRPr lang="en-US" sz="800" dirty="0"/>
          </a:p>
          <a:p>
            <a:pPr marL="571500" indent="-571500">
              <a:spcBef>
                <a:spcPts val="0"/>
              </a:spcBef>
              <a:spcAft>
                <a:spcPts val="0"/>
              </a:spcAft>
              <a:buFont typeface="Arial" panose="020B0604020202020204" pitchFamily="34" charset="0"/>
              <a:buChar char="•"/>
            </a:pPr>
            <a:r>
              <a:rPr lang="en-US" sz="4000" b="1" dirty="0"/>
              <a:t>Somatization</a:t>
            </a:r>
            <a:r>
              <a:rPr lang="en-US" sz="4000" dirty="0"/>
              <a:t>: </a:t>
            </a:r>
            <a:r>
              <a:rPr lang="en-US" sz="3600" dirty="0"/>
              <a:t>Low resilient volunteers had more somatic symptom complaints as compared with high resilient volunteers, F (1,231) = 37.13, p &lt; .01.</a:t>
            </a:r>
          </a:p>
          <a:p>
            <a:pPr marL="571500" indent="-571500">
              <a:spcBef>
                <a:spcPts val="0"/>
              </a:spcBef>
              <a:spcAft>
                <a:spcPts val="0"/>
              </a:spcAft>
              <a:buFont typeface="Arial" panose="020B0604020202020204" pitchFamily="34" charset="0"/>
              <a:buChar char="•"/>
            </a:pPr>
            <a:endParaRPr lang="en-US" sz="800" dirty="0"/>
          </a:p>
          <a:p>
            <a:pPr marL="571500" indent="-571500">
              <a:spcBef>
                <a:spcPts val="0"/>
              </a:spcBef>
              <a:spcAft>
                <a:spcPts val="0"/>
              </a:spcAft>
              <a:buFont typeface="Arial" panose="020B0604020202020204" pitchFamily="34" charset="0"/>
              <a:buChar char="•"/>
            </a:pPr>
            <a:r>
              <a:rPr lang="en-US" sz="4000" b="1" dirty="0"/>
              <a:t>Self-rated health</a:t>
            </a:r>
            <a:r>
              <a:rPr lang="en-US" sz="4000" dirty="0"/>
              <a:t>: </a:t>
            </a:r>
            <a:r>
              <a:rPr lang="en-US" sz="3600" dirty="0"/>
              <a:t>High resilient volunteers rated their health higher than the low resilient volunteers, F (1,232) = 28.70, p &lt; .01.</a:t>
            </a:r>
          </a:p>
          <a:p>
            <a:pPr marL="571500" indent="-571500">
              <a:spcBef>
                <a:spcPts val="0"/>
              </a:spcBef>
              <a:spcAft>
                <a:spcPts val="0"/>
              </a:spcAft>
              <a:buFont typeface="Arial" panose="020B0604020202020204" pitchFamily="34" charset="0"/>
              <a:buChar char="•"/>
            </a:pPr>
            <a:endParaRPr lang="en-US" sz="1000" dirty="0"/>
          </a:p>
          <a:p>
            <a:pPr>
              <a:spcBef>
                <a:spcPts val="0"/>
              </a:spcBef>
              <a:spcAft>
                <a:spcPts val="0"/>
              </a:spcAft>
            </a:pPr>
            <a:endParaRPr lang="en-US" sz="1000" b="1" dirty="0"/>
          </a:p>
          <a:p>
            <a:pPr>
              <a:spcBef>
                <a:spcPts val="0"/>
              </a:spcBef>
              <a:spcAft>
                <a:spcPts val="0"/>
              </a:spcAft>
            </a:pPr>
            <a:r>
              <a:rPr lang="en-US" sz="3600" b="1" dirty="0"/>
              <a:t>Table 1</a:t>
            </a:r>
            <a:r>
              <a:rPr lang="en-US" sz="3600" dirty="0"/>
              <a:t>. Self-rated health among the two resilience groups</a:t>
            </a:r>
          </a:p>
          <a:p>
            <a:pPr>
              <a:spcBef>
                <a:spcPts val="0"/>
              </a:spcBef>
              <a:spcAft>
                <a:spcPts val="0"/>
              </a:spcAft>
            </a:pPr>
            <a:endParaRPr lang="en-US" sz="3600" dirty="0"/>
          </a:p>
          <a:p>
            <a:pPr>
              <a:spcBef>
                <a:spcPts val="0"/>
              </a:spcBef>
              <a:spcAft>
                <a:spcPts val="0"/>
              </a:spcAft>
            </a:pPr>
            <a:endParaRPr lang="en-US" sz="4000" dirty="0"/>
          </a:p>
          <a:p>
            <a:pPr>
              <a:spcBef>
                <a:spcPts val="0"/>
              </a:spcBef>
              <a:spcAft>
                <a:spcPts val="0"/>
              </a:spcAft>
            </a:pPr>
            <a:endParaRPr lang="en-US" sz="4000" dirty="0"/>
          </a:p>
          <a:p>
            <a:pPr marL="571500" indent="-571500">
              <a:spcBef>
                <a:spcPts val="0"/>
              </a:spcBef>
              <a:spcAft>
                <a:spcPts val="0"/>
              </a:spcAft>
              <a:buFont typeface="Arial" panose="020B0604020202020204" pitchFamily="34" charset="0"/>
              <a:buChar char="•"/>
            </a:pPr>
            <a:endParaRPr lang="en-US" sz="4000" dirty="0"/>
          </a:p>
          <a:p>
            <a:pPr marL="571500" indent="-571500">
              <a:spcBef>
                <a:spcPts val="0"/>
              </a:spcBef>
              <a:spcAft>
                <a:spcPts val="0"/>
              </a:spcAft>
              <a:buFont typeface="Arial" panose="020B0604020202020204" pitchFamily="34" charset="0"/>
              <a:buChar char="•"/>
            </a:pPr>
            <a:endParaRPr lang="en-US" sz="4000" dirty="0"/>
          </a:p>
          <a:p>
            <a:pPr>
              <a:spcBef>
                <a:spcPts val="0"/>
              </a:spcBef>
              <a:spcAft>
                <a:spcPts val="0"/>
              </a:spcAft>
            </a:pPr>
            <a:endParaRPr lang="en-US" sz="3200" dirty="0"/>
          </a:p>
          <a:p>
            <a:pPr marL="334963" indent="-60325">
              <a:spcBef>
                <a:spcPts val="0"/>
              </a:spcBef>
              <a:spcAft>
                <a:spcPts val="0"/>
              </a:spcAft>
            </a:pPr>
            <a:r>
              <a:rPr lang="en-US" sz="3200" dirty="0"/>
              <a:t>   </a:t>
            </a:r>
          </a:p>
          <a:p>
            <a:pPr marL="396875" indent="-60325">
              <a:spcBef>
                <a:spcPts val="0"/>
              </a:spcBef>
              <a:spcAft>
                <a:spcPts val="0"/>
              </a:spcAft>
            </a:pPr>
            <a:r>
              <a:rPr lang="en-US" sz="2800" i="1" dirty="0"/>
              <a:t>Note</a:t>
            </a:r>
            <a:r>
              <a:rPr lang="en-US" sz="2800" dirty="0"/>
              <a:t>. *p &lt; .05, **p &lt; .01.Data from 7 volunteers that rated their health as “poor” were combined with data from volunteers that rated their health as “fair”. </a:t>
            </a:r>
          </a:p>
          <a:p>
            <a:pPr>
              <a:spcBef>
                <a:spcPts val="0"/>
              </a:spcBef>
              <a:spcAft>
                <a:spcPts val="0"/>
              </a:spcAft>
            </a:pPr>
            <a:endParaRPr lang="en-US" sz="3600" dirty="0"/>
          </a:p>
          <a:p>
            <a:pPr>
              <a:spcBef>
                <a:spcPts val="0"/>
              </a:spcBef>
              <a:spcAft>
                <a:spcPts val="0"/>
              </a:spcAft>
            </a:pPr>
            <a:r>
              <a:rPr lang="en-US" sz="3600" dirty="0"/>
              <a:t>Although high resilient volunteers were more likely to rate their health as “excellent”, p &lt; .01, and low resilient volunteers were more likely to rate their health as “fair” or “average”, p’s &lt; .05, an equal number of high and low resilient volunteers rated their health as “good”, p &gt; .05. </a:t>
            </a:r>
            <a:endParaRPr lang="en-US" sz="3600" dirty="0">
              <a:latin typeface="Arial" panose="020B0604020202020204" pitchFamily="34" charset="0"/>
              <a:ea typeface="Calibri" panose="020F0502020204030204" pitchFamily="34" charset="0"/>
              <a:cs typeface="Arial" panose="020B0604020202020204" pitchFamily="34" charset="0"/>
            </a:endParaRPr>
          </a:p>
        </p:txBody>
      </p:sp>
      <p:sp>
        <p:nvSpPr>
          <p:cNvPr id="12" name="Rectangle 11"/>
          <p:cNvSpPr/>
          <p:nvPr/>
        </p:nvSpPr>
        <p:spPr>
          <a:xfrm>
            <a:off x="21619265" y="3668820"/>
            <a:ext cx="11337235" cy="17604819"/>
          </a:xfrm>
          <a:prstGeom prst="rect">
            <a:avLst/>
          </a:prstGeom>
        </p:spPr>
        <p:txBody>
          <a:bodyPr wrap="square">
            <a:spAutoFit/>
          </a:bodyPr>
          <a:lstStyle/>
          <a:p>
            <a:pPr marL="571500" marR="0" indent="-571500">
              <a:spcBef>
                <a:spcPts val="0"/>
              </a:spcBef>
              <a:spcAft>
                <a:spcPts val="0"/>
              </a:spcAft>
              <a:buFont typeface="Arial" panose="020B0604020202020204" pitchFamily="34" charset="0"/>
              <a:buChar char="•"/>
            </a:pPr>
            <a:r>
              <a:rPr lang="en-US" sz="4000" b="1" dirty="0"/>
              <a:t>Health biomarkers</a:t>
            </a:r>
            <a:r>
              <a:rPr lang="en-US" sz="4000" dirty="0"/>
              <a:t>: </a:t>
            </a:r>
            <a:r>
              <a:rPr lang="en-US" sz="3600" dirty="0"/>
              <a:t>Separate one-way ANOVA’s revealed that, although blood pressure was not different between the two resilience groups, p’s &gt; </a:t>
            </a:r>
            <a:r>
              <a:rPr lang="en-US" sz="3600" dirty="0" smtClean="0"/>
              <a:t>.</a:t>
            </a:r>
            <a:r>
              <a:rPr lang="en-US" sz="3600" dirty="0"/>
              <a:t>05, the low resilient group had higher pulse than the high resilient group, F (1, 216) = 5.91, p &lt; </a:t>
            </a:r>
            <a:r>
              <a:rPr lang="en-US" sz="3600" dirty="0" smtClean="0"/>
              <a:t>.</a:t>
            </a:r>
            <a:r>
              <a:rPr lang="en-US" sz="3600" dirty="0"/>
              <a:t>02.</a:t>
            </a:r>
          </a:p>
          <a:p>
            <a:pPr marL="571500" marR="0" indent="-571500">
              <a:spcBef>
                <a:spcPts val="0"/>
              </a:spcBef>
              <a:spcAft>
                <a:spcPts val="0"/>
              </a:spcAft>
              <a:buFont typeface="Arial" panose="020B0604020202020204" pitchFamily="34" charset="0"/>
              <a:buChar char="•"/>
            </a:pPr>
            <a:endParaRPr lang="en-US" sz="1000" dirty="0"/>
          </a:p>
          <a:p>
            <a:pPr>
              <a:spcBef>
                <a:spcPts val="0"/>
              </a:spcBef>
              <a:spcAft>
                <a:spcPts val="0"/>
              </a:spcAft>
            </a:pPr>
            <a:endParaRPr lang="en-US" sz="1000" b="1" dirty="0"/>
          </a:p>
          <a:p>
            <a:pPr>
              <a:spcBef>
                <a:spcPts val="0"/>
              </a:spcBef>
              <a:spcAft>
                <a:spcPts val="0"/>
              </a:spcAft>
            </a:pPr>
            <a:r>
              <a:rPr lang="en-US" sz="3600" b="1" dirty="0"/>
              <a:t>Table 2</a:t>
            </a:r>
            <a:r>
              <a:rPr lang="en-US" sz="3600" dirty="0"/>
              <a:t>. Health biomarkers for two resilience groups</a:t>
            </a:r>
          </a:p>
          <a:p>
            <a:pPr marR="0">
              <a:spcBef>
                <a:spcPts val="0"/>
              </a:spcBef>
              <a:spcAft>
                <a:spcPts val="0"/>
              </a:spcAft>
            </a:pPr>
            <a:endParaRPr lang="en-US" sz="4000" b="1"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endParaRPr>
          </a:p>
          <a:p>
            <a:pPr marL="0" marR="0">
              <a:spcBef>
                <a:spcPts val="0"/>
              </a:spcBef>
              <a:spcAft>
                <a:spcPts val="0"/>
              </a:spcAft>
            </a:pPr>
            <a:endParaRPr lang="en-US" sz="3200" b="1"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endParaRPr>
          </a:p>
          <a:p>
            <a:pPr marL="0" marR="0">
              <a:spcBef>
                <a:spcPts val="0"/>
              </a:spcBef>
              <a:spcAft>
                <a:spcPts val="0"/>
              </a:spcAft>
            </a:pPr>
            <a:endParaRPr lang="en-US" sz="5400" b="1"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endParaRPr>
          </a:p>
          <a:p>
            <a:pPr>
              <a:spcBef>
                <a:spcPts val="0"/>
              </a:spcBef>
              <a:spcAft>
                <a:spcPts val="0"/>
              </a:spcAft>
            </a:pPr>
            <a:endParaRPr lang="en-US" sz="2800" i="1" dirty="0"/>
          </a:p>
          <a:p>
            <a:pPr>
              <a:spcBef>
                <a:spcPts val="0"/>
              </a:spcBef>
              <a:spcAft>
                <a:spcPts val="0"/>
              </a:spcAft>
            </a:pPr>
            <a:endParaRPr lang="en-US" sz="2800" i="1" dirty="0"/>
          </a:p>
          <a:p>
            <a:pPr marL="182563">
              <a:spcBef>
                <a:spcPts val="0"/>
              </a:spcBef>
              <a:spcAft>
                <a:spcPts val="0"/>
              </a:spcAft>
            </a:pPr>
            <a:endParaRPr lang="en-US" sz="2800" i="1" dirty="0"/>
          </a:p>
          <a:p>
            <a:pPr marL="182563">
              <a:spcBef>
                <a:spcPts val="0"/>
              </a:spcBef>
              <a:spcAft>
                <a:spcPts val="0"/>
              </a:spcAft>
            </a:pPr>
            <a:r>
              <a:rPr lang="en-US" sz="2800" i="1" dirty="0"/>
              <a:t>Note</a:t>
            </a:r>
            <a:r>
              <a:rPr lang="en-US" sz="2800" dirty="0"/>
              <a:t>. *p &lt; .05. BP = blood pressure</a:t>
            </a:r>
          </a:p>
          <a:p>
            <a:pPr marL="571500" indent="-571500">
              <a:spcBef>
                <a:spcPts val="0"/>
              </a:spcBef>
              <a:spcAft>
                <a:spcPts val="0"/>
              </a:spcAft>
              <a:buFont typeface="Arial" panose="020B0604020202020204" pitchFamily="34" charset="0"/>
              <a:buChar char="•"/>
            </a:pPr>
            <a:endParaRPr lang="en-US" sz="1200" b="1" dirty="0"/>
          </a:p>
          <a:p>
            <a:pPr marL="571500" indent="-571500">
              <a:spcBef>
                <a:spcPts val="0"/>
              </a:spcBef>
              <a:spcAft>
                <a:spcPts val="0"/>
              </a:spcAft>
              <a:buFont typeface="Arial" panose="020B0604020202020204" pitchFamily="34" charset="0"/>
              <a:buChar char="•"/>
            </a:pPr>
            <a:r>
              <a:rPr lang="en-US" sz="4000" b="1" dirty="0"/>
              <a:t>Correlations</a:t>
            </a:r>
            <a:r>
              <a:rPr lang="en-US" sz="4000" dirty="0"/>
              <a:t>: </a:t>
            </a:r>
            <a:r>
              <a:rPr lang="en-US" sz="3600" dirty="0"/>
              <a:t>Resilience was significantly correlated with health ratings (r = .46, p &lt; .01), somatization (r = -.42, p &lt; .01) and pulse (r = -.18, p </a:t>
            </a:r>
            <a:r>
              <a:rPr lang="en-US" sz="3600" dirty="0" smtClean="0"/>
              <a:t>&lt; .</a:t>
            </a:r>
            <a:r>
              <a:rPr lang="en-US" sz="3600" dirty="0"/>
              <a:t>01) but not blood pressure, p’s &gt; .05</a:t>
            </a:r>
            <a:r>
              <a:rPr lang="en-US" sz="4000" dirty="0"/>
              <a:t>.  </a:t>
            </a:r>
          </a:p>
          <a:p>
            <a:pPr marL="571500" indent="-571500">
              <a:spcBef>
                <a:spcPts val="0"/>
              </a:spcBef>
              <a:spcAft>
                <a:spcPts val="0"/>
              </a:spcAft>
              <a:buFont typeface="Arial" panose="020B0604020202020204" pitchFamily="34" charset="0"/>
              <a:buChar char="•"/>
            </a:pPr>
            <a:endParaRPr lang="en-US" sz="1000" dirty="0"/>
          </a:p>
          <a:p>
            <a:r>
              <a:rPr lang="en-US" sz="5400" b="1"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Conclusions: </a:t>
            </a:r>
          </a:p>
          <a:p>
            <a:r>
              <a:rPr lang="en-US" sz="3600" dirty="0"/>
              <a:t>Volunteers with higher resilience also had higher self-reported health ratings, lower somatization, and a lower pulse, but no difference in blood pressure. However, the relationship with self-reported health was non-linear as self-rated “good” health was not different between low and high resilient individuals. Taken collectively, these findings support previous findings associating trait resilience with physical health, and provide new information associating resilience with fewer somatization symptoms</a:t>
            </a:r>
            <a:r>
              <a:rPr lang="en-US" sz="3600" dirty="0" smtClean="0"/>
              <a:t>. Future studies should examine the relationship between resilience and blood pressure among less homogeneous samples. </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7200" y="11582400"/>
            <a:ext cx="9448800" cy="3962400"/>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2326" b="4651"/>
          <a:stretch/>
        </p:blipFill>
        <p:spPr>
          <a:xfrm>
            <a:off x="21869400" y="7467600"/>
            <a:ext cx="10515600" cy="3124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11787</TotalTime>
  <Words>683</Words>
  <Application>Microsoft Office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Self-reported Resilience, Somatization, Health, &amp; Health Biomarkers                                                         among a Sample of US Military Active Duty &amp; Veterans Valerie J. Rice1 &amp; Paul J. Schroeder2,  1AMED Field Element, Fort Sam Houston, TX &amp; 2DCS Corp, Alexandria, VA,</vt:lpstr>
    </vt:vector>
  </TitlesOfParts>
  <Company>U.S.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philip.fujawa</dc:creator>
  <cp:lastModifiedBy>Schroeder, Paul J CTR MEDCOM AMEDDCS </cp:lastModifiedBy>
  <cp:revision>81</cp:revision>
  <dcterms:created xsi:type="dcterms:W3CDTF">2010-05-26T14:09:55Z</dcterms:created>
  <dcterms:modified xsi:type="dcterms:W3CDTF">2018-08-10T20:30:08Z</dcterms:modified>
</cp:coreProperties>
</file>