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1.xml" ContentType="application/vnd.openxmlformats-officedocument.presentationml.comments+xml"/>
  <Override PartName="/ppt/notesSlides/notesSlide17.xml" ContentType="application/vnd.openxmlformats-officedocument.presentationml.notesSlide+xml"/>
  <Override PartName="/ppt/comments/comment2.xml" ContentType="application/vnd.openxmlformats-officedocument.presentationml.comments+xml"/>
  <Override PartName="/ppt/notesSlides/notesSlide18.xml" ContentType="application/vnd.openxmlformats-officedocument.presentationml.notesSlide+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4"/>
  </p:sldMasterIdLst>
  <p:notesMasterIdLst>
    <p:notesMasterId r:id="rId25"/>
  </p:notesMasterIdLst>
  <p:sldIdLst>
    <p:sldId id="454" r:id="rId5"/>
    <p:sldId id="592" r:id="rId6"/>
    <p:sldId id="594" r:id="rId7"/>
    <p:sldId id="543" r:id="rId8"/>
    <p:sldId id="575" r:id="rId9"/>
    <p:sldId id="521" r:id="rId10"/>
    <p:sldId id="551" r:id="rId11"/>
    <p:sldId id="577" r:id="rId12"/>
    <p:sldId id="593" r:id="rId13"/>
    <p:sldId id="550" r:id="rId14"/>
    <p:sldId id="578" r:id="rId15"/>
    <p:sldId id="579" r:id="rId16"/>
    <p:sldId id="582" r:id="rId17"/>
    <p:sldId id="583" r:id="rId18"/>
    <p:sldId id="526" r:id="rId19"/>
    <p:sldId id="595" r:id="rId20"/>
    <p:sldId id="566" r:id="rId21"/>
    <p:sldId id="598" r:id="rId22"/>
    <p:sldId id="596" r:id="rId23"/>
    <p:sldId id="597" r:id="rId24"/>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552">
          <p15:clr>
            <a:srgbClr val="A4A3A4"/>
          </p15:clr>
        </p15:guide>
        <p15:guide id="3" pos="2880">
          <p15:clr>
            <a:srgbClr val="A4A3A4"/>
          </p15:clr>
        </p15:guide>
        <p15:guide id="4" pos="2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istrator" initials="A" lastIdx="3" clrIdx="0"/>
  <p:cmAuthor id="1" name="Enders, Leah" initials="LE" lastIdx="24" clrIdx="1">
    <p:extLst>
      <p:ext uri="{19B8F6BF-5375-455C-9EA6-DF929625EA0E}">
        <p15:presenceInfo xmlns:p15="http://schemas.microsoft.com/office/powerpoint/2012/main" userId="Enders, Leah" providerId="None"/>
      </p:ext>
    </p:extLst>
  </p:cmAuthor>
  <p:cmAuthor id="2" name="Schroeder, Paul J CTR MEDCOM AMEDDCS " initials="SPJCMA" lastIdx="27" clrIdx="2">
    <p:extLst>
      <p:ext uri="{19B8F6BF-5375-455C-9EA6-DF929625EA0E}">
        <p15:presenceInfo xmlns:p15="http://schemas.microsoft.com/office/powerpoint/2012/main" userId="Schroeder, Paul J CTR MEDCOM AMEDDCS " providerId="None"/>
      </p:ext>
    </p:extLst>
  </p:cmAuthor>
  <p:cmAuthor id="3" name="Rice, Valerie J CIV (US)" initials="VJR" lastIdx="31" clrIdx="3">
    <p:extLst>
      <p:ext uri="{19B8F6BF-5375-455C-9EA6-DF929625EA0E}">
        <p15:presenceInfo xmlns:p15="http://schemas.microsoft.com/office/powerpoint/2012/main" userId="Rice, Valerie J CIV (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600CC"/>
    <a:srgbClr val="FFCC00"/>
    <a:srgbClr val="0000FF"/>
    <a:srgbClr val="FFFF00"/>
    <a:srgbClr val="0066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56" autoAdjust="0"/>
    <p:restoredTop sz="60323" autoAdjust="0"/>
  </p:normalViewPr>
  <p:slideViewPr>
    <p:cSldViewPr snapToGrid="0">
      <p:cViewPr varScale="1">
        <p:scale>
          <a:sx n="62" d="100"/>
          <a:sy n="62" d="100"/>
        </p:scale>
        <p:origin x="978" y="60"/>
      </p:cViewPr>
      <p:guideLst>
        <p:guide orient="horz" pos="2160"/>
        <p:guide orient="horz" pos="3552"/>
        <p:guide pos="2880"/>
        <p:guide pos="288"/>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7-08-16T10:59:50.894" idx="31">
    <p:pos x="10" y="10"/>
    <p:text>Based on these findings, is it worth teaching mindfulness to soldiers? It appears marginally so...that is...mindfulness and mood are correlated so increased mindfulness should = increased mood. While we saw this, especially in the clinically significant findings (all were better in IM group than control group....I believe that increasing vigor and happiness and decreasing anger, anxiety, depression, restlessness and fatigue makes it worth while. In addition, our other findings show improvements in PTSD symptoms, and weekly reports of stress and pain....</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17-08-16T08:34:23.804" idx="11">
    <p:pos x="706" y="771"/>
    <p:text>I assume this is an anova. If so, please put that</p:text>
    <p:extLst>
      <p:ext uri="{C676402C-5697-4E1C-873F-D02D1690AC5C}">
        <p15:threadingInfo xmlns:p15="http://schemas.microsoft.com/office/powerpoint/2012/main" timeZoneBias="300"/>
      </p:ext>
    </p:extLst>
  </p:cm>
  <p:cm authorId="3" dt="2017-08-16T09:30:04.624" idx="12">
    <p:pos x="10" y="10"/>
    <p:text>The only real finding of interest is group x time, as I'm sure you know. I don't understand this slide -- it is not clear if it is an ANOVA and if these findings are time, group, or group x time.  If they are time only...and this is both groups (those receiving MT and those not receive MT, then DO NOT SHOW THE SLIDE. It doesn't matter and it doesn't show any lowering after MT.</p:text>
    <p:extLst>
      <p:ext uri="{C676402C-5697-4E1C-873F-D02D1690AC5C}">
        <p15:threadingInfo xmlns:p15="http://schemas.microsoft.com/office/powerpoint/2012/main" timeZoneBias="300"/>
      </p:ext>
    </p:extLst>
  </p:cm>
  <p:cm authorId="3" dt="2017-08-16T09:34:15.559" idx="14">
    <p:pos x="10" y="106"/>
    <p:text>UNLESS...this is ONLY those who attended MT, in which case...anyone with a stats background will assume you have 'played with the data to make your case' instead of doing a normal anova and getting the 'truth'....where is the time data for those who did not attend MT? and you can't get a group x time finding if it is only MT folks....</p:text>
    <p:extLst>
      <p:ext uri="{C676402C-5697-4E1C-873F-D02D1690AC5C}">
        <p15:threadingInfo xmlns:p15="http://schemas.microsoft.com/office/powerpoint/2012/main" timeZoneBias="300">
          <p15:parentCm authorId="3" idx="12"/>
        </p15:threadingInfo>
      </p:ext>
    </p:extLst>
  </p:cm>
  <p:cm authorId="3" dt="2017-08-16T09:33:00.306" idx="13">
    <p:pos x="106" y="106"/>
    <p:text>THIS IS THE MOST IMPORTANT FINDING AS IT IS THE ONLY TIME X GROUP:</p:text>
    <p:extLst>
      <p:ext uri="{C676402C-5697-4E1C-873F-D02D1690AC5C}">
        <p15:threadingInfo xmlns:p15="http://schemas.microsoft.com/office/powerpoint/2012/main" timeZoneBias="300"/>
      </p:ext>
    </p:extLst>
  </p:cm>
  <p:cm authorId="3" dt="2017-08-16T09:35:35.525" idx="15">
    <p:pos x="202" y="202"/>
    <p:text>Again, why didn't you do an ANOVA...it appears the data are being handled statistically to prove what you 'want to prove'....</p:text>
    <p:extLst>
      <p:ext uri="{C676402C-5697-4E1C-873F-D02D1690AC5C}">
        <p15:threadingInfo xmlns:p15="http://schemas.microsoft.com/office/powerpoint/2012/main" timeZoneBias="300"/>
      </p:ext>
    </p:extLst>
  </p:cm>
  <p:cm authorId="3" dt="2017-08-16T09:41:46.846" idx="17">
    <p:pos x="298" y="298"/>
    <p:text>This is the only finding that matters here....</p:text>
    <p:extLst>
      <p:ext uri="{C676402C-5697-4E1C-873F-D02D1690AC5C}">
        <p15:threadingInfo xmlns:p15="http://schemas.microsoft.com/office/powerpoint/2012/main" timeZoneBias="300"/>
      </p:ext>
    </p:extLst>
  </p:cm>
  <p:cm authorId="3" dt="2017-08-16T09:42:03.102" idx="18">
    <p:pos x="394" y="394"/>
    <p:text>no, this is not true...it is a finding of time...for both groups....</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17-08-16T09:37:41.268" idx="16">
    <p:pos x="5518" y="650"/>
    <p:text>same for this slide. You need to do an that includes BOTH GROUPS and looks at time, group, and group x time....</p:text>
    <p:extLst>
      <p:ext uri="{C676402C-5697-4E1C-873F-D02D1690AC5C}">
        <p15:threadingInfo xmlns:p15="http://schemas.microsoft.com/office/powerpoint/2012/main" timeZoneBias="300"/>
      </p:ext>
    </p:extLst>
  </p:cm>
  <p:cm authorId="3" dt="2017-08-16T09:42:39.746" idx="19">
    <p:pos x="10" y="10"/>
    <p:text>If you did an ANOVA, then time means everyone got better, NOT just the MT folks. If there is a main effect of group, then one group had higher scores than another (when pre/post data is combined) and it doesn't mean anything (unless their pre-data was so high that there was no room to improve).</p:text>
    <p:extLst>
      <p:ext uri="{C676402C-5697-4E1C-873F-D02D1690AC5C}">
        <p15:threadingInfo xmlns:p15="http://schemas.microsoft.com/office/powerpoint/2012/main" timeZoneBias="300"/>
      </p:ext>
    </p:extLst>
  </p:cm>
  <p:cm authorId="3" dt="2017-08-16T09:45:01.684" idx="20">
    <p:pos x="106" y="106"/>
    <p:text>These are the only findings that matter. The interpretation has to include both times (pre/post), so interpretations would be: 1) MAAS went down for control and stayed the same for the MT??? 2) MT FFMQ observe increased for MT group and stayed the same for the control gp? and 3) control group FFMQ action scores decreased for the control; but stayed the same for the MT group...</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889" tIns="46444" rIns="92889" bIns="46444" rtlCol="0"/>
          <a:lstStyle>
            <a:lvl1pPr algn="l">
              <a:defRPr sz="1200"/>
            </a:lvl1pPr>
          </a:lstStyle>
          <a:p>
            <a:endParaRPr lang="en-US" dirty="0"/>
          </a:p>
        </p:txBody>
      </p:sp>
      <p:sp>
        <p:nvSpPr>
          <p:cNvPr id="3" name="Date Placeholder 2"/>
          <p:cNvSpPr>
            <a:spLocks noGrp="1"/>
          </p:cNvSpPr>
          <p:nvPr>
            <p:ph type="dt" idx="1"/>
          </p:nvPr>
        </p:nvSpPr>
        <p:spPr>
          <a:xfrm>
            <a:off x="3978133" y="0"/>
            <a:ext cx="3043343" cy="465455"/>
          </a:xfrm>
          <a:prstGeom prst="rect">
            <a:avLst/>
          </a:prstGeom>
        </p:spPr>
        <p:txBody>
          <a:bodyPr vert="horz" lIns="92889" tIns="46444" rIns="92889" bIns="46444" rtlCol="0"/>
          <a:lstStyle>
            <a:lvl1pPr algn="r">
              <a:defRPr sz="1200"/>
            </a:lvl1pPr>
          </a:lstStyle>
          <a:p>
            <a:fld id="{47802B59-CA50-4283-8B53-B06FA28FE7F4}" type="datetimeFigureOut">
              <a:rPr lang="en-US" smtClean="0"/>
              <a:pPr/>
              <a:t>9/6/2018</a:t>
            </a:fld>
            <a:endParaRPr lang="en-US" dirty="0"/>
          </a:p>
        </p:txBody>
      </p:sp>
      <p:sp>
        <p:nvSpPr>
          <p:cNvPr id="4" name="Slide Image Placeholder 3"/>
          <p:cNvSpPr>
            <a:spLocks noGrp="1" noRot="1" noChangeAspect="1"/>
          </p:cNvSpPr>
          <p:nvPr>
            <p:ph type="sldImg" idx="2"/>
          </p:nvPr>
        </p:nvSpPr>
        <p:spPr>
          <a:xfrm>
            <a:off x="1182688" y="696913"/>
            <a:ext cx="4657725" cy="3492500"/>
          </a:xfrm>
          <a:prstGeom prst="rect">
            <a:avLst/>
          </a:prstGeom>
          <a:noFill/>
          <a:ln w="12700">
            <a:solidFill>
              <a:prstClr val="black"/>
            </a:solidFill>
          </a:ln>
        </p:spPr>
        <p:txBody>
          <a:bodyPr vert="horz" lIns="92889" tIns="46444" rIns="92889" bIns="46444" rtlCol="0" anchor="ctr"/>
          <a:lstStyle/>
          <a:p>
            <a:endParaRPr lang="en-US" dirty="0"/>
          </a:p>
        </p:txBody>
      </p:sp>
      <p:sp>
        <p:nvSpPr>
          <p:cNvPr id="5" name="Notes Placeholder 4"/>
          <p:cNvSpPr>
            <a:spLocks noGrp="1"/>
          </p:cNvSpPr>
          <p:nvPr>
            <p:ph type="body" sz="quarter" idx="3"/>
          </p:nvPr>
        </p:nvSpPr>
        <p:spPr>
          <a:xfrm>
            <a:off x="702310" y="4421824"/>
            <a:ext cx="5618480" cy="4189095"/>
          </a:xfrm>
          <a:prstGeom prst="rect">
            <a:avLst/>
          </a:prstGeom>
        </p:spPr>
        <p:txBody>
          <a:bodyPr vert="horz" lIns="92889" tIns="46444" rIns="92889" bIns="4644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31"/>
            <a:ext cx="3043343" cy="465455"/>
          </a:xfrm>
          <a:prstGeom prst="rect">
            <a:avLst/>
          </a:prstGeom>
        </p:spPr>
        <p:txBody>
          <a:bodyPr vert="horz" lIns="92889" tIns="46444" rIns="92889" bIns="46444"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3" y="8842031"/>
            <a:ext cx="3043343" cy="465455"/>
          </a:xfrm>
          <a:prstGeom prst="rect">
            <a:avLst/>
          </a:prstGeom>
        </p:spPr>
        <p:txBody>
          <a:bodyPr vert="horz" lIns="92889" tIns="46444" rIns="92889" bIns="46444" rtlCol="0" anchor="b"/>
          <a:lstStyle>
            <a:lvl1pPr algn="r">
              <a:defRPr sz="1200"/>
            </a:lvl1pPr>
          </a:lstStyle>
          <a:p>
            <a:fld id="{6C574044-705B-4BA9-9528-EF24541C28D0}" type="slidenum">
              <a:rPr lang="en-US" smtClean="0"/>
              <a:pPr/>
              <a:t>‹#›</a:t>
            </a:fld>
            <a:endParaRPr lang="en-US" dirty="0"/>
          </a:p>
        </p:txBody>
      </p:sp>
    </p:spTree>
    <p:extLst>
      <p:ext uri="{BB962C8B-B14F-4D97-AF65-F5344CB8AC3E}">
        <p14:creationId xmlns:p14="http://schemas.microsoft.com/office/powerpoint/2010/main" val="13470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74044-705B-4BA9-9528-EF24541C28D0}" type="slidenum">
              <a:rPr lang="en-US" smtClean="0"/>
              <a:pPr/>
              <a:t>1</a:t>
            </a:fld>
            <a:endParaRPr lang="en-US" dirty="0"/>
          </a:p>
        </p:txBody>
      </p:sp>
    </p:spTree>
    <p:extLst>
      <p:ext uri="{BB962C8B-B14F-4D97-AF65-F5344CB8AC3E}">
        <p14:creationId xmlns:p14="http://schemas.microsoft.com/office/powerpoint/2010/main" val="2986945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This</a:t>
            </a:r>
            <a:r>
              <a:rPr lang="en-US" baseline="0" dirty="0" smtClean="0"/>
              <a:t> slide BASICALLY parallels the previous slide.</a:t>
            </a:r>
          </a:p>
          <a:p>
            <a:endParaRPr lang="en-US" baseline="0" dirty="0" smtClean="0"/>
          </a:p>
          <a:p>
            <a:r>
              <a:rPr lang="en-US" dirty="0" smtClean="0"/>
              <a:t>MAAS (same as previous slide): </a:t>
            </a:r>
          </a:p>
          <a:p>
            <a:r>
              <a:rPr lang="en-US" dirty="0" smtClean="0"/>
              <a:t>	- negatively correlated with negative ANAM moods (anger, anxiety, depression, fatigue and restlessness) and </a:t>
            </a:r>
          </a:p>
          <a:p>
            <a:r>
              <a:rPr lang="en-US" dirty="0" smtClean="0"/>
              <a:t>	- positively correlated with positive moods (happiness and vigor)</a:t>
            </a:r>
            <a:r>
              <a:rPr lang="en-US" baseline="0" dirty="0" smtClean="0"/>
              <a:t>. </a:t>
            </a:r>
          </a:p>
          <a:p>
            <a:endParaRPr lang="en-US" baseline="0" dirty="0" smtClean="0"/>
          </a:p>
          <a:p>
            <a:r>
              <a:rPr lang="en-US" baseline="0" dirty="0" smtClean="0"/>
              <a:t>FFMQ:	- DIFFERENT: sub categories correlated with all mood states = acting with awareness and non-judging of inner experience</a:t>
            </a:r>
          </a:p>
          <a:p>
            <a:r>
              <a:rPr lang="en-US" baseline="0" dirty="0" smtClean="0"/>
              <a:t>	- SAME: describing was correlated with all except anger and DIFFERENT: non-reacting to inner experience were correlated with all except anger</a:t>
            </a:r>
          </a:p>
          <a:p>
            <a:r>
              <a:rPr lang="en-US" baseline="0" dirty="0" smtClean="0"/>
              <a:t>	- SAME: observing was correlated with happiness and vigor, DIFFERENT: observing was negatively correlated with fatigue</a:t>
            </a:r>
          </a:p>
          <a:p>
            <a:endParaRPr lang="en-US" baseline="0" dirty="0" smtClean="0"/>
          </a:p>
          <a:p>
            <a:r>
              <a:rPr lang="en-US" baseline="0" dirty="0" smtClean="0"/>
              <a:t>Of the moods themselves: </a:t>
            </a:r>
          </a:p>
          <a:p>
            <a:r>
              <a:rPr lang="en-US" baseline="0" dirty="0" smtClean="0"/>
              <a:t>	- SAME: happiness and vigor were significantly correlated with ALL mindfulness measures, </a:t>
            </a:r>
          </a:p>
          <a:p>
            <a:r>
              <a:rPr lang="en-US" baseline="0" dirty="0" smtClean="0"/>
              <a:t>	- DIFFERENT: fatigue was also correlated with all mindfulness measures</a:t>
            </a:r>
          </a:p>
          <a:p>
            <a:r>
              <a:rPr lang="en-US" baseline="0" dirty="0" smtClean="0"/>
              <a:t>	- DIFFERENT: observe was correlated with fatigue (only negative measure correlated with observe)</a:t>
            </a:r>
          </a:p>
          <a:p>
            <a:r>
              <a:rPr lang="en-US" baseline="0" dirty="0" smtClean="0"/>
              <a:t>	- DIFFERENT: Anger was correlated with acting with awareness and non-reactivity to inner experience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Supports Hypotheses 1 and 2: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Positive association between positive mood state and trait mindfulness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Negative association between negative mood state and trait mindfulness   </a:t>
            </a:r>
          </a:p>
          <a:p>
            <a:r>
              <a:rPr lang="en-US" baseline="0" dirty="0" smtClean="0"/>
              <a:t>h mindfulness. High correlations were observed for ANAM mood, MAAS, FFMQ-non-judge and non-react. </a:t>
            </a:r>
            <a:endParaRPr lang="en-US" dirty="0"/>
          </a:p>
        </p:txBody>
      </p:sp>
      <p:sp>
        <p:nvSpPr>
          <p:cNvPr id="4" name="Slide Number Placeholder 3"/>
          <p:cNvSpPr>
            <a:spLocks noGrp="1"/>
          </p:cNvSpPr>
          <p:nvPr>
            <p:ph type="sldNum" sz="quarter" idx="10"/>
          </p:nvPr>
        </p:nvSpPr>
        <p:spPr/>
        <p:txBody>
          <a:bodyPr/>
          <a:lstStyle/>
          <a:p>
            <a:fld id="{6C574044-705B-4BA9-9528-EF24541C28D0}" type="slidenum">
              <a:rPr lang="en-US" smtClean="0"/>
              <a:pPr/>
              <a:t>10</a:t>
            </a:fld>
            <a:endParaRPr lang="en-US" dirty="0"/>
          </a:p>
        </p:txBody>
      </p:sp>
    </p:spTree>
    <p:extLst>
      <p:ext uri="{BB962C8B-B14F-4D97-AF65-F5344CB8AC3E}">
        <p14:creationId xmlns:p14="http://schemas.microsoft.com/office/powerpoint/2010/main" val="4200058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smtClean="0"/>
          </a:p>
          <a:p>
            <a:r>
              <a:rPr lang="en-US" dirty="0" smtClean="0"/>
              <a:t>A</a:t>
            </a:r>
            <a:r>
              <a:rPr lang="en-US" baseline="0" dirty="0" smtClean="0"/>
              <a:t> 2 (time) x 2 (group) repeated measures ANOVA was used to analyze the mood state data.</a:t>
            </a:r>
          </a:p>
          <a:p>
            <a:endParaRPr lang="en-US" dirty="0" smtClean="0"/>
          </a:p>
          <a:p>
            <a:r>
              <a:rPr lang="en-US" dirty="0" smtClean="0"/>
              <a:t>There was a significant</a:t>
            </a:r>
            <a:r>
              <a:rPr lang="en-US" baseline="0" dirty="0" smtClean="0"/>
              <a:t> main effect of time on self-reported anxiety and restlessness scores, with lower mean scores following MT training. </a:t>
            </a:r>
          </a:p>
          <a:p>
            <a:pPr marL="171450" indent="-171450">
              <a:buFont typeface="Arial" panose="020B0604020202020204" pitchFamily="34" charset="0"/>
              <a:buChar char="•"/>
            </a:pPr>
            <a:r>
              <a:rPr lang="en-US" baseline="0" dirty="0" smtClean="0"/>
              <a:t>self-reported anxiety and restlessness scores were significantly lower following MT training, p’s &lt; .05</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None of the other comparisons were significantly different, p’s &gt; .05</a:t>
            </a:r>
          </a:p>
          <a:p>
            <a:pPr marL="0" indent="0">
              <a:buFont typeface="Arial" panose="020B0604020202020204" pitchFamily="34" charset="0"/>
              <a:buNone/>
            </a:pPr>
            <a:endParaRPr lang="en-US" baseline="0" dirty="0" smtClean="0"/>
          </a:p>
          <a:p>
            <a:r>
              <a:rPr lang="en-US" baseline="0" dirty="0" smtClean="0"/>
              <a:t>The main effect of group (MT/Control) was not significant for self-reported mood state, p’s &gt; .05</a:t>
            </a:r>
          </a:p>
          <a:p>
            <a:pPr marL="171450" indent="-171450">
              <a:buFont typeface="Arial" panose="020B0604020202020204" pitchFamily="34" charset="0"/>
              <a:buChar char="•"/>
            </a:pPr>
            <a:r>
              <a:rPr lang="en-US" baseline="0" dirty="0" smtClean="0"/>
              <a:t>The MT and control groups reported similar levels of mood states.</a:t>
            </a:r>
          </a:p>
          <a:p>
            <a:pPr marL="171450" indent="-171450">
              <a:buFont typeface="Arial" panose="020B0604020202020204" pitchFamily="34" charset="0"/>
              <a:buChar char="•"/>
            </a:pPr>
            <a:endParaRPr lang="en-US" baseline="0" dirty="0" smtClean="0"/>
          </a:p>
          <a:p>
            <a:r>
              <a:rPr lang="en-US" baseline="0" dirty="0" smtClean="0">
                <a:solidFill>
                  <a:schemeClr val="tx2"/>
                </a:solidFill>
              </a:rPr>
              <a:t>The two-way interaction between time (pre/post MT training) and group (MT/control) was significant only for self-reported vigor, F(1,129) = 4.529, p &lt; .035, </a:t>
            </a:r>
            <a:r>
              <a:rPr lang="el-GR" baseline="0" dirty="0" smtClean="0">
                <a:solidFill>
                  <a:schemeClr val="tx2"/>
                </a:solidFill>
              </a:rPr>
              <a:t>η</a:t>
            </a:r>
            <a:r>
              <a:rPr lang="en-US" baseline="0" dirty="0" smtClean="0">
                <a:solidFill>
                  <a:schemeClr val="tx2"/>
                </a:solidFill>
              </a:rPr>
              <a:t>p</a:t>
            </a:r>
            <a:r>
              <a:rPr lang="en-US" baseline="30000" dirty="0" smtClean="0">
                <a:solidFill>
                  <a:schemeClr val="tx2"/>
                </a:solidFill>
              </a:rPr>
              <a:t>2</a:t>
            </a:r>
            <a:r>
              <a:rPr lang="en-US" baseline="0" dirty="0" smtClean="0">
                <a:solidFill>
                  <a:schemeClr val="tx2"/>
                </a:solidFill>
              </a:rPr>
              <a:t> = .034. </a:t>
            </a:r>
          </a:p>
          <a:p>
            <a:pPr marL="171450" indent="-171450">
              <a:buFont typeface="Arial" panose="020B0604020202020204" pitchFamily="34" charset="0"/>
              <a:buChar char="•"/>
            </a:pPr>
            <a:r>
              <a:rPr lang="en-US" dirty="0" smtClean="0">
                <a:solidFill>
                  <a:schemeClr val="tx2"/>
                </a:solidFill>
              </a:rPr>
              <a:t>Although</a:t>
            </a:r>
            <a:r>
              <a:rPr lang="en-US" baseline="0" dirty="0" smtClean="0">
                <a:solidFill>
                  <a:schemeClr val="tx2"/>
                </a:solidFill>
              </a:rPr>
              <a:t> pre- and post- training vigor scores did not differ significantly for the control group, p = .248, the MT group reported significantly higher post-training vigor (M = 57.57, ±23.67) as compared with reported pre-training vigor (M = 52.81, ±21.98), p &lt; .035.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solidFill>
                  <a:schemeClr val="tx2"/>
                </a:solidFill>
              </a:rPr>
              <a:t>The interaction is displayed here. </a:t>
            </a:r>
            <a:r>
              <a:rPr lang="en-US" dirty="0" smtClean="0"/>
              <a:t>Note that,</a:t>
            </a:r>
            <a:r>
              <a:rPr lang="en-US" baseline="0" dirty="0" smtClean="0"/>
              <a:t> using the percent adjusted scoring criteria, the maximum score was 100 and the minimum was 2.78.</a:t>
            </a:r>
          </a:p>
          <a:p>
            <a:pPr marL="171450" indent="-171450">
              <a:buFont typeface="Arial" panose="020B0604020202020204" pitchFamily="34" charset="0"/>
              <a:buChar char="•"/>
            </a:pPr>
            <a:endParaRPr lang="en-US" dirty="0">
              <a:solidFill>
                <a:schemeClr val="tx2"/>
              </a:solidFill>
            </a:endParaRPr>
          </a:p>
        </p:txBody>
      </p:sp>
      <p:sp>
        <p:nvSpPr>
          <p:cNvPr id="4" name="Slide Number Placeholder 3"/>
          <p:cNvSpPr>
            <a:spLocks noGrp="1"/>
          </p:cNvSpPr>
          <p:nvPr>
            <p:ph type="sldNum" sz="quarter" idx="10"/>
          </p:nvPr>
        </p:nvSpPr>
        <p:spPr/>
        <p:txBody>
          <a:bodyPr/>
          <a:lstStyle/>
          <a:p>
            <a:fld id="{6C574044-705B-4BA9-9528-EF24541C28D0}" type="slidenum">
              <a:rPr lang="en-US" smtClean="0"/>
              <a:pPr/>
              <a:t>11</a:t>
            </a:fld>
            <a:endParaRPr lang="en-US" dirty="0"/>
          </a:p>
        </p:txBody>
      </p:sp>
    </p:spTree>
    <p:extLst>
      <p:ext uri="{BB962C8B-B14F-4D97-AF65-F5344CB8AC3E}">
        <p14:creationId xmlns:p14="http://schemas.microsoft.com/office/powerpoint/2010/main" val="501080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There was a significant main effect of time</a:t>
            </a:r>
            <a:r>
              <a:rPr lang="en-US" baseline="0" dirty="0" smtClean="0"/>
              <a:t>.</a:t>
            </a:r>
          </a:p>
          <a:p>
            <a:pPr marL="171450" indent="-171450">
              <a:buFont typeface="Arial" panose="020B0604020202020204" pitchFamily="34" charset="0"/>
              <a:buChar char="•"/>
            </a:pPr>
            <a:r>
              <a:rPr lang="en-US" baseline="0" dirty="0" smtClean="0"/>
              <a:t>Post- MT training scores on the FFMQ observe, describe, and non-judge subscales were significantly higher than pre- MT training scores. None of the other comparisons were statistically significant, p’s &gt; .05</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None of the other comparisons were significantly different, p’s &gt; .05</a:t>
            </a:r>
          </a:p>
          <a:p>
            <a:endParaRPr lang="en-US" baseline="0" dirty="0" smtClean="0"/>
          </a:p>
          <a:p>
            <a:r>
              <a:rPr lang="en-US" baseline="0" dirty="0" smtClean="0"/>
              <a:t>There was a significant main effect of group.</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The control group had significantly higher scores on the MAAS (M = 4.25, ±.92) than the MT group (M = 3.71, ±.93), F (1, 78) = 12.436, p &lt; .001, ηp</a:t>
            </a:r>
            <a:r>
              <a:rPr lang="en-US" sz="1200" kern="1200" baseline="30000" dirty="0" smtClean="0">
                <a:solidFill>
                  <a:schemeClr val="tx1"/>
                </a:solidFill>
                <a:effectLst/>
                <a:latin typeface="+mn-lt"/>
                <a:ea typeface="+mn-ea"/>
                <a:cs typeface="+mn-cs"/>
              </a:rPr>
              <a:t>2</a:t>
            </a:r>
            <a:r>
              <a:rPr lang="en-US" sz="1200" kern="1200" dirty="0" smtClean="0">
                <a:solidFill>
                  <a:schemeClr val="tx1"/>
                </a:solidFill>
                <a:effectLst/>
                <a:latin typeface="+mn-lt"/>
                <a:ea typeface="+mn-ea"/>
                <a:cs typeface="+mn-cs"/>
              </a:rPr>
              <a:t> = .138.</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The control group had significantly higher FFMQ action scores (M = 28.04, ±7.42) than the MT group (M = 24.81, ±7.07), F (1, 78) = 7.371, p &lt; .008, ηp</a:t>
            </a:r>
            <a:r>
              <a:rPr lang="en-US" sz="1200" kern="1200" baseline="30000" dirty="0" smtClean="0">
                <a:solidFill>
                  <a:schemeClr val="tx1"/>
                </a:solidFill>
                <a:effectLst/>
                <a:latin typeface="+mn-lt"/>
                <a:ea typeface="+mn-ea"/>
                <a:cs typeface="+mn-cs"/>
              </a:rPr>
              <a:t>2</a:t>
            </a:r>
            <a:r>
              <a:rPr lang="en-US" sz="1200" kern="1200" dirty="0" smtClean="0">
                <a:solidFill>
                  <a:schemeClr val="tx1"/>
                </a:solidFill>
                <a:effectLst/>
                <a:latin typeface="+mn-lt"/>
                <a:ea typeface="+mn-ea"/>
                <a:cs typeface="+mn-cs"/>
              </a:rPr>
              <a:t> = .086.  </a:t>
            </a:r>
          </a:p>
          <a:p>
            <a:pPr marL="0" indent="0">
              <a:buFont typeface="Arial" panose="020B0604020202020204" pitchFamily="34" charset="0"/>
              <a:buNone/>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None</a:t>
            </a:r>
            <a:r>
              <a:rPr lang="en-US" sz="1200" kern="1200" baseline="0" dirty="0" smtClean="0">
                <a:solidFill>
                  <a:schemeClr val="tx1"/>
                </a:solidFill>
                <a:effectLst/>
                <a:latin typeface="+mn-lt"/>
                <a:ea typeface="+mn-ea"/>
                <a:cs typeface="+mn-cs"/>
              </a:rPr>
              <a:t> of the other comparisons were significantly different, p’s &gt; .05</a:t>
            </a: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endParaRPr lang="en-US" sz="1200" kern="1200" dirty="0" smtClean="0">
              <a:solidFill>
                <a:schemeClr val="tx1"/>
              </a:solidFill>
              <a:effectLst/>
              <a:latin typeface="+mn-lt"/>
              <a:ea typeface="+mn-ea"/>
              <a:cs typeface="+mn-cs"/>
            </a:endParaRPr>
          </a:p>
          <a:p>
            <a:r>
              <a:rPr lang="en-US" baseline="0" dirty="0" smtClean="0"/>
              <a:t>There was a significant time x group interaction (</a:t>
            </a:r>
            <a:r>
              <a:rPr lang="en-US" b="1" baseline="0" dirty="0" smtClean="0"/>
              <a:t>shown on this slide</a:t>
            </a:r>
            <a:r>
              <a:rPr lang="en-US" baseline="0" dirty="0" smtClean="0"/>
              <a:t>):</a:t>
            </a:r>
          </a:p>
          <a:p>
            <a:pPr marL="171450" indent="-171450">
              <a:buFont typeface="Arial" panose="020B0604020202020204" pitchFamily="34" charset="0"/>
              <a:buChar char="•"/>
            </a:pPr>
            <a:r>
              <a:rPr lang="en-US" baseline="0" dirty="0" smtClean="0"/>
              <a:t>MAAS: F(1,128) = 9.1295, p &lt; .003, </a:t>
            </a:r>
            <a:r>
              <a:rPr lang="el-GR" baseline="0" dirty="0" smtClean="0"/>
              <a:t>η</a:t>
            </a:r>
            <a:r>
              <a:rPr lang="en-US" baseline="0" dirty="0" smtClean="0"/>
              <a:t>p</a:t>
            </a:r>
            <a:r>
              <a:rPr lang="en-US" baseline="30000" dirty="0" smtClean="0"/>
              <a:t>2</a:t>
            </a:r>
            <a:r>
              <a:rPr lang="en-US" baseline="0" dirty="0" smtClean="0"/>
              <a:t> = .067. The control group had significantly higher pre-training MAAS scores (M = 4.31, ± .96) as compared with the MT group (M = 3.68, ±.93), p &lt; .001. Post-training MAAS scores did not differ significantly between the two groups, p = .228.</a:t>
            </a:r>
          </a:p>
          <a:p>
            <a:pPr marL="628650" lvl="1" indent="-171450">
              <a:buFont typeface="Arial" panose="020B0604020202020204" pitchFamily="34" charset="0"/>
              <a:buChar char="•"/>
            </a:pPr>
            <a:r>
              <a:rPr lang="en-US" baseline="0" dirty="0" smtClean="0"/>
              <a:t>Pre-MT training minimum score: 1.40, maximum: 5.80</a:t>
            </a:r>
          </a:p>
          <a:p>
            <a:pPr marL="628650" lvl="1" indent="-171450">
              <a:buFont typeface="Arial" panose="020B0604020202020204" pitchFamily="34" charset="0"/>
              <a:buChar char="•"/>
            </a:pPr>
            <a:r>
              <a:rPr lang="en-US" baseline="0" dirty="0" smtClean="0"/>
              <a:t>Post-MT training minimum score: 2.33, maximum: 5.93</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FFMQ-observe: F(1,128) = 5.316, p &lt; .023, </a:t>
            </a:r>
            <a:r>
              <a:rPr lang="el-GR" baseline="0" dirty="0" smtClean="0"/>
              <a:t>η</a:t>
            </a:r>
            <a:r>
              <a:rPr lang="en-US" baseline="0" dirty="0" smtClean="0"/>
              <a:t>p</a:t>
            </a:r>
            <a:r>
              <a:rPr lang="en-US" baseline="30000" dirty="0" smtClean="0"/>
              <a:t>2</a:t>
            </a:r>
            <a:r>
              <a:rPr lang="en-US" baseline="0" dirty="0" smtClean="0"/>
              <a:t> = .040. The MT group had marginally significantly higher post-training FFMQ-observe scores (M = 28.00, ± 5.50) as compared with the control group (M = 25.48, ± 7.58), p &lt; .06. Pre-training scores were not significantly different, p = .928 </a:t>
            </a:r>
          </a:p>
          <a:p>
            <a:pPr marL="628650" lvl="1" indent="-171450">
              <a:buFont typeface="Arial" panose="020B0604020202020204" pitchFamily="34" charset="0"/>
              <a:buChar char="•"/>
            </a:pPr>
            <a:r>
              <a:rPr lang="en-US" baseline="0" dirty="0" smtClean="0"/>
              <a:t>Pre-MT training minimum score: 3, maximum: 39</a:t>
            </a:r>
          </a:p>
          <a:p>
            <a:pPr marL="628650" lvl="1" indent="-171450">
              <a:buFont typeface="Arial" panose="020B0604020202020204" pitchFamily="34" charset="0"/>
              <a:buChar char="•"/>
            </a:pPr>
            <a:r>
              <a:rPr lang="en-US" baseline="0" dirty="0" smtClean="0"/>
              <a:t>Post-MT training minimum score: 10, maximum: 40. </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FFMQ-action: F(1,128) = 4.200, p &lt; .042,</a:t>
            </a:r>
            <a:r>
              <a:rPr lang="el-GR" baseline="0" dirty="0" smtClean="0"/>
              <a:t> η</a:t>
            </a:r>
            <a:r>
              <a:rPr lang="en-US" baseline="0" dirty="0" smtClean="0"/>
              <a:t>p</a:t>
            </a:r>
            <a:r>
              <a:rPr lang="en-US" baseline="30000" dirty="0" smtClean="0"/>
              <a:t>2</a:t>
            </a:r>
            <a:r>
              <a:rPr lang="en-US" baseline="0" dirty="0" smtClean="0"/>
              <a:t> = .032.  The control group had significantly higher pre- training FFMQ-action scores (M = 28.13, ± 7.25) as compared with the MT group (M = 24.99, ± 6.94), p &lt; .021. Post-training scores were not significantly different, p = .414. </a:t>
            </a:r>
          </a:p>
          <a:p>
            <a:pPr marL="628650" lvl="1" indent="-171450">
              <a:buFont typeface="Arial" panose="020B0604020202020204" pitchFamily="34" charset="0"/>
              <a:buChar char="•"/>
            </a:pPr>
            <a:r>
              <a:rPr lang="en-US" baseline="0" dirty="0" smtClean="0"/>
              <a:t>Pre-MT training minimum score: 4, maximum: 40</a:t>
            </a:r>
          </a:p>
          <a:p>
            <a:pPr marL="628650" lvl="1" indent="-171450">
              <a:buFont typeface="Arial" panose="020B0604020202020204" pitchFamily="34" charset="0"/>
              <a:buChar char="•"/>
            </a:pPr>
            <a:r>
              <a:rPr lang="en-US" baseline="0" dirty="0" smtClean="0"/>
              <a:t>Post-MT training minimum score: 8, maximum: 40</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None of the other comparisons were significantly different, p’s &gt; .05</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C574044-705B-4BA9-9528-EF24541C28D0}" type="slidenum">
              <a:rPr lang="en-US" smtClean="0"/>
              <a:pPr/>
              <a:t>12</a:t>
            </a:fld>
            <a:endParaRPr lang="en-US" dirty="0"/>
          </a:p>
        </p:txBody>
      </p:sp>
    </p:spTree>
    <p:extLst>
      <p:ext uri="{BB962C8B-B14F-4D97-AF65-F5344CB8AC3E}">
        <p14:creationId xmlns:p14="http://schemas.microsoft.com/office/powerpoint/2010/main" val="935262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clinical significance of the outcomes was evaluated with this formula. Clinically significant scores met or exceed the 95% confidence interval (1.96). </a:t>
            </a:r>
            <a:endParaRPr lang="en-US" dirty="0"/>
          </a:p>
        </p:txBody>
      </p:sp>
      <p:sp>
        <p:nvSpPr>
          <p:cNvPr id="4" name="Slide Number Placeholder 3"/>
          <p:cNvSpPr>
            <a:spLocks noGrp="1"/>
          </p:cNvSpPr>
          <p:nvPr>
            <p:ph type="sldNum" sz="quarter" idx="10"/>
          </p:nvPr>
        </p:nvSpPr>
        <p:spPr/>
        <p:txBody>
          <a:bodyPr/>
          <a:lstStyle/>
          <a:p>
            <a:fld id="{6C574044-705B-4BA9-9528-EF24541C28D0}" type="slidenum">
              <a:rPr lang="en-US" smtClean="0"/>
              <a:pPr/>
              <a:t>13</a:t>
            </a:fld>
            <a:endParaRPr lang="en-US" dirty="0"/>
          </a:p>
        </p:txBody>
      </p:sp>
    </p:spTree>
    <p:extLst>
      <p:ext uri="{BB962C8B-B14F-4D97-AF65-F5344CB8AC3E}">
        <p14:creationId xmlns:p14="http://schemas.microsoft.com/office/powerpoint/2010/main" val="1162398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C574044-705B-4BA9-9528-EF24541C28D0}" type="slidenum">
              <a:rPr lang="en-US" smtClean="0"/>
              <a:pPr/>
              <a:t>14</a:t>
            </a:fld>
            <a:endParaRPr lang="en-US" dirty="0"/>
          </a:p>
        </p:txBody>
      </p:sp>
    </p:spTree>
    <p:extLst>
      <p:ext uri="{BB962C8B-B14F-4D97-AF65-F5344CB8AC3E}">
        <p14:creationId xmlns:p14="http://schemas.microsoft.com/office/powerpoint/2010/main" val="999921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u="sng" kern="1200" dirty="0" smtClean="0">
                <a:solidFill>
                  <a:schemeClr val="tx1"/>
                </a:solidFill>
                <a:effectLst/>
                <a:latin typeface="+mn-lt"/>
                <a:ea typeface="+mn-ea"/>
                <a:cs typeface="+mn-cs"/>
              </a:rPr>
              <a:t>The main findings of the study were as follows: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Mood was associated with mindfulness both prior to and following MT training. Anger, Anxiety, Depression, Fatigue, and Restlessness were negatively associated with mindfulness. Happiness and Vigor were positively associated with mindfulness. These findings</a:t>
            </a:r>
            <a:r>
              <a:rPr lang="en-US" sz="1200" kern="1200" baseline="0" dirty="0" smtClean="0">
                <a:solidFill>
                  <a:schemeClr val="tx1"/>
                </a:solidFill>
                <a:effectLst/>
                <a:latin typeface="+mn-lt"/>
                <a:ea typeface="+mn-ea"/>
                <a:cs typeface="+mn-cs"/>
              </a:rPr>
              <a:t> are consistent with those reported by Hill &amp; </a:t>
            </a:r>
            <a:r>
              <a:rPr lang="en-US" sz="1200" kern="1200" baseline="0" dirty="0" err="1" smtClean="0">
                <a:solidFill>
                  <a:schemeClr val="tx1"/>
                </a:solidFill>
                <a:effectLst/>
                <a:latin typeface="+mn-lt"/>
                <a:ea typeface="+mn-ea"/>
                <a:cs typeface="+mn-cs"/>
              </a:rPr>
              <a:t>Updegraff</a:t>
            </a:r>
            <a:r>
              <a:rPr lang="en-US" sz="1200" kern="1200" baseline="0" dirty="0" smtClean="0">
                <a:solidFill>
                  <a:schemeClr val="tx1"/>
                </a:solidFill>
                <a:effectLst/>
                <a:latin typeface="+mn-lt"/>
                <a:ea typeface="+mn-ea"/>
                <a:cs typeface="+mn-cs"/>
              </a:rPr>
              <a:t> (2012).</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Significant improvements in self-reported vigor</a:t>
            </a:r>
            <a:r>
              <a:rPr lang="en-US" sz="1200" kern="1200" baseline="0" dirty="0" smtClean="0">
                <a:solidFill>
                  <a:schemeClr val="tx1"/>
                </a:solidFill>
                <a:effectLst/>
                <a:latin typeface="+mn-lt"/>
                <a:ea typeface="+mn-ea"/>
                <a:cs typeface="+mn-cs"/>
              </a:rPr>
              <a:t> were found for the MT group following mindfulness training. Also, for both groups anxiety and restlessness significantly diminished at post-training assessment.  This finding supports that mindfulness training enhances positive emotional states. </a:t>
            </a:r>
          </a:p>
          <a:p>
            <a:pPr marL="171450" indent="-171450">
              <a:buFont typeface="Arial" panose="020B0604020202020204" pitchFamily="34" charset="0"/>
              <a:buChar char="•"/>
            </a:pPr>
            <a:endParaRPr lang="en-US" sz="120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Although both groups showed significant improvements in self-reported mindfulness at post-training assessment, the MT group showed marginally significant improvement in FFMQ-observe, as compared with the control group. This suggests that mindfulness training may improve one’s ability to attend to their inner experiences. This finding is in agreement with outcomes from the Baer, et al. (2008) study, which found that meditators reported higher levels of FFMQ- observe as compared with non-meditators.</a:t>
            </a:r>
          </a:p>
          <a:p>
            <a:pPr marL="171450" indent="-171450">
              <a:buFont typeface="Arial" panose="020B0604020202020204" pitchFamily="34" charset="0"/>
              <a:buChar char="•"/>
            </a:pPr>
            <a:endParaRPr lang="en-US" sz="120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For the MT group, an average of 34 volunteers (37.06%) showed clinically significant scores on the ANAM mood scales. Changes in happiness and vigor following MT were prominent. This also supports that mindfulness enhances emotional regulation (Hill &amp; </a:t>
            </a:r>
            <a:r>
              <a:rPr lang="en-US" sz="1200" kern="1200" baseline="0" dirty="0" err="1" smtClean="0">
                <a:solidFill>
                  <a:schemeClr val="tx1"/>
                </a:solidFill>
                <a:effectLst/>
                <a:latin typeface="+mn-lt"/>
                <a:ea typeface="+mn-ea"/>
                <a:cs typeface="+mn-cs"/>
              </a:rPr>
              <a:t>Updegraff</a:t>
            </a:r>
            <a:r>
              <a:rPr lang="en-US" sz="1200" kern="1200" baseline="0" dirty="0" smtClean="0">
                <a:solidFill>
                  <a:schemeClr val="tx1"/>
                </a:solidFill>
                <a:effectLst/>
                <a:latin typeface="+mn-lt"/>
                <a:ea typeface="+mn-ea"/>
                <a:cs typeface="+mn-cs"/>
              </a:rPr>
              <a:t>, 2012). </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lvl="0" indent="0"/>
            <a:endParaRPr lang="en-US" dirty="0" smtClean="0"/>
          </a:p>
          <a:p>
            <a:pPr marL="0" lvl="0" indent="0"/>
            <a:r>
              <a:rPr lang="en-US" dirty="0" smtClean="0"/>
              <a:t>Limitations</a:t>
            </a:r>
          </a:p>
          <a:p>
            <a:pPr lvl="0">
              <a:buFontTx/>
              <a:buChar char="-"/>
            </a:pPr>
            <a:r>
              <a:rPr lang="en-US" dirty="0" smtClean="0"/>
              <a:t>Unequal</a:t>
            </a:r>
            <a:r>
              <a:rPr lang="en-US" baseline="0" dirty="0" smtClean="0"/>
              <a:t> group sizes in MT and control</a:t>
            </a:r>
          </a:p>
          <a:p>
            <a:pPr lvl="0">
              <a:buFontTx/>
              <a:buChar char="-"/>
            </a:pPr>
            <a:endParaRPr lang="en-US" baseline="0" dirty="0" smtClean="0"/>
          </a:p>
          <a:p>
            <a:pPr lvl="0">
              <a:buFontTx/>
              <a:buChar char="-"/>
            </a:pPr>
            <a:r>
              <a:rPr lang="en-US" baseline="0" dirty="0" smtClean="0"/>
              <a:t>Accept Hypotheses 1 &amp; 2, reject hypothesis 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Positive association between positive mood state and trait mindfulness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Negative association between negative mood state and trait mindfulness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Increased</a:t>
            </a:r>
            <a:r>
              <a:rPr lang="en-US" sz="1200" kern="1200" baseline="0" dirty="0" smtClean="0">
                <a:solidFill>
                  <a:schemeClr val="tx1"/>
                </a:solidFill>
                <a:effectLst/>
                <a:latin typeface="+mn-lt"/>
                <a:ea typeface="+mn-ea"/>
                <a:cs typeface="+mn-cs"/>
              </a:rPr>
              <a:t> positive mood state (happiness and vigor) and diminished negative mood (anger, anxiety, depression, restlessness, and fatigue following Mindfulness Training (MT).</a:t>
            </a:r>
          </a:p>
          <a:p>
            <a:pPr lvl="0">
              <a:buFontTx/>
              <a:buChar char="-"/>
            </a:pPr>
            <a:endParaRPr lang="en-US" baseline="0" dirty="0" smtClean="0"/>
          </a:p>
          <a:p>
            <a:pPr lvl="0">
              <a:buFontTx/>
              <a:buChar char="-"/>
            </a:pPr>
            <a:r>
              <a:rPr lang="en-US" baseline="0" dirty="0" smtClean="0"/>
              <a:t> </a:t>
            </a:r>
            <a:endParaRPr lang="en-US" dirty="0" smtClean="0"/>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574044-705B-4BA9-9528-EF24541C28D0}" type="slidenum">
              <a:rPr lang="en-US" smtClean="0"/>
              <a:pPr/>
              <a:t>15</a:t>
            </a:fld>
            <a:endParaRPr lang="en-US" dirty="0"/>
          </a:p>
        </p:txBody>
      </p:sp>
    </p:spTree>
    <p:extLst>
      <p:ext uri="{BB962C8B-B14F-4D97-AF65-F5344CB8AC3E}">
        <p14:creationId xmlns:p14="http://schemas.microsoft.com/office/powerpoint/2010/main" val="2248261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74044-705B-4BA9-9528-EF24541C28D0}" type="slidenum">
              <a:rPr lang="en-US" smtClean="0"/>
              <a:pPr/>
              <a:t>16</a:t>
            </a:fld>
            <a:endParaRPr lang="en-US" dirty="0"/>
          </a:p>
        </p:txBody>
      </p:sp>
    </p:spTree>
    <p:extLst>
      <p:ext uri="{BB962C8B-B14F-4D97-AF65-F5344CB8AC3E}">
        <p14:creationId xmlns:p14="http://schemas.microsoft.com/office/powerpoint/2010/main" val="3011980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2 (time) x 2 (group) repeated measures ANOVA was used to analyze the mood state data.</a:t>
            </a:r>
          </a:p>
          <a:p>
            <a:endParaRPr lang="en-US" dirty="0" smtClean="0"/>
          </a:p>
          <a:p>
            <a:r>
              <a:rPr lang="en-US" dirty="0" smtClean="0"/>
              <a:t>There was a significant</a:t>
            </a:r>
            <a:r>
              <a:rPr lang="en-US" baseline="0" dirty="0" smtClean="0"/>
              <a:t> main effect of time on self-reported anxiety and restlessness scores, with lower mean scores following MT training. </a:t>
            </a:r>
          </a:p>
          <a:p>
            <a:pPr marL="171450" indent="-171450">
              <a:buFont typeface="Arial" panose="020B0604020202020204" pitchFamily="34" charset="0"/>
              <a:buChar char="•"/>
            </a:pPr>
            <a:r>
              <a:rPr lang="en-US" baseline="0" dirty="0" smtClean="0"/>
              <a:t>As shown in this slide, overall self-reported anxiety and restlessness scores were significantly lower following MT training, p’s &lt; .05</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None of the other comparisons were significantly different, p’s &gt; .05</a:t>
            </a:r>
          </a:p>
          <a:p>
            <a:pPr marL="0" indent="0">
              <a:buFont typeface="Arial" panose="020B0604020202020204" pitchFamily="34" charset="0"/>
              <a:buNone/>
            </a:pPr>
            <a:endParaRPr lang="en-US" baseline="0" dirty="0" smtClean="0"/>
          </a:p>
          <a:p>
            <a:r>
              <a:rPr lang="en-US" baseline="0" dirty="0" smtClean="0"/>
              <a:t>The main effect of group (MT/Control) was not significant for self-reported mood state, p’s &gt; .05</a:t>
            </a:r>
          </a:p>
          <a:p>
            <a:pPr marL="171450" indent="-171450">
              <a:buFont typeface="Arial" panose="020B0604020202020204" pitchFamily="34" charset="0"/>
              <a:buChar char="•"/>
            </a:pPr>
            <a:r>
              <a:rPr lang="en-US" baseline="0" dirty="0" smtClean="0"/>
              <a:t>The MT and control groups reported similar levels of mood states.</a:t>
            </a:r>
          </a:p>
          <a:p>
            <a:pPr marL="171450" indent="-171450">
              <a:buFont typeface="Arial" panose="020B0604020202020204" pitchFamily="34" charset="0"/>
              <a:buChar char="•"/>
            </a:pPr>
            <a:endParaRPr lang="en-US" baseline="0" dirty="0" smtClean="0"/>
          </a:p>
          <a:p>
            <a:r>
              <a:rPr lang="en-US" baseline="0" dirty="0" smtClean="0">
                <a:solidFill>
                  <a:schemeClr val="tx2"/>
                </a:solidFill>
              </a:rPr>
              <a:t>The two-way interaction between time (pre/post MT training) and group (MT/control) was significant only for self-reported vigor, F(1,129) = 4.529, p &lt; .035, </a:t>
            </a:r>
            <a:r>
              <a:rPr lang="el-GR" baseline="0" dirty="0" smtClean="0">
                <a:solidFill>
                  <a:schemeClr val="tx2"/>
                </a:solidFill>
              </a:rPr>
              <a:t>η</a:t>
            </a:r>
            <a:r>
              <a:rPr lang="en-US" baseline="0" dirty="0" smtClean="0">
                <a:solidFill>
                  <a:schemeClr val="tx2"/>
                </a:solidFill>
              </a:rPr>
              <a:t>p</a:t>
            </a:r>
            <a:r>
              <a:rPr lang="en-US" baseline="30000" dirty="0" smtClean="0">
                <a:solidFill>
                  <a:schemeClr val="tx2"/>
                </a:solidFill>
              </a:rPr>
              <a:t>2</a:t>
            </a:r>
            <a:r>
              <a:rPr lang="en-US" baseline="0" dirty="0" smtClean="0">
                <a:solidFill>
                  <a:schemeClr val="tx2"/>
                </a:solidFill>
              </a:rPr>
              <a:t> = .034. </a:t>
            </a:r>
          </a:p>
          <a:p>
            <a:pPr marL="171450" indent="-171450">
              <a:buFont typeface="Arial" panose="020B0604020202020204" pitchFamily="34" charset="0"/>
              <a:buChar char="•"/>
            </a:pPr>
            <a:r>
              <a:rPr lang="en-US" dirty="0" smtClean="0">
                <a:solidFill>
                  <a:schemeClr val="tx2"/>
                </a:solidFill>
              </a:rPr>
              <a:t>Although</a:t>
            </a:r>
            <a:r>
              <a:rPr lang="en-US" baseline="0" dirty="0" smtClean="0">
                <a:solidFill>
                  <a:schemeClr val="tx2"/>
                </a:solidFill>
              </a:rPr>
              <a:t> pre- and post- training vigor scores did not differ significantly for the control group, p = .248, the MT group reported significantly higher post-training vigor (M = 57.57, ±23.67) as compared with reported pre-training vigor (M = 52.81, ±21.98), p &lt; .035. </a:t>
            </a:r>
            <a:endParaRPr lang="en-US" dirty="0">
              <a:solidFill>
                <a:schemeClr val="tx2"/>
              </a:solidFill>
            </a:endParaRPr>
          </a:p>
        </p:txBody>
      </p:sp>
      <p:sp>
        <p:nvSpPr>
          <p:cNvPr id="4" name="Slide Number Placeholder 3"/>
          <p:cNvSpPr>
            <a:spLocks noGrp="1"/>
          </p:cNvSpPr>
          <p:nvPr>
            <p:ph type="sldNum" sz="quarter" idx="10"/>
          </p:nvPr>
        </p:nvSpPr>
        <p:spPr/>
        <p:txBody>
          <a:bodyPr/>
          <a:lstStyle/>
          <a:p>
            <a:fld id="{6C574044-705B-4BA9-9528-EF24541C28D0}" type="slidenum">
              <a:rPr lang="en-US" smtClean="0"/>
              <a:pPr/>
              <a:t>19</a:t>
            </a:fld>
            <a:endParaRPr lang="en-US" dirty="0"/>
          </a:p>
        </p:txBody>
      </p:sp>
    </p:spTree>
    <p:extLst>
      <p:ext uri="{BB962C8B-B14F-4D97-AF65-F5344CB8AC3E}">
        <p14:creationId xmlns:p14="http://schemas.microsoft.com/office/powerpoint/2010/main" val="33616285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smtClean="0"/>
              <a:t>There was a significant main effect of time</a:t>
            </a:r>
            <a:r>
              <a:rPr lang="en-US" baseline="0" dirty="0" smtClean="0"/>
              <a:t>.</a:t>
            </a:r>
          </a:p>
          <a:p>
            <a:pPr marL="171450" indent="-171450">
              <a:buFont typeface="Arial" panose="020B0604020202020204" pitchFamily="34" charset="0"/>
              <a:buChar char="•"/>
            </a:pPr>
            <a:r>
              <a:rPr lang="en-US" baseline="0" dirty="0" smtClean="0"/>
              <a:t>As shown in this slide, post- MT training scores on the FFMQ observe, describe, and non-judge subscales were significantly higher than pre- MT training scores. None of the other comparisons were statistically significant, p’s &gt; .05</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None of the other comparisons were significantly different, p’s &gt; .05</a:t>
            </a:r>
          </a:p>
          <a:p>
            <a:endParaRPr lang="en-US" baseline="0" dirty="0" smtClean="0"/>
          </a:p>
          <a:p>
            <a:r>
              <a:rPr lang="en-US" baseline="0" dirty="0" smtClean="0"/>
              <a:t>There was a significant main effect of group.</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The control group had significantly higher scores on the MAAS (M = 4.25, ±.92) than the MT group (M = 3.71, ±.93), F (1, 78) = 12.436, p &lt; .001, ηp</a:t>
            </a:r>
            <a:r>
              <a:rPr lang="en-US" sz="1200" kern="1200" baseline="30000" dirty="0" smtClean="0">
                <a:solidFill>
                  <a:schemeClr val="tx1"/>
                </a:solidFill>
                <a:effectLst/>
                <a:latin typeface="+mn-lt"/>
                <a:ea typeface="+mn-ea"/>
                <a:cs typeface="+mn-cs"/>
              </a:rPr>
              <a:t>2</a:t>
            </a:r>
            <a:r>
              <a:rPr lang="en-US" sz="1200" kern="1200" dirty="0" smtClean="0">
                <a:solidFill>
                  <a:schemeClr val="tx1"/>
                </a:solidFill>
                <a:effectLst/>
                <a:latin typeface="+mn-lt"/>
                <a:ea typeface="+mn-ea"/>
                <a:cs typeface="+mn-cs"/>
              </a:rPr>
              <a:t> = .138.</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The control group had significantly higher FFMQ action scores (M = 28.04, ±7.42) than the MT group (M = 24.81, ±7.07), F (1, 78) = 7.371, p &lt; .008, ηp</a:t>
            </a:r>
            <a:r>
              <a:rPr lang="en-US" sz="1200" kern="1200" baseline="30000" dirty="0" smtClean="0">
                <a:solidFill>
                  <a:schemeClr val="tx1"/>
                </a:solidFill>
                <a:effectLst/>
                <a:latin typeface="+mn-lt"/>
                <a:ea typeface="+mn-ea"/>
                <a:cs typeface="+mn-cs"/>
              </a:rPr>
              <a:t>2</a:t>
            </a:r>
            <a:r>
              <a:rPr lang="en-US" sz="1200" kern="1200" dirty="0" smtClean="0">
                <a:solidFill>
                  <a:schemeClr val="tx1"/>
                </a:solidFill>
                <a:effectLst/>
                <a:latin typeface="+mn-lt"/>
                <a:ea typeface="+mn-ea"/>
                <a:cs typeface="+mn-cs"/>
              </a:rPr>
              <a:t> = .086.  </a:t>
            </a:r>
          </a:p>
          <a:p>
            <a:pPr marL="0" indent="0">
              <a:buFont typeface="Arial" panose="020B0604020202020204" pitchFamily="34" charset="0"/>
              <a:buNone/>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None</a:t>
            </a:r>
            <a:r>
              <a:rPr lang="en-US" sz="1200" kern="1200" baseline="0" dirty="0" smtClean="0">
                <a:solidFill>
                  <a:schemeClr val="tx1"/>
                </a:solidFill>
                <a:effectLst/>
                <a:latin typeface="+mn-lt"/>
                <a:ea typeface="+mn-ea"/>
                <a:cs typeface="+mn-cs"/>
              </a:rPr>
              <a:t> of the other comparisons were significantly different, p’s &gt; .05</a:t>
            </a: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endParaRPr lang="en-US" sz="1200" kern="1200" dirty="0" smtClean="0">
              <a:solidFill>
                <a:schemeClr val="tx1"/>
              </a:solidFill>
              <a:effectLst/>
              <a:latin typeface="+mn-lt"/>
              <a:ea typeface="+mn-ea"/>
              <a:cs typeface="+mn-cs"/>
            </a:endParaRPr>
          </a:p>
          <a:p>
            <a:r>
              <a:rPr lang="en-US" baseline="0" dirty="0" smtClean="0"/>
              <a:t>There was a significant time x group interaction.</a:t>
            </a:r>
          </a:p>
          <a:p>
            <a:pPr marL="171450" indent="-171450">
              <a:buFont typeface="Arial" panose="020B0604020202020204" pitchFamily="34" charset="0"/>
              <a:buChar char="•"/>
            </a:pPr>
            <a:r>
              <a:rPr lang="en-US" baseline="0" dirty="0" smtClean="0"/>
              <a:t>MAAS: F(1,128) = 9.1295, p &lt; .003, </a:t>
            </a:r>
            <a:r>
              <a:rPr lang="el-GR" baseline="0" dirty="0" smtClean="0"/>
              <a:t>η</a:t>
            </a:r>
            <a:r>
              <a:rPr lang="en-US" baseline="0" dirty="0" smtClean="0"/>
              <a:t>p</a:t>
            </a:r>
            <a:r>
              <a:rPr lang="en-US" baseline="30000" dirty="0" smtClean="0"/>
              <a:t>2</a:t>
            </a:r>
            <a:r>
              <a:rPr lang="en-US" baseline="0" dirty="0" smtClean="0"/>
              <a:t> = .067. The control group had significantly higher pre-training MAAS scores (M = 4.31, ± .96) as compared with the MT group (M = 3.68, ±.93), p &lt; .001. Post-training MAAS scores did not differ significantly between the two groups, p = .228.</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FFMQ-observe: F(1,128) = 5.316, p &lt; .023, </a:t>
            </a:r>
            <a:r>
              <a:rPr lang="el-GR" baseline="0" dirty="0" smtClean="0"/>
              <a:t>η</a:t>
            </a:r>
            <a:r>
              <a:rPr lang="en-US" baseline="0" dirty="0" smtClean="0"/>
              <a:t>p</a:t>
            </a:r>
            <a:r>
              <a:rPr lang="en-US" baseline="30000" dirty="0" smtClean="0"/>
              <a:t>2</a:t>
            </a:r>
            <a:r>
              <a:rPr lang="en-US" baseline="0" dirty="0" smtClean="0"/>
              <a:t> = .040. The MT group had marginally significantly higher post-training FFMQ-observe scores (M = 28.00, ± 5.50) as compared with the control group (M = 25.48, ± 7.58), p &lt; .06. Pre-training scores were not significantly different, p = .928 </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FFMQ-action: F(1,128) = 4.200, p &lt; .042,</a:t>
            </a:r>
            <a:r>
              <a:rPr lang="el-GR" baseline="0" dirty="0" smtClean="0"/>
              <a:t> η</a:t>
            </a:r>
            <a:r>
              <a:rPr lang="en-US" baseline="0" dirty="0" smtClean="0"/>
              <a:t>p</a:t>
            </a:r>
            <a:r>
              <a:rPr lang="en-US" baseline="30000" dirty="0" smtClean="0"/>
              <a:t>2</a:t>
            </a:r>
            <a:r>
              <a:rPr lang="en-US" baseline="0" dirty="0" smtClean="0"/>
              <a:t> = .032.  The control group had significantly higher pre- training FFMQ-action scores (M = 28.13, ± 7.25) as compared with the MT group (M = 24.99, ± 6.94), p &lt; .021. Post-training scores were not significantly different, p = .414. </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None of the other comparisons were significantly different, p’s &gt; .05</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C574044-705B-4BA9-9528-EF24541C28D0}" type="slidenum">
              <a:rPr lang="en-US" smtClean="0"/>
              <a:pPr/>
              <a:t>20</a:t>
            </a:fld>
            <a:endParaRPr lang="en-US" dirty="0"/>
          </a:p>
        </p:txBody>
      </p:sp>
    </p:spTree>
    <p:extLst>
      <p:ext uri="{BB962C8B-B14F-4D97-AF65-F5344CB8AC3E}">
        <p14:creationId xmlns:p14="http://schemas.microsoft.com/office/powerpoint/2010/main" val="2977652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US" dirty="0" smtClean="0"/>
              <a:t>Prior research has shown that mood states have an effect on cognitive and physical performance:</a:t>
            </a:r>
          </a:p>
          <a:p>
            <a:pPr>
              <a:buFont typeface="Arial" panose="020B0604020202020204" pitchFamily="34" charset="0"/>
              <a:buNone/>
            </a:pPr>
            <a:endParaRPr lang="en-US" dirty="0" smtClean="0"/>
          </a:p>
          <a:p>
            <a:pPr>
              <a:buFont typeface="Arial" panose="020B0604020202020204" pitchFamily="34" charset="0"/>
              <a:buChar char="•"/>
            </a:pPr>
            <a:r>
              <a:rPr lang="en-US" dirty="0" smtClean="0"/>
              <a:t>Rice, Tree, &amp; Liu (2015) measured attention and concentration in active duty and veteran volunteers. They found faster response times for younger participants that reported higher levels of happiness and slower response times for older participants that reported high levels of depression and fatigue.   </a:t>
            </a:r>
          </a:p>
          <a:p>
            <a:pPr>
              <a:buFont typeface="Arial" panose="020B0604020202020204" pitchFamily="34" charset="0"/>
              <a:buChar char="•"/>
            </a:pPr>
            <a:endParaRPr lang="en-US" dirty="0" smtClean="0"/>
          </a:p>
          <a:p>
            <a:pPr>
              <a:buFont typeface="Arial" panose="020B0604020202020204" pitchFamily="34" charset="0"/>
              <a:buChar char="•"/>
            </a:pPr>
            <a:r>
              <a:rPr lang="en-US" dirty="0" smtClean="0"/>
              <a:t>Lane, et al. (2015) investigated the relationship between mood and running performance. Better performance was positively associated with happy, calm, energetic and moderately anxious mood states and poor performance was associated with sad, sluggish and highly anxious mood states. </a:t>
            </a:r>
          </a:p>
          <a:p>
            <a:pPr>
              <a:buFont typeface="Arial" panose="020B0604020202020204"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6C574044-705B-4BA9-9528-EF24541C28D0}" type="slidenum">
              <a:rPr lang="en-US" smtClean="0"/>
              <a:pPr/>
              <a:t>2</a:t>
            </a:fld>
            <a:endParaRPr lang="en-US" dirty="0"/>
          </a:p>
        </p:txBody>
      </p:sp>
    </p:spTree>
    <p:extLst>
      <p:ext uri="{BB962C8B-B14F-4D97-AF65-F5344CB8AC3E}">
        <p14:creationId xmlns:p14="http://schemas.microsoft.com/office/powerpoint/2010/main" val="2549790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Hill and </a:t>
            </a:r>
            <a:r>
              <a:rPr lang="en-US" sz="1200" kern="1200" dirty="0" err="1" smtClean="0">
                <a:solidFill>
                  <a:schemeClr val="tx1"/>
                </a:solidFill>
                <a:effectLst/>
                <a:latin typeface="+mn-lt"/>
                <a:ea typeface="+mn-ea"/>
                <a:cs typeface="+mn-cs"/>
              </a:rPr>
              <a:t>Updegraff</a:t>
            </a:r>
            <a:r>
              <a:rPr lang="en-US" sz="1200" kern="1200" dirty="0" smtClean="0">
                <a:solidFill>
                  <a:schemeClr val="tx1"/>
                </a:solidFill>
                <a:effectLst/>
                <a:latin typeface="+mn-lt"/>
                <a:ea typeface="+mn-ea"/>
                <a:cs typeface="+mn-cs"/>
              </a:rPr>
              <a:t> (2012) showed that the ability to differentiate, regulate, and control emotional responses is associated with trait mindfulness. Trait mindfulness has to do with attending to and being emotionally open to present moment events (Bishop, 2004).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Outcomes from other studies indicated that stress reduction activities (such as meditation) enhance mindfulness. For example, research by Baer and colleagues (2008) found that, relative to non-meditators, experienced meditators reported higher levels of mindfulness, particularly in regards to observing inner experiences, describing inner experiences, non-judging of inner experiences, and non-reactivity to inner experiences).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light of the available evidence, it is highly plausible that instruction in mindfulness-based stress reduction techniques will enhance awareness and control of emotional states. </a:t>
            </a:r>
          </a:p>
          <a:p>
            <a:endParaRPr lang="en-US" dirty="0"/>
          </a:p>
        </p:txBody>
      </p:sp>
      <p:sp>
        <p:nvSpPr>
          <p:cNvPr id="4" name="Slide Number Placeholder 3"/>
          <p:cNvSpPr>
            <a:spLocks noGrp="1"/>
          </p:cNvSpPr>
          <p:nvPr>
            <p:ph type="sldNum" sz="quarter" idx="10"/>
          </p:nvPr>
        </p:nvSpPr>
        <p:spPr/>
        <p:txBody>
          <a:bodyPr/>
          <a:lstStyle/>
          <a:p>
            <a:fld id="{6C574044-705B-4BA9-9528-EF24541C28D0}" type="slidenum">
              <a:rPr lang="en-US" smtClean="0"/>
              <a:pPr/>
              <a:t>3</a:t>
            </a:fld>
            <a:endParaRPr lang="en-US" dirty="0"/>
          </a:p>
        </p:txBody>
      </p:sp>
    </p:spTree>
    <p:extLst>
      <p:ext uri="{BB962C8B-B14F-4D97-AF65-F5344CB8AC3E}">
        <p14:creationId xmlns:p14="http://schemas.microsoft.com/office/powerpoint/2010/main" val="1944593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GB" sz="1200" kern="1200" dirty="0" smtClean="0">
                <a:solidFill>
                  <a:schemeClr val="tx1"/>
                </a:solidFill>
                <a:effectLst/>
                <a:latin typeface="+mn-lt"/>
                <a:ea typeface="+mn-ea"/>
                <a:cs typeface="+mn-cs"/>
              </a:rPr>
              <a:t>Mindfulness refers to the conscious awareness of one’s present experience without judgment. As described by Jon </a:t>
            </a:r>
            <a:r>
              <a:rPr lang="en-GB" sz="1200" kern="1200" dirty="0" err="1" smtClean="0">
                <a:solidFill>
                  <a:schemeClr val="tx1"/>
                </a:solidFill>
                <a:effectLst/>
                <a:latin typeface="+mn-lt"/>
                <a:ea typeface="+mn-ea"/>
                <a:cs typeface="+mn-cs"/>
              </a:rPr>
              <a:t>Kabat</a:t>
            </a:r>
            <a:r>
              <a:rPr lang="en-GB" sz="1200" kern="1200" dirty="0" smtClean="0">
                <a:solidFill>
                  <a:schemeClr val="tx1"/>
                </a:solidFill>
                <a:effectLst/>
                <a:latin typeface="+mn-lt"/>
                <a:ea typeface="+mn-ea"/>
                <a:cs typeface="+mn-cs"/>
              </a:rPr>
              <a:t>-Zinn </a:t>
            </a:r>
            <a:r>
              <a:rPr lang="en-US" sz="1200" kern="1200" dirty="0" smtClean="0">
                <a:solidFill>
                  <a:schemeClr val="tx1"/>
                </a:solidFill>
                <a:effectLst/>
                <a:latin typeface="+mn-lt"/>
                <a:ea typeface="+mn-ea"/>
                <a:cs typeface="+mn-cs"/>
              </a:rPr>
              <a:t>[1]</a:t>
            </a:r>
            <a:r>
              <a:rPr lang="en-GB" sz="1200" kern="1200" dirty="0" smtClean="0">
                <a:solidFill>
                  <a:schemeClr val="tx1"/>
                </a:solidFill>
                <a:effectLst/>
                <a:latin typeface="+mn-lt"/>
                <a:ea typeface="+mn-ea"/>
                <a:cs typeface="+mn-cs"/>
              </a:rPr>
              <a:t>, it is “paying attention in a particular way: on purpose, in the present moment, and nonjudgmentally”. When learning mindful meditation, participants are taught to focus on present experiences, including thoughts, feelings, or sensations as they change from moment-to-moment </a:t>
            </a:r>
            <a:r>
              <a:rPr lang="en-US" sz="1200" kern="1200" dirty="0" smtClean="0">
                <a:solidFill>
                  <a:schemeClr val="tx1"/>
                </a:solidFill>
                <a:effectLst/>
                <a:latin typeface="+mn-lt"/>
                <a:ea typeface="+mn-ea"/>
                <a:cs typeface="+mn-cs"/>
              </a:rPr>
              <a:t>[2, 3]</a:t>
            </a:r>
            <a:r>
              <a:rPr lang="en-GB" sz="1200" kern="1200" dirty="0" smtClean="0">
                <a:solidFill>
                  <a:schemeClr val="tx1"/>
                </a:solidFill>
                <a:effectLst/>
                <a:latin typeface="+mn-lt"/>
                <a:ea typeface="+mn-ea"/>
                <a:cs typeface="+mn-cs"/>
              </a:rPr>
              <a:t>. When a person is being mindful, their attention will be intentionally administered and purposefully managed.  </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Importantly,</a:t>
            </a:r>
            <a:r>
              <a:rPr lang="en-GB" sz="1200" kern="1200" baseline="0" dirty="0" smtClean="0">
                <a:solidFill>
                  <a:schemeClr val="tx1"/>
                </a:solidFill>
                <a:effectLst/>
                <a:latin typeface="+mn-lt"/>
                <a:ea typeface="+mn-ea"/>
                <a:cs typeface="+mn-cs"/>
              </a:rPr>
              <a:t> mindfulness training teaches participants to focus on the present, acknowledging and accepting one’s feelings, thoughts, and physical sensations. Studies have shown that mindfulness training:</a:t>
            </a:r>
          </a:p>
          <a:p>
            <a:endParaRPr lang="en-GB" sz="1200" kern="1200" baseline="0" dirty="0" smtClean="0">
              <a:solidFill>
                <a:schemeClr val="tx1"/>
              </a:solidFill>
              <a:effectLst/>
              <a:latin typeface="+mn-lt"/>
              <a:ea typeface="+mn-ea"/>
              <a:cs typeface="+mn-cs"/>
            </a:endParaRPr>
          </a:p>
          <a:p>
            <a:r>
              <a:rPr lang="en-GB" sz="1200" b="1" kern="1200" baseline="0" dirty="0" smtClean="0">
                <a:solidFill>
                  <a:schemeClr val="tx1"/>
                </a:solidFill>
                <a:effectLst/>
                <a:latin typeface="+mn-lt"/>
                <a:ea typeface="+mn-ea"/>
                <a:cs typeface="+mn-cs"/>
              </a:rPr>
              <a:t>Studies with civilians</a:t>
            </a:r>
            <a:endParaRPr lang="en-US" dirty="0" smtClean="0"/>
          </a:p>
          <a:p>
            <a:pPr marL="171450" indent="-171450">
              <a:buFont typeface="Arial" panose="020B0604020202020204" pitchFamily="34" charset="0"/>
              <a:buChar char="•"/>
            </a:pPr>
            <a:r>
              <a:rPr lang="en-US" sz="1200" kern="1200" dirty="0" err="1" smtClean="0">
                <a:solidFill>
                  <a:schemeClr val="tx1"/>
                </a:solidFill>
                <a:effectLst/>
                <a:latin typeface="+mn-lt"/>
                <a:ea typeface="+mn-ea"/>
                <a:cs typeface="+mn-cs"/>
              </a:rPr>
              <a:t>Speca</a:t>
            </a:r>
            <a:r>
              <a:rPr lang="en-US" sz="1200" kern="1200" dirty="0" smtClean="0">
                <a:solidFill>
                  <a:schemeClr val="tx1"/>
                </a:solidFill>
                <a:effectLst/>
                <a:latin typeface="+mn-lt"/>
                <a:ea typeface="+mn-ea"/>
                <a:cs typeface="+mn-cs"/>
              </a:rPr>
              <a:t> and colleagues (2000): 7-week mindfulness training program with cancer patients. After training, subjects reported lower total mood disturbance and lower levels of depression, anxiety, anger, confusion and increased vigor as compared with control subjects.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Zeidan and colleagues (2010): 3-day mindfulness program reduced negative mood and depression. </a:t>
            </a:r>
          </a:p>
          <a:p>
            <a:pPr marL="0" indent="0">
              <a:buFont typeface="Arial" panose="020B0604020202020204" pitchFamily="34" charset="0"/>
              <a:buNone/>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Studies with veterans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Ramel, Goldin, Carmona, and </a:t>
            </a:r>
            <a:r>
              <a:rPr lang="en-US" sz="1200" kern="1200" dirty="0" err="1" smtClean="0">
                <a:solidFill>
                  <a:schemeClr val="tx1"/>
                </a:solidFill>
                <a:effectLst/>
                <a:latin typeface="+mn-lt"/>
                <a:ea typeface="+mn-ea"/>
                <a:cs typeface="+mn-cs"/>
              </a:rPr>
              <a:t>McQuiad</a:t>
            </a:r>
            <a:r>
              <a:rPr lang="en-US" sz="1200" kern="1200" dirty="0" smtClean="0">
                <a:solidFill>
                  <a:schemeClr val="tx1"/>
                </a:solidFill>
                <a:effectLst/>
                <a:latin typeface="+mn-lt"/>
                <a:ea typeface="+mn-ea"/>
                <a:cs typeface="+mn-cs"/>
              </a:rPr>
              <a:t> (2004) conducted an 8-week MBSR training course with veterans. Subjects reported significantly lower levels depression, anxiety, </a:t>
            </a:r>
          </a:p>
          <a:p>
            <a:pPr marL="628650" lvl="1" indent="-171450">
              <a:buFont typeface="Arial" panose="020B0604020202020204" pitchFamily="34" charset="0"/>
              <a:buChar char="•"/>
            </a:pPr>
            <a:r>
              <a:rPr lang="en-US" dirty="0" smtClean="0"/>
              <a:t>Other evidence that MBSR reduced</a:t>
            </a:r>
            <a:r>
              <a:rPr lang="en-US" baseline="0" dirty="0" smtClean="0"/>
              <a:t> anxiety and depression in veterans:  </a:t>
            </a:r>
            <a:r>
              <a:rPr lang="en-US" dirty="0" err="1" smtClean="0"/>
              <a:t>Serpa</a:t>
            </a:r>
            <a:r>
              <a:rPr lang="en-US" dirty="0" smtClean="0"/>
              <a:t>, Taylor, &amp; </a:t>
            </a:r>
            <a:r>
              <a:rPr lang="en-US" dirty="0" err="1" smtClean="0"/>
              <a:t>Tillisch</a:t>
            </a:r>
            <a:r>
              <a:rPr lang="en-US" dirty="0" smtClean="0"/>
              <a:t>, 2014; Kearney, et al., 2016).</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Studies with active duty </a:t>
            </a:r>
            <a:endParaRPr lang="en-US"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Decreases stress, anxiety, &amp; fatigue for active duty service members &amp; veterans (Rice, Liu, &amp; Boykin, 2016a; Rice, Liu, &amp; Boykin, 2016b). </a:t>
            </a:r>
          </a:p>
          <a:p>
            <a:pPr lvl="1">
              <a:buFont typeface="Arial" panose="020B0604020202020204" pitchFamily="34" charset="0"/>
              <a:buChar char="•"/>
            </a:pPr>
            <a:endParaRPr lang="en-US" dirty="0" smtClean="0"/>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574044-705B-4BA9-9528-EF24541C28D0}" type="slidenum">
              <a:rPr lang="en-US" smtClean="0"/>
              <a:pPr/>
              <a:t>4</a:t>
            </a:fld>
            <a:endParaRPr lang="en-US" dirty="0"/>
          </a:p>
        </p:txBody>
      </p:sp>
    </p:spTree>
    <p:extLst>
      <p:ext uri="{BB962C8B-B14F-4D97-AF65-F5344CB8AC3E}">
        <p14:creationId xmlns:p14="http://schemas.microsoft.com/office/powerpoint/2010/main" val="2658772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the present study, we investigated </a:t>
            </a:r>
            <a:r>
              <a:rPr lang="en-US" sz="1200" kern="1200" baseline="0" dirty="0" smtClean="0">
                <a:solidFill>
                  <a:schemeClr val="tx1"/>
                </a:solidFill>
                <a:effectLst/>
                <a:latin typeface="+mn-lt"/>
                <a:ea typeface="+mn-ea"/>
                <a:cs typeface="+mn-cs"/>
              </a:rPr>
              <a:t>the relationship between self-reported state mood and trait mindfulness and  </a:t>
            </a:r>
            <a:r>
              <a:rPr lang="en-US" sz="1200" kern="1200" dirty="0" smtClean="0">
                <a:solidFill>
                  <a:schemeClr val="tx1"/>
                </a:solidFill>
                <a:effectLst/>
                <a:latin typeface="+mn-lt"/>
                <a:ea typeface="+mn-ea"/>
                <a:cs typeface="+mn-cs"/>
              </a:rPr>
              <a:t>in active duty military and veterans prior to and following mindfulness training. We hypothesized: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Positive association between positive mood state and trait mindfulness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Negative association between negative mood state and trait mindfulness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Increased</a:t>
            </a:r>
            <a:r>
              <a:rPr lang="en-US" sz="1200" kern="1200" baseline="0" dirty="0" smtClean="0">
                <a:solidFill>
                  <a:schemeClr val="tx1"/>
                </a:solidFill>
                <a:effectLst/>
                <a:latin typeface="+mn-lt"/>
                <a:ea typeface="+mn-ea"/>
                <a:cs typeface="+mn-cs"/>
              </a:rPr>
              <a:t> positive mood state (happiness and vigor) and diminished negative mood (anger, anxiety, depression, restlessness, and fatigue following Mindfulness Training (MT).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6C574044-705B-4BA9-9528-EF24541C28D0}" type="slidenum">
              <a:rPr lang="en-US" smtClean="0"/>
              <a:pPr/>
              <a:t>5</a:t>
            </a:fld>
            <a:endParaRPr lang="en-US" dirty="0"/>
          </a:p>
        </p:txBody>
      </p:sp>
    </p:spTree>
    <p:extLst>
      <p:ext uri="{BB962C8B-B14F-4D97-AF65-F5344CB8AC3E}">
        <p14:creationId xmlns:p14="http://schemas.microsoft.com/office/powerpoint/2010/main" val="2844776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study included</a:t>
            </a:r>
            <a:r>
              <a:rPr lang="en-US" sz="1200" baseline="0" dirty="0" smtClean="0"/>
              <a:t> 131 active duty and veteran U.S. Military service members. </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b="1" dirty="0" smtClean="0"/>
              <a:t>Measures</a:t>
            </a:r>
          </a:p>
          <a:p>
            <a:r>
              <a:rPr lang="en-US" sz="1200" u="sng" kern="1200" dirty="0" smtClean="0">
                <a:solidFill>
                  <a:schemeClr val="tx1"/>
                </a:solidFill>
                <a:effectLst/>
                <a:latin typeface="+mn-lt"/>
                <a:ea typeface="+mn-ea"/>
                <a:cs typeface="+mn-cs"/>
              </a:rPr>
              <a:t>Demographic Survey</a:t>
            </a:r>
            <a:r>
              <a:rPr lang="en-US" sz="1200" kern="1200" dirty="0" smtClean="0">
                <a:solidFill>
                  <a:schemeClr val="tx1"/>
                </a:solidFill>
                <a:effectLst/>
                <a:latin typeface="+mn-lt"/>
                <a:ea typeface="+mn-ea"/>
                <a:cs typeface="+mn-cs"/>
              </a:rPr>
              <a:t>: The demographic survey included questions about participants’ age, race/ethnicity, gender, education, marital status, military status, military branch, deployment (i.e. whether they had deployed), and time-in-service (the amount of time the respondent was in the military). Participants answered the questions using a computerized questionnaire created with Microsoft Access.</a:t>
            </a:r>
          </a:p>
          <a:p>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Mindful Attention Awareness Scale (MAAS)</a:t>
            </a:r>
            <a:r>
              <a:rPr lang="en-US" sz="1200" kern="1200" dirty="0" smtClean="0">
                <a:solidFill>
                  <a:schemeClr val="tx1"/>
                </a:solidFill>
                <a:effectLst/>
                <a:latin typeface="+mn-lt"/>
                <a:ea typeface="+mn-ea"/>
                <a:cs typeface="+mn-cs"/>
              </a:rPr>
              <a:t> is a 15-item scale designed to measure respondent’s attention to present moment experiences in everyday activities. Items are rated on a scale where 0 = almost always and 6 = almost never. An example item is “I find myself listening to someone with one ear, doing something else at the same time”.  Responses are</a:t>
            </a:r>
            <a:r>
              <a:rPr lang="en-US" sz="1200" kern="1200" baseline="0" dirty="0" smtClean="0">
                <a:solidFill>
                  <a:schemeClr val="tx1"/>
                </a:solidFill>
                <a:effectLst/>
                <a:latin typeface="+mn-lt"/>
                <a:ea typeface="+mn-ea"/>
                <a:cs typeface="+mn-cs"/>
              </a:rPr>
              <a:t> summed and divided by the total (15).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u="sng" kern="1200" dirty="0" smtClean="0">
                <a:solidFill>
                  <a:schemeClr val="tx1"/>
                </a:solidFill>
                <a:effectLst/>
                <a:latin typeface="+mn-lt"/>
                <a:ea typeface="+mn-ea"/>
                <a:cs typeface="+mn-cs"/>
              </a:rPr>
              <a:t>Five Facet Mindfulness Questionnaire (FFMQ):</a:t>
            </a:r>
            <a:r>
              <a:rPr lang="en-US" sz="1200" kern="1200" dirty="0" smtClean="0">
                <a:solidFill>
                  <a:schemeClr val="tx1"/>
                </a:solidFill>
                <a:effectLst/>
                <a:latin typeface="+mn-lt"/>
                <a:ea typeface="+mn-ea"/>
                <a:cs typeface="+mn-cs"/>
              </a:rPr>
              <a:t> a 39-item measure of respondent’s tendency to be mindful in daily life. Items are rated on a scale where 1 = never or very rarely true and 5 = very often true or always true. Responses are scored on five subscales: </a:t>
            </a:r>
            <a:r>
              <a:rPr lang="en-US" sz="1200" i="1" kern="1200" dirty="0" smtClean="0">
                <a:solidFill>
                  <a:schemeClr val="tx1"/>
                </a:solidFill>
                <a:effectLst/>
                <a:latin typeface="+mn-lt"/>
                <a:ea typeface="+mn-ea"/>
                <a:cs typeface="+mn-cs"/>
              </a:rPr>
              <a:t>observing</a:t>
            </a:r>
            <a:r>
              <a:rPr lang="en-US" sz="1200" kern="1200" dirty="0" smtClean="0">
                <a:solidFill>
                  <a:schemeClr val="tx1"/>
                </a:solidFill>
                <a:effectLst/>
                <a:latin typeface="+mn-lt"/>
                <a:ea typeface="+mn-ea"/>
                <a:cs typeface="+mn-cs"/>
              </a:rPr>
              <a:t> (attending to internal experiences), </a:t>
            </a:r>
            <a:r>
              <a:rPr lang="en-US" sz="1200" i="1" kern="1200" dirty="0" smtClean="0">
                <a:solidFill>
                  <a:schemeClr val="tx1"/>
                </a:solidFill>
                <a:effectLst/>
                <a:latin typeface="+mn-lt"/>
                <a:ea typeface="+mn-ea"/>
                <a:cs typeface="+mn-cs"/>
              </a:rPr>
              <a:t>describing</a:t>
            </a:r>
            <a:r>
              <a:rPr lang="en-US" sz="1200" kern="1200" dirty="0" smtClean="0">
                <a:solidFill>
                  <a:schemeClr val="tx1"/>
                </a:solidFill>
                <a:effectLst/>
                <a:latin typeface="+mn-lt"/>
                <a:ea typeface="+mn-ea"/>
                <a:cs typeface="+mn-cs"/>
              </a:rPr>
              <a:t> (labelling internal experiences), </a:t>
            </a:r>
            <a:r>
              <a:rPr lang="en-US" sz="1200" i="1" kern="1200" dirty="0" smtClean="0">
                <a:solidFill>
                  <a:schemeClr val="tx1"/>
                </a:solidFill>
                <a:effectLst/>
                <a:latin typeface="+mn-lt"/>
                <a:ea typeface="+mn-ea"/>
                <a:cs typeface="+mn-cs"/>
              </a:rPr>
              <a:t>acting with awareness</a:t>
            </a:r>
            <a:r>
              <a:rPr lang="en-US" sz="1200"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nonreactivity</a:t>
            </a:r>
            <a:r>
              <a:rPr lang="en-US" sz="1200" kern="1200" dirty="0" smtClean="0">
                <a:solidFill>
                  <a:schemeClr val="tx1"/>
                </a:solidFill>
                <a:effectLst/>
                <a:latin typeface="+mn-lt"/>
                <a:ea typeface="+mn-ea"/>
                <a:cs typeface="+mn-cs"/>
              </a:rPr>
              <a:t> to inner experience, and </a:t>
            </a:r>
            <a:r>
              <a:rPr lang="en-US" sz="1200" i="1" kern="1200" dirty="0" smtClean="0">
                <a:solidFill>
                  <a:schemeClr val="tx1"/>
                </a:solidFill>
                <a:effectLst/>
                <a:latin typeface="+mn-lt"/>
                <a:ea typeface="+mn-ea"/>
                <a:cs typeface="+mn-cs"/>
              </a:rPr>
              <a:t>non-judging</a:t>
            </a:r>
            <a:r>
              <a:rPr lang="en-US" sz="1200" kern="1200" dirty="0" smtClean="0">
                <a:solidFill>
                  <a:schemeClr val="tx1"/>
                </a:solidFill>
                <a:effectLst/>
                <a:latin typeface="+mn-lt"/>
                <a:ea typeface="+mn-ea"/>
                <a:cs typeface="+mn-cs"/>
              </a:rPr>
              <a:t> inner experience. An example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item is “When I have distressing thoughts or images, I “step back” and am aware of the thought or image without getting taken over by it”.</a:t>
            </a:r>
          </a:p>
          <a:p>
            <a:r>
              <a:rPr lang="en-US" sz="1200" kern="1200" dirty="0" smtClean="0">
                <a:solidFill>
                  <a:schemeClr val="tx1"/>
                </a:solidFill>
                <a:effectLst/>
                <a:latin typeface="+mn-lt"/>
                <a:ea typeface="+mn-ea"/>
                <a:cs typeface="+mn-cs"/>
              </a:rPr>
              <a:t> </a:t>
            </a:r>
          </a:p>
          <a:p>
            <a:r>
              <a:rPr lang="en-US" sz="1200" u="sng" kern="1200" dirty="0" smtClean="0">
                <a:solidFill>
                  <a:schemeClr val="tx1"/>
                </a:solidFill>
                <a:effectLst/>
                <a:latin typeface="+mn-lt"/>
                <a:ea typeface="+mn-ea"/>
                <a:cs typeface="+mn-cs"/>
              </a:rPr>
              <a:t>ANAM Mood Scale II</a:t>
            </a:r>
            <a:r>
              <a:rPr lang="en-US" sz="1200" kern="1200" dirty="0" smtClean="0">
                <a:solidFill>
                  <a:schemeClr val="tx1"/>
                </a:solidFill>
                <a:effectLst/>
                <a:latin typeface="+mn-lt"/>
                <a:ea typeface="+mn-ea"/>
                <a:cs typeface="+mn-cs"/>
              </a:rPr>
              <a:t>: Part of the Automated Neuropsychological Assessment Metrics (ANAM) suite. Respondents see a series of adjectives (e.g., “Shaky”) and rate the correspondence of the word to their current state on a 6-point scale where 0 = “not at all” and 6 = “very much”. The seven mood states are: anger, anxiety, depression, fatigue, happiness, restlessness, and vigor.  Scores on the ANAM mood scale were calculated as:</a:t>
            </a:r>
            <a:r>
              <a:rPr lang="en-US" sz="1200" kern="1200" baseline="0" dirty="0" smtClean="0">
                <a:solidFill>
                  <a:schemeClr val="tx1"/>
                </a:solidFill>
                <a:effectLst/>
                <a:latin typeface="+mn-lt"/>
                <a:ea typeface="+mn-ea"/>
                <a:cs typeface="+mn-cs"/>
              </a:rPr>
              <a:t> Percent Adjusted Categories, which is the sum of the ratings for the adjectives divided by the maximum possible score (6).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Analyses: frequencies,</a:t>
            </a:r>
            <a:r>
              <a:rPr lang="en-US" sz="1200" kern="1200" baseline="0" dirty="0" smtClean="0">
                <a:solidFill>
                  <a:schemeClr val="tx1"/>
                </a:solidFill>
                <a:effectLst/>
                <a:latin typeface="+mn-lt"/>
                <a:ea typeface="+mn-ea"/>
                <a:cs typeface="+mn-cs"/>
              </a:rPr>
              <a:t> chi-square, ANOVA, and Pearson correlation. A significance level of .05 was used. </a:t>
            </a:r>
            <a:endParaRPr lang="en-US" sz="1200" kern="1200" dirty="0" smtClean="0">
              <a:solidFill>
                <a:schemeClr val="tx1"/>
              </a:solidFill>
              <a:effectLst/>
              <a:latin typeface="+mn-lt"/>
              <a:ea typeface="+mn-ea"/>
              <a:cs typeface="+mn-cs"/>
            </a:endParaRPr>
          </a:p>
          <a:p>
            <a:endParaRPr lang="en-US" sz="1200" u="sng"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574044-705B-4BA9-9528-EF24541C28D0}" type="slidenum">
              <a:rPr lang="en-US" smtClean="0"/>
              <a:pPr/>
              <a:t>6</a:t>
            </a:fld>
            <a:endParaRPr lang="en-US" dirty="0"/>
          </a:p>
        </p:txBody>
      </p:sp>
    </p:spTree>
    <p:extLst>
      <p:ext uri="{BB962C8B-B14F-4D97-AF65-F5344CB8AC3E}">
        <p14:creationId xmlns:p14="http://schemas.microsoft.com/office/powerpoint/2010/main" val="3841162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of volunteers in the MT group: 91 (combination of in-person and virtual world groups)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of volunteers in the control group: 40</a:t>
            </a:r>
            <a:r>
              <a:rPr lang="en-US" sz="1200" kern="1200" dirty="0" smtClean="0">
                <a:solidFill>
                  <a:schemeClr val="tx1"/>
                </a:solidFill>
                <a:effectLst/>
                <a:latin typeface="+mn-lt"/>
                <a:ea typeface="+mn-ea"/>
                <a:cs typeface="+mn-cs"/>
              </a:rPr>
              <a:t> </a:t>
            </a:r>
          </a:p>
          <a:p>
            <a:endParaRPr lang="en-US" dirty="0" smtClean="0">
              <a:solidFill>
                <a:srgbClr val="FF0000"/>
              </a:solidFill>
            </a:endParaRPr>
          </a:p>
          <a:p>
            <a:r>
              <a:rPr lang="en-US" dirty="0" smtClean="0">
                <a:solidFill>
                  <a:srgbClr val="FF0000"/>
                </a:solidFill>
              </a:rPr>
              <a:t>Average reported</a:t>
            </a:r>
            <a:r>
              <a:rPr lang="en-US" baseline="0" dirty="0" smtClean="0">
                <a:solidFill>
                  <a:srgbClr val="FF0000"/>
                </a:solidFill>
              </a:rPr>
              <a:t> age of MT volunteers = 51.19 years (SD = 11.11). </a:t>
            </a:r>
          </a:p>
          <a:p>
            <a:r>
              <a:rPr lang="en-US" baseline="0" dirty="0" smtClean="0">
                <a:solidFill>
                  <a:srgbClr val="FF0000"/>
                </a:solidFill>
              </a:rPr>
              <a:t>Average reported age of control volunteers = 49.35 years (SD =11.16). </a:t>
            </a:r>
          </a:p>
          <a:p>
            <a:r>
              <a:rPr lang="en-US" baseline="0" dirty="0" smtClean="0">
                <a:solidFill>
                  <a:srgbClr val="FF0000"/>
                </a:solidFill>
              </a:rPr>
              <a:t>Average ages between the two groups were not significantly different, p = .335.</a:t>
            </a:r>
          </a:p>
          <a:p>
            <a:endParaRPr lang="en-US" baseline="0" dirty="0" smtClean="0">
              <a:solidFill>
                <a:srgbClr val="FF0000"/>
              </a:solidFill>
            </a:endParaRPr>
          </a:p>
          <a:p>
            <a:r>
              <a:rPr lang="en-US" baseline="0" dirty="0" smtClean="0">
                <a:solidFill>
                  <a:srgbClr val="FF0000"/>
                </a:solidFill>
              </a:rPr>
              <a:t>The majority of the participants in the MT group were male, Caucasian, and highly educated.</a:t>
            </a:r>
          </a:p>
          <a:p>
            <a:endParaRPr lang="en-US" baseline="0" dirty="0" smtClean="0">
              <a:solidFill>
                <a:srgbClr val="FF0000"/>
              </a:solidFill>
            </a:endParaRPr>
          </a:p>
          <a:p>
            <a:r>
              <a:rPr lang="en-US" baseline="0" dirty="0" smtClean="0">
                <a:solidFill>
                  <a:srgbClr val="FF0000"/>
                </a:solidFill>
              </a:rPr>
              <a:t>The majority of the participants in the control group were: female, Caucasian, and highly educated. </a:t>
            </a:r>
          </a:p>
          <a:p>
            <a:endParaRPr lang="en-US" dirty="0">
              <a:solidFill>
                <a:srgbClr val="FF0000"/>
              </a:solidFill>
            </a:endParaRPr>
          </a:p>
        </p:txBody>
      </p:sp>
      <p:sp>
        <p:nvSpPr>
          <p:cNvPr id="4" name="Slide Number Placeholder 3"/>
          <p:cNvSpPr>
            <a:spLocks noGrp="1"/>
          </p:cNvSpPr>
          <p:nvPr>
            <p:ph type="sldNum" sz="quarter" idx="10"/>
          </p:nvPr>
        </p:nvSpPr>
        <p:spPr/>
        <p:txBody>
          <a:bodyPr/>
          <a:lstStyle/>
          <a:p>
            <a:fld id="{6C574044-705B-4BA9-9528-EF24541C28D0}" type="slidenum">
              <a:rPr lang="en-US" smtClean="0"/>
              <a:pPr/>
              <a:t>7</a:t>
            </a:fld>
            <a:endParaRPr lang="en-US" dirty="0"/>
          </a:p>
        </p:txBody>
      </p:sp>
    </p:spTree>
    <p:extLst>
      <p:ext uri="{BB962C8B-B14F-4D97-AF65-F5344CB8AC3E}">
        <p14:creationId xmlns:p14="http://schemas.microsoft.com/office/powerpoint/2010/main" val="1979383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FF0000"/>
                </a:solidFill>
              </a:rPr>
              <a:t>The majority</a:t>
            </a:r>
            <a:r>
              <a:rPr lang="en-US" baseline="0" dirty="0" smtClean="0">
                <a:solidFill>
                  <a:srgbClr val="FF0000"/>
                </a:solidFill>
              </a:rPr>
              <a:t> of the participants in both groups were married and veterans.</a:t>
            </a:r>
            <a:endParaRPr lang="en-US" dirty="0" smtClean="0">
              <a:solidFill>
                <a:srgbClr val="FF0000"/>
              </a:solidFill>
            </a:endParaRPr>
          </a:p>
          <a:p>
            <a:endParaRPr lang="en-US" dirty="0" smtClean="0">
              <a:solidFill>
                <a:srgbClr val="FF0000"/>
              </a:solidFill>
            </a:endParaRPr>
          </a:p>
          <a:p>
            <a:r>
              <a:rPr lang="en-US" dirty="0" smtClean="0">
                <a:solidFill>
                  <a:srgbClr val="FF0000"/>
                </a:solidFill>
              </a:rPr>
              <a:t>Average</a:t>
            </a:r>
            <a:r>
              <a:rPr lang="en-US" baseline="0" dirty="0" smtClean="0">
                <a:solidFill>
                  <a:srgbClr val="FF0000"/>
                </a:solidFill>
              </a:rPr>
              <a:t> reported time in service for the MT group = 16.21 years (SD = 9.29)</a:t>
            </a:r>
          </a:p>
          <a:p>
            <a:r>
              <a:rPr lang="en-US" baseline="0" dirty="0" smtClean="0">
                <a:solidFill>
                  <a:srgbClr val="FF0000"/>
                </a:solidFill>
              </a:rPr>
              <a:t>Average reported time in service for the control group = 16.09 years (SD = 8.01)</a:t>
            </a:r>
          </a:p>
          <a:p>
            <a:endParaRPr lang="en-US" baseline="0" dirty="0" smtClean="0">
              <a:solidFill>
                <a:srgbClr val="FF0000"/>
              </a:solidFill>
            </a:endParaRPr>
          </a:p>
          <a:p>
            <a:r>
              <a:rPr lang="en-US" baseline="0" dirty="0" smtClean="0">
                <a:solidFill>
                  <a:srgbClr val="FF0000"/>
                </a:solidFill>
              </a:rPr>
              <a:t>Average reported time in service for the two groups did not differ significantly, p = .580</a:t>
            </a:r>
          </a:p>
        </p:txBody>
      </p:sp>
      <p:sp>
        <p:nvSpPr>
          <p:cNvPr id="4" name="Slide Number Placeholder 3"/>
          <p:cNvSpPr>
            <a:spLocks noGrp="1"/>
          </p:cNvSpPr>
          <p:nvPr>
            <p:ph type="sldNum" sz="quarter" idx="10"/>
          </p:nvPr>
        </p:nvSpPr>
        <p:spPr/>
        <p:txBody>
          <a:bodyPr/>
          <a:lstStyle/>
          <a:p>
            <a:fld id="{6C574044-705B-4BA9-9528-EF24541C28D0}" type="slidenum">
              <a:rPr lang="en-US" smtClean="0"/>
              <a:pPr/>
              <a:t>8</a:t>
            </a:fld>
            <a:endParaRPr lang="en-US" dirty="0"/>
          </a:p>
        </p:txBody>
      </p:sp>
    </p:spTree>
    <p:extLst>
      <p:ext uri="{BB962C8B-B14F-4D97-AF65-F5344CB8AC3E}">
        <p14:creationId xmlns:p14="http://schemas.microsoft.com/office/powerpoint/2010/main" val="3111439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that mindfulness</a:t>
            </a:r>
          </a:p>
          <a:p>
            <a:endParaRPr lang="en-US" dirty="0" smtClean="0"/>
          </a:p>
          <a:p>
            <a:r>
              <a:rPr lang="en-US" dirty="0" smtClean="0"/>
              <a:t>MAAS: negatively correlated with negative ANAM moods (anger, anxiety, depression, fatigue and restlessness) and positively correlated with positive moods (happiness and vigor)</a:t>
            </a:r>
            <a:r>
              <a:rPr lang="en-US" baseline="0" dirty="0" smtClean="0"/>
              <a:t>. </a:t>
            </a:r>
          </a:p>
          <a:p>
            <a:endParaRPr lang="en-US" baseline="0" dirty="0" smtClean="0"/>
          </a:p>
          <a:p>
            <a:r>
              <a:rPr lang="en-US" baseline="0" dirty="0" smtClean="0"/>
              <a:t>FFMQ: 	- only sub category correlated with all mood states = non-reactivity to inner experience.</a:t>
            </a:r>
          </a:p>
          <a:p>
            <a:r>
              <a:rPr lang="en-US" baseline="0" dirty="0" smtClean="0"/>
              <a:t>	- describing, acting with awareness, and non-judging of inner experience were correlated with all except anger</a:t>
            </a:r>
          </a:p>
          <a:p>
            <a:r>
              <a:rPr lang="en-US" baseline="0" dirty="0" smtClean="0"/>
              <a:t>	- observing was correlated ONLY with happiness and vigor, not correlated with any negative mood!</a:t>
            </a:r>
          </a:p>
          <a:p>
            <a:endParaRPr lang="en-US" baseline="0" dirty="0" smtClean="0"/>
          </a:p>
          <a:p>
            <a:r>
              <a:rPr lang="en-US" baseline="0" dirty="0" smtClean="0"/>
              <a:t>Of the moods themselves: only happiness and vigor were significantly correlated with ALL mindfulness measures, negative moods were NOT correlated with observe, and again…anger was ONLY correlated with non-reactivity to inner experience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Supports Hypotheses 1 and 2: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Positive association between positive mood state and trait mindfulness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Negative association between negative mood state and trait mindfulness   </a:t>
            </a:r>
          </a:p>
          <a:p>
            <a:endParaRPr lang="en-US" baseline="0" dirty="0" smtClean="0"/>
          </a:p>
        </p:txBody>
      </p:sp>
      <p:sp>
        <p:nvSpPr>
          <p:cNvPr id="4" name="Slide Number Placeholder 3"/>
          <p:cNvSpPr>
            <a:spLocks noGrp="1"/>
          </p:cNvSpPr>
          <p:nvPr>
            <p:ph type="sldNum" sz="quarter" idx="10"/>
          </p:nvPr>
        </p:nvSpPr>
        <p:spPr/>
        <p:txBody>
          <a:bodyPr/>
          <a:lstStyle/>
          <a:p>
            <a:fld id="{6C574044-705B-4BA9-9528-EF24541C28D0}" type="slidenum">
              <a:rPr lang="en-US" smtClean="0"/>
              <a:pPr/>
              <a:t>9</a:t>
            </a:fld>
            <a:endParaRPr lang="en-US" dirty="0"/>
          </a:p>
        </p:txBody>
      </p:sp>
    </p:spTree>
    <p:extLst>
      <p:ext uri="{BB962C8B-B14F-4D97-AF65-F5344CB8AC3E}">
        <p14:creationId xmlns:p14="http://schemas.microsoft.com/office/powerpoint/2010/main" val="41036225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descr="PPTCoverBkgrd1b.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Picture 8" descr="Lineage_Vector_Small_BlackRed_Tagline.png"/>
          <p:cNvPicPr>
            <a:picLocks noChangeAspect="1"/>
          </p:cNvPicPr>
          <p:nvPr userDrawn="1"/>
        </p:nvPicPr>
        <p:blipFill>
          <a:blip r:embed="rId3" cstate="print"/>
          <a:stretch>
            <a:fillRect/>
          </a:stretch>
        </p:blipFill>
        <p:spPr>
          <a:xfrm>
            <a:off x="342961" y="661988"/>
            <a:ext cx="4606395" cy="998866"/>
          </a:xfrm>
          <a:prstGeom prst="rect">
            <a:avLst/>
          </a:prstGeom>
        </p:spPr>
      </p:pic>
      <p:sp>
        <p:nvSpPr>
          <p:cNvPr id="2" name="Title 1"/>
          <p:cNvSpPr>
            <a:spLocks noGrp="1"/>
          </p:cNvSpPr>
          <p:nvPr>
            <p:ph type="ctrTitle"/>
          </p:nvPr>
        </p:nvSpPr>
        <p:spPr>
          <a:xfrm>
            <a:off x="685800" y="3429000"/>
            <a:ext cx="7772400" cy="1470025"/>
          </a:xfrm>
          <a:prstGeom prst="rect">
            <a:avLst/>
          </a:prstGeom>
        </p:spPr>
        <p:txBody>
          <a:bodyPr/>
          <a:lstStyle>
            <a:lvl1pPr>
              <a:defRPr sz="3200">
                <a:solidFill>
                  <a:srgbClr val="000000"/>
                </a:solidFill>
                <a:latin typeface="Arial" pitchFamily="34" charset="0"/>
                <a:cs typeface="Arial"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953000"/>
            <a:ext cx="6400800" cy="1295400"/>
          </a:xfrm>
          <a:prstGeom prst="rect">
            <a:avLst/>
          </a:prstGeom>
        </p:spPr>
        <p:txBody>
          <a:bodyPr anchor="ctr"/>
          <a:lstStyle>
            <a:lvl1pPr marL="0" indent="0" algn="l">
              <a:buNone/>
              <a:defRPr sz="2400" b="1">
                <a:solidFill>
                  <a:srgbClr val="000000"/>
                </a:solidFill>
                <a:effectLst>
                  <a:outerShdw blurRad="38100" dist="38100" dir="2700000" algn="tl">
                    <a:srgbClr val="000000">
                      <a:alpha val="43137"/>
                    </a:srgbClr>
                  </a:outerShdw>
                </a:effectLst>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7" descr="Metal Header.jpg"/>
          <p:cNvPicPr>
            <a:picLocks noChangeAspect="1"/>
          </p:cNvPicPr>
          <p:nvPr userDrawn="1"/>
        </p:nvPicPr>
        <p:blipFill>
          <a:blip r:embed="rId4" cstate="print"/>
          <a:stretch>
            <a:fillRect/>
          </a:stretch>
        </p:blipFill>
        <p:spPr>
          <a:xfrm>
            <a:off x="0" y="6443663"/>
            <a:ext cx="9144000" cy="414337"/>
          </a:xfrm>
          <a:prstGeom prst="rect">
            <a:avLst/>
          </a:prstGeom>
          <a:solidFill>
            <a:schemeClr val="tx1">
              <a:lumMod val="65000"/>
              <a:lumOff val="35000"/>
            </a:schemeClr>
          </a:solidFill>
          <a:ln>
            <a:noFill/>
          </a:ln>
          <a:effectLst>
            <a:outerShdw blurRad="50800" dist="38100" dir="2700000" algn="tl" rotWithShape="0">
              <a:prstClr val="black">
                <a:alpha val="40000"/>
              </a:prstClr>
            </a:outerShdw>
          </a:effectLst>
        </p:spPr>
      </p:pic>
      <p:sp>
        <p:nvSpPr>
          <p:cNvPr id="10" name="Footer Placeholder 16"/>
          <p:cNvSpPr txBox="1">
            <a:spLocks/>
          </p:cNvSpPr>
          <p:nvPr userDrawn="1"/>
        </p:nvSpPr>
        <p:spPr>
          <a:xfrm>
            <a:off x="39624" y="6620256"/>
            <a:ext cx="2398776" cy="228600"/>
          </a:xfrm>
          <a:prstGeom prst="rect">
            <a:avLst/>
          </a:prstGeom>
        </p:spPr>
        <p:txBody>
          <a:bodyPr/>
          <a:lstStyle/>
          <a:p>
            <a:pPr algn="l">
              <a:defRPr/>
            </a:pPr>
            <a:r>
              <a:rPr lang="en-US" sz="1000" b="1" dirty="0" smtClean="0">
                <a:solidFill>
                  <a:prstClr val="white"/>
                </a:solidFill>
                <a:latin typeface="Arial" pitchFamily="34" charset="0"/>
                <a:ea typeface="MS PGothic" pitchFamily="34" charset="-128"/>
                <a:cs typeface="Arial" pitchFamily="34" charset="0"/>
              </a:rPr>
              <a:t>UNCLASSIFIED</a:t>
            </a:r>
            <a:endParaRPr lang="en-US" sz="1000" b="1" dirty="0">
              <a:solidFill>
                <a:prstClr val="white"/>
              </a:solidFill>
              <a:latin typeface="Arial" pitchFamily="34" charset="0"/>
              <a:ea typeface="MS PGothic" pitchFamily="34" charset="-128"/>
              <a:cs typeface="Arial" pitchFamily="34" charset="0"/>
            </a:endParaRPr>
          </a:p>
        </p:txBody>
      </p:sp>
      <p:sp>
        <p:nvSpPr>
          <p:cNvPr id="11" name="Subtitle 12"/>
          <p:cNvSpPr txBox="1">
            <a:spLocks/>
          </p:cNvSpPr>
          <p:nvPr userDrawn="1"/>
        </p:nvSpPr>
        <p:spPr>
          <a:xfrm>
            <a:off x="2725882" y="6477000"/>
            <a:ext cx="6265718" cy="457200"/>
          </a:xfrm>
          <a:prstGeom prst="rect">
            <a:avLst/>
          </a:prstGeom>
        </p:spPr>
        <p:txBody>
          <a:bodyPr vert="horz" lIns="91440" tIns="45720" rIns="91440" bIns="45720" rtlCol="0">
            <a:noAutofit/>
          </a:bodyPr>
          <a:lstStyle/>
          <a:p>
            <a:pPr marL="0" marR="0" lvl="0" indent="0" algn="r" defTabSz="914400" rtl="0" eaLnBrk="1" fontAlgn="auto" latinLnBrk="0" hangingPunct="1">
              <a:lnSpc>
                <a:spcPct val="100000"/>
              </a:lnSpc>
              <a:spcBef>
                <a:spcPct val="20000"/>
              </a:spcBef>
              <a:spcAft>
                <a:spcPts val="0"/>
              </a:spcAft>
              <a:buClr>
                <a:srgbClr val="00B0F0"/>
              </a:buClr>
              <a:buSzTx/>
              <a:buFont typeface="Arial" pitchFamily="34" charset="0"/>
              <a:buNone/>
              <a:tabLst/>
              <a:defRPr/>
            </a:pPr>
            <a:r>
              <a:rPr kumimoji="0" lang="en-US" sz="1800" b="1"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Arial" pitchFamily="34" charset="0"/>
                <a:ea typeface="+mn-ea"/>
                <a:cs typeface="Arial" pitchFamily="34" charset="0"/>
              </a:rPr>
              <a:t>The Nation’s Premier Laboratory for Land Forces</a:t>
            </a:r>
            <a:endParaRPr kumimoji="0" lang="en-US" sz="18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pic>
        <p:nvPicPr>
          <p:cNvPr id="12" name="Picture 11" descr="ARL_Logo_March2012_BlackGold.png"/>
          <p:cNvPicPr>
            <a:picLocks noChangeAspect="1"/>
          </p:cNvPicPr>
          <p:nvPr userDrawn="1"/>
        </p:nvPicPr>
        <p:blipFill>
          <a:blip r:embed="rId5" cstate="print"/>
          <a:stretch>
            <a:fillRect/>
          </a:stretch>
        </p:blipFill>
        <p:spPr>
          <a:xfrm>
            <a:off x="3505200" y="2438400"/>
            <a:ext cx="2371349" cy="874778"/>
          </a:xfrm>
          <a:prstGeom prst="rect">
            <a:avLst/>
          </a:prstGeom>
          <a:effectLst>
            <a:outerShdw blurRad="50800" dist="38100" dir="2700000" algn="tl" rotWithShape="0">
              <a:prstClr val="black">
                <a:alpha val="40000"/>
              </a:prstClr>
            </a:outerShdw>
          </a:effectLst>
        </p:spPr>
      </p:pic>
      <p:sp>
        <p:nvSpPr>
          <p:cNvPr id="13" name="Footer Placeholder 16"/>
          <p:cNvSpPr txBox="1">
            <a:spLocks/>
          </p:cNvSpPr>
          <p:nvPr userDrawn="1"/>
        </p:nvSpPr>
        <p:spPr>
          <a:xfrm>
            <a:off x="0" y="0"/>
            <a:ext cx="9144000" cy="152400"/>
          </a:xfrm>
          <a:prstGeom prst="rect">
            <a:avLst/>
          </a:prstGeom>
        </p:spPr>
        <p:txBody>
          <a:bodyPr anchor="ctr"/>
          <a:lstStyle/>
          <a:p>
            <a:pPr algn="ctr">
              <a:defRPr/>
            </a:pPr>
            <a:r>
              <a:rPr lang="en-US" sz="1000" b="1" dirty="0" smtClean="0">
                <a:solidFill>
                  <a:srgbClr val="000000"/>
                </a:solidFill>
                <a:latin typeface="Arial" pitchFamily="34" charset="0"/>
                <a:ea typeface="MS PGothic" pitchFamily="34" charset="-128"/>
                <a:cs typeface="Arial" pitchFamily="34" charset="0"/>
              </a:rPr>
              <a:t>UNCLASSIFIED</a:t>
            </a:r>
            <a:endParaRPr lang="en-US" sz="1000" b="1" dirty="0">
              <a:solidFill>
                <a:srgbClr val="000000"/>
              </a:solidFill>
              <a:latin typeface="Arial" pitchFamily="34" charset="0"/>
              <a:ea typeface="MS PGothic" pitchFamily="34" charset="-128"/>
              <a:cs typeface="Arial" pitchFamily="34" charset="0"/>
            </a:endParaRPr>
          </a:p>
        </p:txBody>
      </p:sp>
    </p:spTree>
    <p:extLst>
      <p:ext uri="{BB962C8B-B14F-4D97-AF65-F5344CB8AC3E}">
        <p14:creationId xmlns:p14="http://schemas.microsoft.com/office/powerpoint/2010/main" val="11591836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534400" cy="5029200"/>
          </a:xfrm>
          <a:prstGeom prst="rect">
            <a:avLst/>
          </a:prstGeom>
        </p:spPr>
        <p:txBody>
          <a:bodyPr/>
          <a:lstStyle>
            <a:lvl1pPr>
              <a:defRPr b="1">
                <a:latin typeface="Arial" pitchFamily="34" charset="0"/>
                <a:cs typeface="Arial" pitchFamily="34" charset="0"/>
              </a:defRPr>
            </a:lvl1pPr>
            <a:lvl2pPr>
              <a:defRPr b="1">
                <a:latin typeface="Arial" pitchFamily="34" charset="0"/>
                <a:cs typeface="Arial" pitchFamily="34" charset="0"/>
              </a:defRPr>
            </a:lvl2pPr>
            <a:lvl3pPr>
              <a:defRPr b="1">
                <a:latin typeface="Arial" pitchFamily="34" charset="0"/>
                <a:cs typeface="Arial" pitchFamily="34" charset="0"/>
              </a:defRPr>
            </a:lvl3pPr>
            <a:lvl4pPr>
              <a:defRPr b="1">
                <a:latin typeface="Arial" pitchFamily="34" charset="0"/>
                <a:cs typeface="Arial" pitchFamily="34" charset="0"/>
              </a:defRPr>
            </a:lvl4pPr>
            <a:lvl5pPr>
              <a:defRPr b="1">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1"/>
          <p:cNvSpPr>
            <a:spLocks noGrp="1"/>
          </p:cNvSpPr>
          <p:nvPr>
            <p:ph type="title"/>
          </p:nvPr>
        </p:nvSpPr>
        <p:spPr>
          <a:xfrm>
            <a:off x="3519488" y="152400"/>
            <a:ext cx="4322185" cy="533400"/>
          </a:xfrm>
          <a:prstGeom prst="rect">
            <a:avLst/>
          </a:prstGeom>
        </p:spPr>
        <p:txBody>
          <a:bodyPr lIns="45720" rIns="45720" anchor="ctr">
            <a:normAutofit/>
          </a:bodyPr>
          <a:lstStyle>
            <a:lvl1pPr>
              <a:defRPr sz="2400">
                <a:latin typeface="Arial" pitchFamily="34" charset="0"/>
                <a:cs typeface="Arial" pitchFamily="34" charset="0"/>
              </a:defRPr>
            </a:lvl1pPr>
          </a:lstStyle>
          <a:p>
            <a:r>
              <a:rPr lang="en-US" dirty="0" smtClean="0"/>
              <a:t>Click to edit Master title style</a:t>
            </a:r>
            <a:endParaRPr lang="en-US" dirty="0"/>
          </a:p>
        </p:txBody>
      </p:sp>
      <p:pic>
        <p:nvPicPr>
          <p:cNvPr id="5" name="Picture 4" descr="ARL_Logo_March2012_WhiteGold_small.png"/>
          <p:cNvPicPr>
            <a:picLocks noChangeAspect="1"/>
          </p:cNvPicPr>
          <p:nvPr userDrawn="1"/>
        </p:nvPicPr>
        <p:blipFill>
          <a:blip r:embed="rId2" cstate="print"/>
          <a:stretch>
            <a:fillRect/>
          </a:stretch>
        </p:blipFill>
        <p:spPr>
          <a:xfrm>
            <a:off x="8021781" y="267253"/>
            <a:ext cx="914402" cy="33832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a:xfrm>
            <a:off x="8494776" y="6462611"/>
            <a:ext cx="612648" cy="365125"/>
          </a:xfrm>
          <a:prstGeom prst="rect">
            <a:avLst/>
          </a:prstGeom>
        </p:spPr>
        <p:txBody>
          <a:bodyPr/>
          <a:lstStyle/>
          <a:p>
            <a:fld id="{89F2C004-2715-FE49-B628-06E74F704CD7}" type="slidenum">
              <a:rPr lang="en-US" smtClean="0">
                <a:solidFill>
                  <a:prstClr val="white"/>
                </a:solidFill>
              </a:rPr>
              <a:pPr/>
              <a:t>‹#›</a:t>
            </a:fld>
            <a:endParaRPr lang="en-US" dirty="0">
              <a:solidFill>
                <a:prstClr val="white"/>
              </a:solidFill>
            </a:endParaRPr>
          </a:p>
        </p:txBody>
      </p:sp>
      <p:pic>
        <p:nvPicPr>
          <p:cNvPr id="4" name="Picture 3" descr="ARL_Logo_March2012_WhiteGold_small.png"/>
          <p:cNvPicPr>
            <a:picLocks noChangeAspect="1"/>
          </p:cNvPicPr>
          <p:nvPr userDrawn="1"/>
        </p:nvPicPr>
        <p:blipFill>
          <a:blip r:embed="rId2" cstate="print"/>
          <a:stretch>
            <a:fillRect/>
          </a:stretch>
        </p:blipFill>
        <p:spPr>
          <a:xfrm>
            <a:off x="8021781" y="267253"/>
            <a:ext cx="914402" cy="338329"/>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pic>
        <p:nvPicPr>
          <p:cNvPr id="9" name="Picture 8" descr="Metal Header.jpg"/>
          <p:cNvPicPr>
            <a:picLocks noChangeAspect="1"/>
          </p:cNvPicPr>
          <p:nvPr/>
        </p:nvPicPr>
        <p:blipFill>
          <a:blip r:embed="rId5" cstate="print"/>
          <a:stretch>
            <a:fillRect/>
          </a:stretch>
        </p:blipFill>
        <p:spPr>
          <a:xfrm>
            <a:off x="0" y="159182"/>
            <a:ext cx="9144000" cy="536575"/>
          </a:xfrm>
          <a:prstGeom prst="rect">
            <a:avLst/>
          </a:prstGeom>
          <a:solidFill>
            <a:schemeClr val="tx1">
              <a:lumMod val="65000"/>
              <a:lumOff val="35000"/>
            </a:schemeClr>
          </a:solidFill>
          <a:ln>
            <a:noFill/>
          </a:ln>
          <a:effectLst>
            <a:outerShdw blurRad="50800" dist="38100" dir="2700000" algn="tl" rotWithShape="0">
              <a:prstClr val="black">
                <a:alpha val="40000"/>
              </a:prstClr>
            </a:outerShdw>
          </a:effectLst>
        </p:spPr>
      </p:pic>
      <p:sp>
        <p:nvSpPr>
          <p:cNvPr id="10" name="Footer Placeholder 16"/>
          <p:cNvSpPr txBox="1">
            <a:spLocks/>
          </p:cNvSpPr>
          <p:nvPr/>
        </p:nvSpPr>
        <p:spPr>
          <a:xfrm>
            <a:off x="0" y="0"/>
            <a:ext cx="9144000" cy="152400"/>
          </a:xfrm>
          <a:prstGeom prst="rect">
            <a:avLst/>
          </a:prstGeom>
        </p:spPr>
        <p:txBody>
          <a:bodyPr anchor="ctr"/>
          <a:lstStyle/>
          <a:p>
            <a:pPr algn="ctr">
              <a:defRPr/>
            </a:pPr>
            <a:r>
              <a:rPr lang="en-US" sz="1000" b="1" dirty="0" smtClean="0">
                <a:solidFill>
                  <a:srgbClr val="000000"/>
                </a:solidFill>
                <a:latin typeface="Arial" pitchFamily="34" charset="0"/>
                <a:ea typeface="MS PGothic" pitchFamily="34" charset="-128"/>
                <a:cs typeface="Arial" pitchFamily="34" charset="0"/>
              </a:rPr>
              <a:t>UNCLASSIFIED</a:t>
            </a:r>
            <a:endParaRPr lang="en-US" sz="1000" b="1" dirty="0">
              <a:solidFill>
                <a:srgbClr val="000000"/>
              </a:solidFill>
              <a:latin typeface="Arial" pitchFamily="34" charset="0"/>
              <a:ea typeface="MS PGothic" pitchFamily="34" charset="-128"/>
              <a:cs typeface="Arial" pitchFamily="34" charset="0"/>
            </a:endParaRPr>
          </a:p>
        </p:txBody>
      </p:sp>
      <p:pic>
        <p:nvPicPr>
          <p:cNvPr id="7" name="Picture 6" descr="Lineage_Vector_Small_WhiteRed_Tagline_Reverse.png"/>
          <p:cNvPicPr>
            <a:picLocks noChangeAspect="1"/>
          </p:cNvPicPr>
          <p:nvPr/>
        </p:nvPicPr>
        <p:blipFill>
          <a:blip r:embed="rId6" cstate="print"/>
          <a:stretch>
            <a:fillRect/>
          </a:stretch>
        </p:blipFill>
        <p:spPr>
          <a:xfrm>
            <a:off x="276017" y="119063"/>
            <a:ext cx="3248441" cy="704591"/>
          </a:xfrm>
          <a:prstGeom prst="rect">
            <a:avLst/>
          </a:prstGeom>
        </p:spPr>
      </p:pic>
      <p:pic>
        <p:nvPicPr>
          <p:cNvPr id="12" name="Picture 11" descr="Metal Header.jpg"/>
          <p:cNvPicPr>
            <a:picLocks noChangeAspect="1"/>
          </p:cNvPicPr>
          <p:nvPr/>
        </p:nvPicPr>
        <p:blipFill>
          <a:blip r:embed="rId7" cstate="print"/>
          <a:stretch>
            <a:fillRect/>
          </a:stretch>
        </p:blipFill>
        <p:spPr>
          <a:xfrm>
            <a:off x="0" y="6443663"/>
            <a:ext cx="9144000" cy="414337"/>
          </a:xfrm>
          <a:prstGeom prst="rect">
            <a:avLst/>
          </a:prstGeom>
          <a:solidFill>
            <a:schemeClr val="tx1">
              <a:lumMod val="65000"/>
              <a:lumOff val="35000"/>
            </a:schemeClr>
          </a:solidFill>
          <a:ln>
            <a:noFill/>
          </a:ln>
          <a:effectLst>
            <a:outerShdw blurRad="50800" dist="38100" dir="2700000" algn="tl" rotWithShape="0">
              <a:prstClr val="black">
                <a:alpha val="40000"/>
              </a:prstClr>
            </a:outerShdw>
          </a:effectLst>
        </p:spPr>
      </p:pic>
      <p:sp>
        <p:nvSpPr>
          <p:cNvPr id="13" name="Footer Placeholder 16"/>
          <p:cNvSpPr txBox="1">
            <a:spLocks/>
          </p:cNvSpPr>
          <p:nvPr/>
        </p:nvSpPr>
        <p:spPr>
          <a:xfrm>
            <a:off x="39624" y="6629400"/>
            <a:ext cx="2398776" cy="228600"/>
          </a:xfrm>
          <a:prstGeom prst="rect">
            <a:avLst/>
          </a:prstGeom>
        </p:spPr>
        <p:txBody>
          <a:bodyPr anchor="ctr"/>
          <a:lstStyle/>
          <a:p>
            <a:pPr algn="l">
              <a:defRPr/>
            </a:pPr>
            <a:r>
              <a:rPr lang="en-US" sz="1000" b="1" dirty="0" smtClean="0">
                <a:solidFill>
                  <a:prstClr val="white"/>
                </a:solidFill>
                <a:latin typeface="Arial" pitchFamily="34" charset="0"/>
                <a:ea typeface="MS PGothic" pitchFamily="34" charset="-128"/>
                <a:cs typeface="Arial" pitchFamily="34" charset="0"/>
              </a:rPr>
              <a:t>UNCLASSIFIED</a:t>
            </a:r>
            <a:endParaRPr lang="en-US" sz="1000" b="1" dirty="0">
              <a:solidFill>
                <a:prstClr val="white"/>
              </a:solidFill>
              <a:latin typeface="Arial" pitchFamily="34" charset="0"/>
              <a:ea typeface="MS PGothic" pitchFamily="34" charset="-128"/>
              <a:cs typeface="Arial" pitchFamily="34" charset="0"/>
            </a:endParaRPr>
          </a:p>
        </p:txBody>
      </p:sp>
      <p:sp>
        <p:nvSpPr>
          <p:cNvPr id="14" name="Subtitle 12"/>
          <p:cNvSpPr txBox="1">
            <a:spLocks/>
          </p:cNvSpPr>
          <p:nvPr/>
        </p:nvSpPr>
        <p:spPr>
          <a:xfrm>
            <a:off x="2725882" y="6477000"/>
            <a:ext cx="6265718"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20000"/>
              </a:spcBef>
              <a:spcAft>
                <a:spcPts val="0"/>
              </a:spcAft>
              <a:buClr>
                <a:srgbClr val="00B0F0"/>
              </a:buClr>
              <a:buSzTx/>
              <a:buFont typeface="Arial" pitchFamily="34" charset="0"/>
              <a:buNone/>
              <a:tabLst/>
              <a:defRPr/>
            </a:pPr>
            <a:r>
              <a:rPr kumimoji="0" lang="en-US" sz="1800" b="1"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Arial" pitchFamily="34" charset="0"/>
                <a:ea typeface="+mn-ea"/>
                <a:cs typeface="Arial" pitchFamily="34" charset="0"/>
              </a:rPr>
              <a:t>The Nation’s Premier Laboratory for Land Forces</a:t>
            </a:r>
            <a:endParaRPr kumimoji="0" lang="en-US" sz="18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pic>
        <p:nvPicPr>
          <p:cNvPr id="8" name="Picture 7" descr="ARL_Logo_March2012_WhiteGold_small.png"/>
          <p:cNvPicPr>
            <a:picLocks noChangeAspect="1"/>
          </p:cNvPicPr>
          <p:nvPr userDrawn="1"/>
        </p:nvPicPr>
        <p:blipFill>
          <a:blip r:embed="rId8" cstate="print"/>
          <a:stretch>
            <a:fillRect/>
          </a:stretch>
        </p:blipFill>
        <p:spPr>
          <a:xfrm>
            <a:off x="8021781" y="267253"/>
            <a:ext cx="914402" cy="338329"/>
          </a:xfrm>
          <a:prstGeom prst="rect">
            <a:avLst/>
          </a:prstGeom>
        </p:spPr>
      </p:pic>
    </p:spTree>
  </p:cSld>
  <p:clrMap bg1="lt1" tx1="dk1" bg2="lt2" tx2="dk2" accent1="accent1" accent2="accent2" accent3="accent3" accent4="accent4" accent5="accent5" accent6="accent6" hlink="hlink" folHlink="folHlink"/>
  <p:sldLayoutIdLst>
    <p:sldLayoutId id="2147483713" r:id="rId1"/>
    <p:sldLayoutId id="2147483734" r:id="rId2"/>
    <p:sldLayoutId id="2147483712" r:id="rId3"/>
  </p:sldLayoutIdLst>
  <p:timing>
    <p:tnLst>
      <p:par>
        <p:cTn id="1" dur="indefinite" restart="never" nodeType="tmRoot"/>
      </p:par>
    </p:tnLst>
  </p:timing>
  <p:txStyles>
    <p:titleStyle>
      <a:lvl1pPr algn="ctr" defTabSz="914400" rtl="0" eaLnBrk="1" latinLnBrk="0" hangingPunct="1">
        <a:spcBef>
          <a:spcPct val="0"/>
        </a:spcBef>
        <a:buNone/>
        <a:defRPr sz="2800" b="1" kern="1200" baseline="0">
          <a:solidFill>
            <a:schemeClr val="bg1"/>
          </a:solidFill>
          <a:latin typeface="Comic Sans MS" pitchFamily="66" charset="0"/>
          <a:ea typeface="+mj-ea"/>
          <a:cs typeface="+mj-cs"/>
        </a:defRPr>
      </a:lvl1pPr>
    </p:titleStyle>
    <p:bodyStyle>
      <a:lvl1pPr marL="342900" indent="-342900" algn="l" defTabSz="914400" rtl="0" eaLnBrk="1" latinLnBrk="0" hangingPunct="1">
        <a:spcBef>
          <a:spcPct val="20000"/>
        </a:spcBef>
        <a:buFontTx/>
        <a:buNone/>
        <a:defRPr sz="2000" kern="1200">
          <a:solidFill>
            <a:schemeClr val="tx1"/>
          </a:solidFill>
          <a:latin typeface="Comic Sans MS" pitchFamily="66"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Comic Sans MS" pitchFamily="66"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Comic Sans MS" pitchFamily="66"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omic Sans MS" pitchFamily="66"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omic Sans MS" pitchFamily="66"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5943" y="3482546"/>
            <a:ext cx="8752114" cy="1295400"/>
          </a:xfrm>
        </p:spPr>
        <p:txBody>
          <a:bodyPr/>
          <a:lstStyle/>
          <a:p>
            <a:pPr algn="ctr"/>
            <a:r>
              <a:rPr lang="en-US" sz="2000" dirty="0" smtClean="0">
                <a:effectLst/>
              </a:rPr>
              <a:t>Mindfulness &amp; Mood: </a:t>
            </a:r>
          </a:p>
          <a:p>
            <a:pPr algn="ctr"/>
            <a:r>
              <a:rPr lang="en-US" sz="2000" dirty="0" smtClean="0">
                <a:effectLst/>
              </a:rPr>
              <a:t>An Investigation of the Impact of Mindfulness </a:t>
            </a:r>
            <a:r>
              <a:rPr lang="en-US" sz="2000" dirty="0">
                <a:effectLst/>
              </a:rPr>
              <a:t>T</a:t>
            </a:r>
            <a:r>
              <a:rPr lang="en-US" sz="2000" dirty="0" smtClean="0">
                <a:effectLst/>
              </a:rPr>
              <a:t>raining </a:t>
            </a:r>
          </a:p>
          <a:p>
            <a:pPr algn="ctr"/>
            <a:r>
              <a:rPr lang="en-US" sz="2000" dirty="0" smtClean="0">
                <a:effectLst/>
              </a:rPr>
              <a:t>on Mood among U.S. Military Active Duty &amp; Veteran Personnel</a:t>
            </a:r>
            <a:endParaRPr lang="en-US" sz="2000" dirty="0">
              <a:effectLst/>
            </a:endParaRPr>
          </a:p>
        </p:txBody>
      </p:sp>
      <p:sp>
        <p:nvSpPr>
          <p:cNvPr id="7" name="Subtitle 10"/>
          <p:cNvSpPr txBox="1">
            <a:spLocks/>
          </p:cNvSpPr>
          <p:nvPr/>
        </p:nvSpPr>
        <p:spPr>
          <a:xfrm>
            <a:off x="1371600" y="5173960"/>
            <a:ext cx="6400800" cy="1295400"/>
          </a:xfrm>
          <a:prstGeom prst="rect">
            <a:avLst/>
          </a:prstGeom>
        </p:spPr>
        <p:txBody>
          <a:bodyPr/>
          <a:lstStyle>
            <a:lvl1pPr marL="342900" indent="-342900" algn="l" defTabSz="914400" rtl="0" eaLnBrk="1" latinLnBrk="0" hangingPunct="1">
              <a:spcBef>
                <a:spcPct val="20000"/>
              </a:spcBef>
              <a:buFontTx/>
              <a:buNone/>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b="1"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b="1"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b="1"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b="1"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smtClean="0"/>
              <a:t>Valerie </a:t>
            </a:r>
            <a:r>
              <a:rPr lang="en-US" dirty="0" err="1" smtClean="0"/>
              <a:t>Rice</a:t>
            </a:r>
            <a:r>
              <a:rPr lang="en-US" baseline="30000" dirty="0" err="1" smtClean="0"/>
              <a:t>a</a:t>
            </a:r>
            <a:r>
              <a:rPr lang="en-US" dirty="0" smtClean="0"/>
              <a:t> &amp; Baoxia </a:t>
            </a:r>
            <a:r>
              <a:rPr lang="en-US" dirty="0" err="1" smtClean="0"/>
              <a:t>Liu</a:t>
            </a:r>
            <a:r>
              <a:rPr lang="en-US" baseline="30000" dirty="0" err="1" smtClean="0"/>
              <a:t>b</a:t>
            </a:r>
            <a:r>
              <a:rPr lang="en-US" dirty="0" smtClean="0"/>
              <a:t> </a:t>
            </a:r>
          </a:p>
          <a:p>
            <a:pPr algn="ctr"/>
            <a:r>
              <a:rPr lang="en-US" sz="1600" i="1" baseline="30000" dirty="0" err="1" smtClean="0"/>
              <a:t>a</a:t>
            </a:r>
            <a:r>
              <a:rPr lang="en-US" sz="1600" i="1" dirty="0" err="1" smtClean="0"/>
              <a:t>Army</a:t>
            </a:r>
            <a:r>
              <a:rPr lang="en-US" sz="1600" i="1" dirty="0" smtClean="0"/>
              <a:t> Research Laboratory, Ft. Sam Houston, San Antonio, TX</a:t>
            </a:r>
          </a:p>
          <a:p>
            <a:pPr algn="ctr"/>
            <a:r>
              <a:rPr lang="en-US" sz="1600" i="1" baseline="30000" dirty="0" err="1" smtClean="0"/>
              <a:t>b</a:t>
            </a:r>
            <a:r>
              <a:rPr lang="en-US" sz="1600" i="1" dirty="0" err="1" smtClean="0"/>
              <a:t>DCS</a:t>
            </a:r>
            <a:r>
              <a:rPr lang="en-US" sz="1600" i="1" dirty="0" smtClean="0"/>
              <a:t> Corporation, Alexandria, VA</a:t>
            </a:r>
            <a:endParaRPr lang="en-US" sz="1600" i="1" dirty="0"/>
          </a:p>
        </p:txBody>
      </p:sp>
    </p:spTree>
    <p:extLst>
      <p:ext uri="{BB962C8B-B14F-4D97-AF65-F5344CB8AC3E}">
        <p14:creationId xmlns:p14="http://schemas.microsoft.com/office/powerpoint/2010/main" val="2256727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t>Results</a:t>
            </a:r>
            <a:endParaRPr lang="en-US" sz="2800" dirty="0"/>
          </a:p>
        </p:txBody>
      </p:sp>
      <p:sp>
        <p:nvSpPr>
          <p:cNvPr id="5" name="TextBox 4"/>
          <p:cNvSpPr txBox="1"/>
          <p:nvPr/>
        </p:nvSpPr>
        <p:spPr>
          <a:xfrm>
            <a:off x="457200" y="877774"/>
            <a:ext cx="8469086" cy="707886"/>
          </a:xfrm>
          <a:prstGeom prst="rect">
            <a:avLst/>
          </a:prstGeom>
          <a:noFill/>
        </p:spPr>
        <p:txBody>
          <a:bodyPr wrap="square" rtlCol="0">
            <a:spAutoFit/>
          </a:bodyPr>
          <a:lstStyle/>
          <a:p>
            <a:r>
              <a:rPr lang="en-US" sz="2000" b="1" dirty="0" smtClean="0"/>
              <a:t>Pearson-Product Moment Correlations between scores on the ANAM mood &amp; mindfulness  measures </a:t>
            </a:r>
            <a:r>
              <a:rPr lang="en-US" sz="2000" b="1" u="sng" dirty="0" smtClean="0"/>
              <a:t>after</a:t>
            </a:r>
            <a:r>
              <a:rPr lang="en-US" sz="2000" b="1" dirty="0" smtClean="0"/>
              <a:t> MT training</a:t>
            </a:r>
          </a:p>
        </p:txBody>
      </p:sp>
      <p:graphicFrame>
        <p:nvGraphicFramePr>
          <p:cNvPr id="2" name="Table 1"/>
          <p:cNvGraphicFramePr>
            <a:graphicFrameLocks noGrp="1"/>
          </p:cNvGraphicFramePr>
          <p:nvPr>
            <p:extLst>
              <p:ext uri="{D42A27DB-BD31-4B8C-83A1-F6EECF244321}">
                <p14:modId xmlns:p14="http://schemas.microsoft.com/office/powerpoint/2010/main" val="1662538131"/>
              </p:ext>
            </p:extLst>
          </p:nvPr>
        </p:nvGraphicFramePr>
        <p:xfrm>
          <a:off x="339213" y="1585660"/>
          <a:ext cx="8154547" cy="4065787"/>
        </p:xfrm>
        <a:graphic>
          <a:graphicData uri="http://schemas.openxmlformats.org/drawingml/2006/table">
            <a:tbl>
              <a:tblPr>
                <a:tableStyleId>{5C22544A-7EE6-4342-B048-85BDC9FD1C3A}</a:tableStyleId>
              </a:tblPr>
              <a:tblGrid>
                <a:gridCol w="1356852"/>
                <a:gridCol w="770275"/>
                <a:gridCol w="1004570"/>
                <a:gridCol w="1004570"/>
                <a:gridCol w="1004570"/>
                <a:gridCol w="1004570"/>
                <a:gridCol w="1004570"/>
                <a:gridCol w="1004570"/>
              </a:tblGrid>
              <a:tr h="404198">
                <a:tc>
                  <a:txBody>
                    <a:bodyPr/>
                    <a:lstStyle/>
                    <a:p>
                      <a:pPr algn="l" fontAlgn="b"/>
                      <a:endParaRPr lang="en-US" sz="1800" b="0" i="0" u="none" strike="noStrike" dirty="0">
                        <a:solidFill>
                          <a:srgbClr val="000000"/>
                        </a:solidFill>
                        <a:effectLst/>
                        <a:latin typeface="+mn-lt"/>
                      </a:endParaRPr>
                    </a:p>
                  </a:txBody>
                  <a:tcPr marL="9525" marR="9525" marT="9525" marB="0" anchor="b">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7">
                  <a:txBody>
                    <a:bodyPr/>
                    <a:lstStyle/>
                    <a:p>
                      <a:pPr algn="ctr" fontAlgn="b"/>
                      <a:r>
                        <a:rPr lang="en-US" sz="1800" b="0" i="1" u="none" strike="noStrike" dirty="0" smtClean="0">
                          <a:solidFill>
                            <a:srgbClr val="000000"/>
                          </a:solidFill>
                          <a:effectLst/>
                          <a:latin typeface="+mn-lt"/>
                        </a:rPr>
                        <a:t>ANAM Mood State</a:t>
                      </a:r>
                      <a:endParaRPr lang="en-US" sz="1800" b="0" i="1" u="none" strike="noStrike" dirty="0">
                        <a:solidFill>
                          <a:srgbClr val="000000"/>
                        </a:solidFill>
                        <a:effectLst/>
                        <a:latin typeface="+mn-lt"/>
                      </a:endParaRP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algn="ctr" fontAlgn="b"/>
                      <a:endParaRPr lang="en-US" sz="1800" b="0" i="1" u="none" strike="noStrike" dirty="0">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hMerge="1">
                  <a:txBody>
                    <a:bodyPr/>
                    <a:lstStyle/>
                    <a:p>
                      <a:pPr algn="ctr" fontAlgn="b"/>
                      <a:endParaRPr lang="en-US" sz="1800" b="0" i="1" u="none" strike="noStrike" dirty="0">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hMerge="1">
                  <a:txBody>
                    <a:bodyPr/>
                    <a:lstStyle/>
                    <a:p>
                      <a:pPr algn="ctr" fontAlgn="b"/>
                      <a:endParaRPr lang="en-US" sz="1800" b="0" i="1" u="none" strike="noStrike" dirty="0">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hMerge="1">
                  <a:txBody>
                    <a:bodyPr/>
                    <a:lstStyle/>
                    <a:p>
                      <a:pPr algn="ctr" fontAlgn="b"/>
                      <a:endParaRPr lang="en-US" sz="1800" b="0" i="1" u="none" strike="noStrike" dirty="0">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hMerge="1">
                  <a:txBody>
                    <a:bodyPr/>
                    <a:lstStyle/>
                    <a:p>
                      <a:pPr algn="ctr" fontAlgn="b"/>
                      <a:endParaRPr lang="en-US" sz="1800" b="0" i="1" u="none" strike="noStrike" dirty="0">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hMerge="1">
                  <a:txBody>
                    <a:bodyPr/>
                    <a:lstStyle/>
                    <a:p>
                      <a:pPr algn="ctr" fontAlgn="b"/>
                      <a:endParaRPr lang="en-US" sz="1800" b="0" i="1" u="none" strike="noStrike" dirty="0">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r>
              <a:tr h="404198">
                <a:tc>
                  <a:txBody>
                    <a:bodyPr/>
                    <a:lstStyle/>
                    <a:p>
                      <a:pPr algn="l" fontAlgn="b"/>
                      <a:r>
                        <a:rPr lang="en-US" sz="1800" b="0" i="0" u="none" strike="noStrike" dirty="0" smtClean="0">
                          <a:solidFill>
                            <a:srgbClr val="000000"/>
                          </a:solidFill>
                          <a:effectLst/>
                          <a:latin typeface="+mn-lt"/>
                        </a:rPr>
                        <a:t>Measure</a:t>
                      </a:r>
                      <a:endParaRPr lang="en-US" sz="1800" b="0" i="0" u="none" strike="noStrike" dirty="0">
                        <a:solidFill>
                          <a:srgbClr val="000000"/>
                        </a:solidFill>
                        <a:effectLst/>
                        <a:latin typeface="+mn-lt"/>
                      </a:endParaRPr>
                    </a:p>
                  </a:txBody>
                  <a:tcPr marL="9525" marR="9525" marT="9525" marB="0" anchor="b">
                    <a:lnT w="12700" cmpd="sng">
                      <a:noFill/>
                    </a:lnT>
                    <a:lnB w="12700" cap="flat" cmpd="sng" algn="ctr">
                      <a:solidFill>
                        <a:schemeClr val="tx1"/>
                      </a:solidFill>
                      <a:prstDash val="solid"/>
                      <a:round/>
                      <a:headEnd type="none" w="med" len="med"/>
                      <a:tailEnd type="none" w="med" len="med"/>
                    </a:lnB>
                    <a:noFill/>
                  </a:tcPr>
                </a:tc>
                <a:tc>
                  <a:txBody>
                    <a:bodyPr/>
                    <a:lstStyle/>
                    <a:p>
                      <a:pPr algn="ctr" fontAlgn="b"/>
                      <a:r>
                        <a:rPr lang="en-US" sz="1800" i="1" u="none" strike="noStrike" dirty="0" err="1">
                          <a:effectLst/>
                          <a:latin typeface="+mn-lt"/>
                        </a:rPr>
                        <a:t>Ang</a:t>
                      </a:r>
                      <a:endParaRPr lang="en-US" sz="1800" b="0" i="1" u="none" strike="noStrike" dirty="0">
                        <a:solidFill>
                          <a:srgbClr val="000000"/>
                        </a:solidFill>
                        <a:effectLst/>
                        <a:latin typeface="+mn-lt"/>
                      </a:endParaRPr>
                    </a:p>
                  </a:txBody>
                  <a:tcPr marL="9525" marR="9525" marT="9525" marB="0" anchor="b">
                    <a:lnT w="12700" cmpd="sng">
                      <a:noFill/>
                    </a:lnT>
                    <a:lnB w="12700" cap="flat" cmpd="sng" algn="ctr">
                      <a:solidFill>
                        <a:schemeClr val="tx1"/>
                      </a:solidFill>
                      <a:prstDash val="solid"/>
                      <a:round/>
                      <a:headEnd type="none" w="med" len="med"/>
                      <a:tailEnd type="none" w="med" len="med"/>
                    </a:lnB>
                    <a:noFill/>
                  </a:tcPr>
                </a:tc>
                <a:tc>
                  <a:txBody>
                    <a:bodyPr/>
                    <a:lstStyle/>
                    <a:p>
                      <a:pPr algn="ctr" fontAlgn="b"/>
                      <a:r>
                        <a:rPr lang="en-US" sz="1800" i="1" u="none" strike="noStrike" dirty="0" err="1">
                          <a:effectLst/>
                          <a:latin typeface="+mn-lt"/>
                        </a:rPr>
                        <a:t>Anx</a:t>
                      </a:r>
                      <a:endParaRPr lang="en-US" sz="1800" b="0" i="1" u="none" strike="noStrike" dirty="0">
                        <a:solidFill>
                          <a:srgbClr val="000000"/>
                        </a:solidFill>
                        <a:effectLst/>
                        <a:latin typeface="+mn-lt"/>
                      </a:endParaRPr>
                    </a:p>
                  </a:txBody>
                  <a:tcPr marL="9525" marR="9525" marT="9525" marB="0" anchor="b">
                    <a:lnT w="12700" cmpd="sng">
                      <a:noFill/>
                    </a:lnT>
                    <a:lnB w="12700" cap="flat" cmpd="sng" algn="ctr">
                      <a:solidFill>
                        <a:schemeClr val="tx1"/>
                      </a:solidFill>
                      <a:prstDash val="solid"/>
                      <a:round/>
                      <a:headEnd type="none" w="med" len="med"/>
                      <a:tailEnd type="none" w="med" len="med"/>
                    </a:lnB>
                    <a:noFill/>
                  </a:tcPr>
                </a:tc>
                <a:tc>
                  <a:txBody>
                    <a:bodyPr/>
                    <a:lstStyle/>
                    <a:p>
                      <a:pPr algn="ctr" fontAlgn="b"/>
                      <a:r>
                        <a:rPr lang="en-US" sz="1800" i="1" u="none" strike="noStrike" dirty="0">
                          <a:effectLst/>
                          <a:latin typeface="+mn-lt"/>
                        </a:rPr>
                        <a:t>Dep</a:t>
                      </a:r>
                      <a:endParaRPr lang="en-US" sz="1800" b="0" i="1" u="none" strike="noStrike" dirty="0">
                        <a:solidFill>
                          <a:srgbClr val="000000"/>
                        </a:solidFill>
                        <a:effectLst/>
                        <a:latin typeface="+mn-lt"/>
                      </a:endParaRPr>
                    </a:p>
                  </a:txBody>
                  <a:tcPr marL="9525" marR="9525" marT="9525" marB="0" anchor="b">
                    <a:lnT w="12700" cmpd="sng">
                      <a:noFill/>
                    </a:lnT>
                    <a:lnB w="12700" cap="flat" cmpd="sng" algn="ctr">
                      <a:solidFill>
                        <a:schemeClr val="tx1"/>
                      </a:solidFill>
                      <a:prstDash val="solid"/>
                      <a:round/>
                      <a:headEnd type="none" w="med" len="med"/>
                      <a:tailEnd type="none" w="med" len="med"/>
                    </a:lnB>
                    <a:noFill/>
                  </a:tcPr>
                </a:tc>
                <a:tc>
                  <a:txBody>
                    <a:bodyPr/>
                    <a:lstStyle/>
                    <a:p>
                      <a:pPr algn="ctr" fontAlgn="b"/>
                      <a:r>
                        <a:rPr lang="en-US" sz="1800" i="1" u="none" strike="noStrike" dirty="0">
                          <a:effectLst/>
                          <a:latin typeface="+mn-lt"/>
                        </a:rPr>
                        <a:t>Fat</a:t>
                      </a:r>
                      <a:endParaRPr lang="en-US" sz="1800" b="0" i="1" u="none" strike="noStrike" dirty="0">
                        <a:solidFill>
                          <a:srgbClr val="000000"/>
                        </a:solidFill>
                        <a:effectLst/>
                        <a:latin typeface="+mn-lt"/>
                      </a:endParaRPr>
                    </a:p>
                  </a:txBody>
                  <a:tcPr marL="9525" marR="9525" marT="9525" marB="0" anchor="b">
                    <a:lnT w="12700" cmpd="sng">
                      <a:noFill/>
                    </a:lnT>
                    <a:lnB w="12700" cap="flat" cmpd="sng" algn="ctr">
                      <a:solidFill>
                        <a:schemeClr val="tx1"/>
                      </a:solidFill>
                      <a:prstDash val="solid"/>
                      <a:round/>
                      <a:headEnd type="none" w="med" len="med"/>
                      <a:tailEnd type="none" w="med" len="med"/>
                    </a:lnB>
                    <a:noFill/>
                  </a:tcPr>
                </a:tc>
                <a:tc>
                  <a:txBody>
                    <a:bodyPr/>
                    <a:lstStyle/>
                    <a:p>
                      <a:pPr algn="ctr" fontAlgn="b"/>
                      <a:r>
                        <a:rPr lang="en-US" sz="1800" i="1" u="none" strike="noStrike" dirty="0">
                          <a:effectLst/>
                          <a:latin typeface="+mn-lt"/>
                        </a:rPr>
                        <a:t>Hap</a:t>
                      </a:r>
                      <a:endParaRPr lang="en-US" sz="1800" b="0" i="1" u="none" strike="noStrike" dirty="0">
                        <a:solidFill>
                          <a:srgbClr val="000000"/>
                        </a:solidFill>
                        <a:effectLst/>
                        <a:latin typeface="+mn-lt"/>
                      </a:endParaRPr>
                    </a:p>
                  </a:txBody>
                  <a:tcPr marL="9525" marR="9525" marT="9525" marB="0" anchor="b">
                    <a:lnT w="12700" cmpd="sng">
                      <a:noFill/>
                    </a:lnT>
                    <a:lnB w="12700" cap="flat" cmpd="sng" algn="ctr">
                      <a:solidFill>
                        <a:schemeClr val="tx1"/>
                      </a:solidFill>
                      <a:prstDash val="solid"/>
                      <a:round/>
                      <a:headEnd type="none" w="med" len="med"/>
                      <a:tailEnd type="none" w="med" len="med"/>
                    </a:lnB>
                    <a:noFill/>
                  </a:tcPr>
                </a:tc>
                <a:tc>
                  <a:txBody>
                    <a:bodyPr/>
                    <a:lstStyle/>
                    <a:p>
                      <a:pPr algn="ctr" fontAlgn="b"/>
                      <a:r>
                        <a:rPr lang="en-US" sz="1800" i="1" u="none" strike="noStrike" dirty="0">
                          <a:effectLst/>
                          <a:latin typeface="+mn-lt"/>
                        </a:rPr>
                        <a:t>Rest</a:t>
                      </a:r>
                      <a:endParaRPr lang="en-US" sz="1800" b="0" i="1" u="none" strike="noStrike" dirty="0">
                        <a:solidFill>
                          <a:srgbClr val="000000"/>
                        </a:solidFill>
                        <a:effectLst/>
                        <a:latin typeface="+mn-lt"/>
                      </a:endParaRPr>
                    </a:p>
                  </a:txBody>
                  <a:tcPr marL="9525" marR="9525" marT="9525" marB="0" anchor="b">
                    <a:lnT w="12700" cmpd="sng">
                      <a:noFill/>
                    </a:lnT>
                    <a:lnB w="12700" cap="flat" cmpd="sng" algn="ctr">
                      <a:solidFill>
                        <a:schemeClr val="tx1"/>
                      </a:solidFill>
                      <a:prstDash val="solid"/>
                      <a:round/>
                      <a:headEnd type="none" w="med" len="med"/>
                      <a:tailEnd type="none" w="med" len="med"/>
                    </a:lnB>
                    <a:noFill/>
                  </a:tcPr>
                </a:tc>
                <a:tc>
                  <a:txBody>
                    <a:bodyPr/>
                    <a:lstStyle/>
                    <a:p>
                      <a:pPr algn="ctr" fontAlgn="b"/>
                      <a:r>
                        <a:rPr lang="en-US" sz="1800" i="1" u="none" strike="noStrike" dirty="0">
                          <a:effectLst/>
                          <a:latin typeface="+mn-lt"/>
                        </a:rPr>
                        <a:t>Vigor</a:t>
                      </a:r>
                      <a:endParaRPr lang="en-US" sz="1800" b="0" i="1" u="none" strike="noStrike" dirty="0">
                        <a:solidFill>
                          <a:srgbClr val="000000"/>
                        </a:solidFill>
                        <a:effectLst/>
                        <a:latin typeface="+mn-lt"/>
                      </a:endParaRPr>
                    </a:p>
                  </a:txBody>
                  <a:tcPr marL="9525" marR="9525" marT="9525" marB="0" anchor="b">
                    <a:lnT w="12700" cmpd="sng">
                      <a:noFill/>
                    </a:lnT>
                    <a:lnB w="12700" cap="flat" cmpd="sng" algn="ctr">
                      <a:solidFill>
                        <a:schemeClr val="tx1"/>
                      </a:solidFill>
                      <a:prstDash val="solid"/>
                      <a:round/>
                      <a:headEnd type="none" w="med" len="med"/>
                      <a:tailEnd type="none" w="med" len="med"/>
                    </a:lnB>
                    <a:noFill/>
                  </a:tcPr>
                </a:tc>
              </a:tr>
              <a:tr h="404198">
                <a:tc>
                  <a:txBody>
                    <a:bodyPr/>
                    <a:lstStyle/>
                    <a:p>
                      <a:pPr algn="l" fontAlgn="b"/>
                      <a:r>
                        <a:rPr lang="en-US" sz="1800" u="none" strike="noStrike">
                          <a:effectLst/>
                          <a:latin typeface="+mn-lt"/>
                        </a:rPr>
                        <a:t>MAAS</a:t>
                      </a:r>
                      <a:endParaRPr lang="en-US" sz="1800" b="1" i="0" u="none" strike="noStrike">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endParaRPr lang="en-US" sz="1800" b="0" i="0" u="none" strike="noStrike">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endParaRPr lang="en-US" sz="1800" b="0" i="0" u="none" strike="noStrike">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endParaRPr lang="en-US" sz="1800" b="0" i="0" u="none" strike="noStrike">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endParaRPr lang="en-US" sz="1800" b="0" i="0" u="none" strike="noStrike">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endParaRPr lang="en-US" sz="1800" b="0" i="0" u="none" strike="noStrike">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endParaRPr lang="en-US" sz="1800" b="0" i="0" u="none" strike="noStrike">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endParaRPr lang="en-US" sz="1800" b="0" i="0" u="none" strike="noStrike" dirty="0">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r>
              <a:tr h="404198">
                <a:tc>
                  <a:txBody>
                    <a:bodyPr/>
                    <a:lstStyle/>
                    <a:p>
                      <a:pPr algn="l" fontAlgn="b"/>
                      <a:r>
                        <a:rPr lang="en-US" sz="1800" u="none" strike="noStrike" dirty="0">
                          <a:effectLst/>
                          <a:latin typeface="+mn-lt"/>
                        </a:rPr>
                        <a:t>Total</a:t>
                      </a:r>
                      <a:endParaRPr lang="en-US" sz="1800" b="0" i="0" u="none" strike="noStrike" dirty="0">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-.37**</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-.39**</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-.41**</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-.43**</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.46**</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-.47**</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.32**</a:t>
                      </a:r>
                      <a:endParaRPr lang="en-US" sz="1800" b="0" i="0" u="none" strike="noStrike">
                        <a:solidFill>
                          <a:srgbClr val="000000"/>
                        </a:solidFill>
                        <a:effectLst/>
                        <a:latin typeface="+mn-lt"/>
                      </a:endParaRPr>
                    </a:p>
                  </a:txBody>
                  <a:tcPr marL="9525" marR="9525" marT="9525" marB="0" anchor="b">
                    <a:noFill/>
                  </a:tcPr>
                </a:tc>
              </a:tr>
              <a:tr h="404198">
                <a:tc>
                  <a:txBody>
                    <a:bodyPr/>
                    <a:lstStyle/>
                    <a:p>
                      <a:pPr algn="l" fontAlgn="b"/>
                      <a:r>
                        <a:rPr lang="en-US" sz="1800" u="none" strike="noStrike">
                          <a:effectLst/>
                          <a:latin typeface="+mn-lt"/>
                        </a:rPr>
                        <a:t>FFMQ</a:t>
                      </a:r>
                      <a:endParaRPr lang="en-US" sz="1800" b="1" i="0" u="none" strike="noStrike">
                        <a:solidFill>
                          <a:srgbClr val="000000"/>
                        </a:solidFill>
                        <a:effectLst/>
                        <a:latin typeface="+mn-lt"/>
                      </a:endParaRPr>
                    </a:p>
                  </a:txBody>
                  <a:tcPr marL="9525" marR="9525" marT="9525" marB="0" anchor="b">
                    <a:noFill/>
                  </a:tcPr>
                </a:tc>
                <a:tc>
                  <a:txBody>
                    <a:bodyPr/>
                    <a:lstStyle/>
                    <a:p>
                      <a:pPr algn="ctr" fontAlgn="b"/>
                      <a:endParaRPr lang="en-US" sz="1800" b="0" i="0" u="none" strike="noStrike">
                        <a:solidFill>
                          <a:srgbClr val="000000"/>
                        </a:solidFill>
                        <a:effectLst/>
                        <a:latin typeface="+mn-lt"/>
                      </a:endParaRPr>
                    </a:p>
                  </a:txBody>
                  <a:tcPr marL="9525" marR="9525" marT="9525" marB="0" anchor="b">
                    <a:noFill/>
                  </a:tcPr>
                </a:tc>
                <a:tc>
                  <a:txBody>
                    <a:bodyPr/>
                    <a:lstStyle/>
                    <a:p>
                      <a:pPr algn="ctr" fontAlgn="b"/>
                      <a:endParaRPr lang="en-US" sz="1800" b="0" i="0" u="none" strike="noStrike">
                        <a:solidFill>
                          <a:srgbClr val="000000"/>
                        </a:solidFill>
                        <a:effectLst/>
                        <a:latin typeface="+mn-lt"/>
                      </a:endParaRPr>
                    </a:p>
                  </a:txBody>
                  <a:tcPr marL="9525" marR="9525" marT="9525" marB="0" anchor="b">
                    <a:noFill/>
                  </a:tcPr>
                </a:tc>
                <a:tc>
                  <a:txBody>
                    <a:bodyPr/>
                    <a:lstStyle/>
                    <a:p>
                      <a:pPr algn="ctr" fontAlgn="b"/>
                      <a:endParaRPr lang="en-US" sz="1800" b="0" i="0" u="none" strike="noStrike">
                        <a:solidFill>
                          <a:srgbClr val="000000"/>
                        </a:solidFill>
                        <a:effectLst/>
                        <a:latin typeface="+mn-lt"/>
                      </a:endParaRPr>
                    </a:p>
                  </a:txBody>
                  <a:tcPr marL="9525" marR="9525" marT="9525" marB="0" anchor="b">
                    <a:noFill/>
                  </a:tcPr>
                </a:tc>
                <a:tc>
                  <a:txBody>
                    <a:bodyPr/>
                    <a:lstStyle/>
                    <a:p>
                      <a:pPr algn="ctr" fontAlgn="b"/>
                      <a:endParaRPr lang="en-US" sz="1800" b="0" i="0" u="none" strike="noStrike">
                        <a:solidFill>
                          <a:srgbClr val="000000"/>
                        </a:solidFill>
                        <a:effectLst/>
                        <a:latin typeface="+mn-lt"/>
                      </a:endParaRPr>
                    </a:p>
                  </a:txBody>
                  <a:tcPr marL="9525" marR="9525" marT="9525" marB="0" anchor="b">
                    <a:noFill/>
                  </a:tcPr>
                </a:tc>
                <a:tc>
                  <a:txBody>
                    <a:bodyPr/>
                    <a:lstStyle/>
                    <a:p>
                      <a:pPr algn="ctr" fontAlgn="b"/>
                      <a:endParaRPr lang="en-US" sz="1800" b="0" i="0" u="none" strike="noStrike">
                        <a:solidFill>
                          <a:srgbClr val="000000"/>
                        </a:solidFill>
                        <a:effectLst/>
                        <a:latin typeface="+mn-lt"/>
                      </a:endParaRPr>
                    </a:p>
                  </a:txBody>
                  <a:tcPr marL="9525" marR="9525" marT="9525" marB="0" anchor="b">
                    <a:noFill/>
                  </a:tcPr>
                </a:tc>
                <a:tc>
                  <a:txBody>
                    <a:bodyPr/>
                    <a:lstStyle/>
                    <a:p>
                      <a:pPr algn="ctr" fontAlgn="b"/>
                      <a:endParaRPr lang="en-US" sz="1800" b="0" i="0" u="none" strike="noStrike">
                        <a:solidFill>
                          <a:srgbClr val="000000"/>
                        </a:solidFill>
                        <a:effectLst/>
                        <a:latin typeface="+mn-lt"/>
                      </a:endParaRPr>
                    </a:p>
                  </a:txBody>
                  <a:tcPr marL="9525" marR="9525" marT="9525" marB="0" anchor="b">
                    <a:noFill/>
                  </a:tcPr>
                </a:tc>
                <a:tc>
                  <a:txBody>
                    <a:bodyPr/>
                    <a:lstStyle/>
                    <a:p>
                      <a:pPr algn="ctr" fontAlgn="b"/>
                      <a:endParaRPr lang="en-US" sz="1800" b="0" i="0" u="none" strike="noStrike">
                        <a:solidFill>
                          <a:srgbClr val="000000"/>
                        </a:solidFill>
                        <a:effectLst/>
                        <a:latin typeface="+mn-lt"/>
                      </a:endParaRPr>
                    </a:p>
                  </a:txBody>
                  <a:tcPr marL="9525" marR="9525" marT="9525" marB="0" anchor="b">
                    <a:noFill/>
                  </a:tcPr>
                </a:tc>
              </a:tr>
              <a:tr h="404198">
                <a:tc>
                  <a:txBody>
                    <a:bodyPr/>
                    <a:lstStyle/>
                    <a:p>
                      <a:pPr algn="l" fontAlgn="b"/>
                      <a:r>
                        <a:rPr lang="en-US" sz="1800" u="none" strike="noStrike">
                          <a:effectLst/>
                          <a:latin typeface="+mn-lt"/>
                        </a:rPr>
                        <a:t>Observe</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.00</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-.13</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-.15</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-.21*</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.28**</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-.09</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.28**</a:t>
                      </a:r>
                      <a:endParaRPr lang="en-US" sz="1800" b="0" i="0" u="none" strike="noStrike">
                        <a:solidFill>
                          <a:srgbClr val="000000"/>
                        </a:solidFill>
                        <a:effectLst/>
                        <a:latin typeface="+mn-lt"/>
                      </a:endParaRPr>
                    </a:p>
                  </a:txBody>
                  <a:tcPr marL="9525" marR="9525" marT="9525" marB="0" anchor="b">
                    <a:noFill/>
                  </a:tcPr>
                </a:tc>
              </a:tr>
              <a:tr h="404198">
                <a:tc>
                  <a:txBody>
                    <a:bodyPr/>
                    <a:lstStyle/>
                    <a:p>
                      <a:pPr algn="l" fontAlgn="b"/>
                      <a:r>
                        <a:rPr lang="en-US" sz="1800" u="none" strike="noStrike">
                          <a:effectLst/>
                          <a:latin typeface="+mn-lt"/>
                        </a:rPr>
                        <a:t>Describe</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-.14</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-.37**</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-.32**</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-.41**</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.50**</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-.30**</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.50**</a:t>
                      </a:r>
                      <a:endParaRPr lang="en-US" sz="1800" b="0" i="0" u="none" strike="noStrike">
                        <a:solidFill>
                          <a:srgbClr val="000000"/>
                        </a:solidFill>
                        <a:effectLst/>
                        <a:latin typeface="+mn-lt"/>
                      </a:endParaRPr>
                    </a:p>
                  </a:txBody>
                  <a:tcPr marL="9525" marR="9525" marT="9525" marB="0" anchor="b">
                    <a:noFill/>
                  </a:tcPr>
                </a:tc>
              </a:tr>
              <a:tr h="404198">
                <a:tc>
                  <a:txBody>
                    <a:bodyPr/>
                    <a:lstStyle/>
                    <a:p>
                      <a:pPr algn="l" fontAlgn="b"/>
                      <a:r>
                        <a:rPr lang="en-US" sz="1800" u="none" strike="noStrike" dirty="0" smtClean="0">
                          <a:effectLst/>
                          <a:latin typeface="+mn-lt"/>
                        </a:rPr>
                        <a:t>Acting</a:t>
                      </a:r>
                      <a:r>
                        <a:rPr lang="en-US" sz="1800" u="none" strike="noStrike" baseline="0" dirty="0" smtClean="0">
                          <a:effectLst/>
                          <a:latin typeface="+mn-lt"/>
                        </a:rPr>
                        <a:t> with A</a:t>
                      </a:r>
                      <a:endParaRPr lang="en-US" sz="1800" b="0" i="0" u="none" strike="noStrike" dirty="0">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-.23**</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-.31**</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-.31**</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-.38**</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.31**</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-.43**</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.25**</a:t>
                      </a:r>
                      <a:endParaRPr lang="en-US" sz="1800" b="0" i="0" u="none" strike="noStrike">
                        <a:solidFill>
                          <a:srgbClr val="000000"/>
                        </a:solidFill>
                        <a:effectLst/>
                        <a:latin typeface="+mn-lt"/>
                      </a:endParaRPr>
                    </a:p>
                  </a:txBody>
                  <a:tcPr marL="9525" marR="9525" marT="9525" marB="0" anchor="b">
                    <a:noFill/>
                  </a:tcPr>
                </a:tc>
              </a:tr>
              <a:tr h="428005">
                <a:tc>
                  <a:txBody>
                    <a:bodyPr/>
                    <a:lstStyle/>
                    <a:p>
                      <a:pPr algn="l" fontAlgn="b"/>
                      <a:r>
                        <a:rPr lang="en-US" sz="1800" u="none" strike="noStrike" dirty="0" smtClean="0">
                          <a:effectLst/>
                          <a:latin typeface="+mn-lt"/>
                        </a:rPr>
                        <a:t>Non-judge</a:t>
                      </a:r>
                      <a:endParaRPr lang="en-US" sz="1800" b="0" i="0" u="none" strike="noStrike" dirty="0">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-.28**</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-.46**</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-.36**</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-.41**</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.36**</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-.42**</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.32**</a:t>
                      </a:r>
                      <a:endParaRPr lang="en-US" sz="1800" b="0" i="0" u="none" strike="noStrike">
                        <a:solidFill>
                          <a:srgbClr val="000000"/>
                        </a:solidFill>
                        <a:effectLst/>
                        <a:latin typeface="+mn-lt"/>
                      </a:endParaRPr>
                    </a:p>
                  </a:txBody>
                  <a:tcPr marL="9525" marR="9525" marT="9525" marB="0" anchor="b">
                    <a:noFill/>
                  </a:tcPr>
                </a:tc>
              </a:tr>
              <a:tr h="404198">
                <a:tc>
                  <a:txBody>
                    <a:bodyPr/>
                    <a:lstStyle/>
                    <a:p>
                      <a:pPr algn="l" fontAlgn="b"/>
                      <a:r>
                        <a:rPr lang="en-US" sz="1800" u="none" strike="noStrike" dirty="0" smtClean="0">
                          <a:effectLst/>
                          <a:latin typeface="+mn-lt"/>
                        </a:rPr>
                        <a:t>Non-react</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mn-lt"/>
                        </a:rPr>
                        <a:t>-.15</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mn-lt"/>
                        </a:rPr>
                        <a:t>-.37**</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a:effectLst/>
                          <a:latin typeface="+mn-lt"/>
                        </a:rPr>
                        <a:t>-.30**</a:t>
                      </a:r>
                      <a:endParaRPr lang="en-US" sz="1800" b="0" i="0" u="none" strike="noStrike">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mn-lt"/>
                        </a:rPr>
                        <a:t>-.26**</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mn-lt"/>
                        </a:rPr>
                        <a:t>.46**</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a:effectLst/>
                          <a:latin typeface="+mn-lt"/>
                        </a:rPr>
                        <a:t>-.28**</a:t>
                      </a:r>
                      <a:endParaRPr lang="en-US" sz="1800" b="0" i="0" u="none" strike="noStrike">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mn-lt"/>
                        </a:rPr>
                        <a:t>.37**</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r>
            </a:tbl>
          </a:graphicData>
        </a:graphic>
      </p:graphicFrame>
      <p:sp>
        <p:nvSpPr>
          <p:cNvPr id="14" name="TextBox 13"/>
          <p:cNvSpPr txBox="1"/>
          <p:nvPr/>
        </p:nvSpPr>
        <p:spPr>
          <a:xfrm>
            <a:off x="457200" y="5955037"/>
            <a:ext cx="7815345" cy="584775"/>
          </a:xfrm>
          <a:prstGeom prst="rect">
            <a:avLst/>
          </a:prstGeom>
          <a:noFill/>
        </p:spPr>
        <p:txBody>
          <a:bodyPr wrap="none" rtlCol="0">
            <a:spAutoFit/>
          </a:bodyPr>
          <a:lstStyle/>
          <a:p>
            <a:r>
              <a:rPr lang="en-US" sz="1600" dirty="0" smtClean="0"/>
              <a:t>*= </a:t>
            </a:r>
            <a:r>
              <a:rPr lang="en-US" sz="1600" i="1" dirty="0" smtClean="0"/>
              <a:t>p </a:t>
            </a:r>
            <a:r>
              <a:rPr lang="en-US" sz="1600" dirty="0" smtClean="0"/>
              <a:t>&lt; .05, **=</a:t>
            </a:r>
            <a:r>
              <a:rPr lang="en-US" sz="1600" i="1" dirty="0" smtClean="0"/>
              <a:t> p </a:t>
            </a:r>
            <a:r>
              <a:rPr lang="en-US" sz="1600" dirty="0" smtClean="0"/>
              <a:t>&lt; .01. </a:t>
            </a:r>
            <a:r>
              <a:rPr lang="en-US" sz="1600" dirty="0" err="1" smtClean="0"/>
              <a:t>Ang</a:t>
            </a:r>
            <a:r>
              <a:rPr lang="en-US" sz="1600" dirty="0"/>
              <a:t> </a:t>
            </a:r>
            <a:r>
              <a:rPr lang="en-US" sz="1600" dirty="0" smtClean="0"/>
              <a:t>= anger, </a:t>
            </a:r>
            <a:r>
              <a:rPr lang="en-US" sz="1600" dirty="0" err="1" smtClean="0"/>
              <a:t>Anx</a:t>
            </a:r>
            <a:r>
              <a:rPr lang="en-US" sz="1600" dirty="0" smtClean="0"/>
              <a:t> = anxiety, Dep = depression, Fat = fatigue, </a:t>
            </a:r>
          </a:p>
          <a:p>
            <a:r>
              <a:rPr lang="en-US" sz="1600" dirty="0" smtClean="0"/>
              <a:t>Hap = happiness, Rest = restlessness.</a:t>
            </a:r>
            <a:endParaRPr lang="en-US" sz="1600" dirty="0"/>
          </a:p>
        </p:txBody>
      </p:sp>
    </p:spTree>
    <p:extLst>
      <p:ext uri="{BB962C8B-B14F-4D97-AF65-F5344CB8AC3E}">
        <p14:creationId xmlns:p14="http://schemas.microsoft.com/office/powerpoint/2010/main" val="2864871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t>Results</a:t>
            </a:r>
            <a:endParaRPr lang="en-US" sz="2800" dirty="0"/>
          </a:p>
        </p:txBody>
      </p:sp>
      <p:sp>
        <p:nvSpPr>
          <p:cNvPr id="5" name="TextBox 4"/>
          <p:cNvSpPr txBox="1"/>
          <p:nvPr/>
        </p:nvSpPr>
        <p:spPr>
          <a:xfrm>
            <a:off x="523843" y="1180959"/>
            <a:ext cx="8162367" cy="400110"/>
          </a:xfrm>
          <a:prstGeom prst="rect">
            <a:avLst/>
          </a:prstGeom>
          <a:noFill/>
        </p:spPr>
        <p:txBody>
          <a:bodyPr wrap="square" rtlCol="0">
            <a:spAutoFit/>
          </a:bodyPr>
          <a:lstStyle/>
          <a:p>
            <a:pPr algn="ctr"/>
            <a:r>
              <a:rPr lang="en-US" sz="2000" b="1" dirty="0" smtClean="0"/>
              <a:t>Self-reported vigor before and after MT training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6778" y="1827467"/>
            <a:ext cx="4896495" cy="3307241"/>
          </a:xfrm>
          <a:prstGeom prst="rect">
            <a:avLst/>
          </a:prstGeom>
        </p:spPr>
      </p:pic>
      <p:sp>
        <p:nvSpPr>
          <p:cNvPr id="6" name="TextBox 5"/>
          <p:cNvSpPr txBox="1"/>
          <p:nvPr/>
        </p:nvSpPr>
        <p:spPr>
          <a:xfrm>
            <a:off x="2836985" y="5650523"/>
            <a:ext cx="1127232" cy="369332"/>
          </a:xfrm>
          <a:prstGeom prst="rect">
            <a:avLst/>
          </a:prstGeom>
          <a:noFill/>
        </p:spPr>
        <p:txBody>
          <a:bodyPr wrap="none" rtlCol="0">
            <a:spAutoFit/>
          </a:bodyPr>
          <a:lstStyle/>
          <a:p>
            <a:r>
              <a:rPr lang="en-US" dirty="0" smtClean="0"/>
              <a:t>Range = </a:t>
            </a:r>
            <a:endParaRPr lang="en-US" dirty="0"/>
          </a:p>
        </p:txBody>
      </p:sp>
    </p:spTree>
    <p:extLst>
      <p:ext uri="{BB962C8B-B14F-4D97-AF65-F5344CB8AC3E}">
        <p14:creationId xmlns:p14="http://schemas.microsoft.com/office/powerpoint/2010/main" val="27098809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t>Results</a:t>
            </a:r>
            <a:endParaRPr lang="en-US" sz="2800" dirty="0"/>
          </a:p>
        </p:txBody>
      </p:sp>
      <p:sp>
        <p:nvSpPr>
          <p:cNvPr id="5" name="TextBox 4"/>
          <p:cNvSpPr txBox="1"/>
          <p:nvPr/>
        </p:nvSpPr>
        <p:spPr>
          <a:xfrm>
            <a:off x="262585" y="991744"/>
            <a:ext cx="8615943" cy="400110"/>
          </a:xfrm>
          <a:prstGeom prst="rect">
            <a:avLst/>
          </a:prstGeom>
          <a:noFill/>
        </p:spPr>
        <p:txBody>
          <a:bodyPr wrap="square" rtlCol="0">
            <a:spAutoFit/>
          </a:bodyPr>
          <a:lstStyle/>
          <a:p>
            <a:pPr algn="ctr"/>
            <a:r>
              <a:rPr lang="en-US" sz="2000" b="1" dirty="0" smtClean="0"/>
              <a:t>Self-reported mindfulness before and after MT training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571" y="1601300"/>
            <a:ext cx="4572000" cy="473609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0556" y="3900290"/>
            <a:ext cx="4572000" cy="243710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02570" y="1691854"/>
            <a:ext cx="4439986" cy="2169555"/>
          </a:xfrm>
          <a:prstGeom prst="rect">
            <a:avLst/>
          </a:prstGeom>
        </p:spPr>
      </p:pic>
    </p:spTree>
    <p:extLst>
      <p:ext uri="{BB962C8B-B14F-4D97-AF65-F5344CB8AC3E}">
        <p14:creationId xmlns:p14="http://schemas.microsoft.com/office/powerpoint/2010/main" val="22272870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t>Results</a:t>
            </a:r>
            <a:endParaRPr lang="en-US" sz="2800" dirty="0"/>
          </a:p>
        </p:txBody>
      </p:sp>
      <p:sp>
        <p:nvSpPr>
          <p:cNvPr id="5" name="TextBox 4"/>
          <p:cNvSpPr txBox="1"/>
          <p:nvPr/>
        </p:nvSpPr>
        <p:spPr>
          <a:xfrm>
            <a:off x="907759" y="1157017"/>
            <a:ext cx="8033657" cy="584775"/>
          </a:xfrm>
          <a:prstGeom prst="rect">
            <a:avLst/>
          </a:prstGeom>
          <a:noFill/>
        </p:spPr>
        <p:txBody>
          <a:bodyPr wrap="square" rtlCol="0">
            <a:spAutoFit/>
          </a:bodyPr>
          <a:lstStyle/>
          <a:p>
            <a:pPr algn="ctr"/>
            <a:r>
              <a:rPr lang="en-US" sz="3200" b="1" dirty="0" smtClean="0"/>
              <a:t>Calculating clinical significance</a:t>
            </a:r>
          </a:p>
        </p:txBody>
      </p:sp>
      <p:sp>
        <p:nvSpPr>
          <p:cNvPr id="14" name="TextBox 13"/>
          <p:cNvSpPr txBox="1"/>
          <p:nvPr/>
        </p:nvSpPr>
        <p:spPr>
          <a:xfrm>
            <a:off x="1200150" y="2230479"/>
            <a:ext cx="7741266" cy="707886"/>
          </a:xfrm>
          <a:prstGeom prst="rect">
            <a:avLst/>
          </a:prstGeom>
          <a:noFill/>
        </p:spPr>
        <p:txBody>
          <a:bodyPr wrap="square" rtlCol="0">
            <a:spAutoFit/>
          </a:bodyPr>
          <a:lstStyle/>
          <a:p>
            <a:r>
              <a:rPr lang="en-US" sz="2000" dirty="0" smtClean="0"/>
              <a:t>			(post MT score – pre MT score)</a:t>
            </a:r>
          </a:p>
          <a:p>
            <a:r>
              <a:rPr lang="en-US" sz="2000" dirty="0" smtClean="0"/>
              <a:t>	          	        Standard error </a:t>
            </a:r>
            <a:r>
              <a:rPr lang="en-US" sz="2000" baseline="-25000" dirty="0" smtClean="0"/>
              <a:t>(post MT score – pre MT score)</a:t>
            </a:r>
          </a:p>
        </p:txBody>
      </p:sp>
      <p:cxnSp>
        <p:nvCxnSpPr>
          <p:cNvPr id="9" name="Straight Connector 8"/>
          <p:cNvCxnSpPr/>
          <p:nvPr/>
        </p:nvCxnSpPr>
        <p:spPr>
          <a:xfrm>
            <a:off x="2675158" y="2584422"/>
            <a:ext cx="5763992"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3369" y="2384367"/>
            <a:ext cx="2336089" cy="400110"/>
          </a:xfrm>
          <a:prstGeom prst="rect">
            <a:avLst/>
          </a:prstGeom>
          <a:noFill/>
        </p:spPr>
        <p:txBody>
          <a:bodyPr wrap="none" rtlCol="0">
            <a:spAutoFit/>
          </a:bodyPr>
          <a:lstStyle/>
          <a:p>
            <a:r>
              <a:rPr lang="en-US" sz="2000" dirty="0" smtClean="0"/>
              <a:t>Difference score = </a:t>
            </a:r>
            <a:endParaRPr lang="en-US" sz="2000" dirty="0"/>
          </a:p>
        </p:txBody>
      </p:sp>
      <p:sp>
        <p:nvSpPr>
          <p:cNvPr id="17" name="TextBox 16"/>
          <p:cNvSpPr txBox="1"/>
          <p:nvPr/>
        </p:nvSpPr>
        <p:spPr>
          <a:xfrm>
            <a:off x="453369" y="3857939"/>
            <a:ext cx="8133893" cy="954107"/>
          </a:xfrm>
          <a:prstGeom prst="rect">
            <a:avLst/>
          </a:prstGeom>
          <a:noFill/>
        </p:spPr>
        <p:txBody>
          <a:bodyPr wrap="none" rtlCol="0">
            <a:spAutoFit/>
          </a:bodyPr>
          <a:lstStyle/>
          <a:p>
            <a:r>
              <a:rPr lang="en-US" sz="2800" dirty="0" smtClean="0"/>
              <a:t>Difference scores ≥ 1.96 = clinically significant</a:t>
            </a:r>
          </a:p>
          <a:p>
            <a:r>
              <a:rPr lang="en-US" sz="2800" dirty="0" smtClean="0"/>
              <a:t>Difference scores &lt; 1.96 = not clinically significant</a:t>
            </a:r>
            <a:endParaRPr lang="en-US" sz="2800" dirty="0"/>
          </a:p>
        </p:txBody>
      </p:sp>
    </p:spTree>
    <p:extLst>
      <p:ext uri="{BB962C8B-B14F-4D97-AF65-F5344CB8AC3E}">
        <p14:creationId xmlns:p14="http://schemas.microsoft.com/office/powerpoint/2010/main" val="1414455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t>Results</a:t>
            </a:r>
            <a:endParaRPr lang="en-US" sz="2800" dirty="0"/>
          </a:p>
        </p:txBody>
      </p:sp>
      <p:sp>
        <p:nvSpPr>
          <p:cNvPr id="6" name="TextBox 5"/>
          <p:cNvSpPr txBox="1"/>
          <p:nvPr/>
        </p:nvSpPr>
        <p:spPr>
          <a:xfrm>
            <a:off x="860777" y="1047750"/>
            <a:ext cx="7140223" cy="830997"/>
          </a:xfrm>
          <a:prstGeom prst="rect">
            <a:avLst/>
          </a:prstGeom>
          <a:noFill/>
        </p:spPr>
        <p:txBody>
          <a:bodyPr wrap="square" rtlCol="0">
            <a:spAutoFit/>
          </a:bodyPr>
          <a:lstStyle/>
          <a:p>
            <a:pPr algn="ctr"/>
            <a:r>
              <a:rPr lang="en-US" sz="2400" dirty="0" smtClean="0"/>
              <a:t>Frequency of clinically significant scores for the two groups’ ANAM mood scores</a:t>
            </a:r>
            <a:endParaRPr lang="en-US" sz="2400" dirty="0"/>
          </a:p>
        </p:txBody>
      </p:sp>
      <p:graphicFrame>
        <p:nvGraphicFramePr>
          <p:cNvPr id="8" name="Table 7"/>
          <p:cNvGraphicFramePr>
            <a:graphicFrameLocks noGrp="1"/>
          </p:cNvGraphicFramePr>
          <p:nvPr>
            <p:extLst>
              <p:ext uri="{D42A27DB-BD31-4B8C-83A1-F6EECF244321}">
                <p14:modId xmlns:p14="http://schemas.microsoft.com/office/powerpoint/2010/main" val="1755122697"/>
              </p:ext>
            </p:extLst>
          </p:nvPr>
        </p:nvGraphicFramePr>
        <p:xfrm>
          <a:off x="860777" y="2163812"/>
          <a:ext cx="7140222" cy="3133725"/>
        </p:xfrm>
        <a:graphic>
          <a:graphicData uri="http://schemas.openxmlformats.org/drawingml/2006/table">
            <a:tbl>
              <a:tblPr>
                <a:tableStyleId>{5C22544A-7EE6-4342-B048-85BDC9FD1C3A}</a:tableStyleId>
              </a:tblPr>
              <a:tblGrid>
                <a:gridCol w="2585662"/>
                <a:gridCol w="1138640"/>
                <a:gridCol w="1138640"/>
                <a:gridCol w="1138640"/>
                <a:gridCol w="1138640"/>
              </a:tblGrid>
              <a:tr h="190500">
                <a:tc>
                  <a:txBody>
                    <a:bodyPr/>
                    <a:lstStyle/>
                    <a:p>
                      <a:pPr algn="l" fontAlgn="b"/>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gridSpan="2">
                  <a:txBody>
                    <a:bodyPr/>
                    <a:lstStyle/>
                    <a:p>
                      <a:pPr algn="ctr" fontAlgn="b"/>
                      <a:r>
                        <a:rPr lang="en-US" sz="2000" b="1" u="none" strike="noStrike" dirty="0">
                          <a:effectLst/>
                          <a:latin typeface="Arial" panose="020B0604020202020204" pitchFamily="34" charset="0"/>
                          <a:cs typeface="Arial" panose="020B0604020202020204" pitchFamily="34" charset="0"/>
                        </a:rPr>
                        <a:t>MT group </a:t>
                      </a:r>
                      <a:endParaRPr lang="en-US" sz="2000" b="1" u="none" strike="noStrike" dirty="0" smtClean="0">
                        <a:effectLst/>
                        <a:latin typeface="Arial" panose="020B0604020202020204" pitchFamily="34" charset="0"/>
                        <a:cs typeface="Arial" panose="020B0604020202020204" pitchFamily="34" charset="0"/>
                      </a:endParaRPr>
                    </a:p>
                    <a:p>
                      <a:pPr algn="ctr" fontAlgn="b"/>
                      <a:r>
                        <a:rPr lang="en-US" sz="2000" b="0" u="none" strike="noStrike" dirty="0" smtClean="0">
                          <a:effectLst/>
                          <a:latin typeface="Arial" panose="020B0604020202020204" pitchFamily="34" charset="0"/>
                          <a:cs typeface="Arial" panose="020B0604020202020204" pitchFamily="34" charset="0"/>
                        </a:rPr>
                        <a:t>(</a:t>
                      </a:r>
                      <a:r>
                        <a:rPr lang="en-US" sz="2000" b="0" u="none" strike="noStrike" dirty="0">
                          <a:effectLst/>
                          <a:latin typeface="Arial" panose="020B0604020202020204" pitchFamily="34" charset="0"/>
                          <a:cs typeface="Arial" panose="020B0604020202020204" pitchFamily="34" charset="0"/>
                        </a:rPr>
                        <a:t>n = 90)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c hMerge="1">
                  <a:txBody>
                    <a:bodyPr/>
                    <a:lstStyle/>
                    <a:p>
                      <a:endParaRPr lang="en-US"/>
                    </a:p>
                  </a:txBody>
                  <a:tcPr/>
                </a:tc>
                <a:tc gridSpan="2">
                  <a:txBody>
                    <a:bodyPr/>
                    <a:lstStyle/>
                    <a:p>
                      <a:pPr algn="ctr" fontAlgn="b"/>
                      <a:r>
                        <a:rPr lang="en-US" sz="2000" b="1" u="none" strike="noStrike" dirty="0">
                          <a:effectLst/>
                          <a:latin typeface="Arial" panose="020B0604020202020204" pitchFamily="34" charset="0"/>
                          <a:cs typeface="Arial" panose="020B0604020202020204" pitchFamily="34" charset="0"/>
                        </a:rPr>
                        <a:t>Control </a:t>
                      </a:r>
                      <a:endParaRPr lang="en-US" sz="2000" b="1" u="none" strike="noStrike" dirty="0" smtClean="0">
                        <a:effectLst/>
                        <a:latin typeface="Arial" panose="020B0604020202020204" pitchFamily="34" charset="0"/>
                        <a:cs typeface="Arial" panose="020B0604020202020204" pitchFamily="34" charset="0"/>
                      </a:endParaRPr>
                    </a:p>
                    <a:p>
                      <a:pPr algn="ctr" fontAlgn="b"/>
                      <a:r>
                        <a:rPr lang="en-US" sz="2000" b="0" u="none" strike="noStrike" dirty="0" smtClean="0">
                          <a:effectLst/>
                          <a:latin typeface="Arial" panose="020B0604020202020204" pitchFamily="34" charset="0"/>
                          <a:cs typeface="Arial" panose="020B0604020202020204" pitchFamily="34" charset="0"/>
                        </a:rPr>
                        <a:t>(</a:t>
                      </a:r>
                      <a:r>
                        <a:rPr lang="en-US" sz="2000" b="0" u="none" strike="noStrike" dirty="0">
                          <a:effectLst/>
                          <a:latin typeface="Arial" panose="020B0604020202020204" pitchFamily="34" charset="0"/>
                          <a:cs typeface="Arial" panose="020B0604020202020204" pitchFamily="34" charset="0"/>
                        </a:rPr>
                        <a:t>n = 40)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c hMerge="1">
                  <a:txBody>
                    <a:bodyPr/>
                    <a:lstStyle/>
                    <a:p>
                      <a:endParaRPr lang="en-US"/>
                    </a:p>
                  </a:txBody>
                  <a:tcPr/>
                </a:tc>
              </a:tr>
              <a:tr h="190500">
                <a:tc>
                  <a:txBody>
                    <a:bodyPr/>
                    <a:lstStyle/>
                    <a:p>
                      <a:pPr algn="l" fontAlgn="b"/>
                      <a:r>
                        <a:rPr lang="en-US" sz="2000" u="none" strike="noStrike" dirty="0">
                          <a:effectLst/>
                          <a:latin typeface="Arial" panose="020B0604020202020204" pitchFamily="34" charset="0"/>
                          <a:cs typeface="Arial" panose="020B0604020202020204" pitchFamily="34" charset="0"/>
                        </a:rPr>
                        <a:t>ANAM </a:t>
                      </a:r>
                      <a:r>
                        <a:rPr lang="en-US" sz="2000" u="none" strike="noStrike" dirty="0" smtClean="0">
                          <a:effectLst/>
                          <a:latin typeface="Arial" panose="020B0604020202020204" pitchFamily="34" charset="0"/>
                          <a:cs typeface="Arial" panose="020B0604020202020204" pitchFamily="34" charset="0"/>
                        </a:rPr>
                        <a:t>mood</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2000" i="1" u="none" strike="noStrike" dirty="0">
                          <a:effectLst/>
                          <a:latin typeface="Arial" panose="020B0604020202020204" pitchFamily="34" charset="0"/>
                          <a:cs typeface="Arial" panose="020B0604020202020204" pitchFamily="34" charset="0"/>
                        </a:rPr>
                        <a:t># </a:t>
                      </a:r>
                      <a:endParaRPr lang="en-US" sz="2000" b="0" i="1"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2000" i="1" u="none" strike="noStrike" dirty="0">
                          <a:effectLst/>
                          <a:latin typeface="Arial" panose="020B0604020202020204" pitchFamily="34" charset="0"/>
                          <a:cs typeface="Arial" panose="020B0604020202020204" pitchFamily="34" charset="0"/>
                        </a:rPr>
                        <a:t>%</a:t>
                      </a:r>
                      <a:endParaRPr lang="en-US" sz="2000" b="0" i="1"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2000" i="1" u="none" strike="noStrike" dirty="0">
                          <a:effectLst/>
                          <a:latin typeface="Arial" panose="020B0604020202020204" pitchFamily="34" charset="0"/>
                          <a:cs typeface="Arial" panose="020B0604020202020204" pitchFamily="34" charset="0"/>
                        </a:rPr>
                        <a:t># </a:t>
                      </a:r>
                      <a:endParaRPr lang="en-US" sz="2000" b="0" i="1"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2000" i="1" u="none" strike="noStrike" dirty="0">
                          <a:effectLst/>
                          <a:latin typeface="Arial" panose="020B0604020202020204" pitchFamily="34" charset="0"/>
                          <a:cs typeface="Arial" panose="020B0604020202020204" pitchFamily="34" charset="0"/>
                        </a:rPr>
                        <a:t>%</a:t>
                      </a:r>
                      <a:endParaRPr lang="en-US" sz="2000" b="0" i="1"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r>
              <a:tr h="190500">
                <a:tc>
                  <a:txBody>
                    <a:bodyPr/>
                    <a:lstStyle/>
                    <a:p>
                      <a:pPr algn="l" fontAlgn="b"/>
                      <a:r>
                        <a:rPr lang="en-US" sz="2000" u="none" strike="noStrike">
                          <a:effectLst/>
                          <a:latin typeface="Arial" panose="020B0604020202020204" pitchFamily="34" charset="0"/>
                          <a:cs typeface="Arial" panose="020B0604020202020204" pitchFamily="34" charset="0"/>
                        </a:rPr>
                        <a:t>Anger</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r>
                        <a:rPr lang="en-US" sz="2000" u="none" strike="noStrike">
                          <a:effectLst/>
                          <a:latin typeface="Arial" panose="020B0604020202020204" pitchFamily="34" charset="0"/>
                          <a:cs typeface="Arial" panose="020B0604020202020204" pitchFamily="34" charset="0"/>
                        </a:rPr>
                        <a:t>25</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r>
                        <a:rPr lang="en-US" sz="2000" u="none" strike="noStrike">
                          <a:effectLst/>
                          <a:latin typeface="Arial" panose="020B0604020202020204" pitchFamily="34" charset="0"/>
                          <a:cs typeface="Arial" panose="020B0604020202020204" pitchFamily="34" charset="0"/>
                        </a:rPr>
                        <a:t>27.5</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r>
                        <a:rPr lang="en-US" sz="2000" u="none" strike="noStrike">
                          <a:effectLst/>
                          <a:latin typeface="Arial" panose="020B0604020202020204" pitchFamily="34" charset="0"/>
                          <a:cs typeface="Arial" panose="020B0604020202020204" pitchFamily="34" charset="0"/>
                        </a:rPr>
                        <a:t>10</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r>
                        <a:rPr lang="en-US" sz="2000" u="none" strike="noStrike">
                          <a:effectLst/>
                          <a:latin typeface="Arial" panose="020B0604020202020204" pitchFamily="34" charset="0"/>
                          <a:cs typeface="Arial" panose="020B0604020202020204" pitchFamily="34" charset="0"/>
                        </a:rPr>
                        <a:t>25.0</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r>
              <a:tr h="190500">
                <a:tc>
                  <a:txBody>
                    <a:bodyPr/>
                    <a:lstStyle/>
                    <a:p>
                      <a:pPr algn="l" fontAlgn="b"/>
                      <a:r>
                        <a:rPr lang="en-US" sz="2000" u="none" strike="noStrike">
                          <a:effectLst/>
                          <a:latin typeface="Arial" panose="020B0604020202020204" pitchFamily="34" charset="0"/>
                          <a:cs typeface="Arial" panose="020B0604020202020204" pitchFamily="34" charset="0"/>
                        </a:rPr>
                        <a:t>Anxiety</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ctr" fontAlgn="b"/>
                      <a:r>
                        <a:rPr lang="en-US" sz="2000" u="none" strike="noStrike">
                          <a:effectLst/>
                          <a:latin typeface="Arial" panose="020B0604020202020204" pitchFamily="34" charset="0"/>
                          <a:cs typeface="Arial" panose="020B0604020202020204" pitchFamily="34" charset="0"/>
                        </a:rPr>
                        <a:t>22</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ctr" fontAlgn="b"/>
                      <a:r>
                        <a:rPr lang="en-US" sz="2000" u="none" strike="noStrike">
                          <a:effectLst/>
                          <a:latin typeface="Arial" panose="020B0604020202020204" pitchFamily="34" charset="0"/>
                          <a:cs typeface="Arial" panose="020B0604020202020204" pitchFamily="34" charset="0"/>
                        </a:rPr>
                        <a:t>24.2</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ctr" fontAlgn="b"/>
                      <a:r>
                        <a:rPr lang="en-US" sz="2000" u="none" strike="noStrike">
                          <a:effectLst/>
                          <a:latin typeface="Arial" panose="020B0604020202020204" pitchFamily="34" charset="0"/>
                          <a:cs typeface="Arial" panose="020B0604020202020204" pitchFamily="34" charset="0"/>
                        </a:rPr>
                        <a:t>7</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ctr" fontAlgn="b"/>
                      <a:r>
                        <a:rPr lang="en-US" sz="2000" u="none" strike="noStrike">
                          <a:effectLst/>
                          <a:latin typeface="Arial" panose="020B0604020202020204" pitchFamily="34" charset="0"/>
                          <a:cs typeface="Arial" panose="020B0604020202020204" pitchFamily="34" charset="0"/>
                        </a:rPr>
                        <a:t>17.5</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r>
              <a:tr h="190500">
                <a:tc>
                  <a:txBody>
                    <a:bodyPr/>
                    <a:lstStyle/>
                    <a:p>
                      <a:pPr algn="l" fontAlgn="b"/>
                      <a:r>
                        <a:rPr lang="en-US" sz="2000" u="none" strike="noStrike">
                          <a:effectLst/>
                          <a:latin typeface="Arial" panose="020B0604020202020204" pitchFamily="34" charset="0"/>
                          <a:cs typeface="Arial" panose="020B0604020202020204" pitchFamily="34" charset="0"/>
                        </a:rPr>
                        <a:t>Depression</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ctr" fontAlgn="b"/>
                      <a:r>
                        <a:rPr lang="en-US" sz="2000" u="none" strike="noStrike">
                          <a:effectLst/>
                          <a:latin typeface="Arial" panose="020B0604020202020204" pitchFamily="34" charset="0"/>
                          <a:cs typeface="Arial" panose="020B0604020202020204" pitchFamily="34" charset="0"/>
                        </a:rPr>
                        <a:t>23</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ctr" fontAlgn="b"/>
                      <a:r>
                        <a:rPr lang="en-US" sz="2000" u="none" strike="noStrike">
                          <a:effectLst/>
                          <a:latin typeface="Arial" panose="020B0604020202020204" pitchFamily="34" charset="0"/>
                          <a:cs typeface="Arial" panose="020B0604020202020204" pitchFamily="34" charset="0"/>
                        </a:rPr>
                        <a:t>25.3</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ctr" fontAlgn="b"/>
                      <a:r>
                        <a:rPr lang="en-US" sz="2000" u="none" strike="noStrike">
                          <a:effectLst/>
                          <a:latin typeface="Arial" panose="020B0604020202020204" pitchFamily="34" charset="0"/>
                          <a:cs typeface="Arial" panose="020B0604020202020204" pitchFamily="34" charset="0"/>
                        </a:rPr>
                        <a:t>9</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ctr" fontAlgn="b"/>
                      <a:r>
                        <a:rPr lang="en-US" sz="2000" u="none" strike="noStrike">
                          <a:effectLst/>
                          <a:latin typeface="Arial" panose="020B0604020202020204" pitchFamily="34" charset="0"/>
                          <a:cs typeface="Arial" panose="020B0604020202020204" pitchFamily="34" charset="0"/>
                        </a:rPr>
                        <a:t>22.5</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r>
              <a:tr h="190500">
                <a:tc>
                  <a:txBody>
                    <a:bodyPr/>
                    <a:lstStyle/>
                    <a:p>
                      <a:pPr algn="l" fontAlgn="b"/>
                      <a:r>
                        <a:rPr lang="en-US" sz="2000" u="none" strike="noStrike">
                          <a:effectLst/>
                          <a:latin typeface="Arial" panose="020B0604020202020204" pitchFamily="34" charset="0"/>
                          <a:cs typeface="Arial" panose="020B0604020202020204" pitchFamily="34" charset="0"/>
                        </a:rPr>
                        <a:t>Fatigue</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ctr" fontAlgn="b"/>
                      <a:r>
                        <a:rPr lang="en-US" sz="2000" u="none" strike="noStrike">
                          <a:effectLst/>
                          <a:latin typeface="Arial" panose="020B0604020202020204" pitchFamily="34" charset="0"/>
                          <a:cs typeface="Arial" panose="020B0604020202020204" pitchFamily="34" charset="0"/>
                        </a:rPr>
                        <a:t>27</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ctr" fontAlgn="b"/>
                      <a:r>
                        <a:rPr lang="en-US" sz="2000" u="none" strike="noStrike">
                          <a:effectLst/>
                          <a:latin typeface="Arial" panose="020B0604020202020204" pitchFamily="34" charset="0"/>
                          <a:cs typeface="Arial" panose="020B0604020202020204" pitchFamily="34" charset="0"/>
                        </a:rPr>
                        <a:t>29.7</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ctr" fontAlgn="b"/>
                      <a:r>
                        <a:rPr lang="en-US" sz="2000" u="none" strike="noStrike">
                          <a:effectLst/>
                          <a:latin typeface="Arial" panose="020B0604020202020204" pitchFamily="34" charset="0"/>
                          <a:cs typeface="Arial" panose="020B0604020202020204" pitchFamily="34" charset="0"/>
                        </a:rPr>
                        <a:t>16</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ctr" fontAlgn="b"/>
                      <a:r>
                        <a:rPr lang="en-US" sz="2000" u="none" strike="noStrike">
                          <a:effectLst/>
                          <a:latin typeface="Arial" panose="020B0604020202020204" pitchFamily="34" charset="0"/>
                          <a:cs typeface="Arial" panose="020B0604020202020204" pitchFamily="34" charset="0"/>
                        </a:rPr>
                        <a:t>40.0</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r>
              <a:tr h="190500">
                <a:tc>
                  <a:txBody>
                    <a:bodyPr/>
                    <a:lstStyle/>
                    <a:p>
                      <a:pPr algn="l" fontAlgn="b"/>
                      <a:r>
                        <a:rPr lang="en-US" sz="2000" u="none" strike="noStrike">
                          <a:effectLst/>
                          <a:latin typeface="Arial" panose="020B0604020202020204" pitchFamily="34" charset="0"/>
                          <a:cs typeface="Arial" panose="020B0604020202020204" pitchFamily="34" charset="0"/>
                        </a:rPr>
                        <a:t>Happiness</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ctr" fontAlgn="b"/>
                      <a:r>
                        <a:rPr lang="en-US" sz="2000" u="none" strike="noStrike">
                          <a:effectLst/>
                          <a:latin typeface="Arial" panose="020B0604020202020204" pitchFamily="34" charset="0"/>
                          <a:cs typeface="Arial" panose="020B0604020202020204" pitchFamily="34" charset="0"/>
                        </a:rPr>
                        <a:t>68</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ctr" fontAlgn="b"/>
                      <a:r>
                        <a:rPr lang="en-US" sz="2000" u="none" strike="noStrike">
                          <a:effectLst/>
                          <a:latin typeface="Arial" panose="020B0604020202020204" pitchFamily="34" charset="0"/>
                          <a:cs typeface="Arial" panose="020B0604020202020204" pitchFamily="34" charset="0"/>
                        </a:rPr>
                        <a:t>74.7</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ctr" fontAlgn="b"/>
                      <a:r>
                        <a:rPr lang="en-US" sz="2000" u="none" strike="noStrike">
                          <a:effectLst/>
                          <a:latin typeface="Arial" panose="020B0604020202020204" pitchFamily="34" charset="0"/>
                          <a:cs typeface="Arial" panose="020B0604020202020204" pitchFamily="34" charset="0"/>
                        </a:rPr>
                        <a:t>28</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ctr" fontAlgn="b"/>
                      <a:r>
                        <a:rPr lang="en-US" sz="2000" u="none" strike="noStrike">
                          <a:effectLst/>
                          <a:latin typeface="Arial" panose="020B0604020202020204" pitchFamily="34" charset="0"/>
                          <a:cs typeface="Arial" panose="020B0604020202020204" pitchFamily="34" charset="0"/>
                        </a:rPr>
                        <a:t>70.0</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r>
              <a:tr h="190500">
                <a:tc>
                  <a:txBody>
                    <a:bodyPr/>
                    <a:lstStyle/>
                    <a:p>
                      <a:pPr algn="l" fontAlgn="b"/>
                      <a:r>
                        <a:rPr lang="en-US" sz="2000" u="none" strike="noStrike">
                          <a:effectLst/>
                          <a:latin typeface="Arial" panose="020B0604020202020204" pitchFamily="34" charset="0"/>
                          <a:cs typeface="Arial" panose="020B0604020202020204" pitchFamily="34" charset="0"/>
                        </a:rPr>
                        <a:t>Restlessness</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ctr" fontAlgn="b"/>
                      <a:r>
                        <a:rPr lang="en-US" sz="2000" u="none" strike="noStrike">
                          <a:effectLst/>
                          <a:latin typeface="Arial" panose="020B0604020202020204" pitchFamily="34" charset="0"/>
                          <a:cs typeface="Arial" panose="020B0604020202020204" pitchFamily="34" charset="0"/>
                        </a:rPr>
                        <a:t>24</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ctr" fontAlgn="b"/>
                      <a:r>
                        <a:rPr lang="en-US" sz="2000" u="none" strike="noStrike">
                          <a:effectLst/>
                          <a:latin typeface="Arial" panose="020B0604020202020204" pitchFamily="34" charset="0"/>
                          <a:cs typeface="Arial" panose="020B0604020202020204" pitchFamily="34" charset="0"/>
                        </a:rPr>
                        <a:t>26.4</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ctr" fontAlgn="b"/>
                      <a:r>
                        <a:rPr lang="en-US" sz="2000" u="none" strike="noStrike">
                          <a:effectLst/>
                          <a:latin typeface="Arial" panose="020B0604020202020204" pitchFamily="34" charset="0"/>
                          <a:cs typeface="Arial" panose="020B0604020202020204" pitchFamily="34" charset="0"/>
                        </a:rPr>
                        <a:t>8</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ctr" fontAlgn="b"/>
                      <a:r>
                        <a:rPr lang="en-US" sz="2000" u="none" strike="noStrike">
                          <a:effectLst/>
                          <a:latin typeface="Arial" panose="020B0604020202020204" pitchFamily="34" charset="0"/>
                          <a:cs typeface="Arial" panose="020B0604020202020204" pitchFamily="34" charset="0"/>
                        </a:rPr>
                        <a:t>20.0</a:t>
                      </a:r>
                      <a:endParaRPr lang="en-US"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noFill/>
                  </a:tcPr>
                </a:tc>
              </a:tr>
              <a:tr h="190500">
                <a:tc>
                  <a:txBody>
                    <a:bodyPr/>
                    <a:lstStyle/>
                    <a:p>
                      <a:pPr algn="l" fontAlgn="b"/>
                      <a:r>
                        <a:rPr lang="en-US" sz="2000" u="none" strike="noStrike" dirty="0" smtClean="0">
                          <a:effectLst/>
                          <a:latin typeface="Arial" panose="020B0604020202020204" pitchFamily="34" charset="0"/>
                          <a:cs typeface="Arial" panose="020B0604020202020204" pitchFamily="34" charset="0"/>
                        </a:rPr>
                        <a:t>Vigor*</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2000" u="none" strike="noStrike" dirty="0">
                          <a:effectLst/>
                          <a:latin typeface="Arial" panose="020B0604020202020204" pitchFamily="34" charset="0"/>
                          <a:cs typeface="Arial" panose="020B0604020202020204" pitchFamily="34" charset="0"/>
                        </a:rPr>
                        <a:t>47</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2000" u="none" strike="noStrike" dirty="0">
                          <a:effectLst/>
                          <a:latin typeface="Arial" panose="020B0604020202020204" pitchFamily="34" charset="0"/>
                          <a:cs typeface="Arial" panose="020B0604020202020204" pitchFamily="34" charset="0"/>
                        </a:rPr>
                        <a:t>51.6</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2000" u="none" strike="noStrike" dirty="0">
                          <a:effectLst/>
                          <a:latin typeface="Arial" panose="020B0604020202020204" pitchFamily="34" charset="0"/>
                          <a:cs typeface="Arial" panose="020B0604020202020204" pitchFamily="34" charset="0"/>
                        </a:rPr>
                        <a:t>11</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2000" u="none" strike="noStrike" dirty="0">
                          <a:effectLst/>
                          <a:latin typeface="Arial" panose="020B0604020202020204" pitchFamily="34" charset="0"/>
                          <a:cs typeface="Arial" panose="020B0604020202020204" pitchFamily="34" charset="0"/>
                        </a:rPr>
                        <a:t>27.5</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r>
            </a:tbl>
          </a:graphicData>
        </a:graphic>
      </p:graphicFrame>
      <p:sp>
        <p:nvSpPr>
          <p:cNvPr id="5" name="Left Arrow 4"/>
          <p:cNvSpPr/>
          <p:nvPr/>
        </p:nvSpPr>
        <p:spPr>
          <a:xfrm>
            <a:off x="8199513" y="5079823"/>
            <a:ext cx="457790" cy="2177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860777" y="5428713"/>
            <a:ext cx="6690397" cy="307777"/>
          </a:xfrm>
          <a:prstGeom prst="rect">
            <a:avLst/>
          </a:prstGeom>
          <a:noFill/>
        </p:spPr>
        <p:txBody>
          <a:bodyPr wrap="square" rtlCol="0">
            <a:spAutoFit/>
          </a:bodyPr>
          <a:lstStyle/>
          <a:p>
            <a:r>
              <a:rPr lang="en-US" sz="1400" dirty="0" smtClean="0"/>
              <a:t>* Significant at .05, Chi</a:t>
            </a:r>
            <a:r>
              <a:rPr lang="en-US" sz="1400" baseline="30000" dirty="0" smtClean="0"/>
              <a:t>2</a:t>
            </a:r>
            <a:endParaRPr lang="en-US" sz="1400" baseline="30000" dirty="0"/>
          </a:p>
        </p:txBody>
      </p:sp>
    </p:spTree>
    <p:extLst>
      <p:ext uri="{BB962C8B-B14F-4D97-AF65-F5344CB8AC3E}">
        <p14:creationId xmlns:p14="http://schemas.microsoft.com/office/powerpoint/2010/main" val="16851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1951" y="1061875"/>
            <a:ext cx="8532948" cy="5029200"/>
          </a:xfrm>
        </p:spPr>
        <p:txBody>
          <a:bodyPr/>
          <a:lstStyle/>
          <a:p>
            <a:pPr marL="0" lvl="0" indent="0"/>
            <a:r>
              <a:rPr lang="en-US" sz="2800" dirty="0"/>
              <a:t>M</a:t>
            </a:r>
            <a:r>
              <a:rPr lang="en-US" sz="2800" dirty="0" smtClean="0"/>
              <a:t>ain Findings:</a:t>
            </a:r>
          </a:p>
          <a:p>
            <a:pPr lvl="1">
              <a:buFont typeface="Arial" panose="020B0604020202020204" pitchFamily="34" charset="0"/>
              <a:buChar char="•"/>
            </a:pPr>
            <a:r>
              <a:rPr lang="en-US" sz="2400" b="0" dirty="0" smtClean="0"/>
              <a:t>Mood and Mindfulness are correlated, with higher mindfulness being associated with more positive moods and less negative moods</a:t>
            </a:r>
          </a:p>
          <a:p>
            <a:pPr lvl="1">
              <a:buFont typeface="Arial" panose="020B0604020202020204" pitchFamily="34" charset="0"/>
              <a:buChar char="•"/>
            </a:pPr>
            <a:r>
              <a:rPr lang="en-US" sz="2400" b="0" dirty="0" smtClean="0"/>
              <a:t>Higher levels of vigor for the MT group following training, but not the control group</a:t>
            </a:r>
          </a:p>
          <a:p>
            <a:pPr lvl="1">
              <a:buFont typeface="Arial" panose="020B0604020202020204" pitchFamily="34" charset="0"/>
              <a:buChar char="•"/>
            </a:pPr>
            <a:r>
              <a:rPr lang="en-US" sz="2400" b="0" dirty="0" smtClean="0">
                <a:solidFill>
                  <a:srgbClr val="FF0000"/>
                </a:solidFill>
              </a:rPr>
              <a:t>Improvements in mindfulness (observing and acting with awareness) following training for the MT group, not for the control group  </a:t>
            </a:r>
          </a:p>
          <a:p>
            <a:pPr lvl="1">
              <a:buFont typeface="Arial" panose="020B0604020202020204" pitchFamily="34" charset="0"/>
              <a:buChar char="•"/>
            </a:pPr>
            <a:r>
              <a:rPr lang="en-US" sz="2400" b="0" dirty="0" smtClean="0"/>
              <a:t>Clinically significant shifts in self-reported mood following mindfulness training, statistically significant for vigor</a:t>
            </a:r>
          </a:p>
          <a:p>
            <a:pPr lvl="1">
              <a:buFont typeface="Arial" panose="020B0604020202020204" pitchFamily="34" charset="0"/>
              <a:buChar char="•"/>
            </a:pPr>
            <a:endParaRPr lang="en-US" sz="2800" dirty="0" smtClean="0"/>
          </a:p>
          <a:p>
            <a:pPr lvl="1">
              <a:buFont typeface="Arial" panose="020B0604020202020204" pitchFamily="34" charset="0"/>
              <a:buChar char="•"/>
            </a:pPr>
            <a:endParaRPr lang="en-US" sz="2800" dirty="0" smtClean="0"/>
          </a:p>
        </p:txBody>
      </p:sp>
      <p:sp>
        <p:nvSpPr>
          <p:cNvPr id="3" name="Title 2"/>
          <p:cNvSpPr>
            <a:spLocks noGrp="1"/>
          </p:cNvSpPr>
          <p:nvPr>
            <p:ph type="title"/>
          </p:nvPr>
        </p:nvSpPr>
        <p:spPr/>
        <p:txBody>
          <a:bodyPr>
            <a:normAutofit/>
          </a:bodyPr>
          <a:lstStyle/>
          <a:p>
            <a:r>
              <a:rPr lang="en-US" sz="2800" dirty="0" smtClean="0"/>
              <a:t>Conclusions</a:t>
            </a:r>
            <a:endParaRPr lang="en-US" sz="2800" dirty="0"/>
          </a:p>
        </p:txBody>
      </p:sp>
    </p:spTree>
    <p:extLst>
      <p:ext uri="{BB962C8B-B14F-4D97-AF65-F5344CB8AC3E}">
        <p14:creationId xmlns:p14="http://schemas.microsoft.com/office/powerpoint/2010/main" val="41995479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46018"/>
            <a:ext cx="8534400" cy="5029200"/>
          </a:xfrm>
        </p:spPr>
        <p:txBody>
          <a:bodyPr/>
          <a:lstStyle/>
          <a:p>
            <a:r>
              <a:rPr lang="en-US" sz="1200" dirty="0"/>
              <a:t>Baer, R.A., et al. (2008). Construct validity of the five facet mindfulness questionnaire in meditating and </a:t>
            </a:r>
            <a:r>
              <a:rPr lang="en-US" sz="1200" dirty="0" err="1"/>
              <a:t>nonmeditating</a:t>
            </a:r>
            <a:r>
              <a:rPr lang="en-US" sz="1200" dirty="0"/>
              <a:t> samples. </a:t>
            </a:r>
            <a:r>
              <a:rPr lang="en-US" sz="1200" i="1" dirty="0"/>
              <a:t>Assessment, 15,</a:t>
            </a:r>
            <a:r>
              <a:rPr lang="en-US" sz="1200" dirty="0"/>
              <a:t> 329-342.</a:t>
            </a:r>
          </a:p>
          <a:p>
            <a:r>
              <a:rPr lang="en-US" sz="1200" dirty="0"/>
              <a:t>Bishop, S.R., et al. (2004). Mindfulness: A proposed operational definition. </a:t>
            </a:r>
            <a:r>
              <a:rPr lang="en-US" sz="1200" i="1" dirty="0"/>
              <a:t>Clinical psychology: science and practice</a:t>
            </a:r>
            <a:r>
              <a:rPr lang="en-US" sz="1200" dirty="0"/>
              <a:t>, 11, 230- 241.</a:t>
            </a:r>
          </a:p>
          <a:p>
            <a:r>
              <a:rPr lang="en-US" sz="1200" dirty="0"/>
              <a:t>Hill, C.L.M. &amp; </a:t>
            </a:r>
            <a:r>
              <a:rPr lang="en-US" sz="1200" dirty="0" err="1"/>
              <a:t>Updegraff</a:t>
            </a:r>
            <a:r>
              <a:rPr lang="en-US" sz="1200" dirty="0"/>
              <a:t>, J.A. (2012). Mindfulness and its relationship to emotional regulation. </a:t>
            </a:r>
            <a:r>
              <a:rPr lang="en-US" sz="1200" i="1" dirty="0"/>
              <a:t>Emotion, 12,</a:t>
            </a:r>
            <a:r>
              <a:rPr lang="en-US" sz="1200" dirty="0"/>
              <a:t> 81-90. </a:t>
            </a:r>
          </a:p>
          <a:p>
            <a:r>
              <a:rPr lang="en-US" sz="1200" dirty="0" err="1"/>
              <a:t>Kabat</a:t>
            </a:r>
            <a:r>
              <a:rPr lang="en-US" sz="1200" dirty="0"/>
              <a:t>-Zinn, J. (2009). </a:t>
            </a:r>
            <a:r>
              <a:rPr lang="en-US" sz="1200" i="1" dirty="0"/>
              <a:t>Wherever you go, there you are: Mindfulness Meditation in Everyday Life</a:t>
            </a:r>
            <a:r>
              <a:rPr lang="en-US" sz="1200" dirty="0"/>
              <a:t>. UK: Hachette. </a:t>
            </a:r>
          </a:p>
          <a:p>
            <a:r>
              <a:rPr lang="en-US" sz="1200" dirty="0"/>
              <a:t>Kearney, D.J., et al. (2016). Mindfulness-based stress reduction in addition to usual care is associated with improvements in pain, fatigue, and cognitive failures among veterans with gulf war illness. </a:t>
            </a:r>
            <a:r>
              <a:rPr lang="en-US" sz="1200" i="1" dirty="0"/>
              <a:t>The American Journal of Medicine</a:t>
            </a:r>
            <a:r>
              <a:rPr lang="en-US" sz="1200" dirty="0"/>
              <a:t>, </a:t>
            </a:r>
            <a:r>
              <a:rPr lang="en-US" sz="1200" i="1" dirty="0"/>
              <a:t>129</a:t>
            </a:r>
            <a:r>
              <a:rPr lang="en-US" sz="1200" dirty="0"/>
              <a:t>, 204-214.</a:t>
            </a:r>
          </a:p>
          <a:p>
            <a:r>
              <a:rPr lang="en-US" sz="1200" dirty="0"/>
              <a:t>Lane, A.M., Devonport, T.J., Friesen, A.P., </a:t>
            </a:r>
            <a:r>
              <a:rPr lang="en-US" sz="1200" dirty="0" err="1"/>
              <a:t>Beedie</a:t>
            </a:r>
            <a:r>
              <a:rPr lang="en-US" sz="1200" dirty="0"/>
              <a:t>, C.J., Fullerton, C.L., &amp; Stanley, D.M. (2015). How should I regulate my emotions if I want to run faster? </a:t>
            </a:r>
            <a:r>
              <a:rPr lang="en-US" sz="1200" i="1" dirty="0"/>
              <a:t>European Journal of Sport Science</a:t>
            </a:r>
            <a:r>
              <a:rPr lang="en-US" sz="1200" dirty="0"/>
              <a:t>, 1-8. </a:t>
            </a:r>
          </a:p>
          <a:p>
            <a:r>
              <a:rPr lang="en-US" sz="1200" dirty="0"/>
              <a:t>Ramel, W., Goldin, P.R., Carmona, P.E., &amp; </a:t>
            </a:r>
            <a:r>
              <a:rPr lang="en-US" sz="1200" dirty="0" err="1"/>
              <a:t>Mcquaid</a:t>
            </a:r>
            <a:r>
              <a:rPr lang="en-US" sz="1200" dirty="0"/>
              <a:t>, J.R. (2004). The effects of mindfulness meditation on cognitive process and affect in patients with past depression. </a:t>
            </a:r>
            <a:r>
              <a:rPr lang="en-US" sz="1200" i="1" dirty="0"/>
              <a:t>Cognitive Therapy and Research, 28,</a:t>
            </a:r>
            <a:r>
              <a:rPr lang="en-US" sz="1200" dirty="0"/>
              <a:t> 433-455. </a:t>
            </a:r>
          </a:p>
          <a:p>
            <a:r>
              <a:rPr lang="en-US" sz="1200" dirty="0"/>
              <a:t>Rice, V.J., Liu, B., &amp; Boykin, G. (2016). Investigating group wellness training in-person and via telehealth in a 3D virtual world. </a:t>
            </a:r>
            <a:r>
              <a:rPr lang="en-US" sz="1200" i="1" dirty="0"/>
              <a:t>Military Health System Research Symposium, Orlando, FL</a:t>
            </a:r>
            <a:r>
              <a:rPr lang="en-US" sz="1200" dirty="0"/>
              <a:t>. </a:t>
            </a:r>
          </a:p>
          <a:p>
            <a:r>
              <a:rPr lang="en-US" sz="1200" dirty="0"/>
              <a:t>Rice, V.J., Tree, R., &amp; Liu, B. (2015). The effect of age and mood state on sustained attention. </a:t>
            </a:r>
            <a:r>
              <a:rPr lang="en-US" sz="1200" i="1" dirty="0"/>
              <a:t>Proceedings of the Human Factors and Ergonomics Society 59</a:t>
            </a:r>
            <a:r>
              <a:rPr lang="en-US" sz="1200" i="1" baseline="30000" dirty="0"/>
              <a:t>th</a:t>
            </a:r>
            <a:r>
              <a:rPr lang="en-US" sz="1200" i="1" dirty="0"/>
              <a:t> Annual Meeting</a:t>
            </a:r>
            <a:r>
              <a:rPr lang="en-US" sz="1200" dirty="0"/>
              <a:t>, 1177-1181. </a:t>
            </a:r>
          </a:p>
          <a:p>
            <a:r>
              <a:rPr lang="en-US" sz="1200" dirty="0" err="1"/>
              <a:t>Serpa</a:t>
            </a:r>
            <a:r>
              <a:rPr lang="en-US" sz="1200" dirty="0"/>
              <a:t>, J.G., Taylor, S.L., &amp; </a:t>
            </a:r>
            <a:r>
              <a:rPr lang="en-US" sz="1200" dirty="0" err="1"/>
              <a:t>Tillisch</a:t>
            </a:r>
            <a:r>
              <a:rPr lang="en-US" sz="1200" dirty="0"/>
              <a:t>, K. (2014). Mindfulness-based stress reduction (MBSR) reduces anxiety, depression, and suicidal ideation in veterans. </a:t>
            </a:r>
            <a:r>
              <a:rPr lang="en-US" sz="1200" i="1" dirty="0"/>
              <a:t>Medical Care, 52,</a:t>
            </a:r>
            <a:r>
              <a:rPr lang="en-US" sz="1200" dirty="0"/>
              <a:t> 19-24.</a:t>
            </a:r>
          </a:p>
          <a:p>
            <a:r>
              <a:rPr lang="en-US" sz="1200" dirty="0" err="1"/>
              <a:t>Speca</a:t>
            </a:r>
            <a:r>
              <a:rPr lang="en-US" sz="1200" dirty="0"/>
              <a:t>, M., Carlson, L.E., </a:t>
            </a:r>
            <a:r>
              <a:rPr lang="en-US" sz="1200" dirty="0" err="1"/>
              <a:t>Goodey</a:t>
            </a:r>
            <a:r>
              <a:rPr lang="en-US" sz="1200" dirty="0"/>
              <a:t>, E., &amp; </a:t>
            </a:r>
            <a:r>
              <a:rPr lang="en-US" sz="1200" dirty="0" err="1"/>
              <a:t>Angen</a:t>
            </a:r>
            <a:r>
              <a:rPr lang="en-US" sz="1200" dirty="0"/>
              <a:t>, M. (2000). A randomized, wait-list controlled clinical trial: the effect of a mindfulness meditation-based stress reduction program on mood and symptoms of stress in cancer patients. </a:t>
            </a:r>
            <a:r>
              <a:rPr lang="en-US" sz="1200" i="1" dirty="0"/>
              <a:t>Psychosomatic Medicine, 62,</a:t>
            </a:r>
            <a:r>
              <a:rPr lang="en-US" sz="1200" dirty="0"/>
              <a:t> 613-622. </a:t>
            </a:r>
          </a:p>
          <a:p>
            <a:r>
              <a:rPr lang="en-US" sz="1200" dirty="0"/>
              <a:t>Zeidan, F. Johnson, S.K., Gordon, N.S., &amp; </a:t>
            </a:r>
            <a:r>
              <a:rPr lang="en-US" sz="1200" dirty="0" err="1"/>
              <a:t>Goolkasian</a:t>
            </a:r>
            <a:r>
              <a:rPr lang="en-US" sz="1200" dirty="0"/>
              <a:t>, P. (2010). Effects of brief and sham mindfulness meditation on mood and cardiovascular variables. </a:t>
            </a:r>
            <a:r>
              <a:rPr lang="en-US" sz="1200" i="1" dirty="0"/>
              <a:t>The Journal of Alternative and Complementary Medicine, 16,</a:t>
            </a:r>
            <a:r>
              <a:rPr lang="en-US" sz="1200" dirty="0"/>
              <a:t> 867-873. </a:t>
            </a:r>
          </a:p>
          <a:p>
            <a:endParaRPr lang="en-US" sz="1200" dirty="0"/>
          </a:p>
        </p:txBody>
      </p:sp>
      <p:sp>
        <p:nvSpPr>
          <p:cNvPr id="3" name="Title 2"/>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2425143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a:bodyPr>
          <a:lstStyle/>
          <a:p>
            <a:r>
              <a:rPr lang="en-US" sz="2800" dirty="0" smtClean="0"/>
              <a:t>Questions?</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49"/>
            <a:ext cx="9144000" cy="5578719"/>
          </a:xfrm>
          <a:prstGeom prst="rect">
            <a:avLst/>
          </a:prstGeom>
        </p:spPr>
      </p:pic>
    </p:spTree>
    <p:extLst>
      <p:ext uri="{BB962C8B-B14F-4D97-AF65-F5344CB8AC3E}">
        <p14:creationId xmlns:p14="http://schemas.microsoft.com/office/powerpoint/2010/main" val="477812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r>
              <a:rPr lang="en-US" sz="4000" dirty="0" smtClean="0">
                <a:latin typeface="Arial Black" panose="020B0A04020102020204" pitchFamily="34" charset="0"/>
              </a:rPr>
              <a:t>Extras</a:t>
            </a:r>
            <a:endParaRPr lang="en-US" sz="4000" dirty="0">
              <a:latin typeface="Arial Black" panose="020B0A04020102020204" pitchFamily="34"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270764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t>Results</a:t>
            </a:r>
            <a:endParaRPr lang="en-US" sz="2800" dirty="0"/>
          </a:p>
        </p:txBody>
      </p:sp>
      <p:sp>
        <p:nvSpPr>
          <p:cNvPr id="5" name="TextBox 4"/>
          <p:cNvSpPr txBox="1"/>
          <p:nvPr/>
        </p:nvSpPr>
        <p:spPr>
          <a:xfrm>
            <a:off x="523843" y="1180959"/>
            <a:ext cx="8162367" cy="400110"/>
          </a:xfrm>
          <a:prstGeom prst="rect">
            <a:avLst/>
          </a:prstGeom>
          <a:noFill/>
        </p:spPr>
        <p:txBody>
          <a:bodyPr wrap="square" rtlCol="0">
            <a:spAutoFit/>
          </a:bodyPr>
          <a:lstStyle/>
          <a:p>
            <a:pPr algn="ctr"/>
            <a:r>
              <a:rPr lang="en-US" sz="2000" b="1" dirty="0" smtClean="0"/>
              <a:t>Comparison of ANAM mood states before &amp; after MT training</a:t>
            </a:r>
          </a:p>
        </p:txBody>
      </p:sp>
      <p:sp>
        <p:nvSpPr>
          <p:cNvPr id="14" name="TextBox 13"/>
          <p:cNvSpPr txBox="1"/>
          <p:nvPr/>
        </p:nvSpPr>
        <p:spPr>
          <a:xfrm>
            <a:off x="523842" y="5651520"/>
            <a:ext cx="7317831" cy="338554"/>
          </a:xfrm>
          <a:prstGeom prst="rect">
            <a:avLst/>
          </a:prstGeom>
          <a:noFill/>
        </p:spPr>
        <p:txBody>
          <a:bodyPr wrap="square" rtlCol="0">
            <a:spAutoFit/>
          </a:bodyPr>
          <a:lstStyle/>
          <a:p>
            <a:r>
              <a:rPr lang="en-US" sz="1600" i="1" dirty="0" smtClean="0"/>
              <a:t>*p &lt; .05</a:t>
            </a:r>
            <a:endParaRPr lang="en-US" sz="1600" dirty="0" smtClean="0"/>
          </a:p>
        </p:txBody>
      </p:sp>
      <p:sp>
        <p:nvSpPr>
          <p:cNvPr id="6" name="Left Arrow 5"/>
          <p:cNvSpPr/>
          <p:nvPr/>
        </p:nvSpPr>
        <p:spPr>
          <a:xfrm>
            <a:off x="8686210" y="3288404"/>
            <a:ext cx="457790" cy="2177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nvPr>
        </p:nvGraphicFramePr>
        <p:xfrm>
          <a:off x="523845" y="1794310"/>
          <a:ext cx="8162361" cy="3857210"/>
        </p:xfrm>
        <a:graphic>
          <a:graphicData uri="http://schemas.openxmlformats.org/drawingml/2006/table">
            <a:tbl>
              <a:tblPr>
                <a:tableStyleId>{5C22544A-7EE6-4342-B048-85BDC9FD1C3A}</a:tableStyleId>
              </a:tblPr>
              <a:tblGrid>
                <a:gridCol w="1573646"/>
                <a:gridCol w="941245"/>
                <a:gridCol w="941245"/>
                <a:gridCol w="941245"/>
                <a:gridCol w="941245"/>
                <a:gridCol w="941245"/>
                <a:gridCol w="941245"/>
                <a:gridCol w="941245"/>
              </a:tblGrid>
              <a:tr h="421553">
                <a:tc>
                  <a:txBody>
                    <a:bodyPr/>
                    <a:lstStyle/>
                    <a:p>
                      <a:pPr algn="l" fontAlgn="b"/>
                      <a:endParaRPr lang="en-US" sz="1800" b="0" i="0" u="none" strike="noStrike" dirty="0">
                        <a:solidFill>
                          <a:srgbClr val="000000"/>
                        </a:solidFill>
                        <a:effectLst/>
                        <a:latin typeface="+mn-lt"/>
                      </a:endParaRPr>
                    </a:p>
                  </a:txBody>
                  <a:tcPr marL="9525" marR="9525" marT="9525" marB="0" anchor="b">
                    <a:noFill/>
                  </a:tcPr>
                </a:tc>
                <a:tc gridSpan="2">
                  <a:txBody>
                    <a:bodyPr/>
                    <a:lstStyle/>
                    <a:p>
                      <a:pPr algn="ctr" fontAlgn="b"/>
                      <a:r>
                        <a:rPr lang="en-US" sz="1800" b="1" u="none" strike="noStrike" dirty="0">
                          <a:effectLst/>
                          <a:latin typeface="+mn-lt"/>
                        </a:rPr>
                        <a:t>Pre-MT training</a:t>
                      </a:r>
                      <a:endParaRPr lang="en-US" sz="1800" b="1" i="0" u="none" strike="noStrike" dirty="0">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hMerge="1">
                  <a:txBody>
                    <a:bodyPr/>
                    <a:lstStyle/>
                    <a:p>
                      <a:endParaRPr lang="en-US"/>
                    </a:p>
                  </a:txBody>
                  <a:tcPr/>
                </a:tc>
                <a:tc gridSpan="2">
                  <a:txBody>
                    <a:bodyPr/>
                    <a:lstStyle/>
                    <a:p>
                      <a:pPr algn="ctr" fontAlgn="b"/>
                      <a:r>
                        <a:rPr lang="en-US" sz="1800" b="1" u="none" strike="noStrike" dirty="0">
                          <a:effectLst/>
                          <a:latin typeface="+mn-lt"/>
                        </a:rPr>
                        <a:t>Post-MT training</a:t>
                      </a:r>
                      <a:endParaRPr lang="en-US" sz="1800" b="1" i="0" u="none" strike="noStrike" dirty="0">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hMerge="1">
                  <a:txBody>
                    <a:bodyPr/>
                    <a:lstStyle/>
                    <a:p>
                      <a:endParaRPr lang="en-US"/>
                    </a:p>
                  </a:txBody>
                  <a:tcPr/>
                </a:tc>
                <a:tc>
                  <a:txBody>
                    <a:bodyPr/>
                    <a:lstStyle/>
                    <a:p>
                      <a:pPr algn="l" fontAlgn="b"/>
                      <a:endParaRPr lang="en-US" sz="1800" b="0" i="0" u="none" strike="noStrike" dirty="0">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l" fontAlgn="b"/>
                      <a:endParaRPr lang="en-US" sz="1800" b="0" i="0" u="none" strike="noStrike" dirty="0">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l" fontAlgn="b"/>
                      <a:endParaRPr lang="en-US" sz="1800" b="0" i="0" u="none" strike="noStrike" dirty="0">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r>
              <a:tr h="484786">
                <a:tc>
                  <a:txBody>
                    <a:bodyPr/>
                    <a:lstStyle/>
                    <a:p>
                      <a:pPr algn="l" fontAlgn="b"/>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i="1" u="none" strike="noStrike" dirty="0">
                          <a:effectLst/>
                          <a:latin typeface="+mn-lt"/>
                        </a:rPr>
                        <a:t>M</a:t>
                      </a:r>
                      <a:endParaRPr lang="en-US" sz="1800" b="0" i="1"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i="1" u="none" strike="noStrike" dirty="0">
                          <a:effectLst/>
                          <a:latin typeface="+mn-lt"/>
                        </a:rPr>
                        <a:t>SD</a:t>
                      </a:r>
                      <a:endParaRPr lang="en-US" sz="1800" b="0" i="1"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i="1" u="none" strike="noStrike" dirty="0">
                          <a:effectLst/>
                          <a:latin typeface="+mn-lt"/>
                        </a:rPr>
                        <a:t>M</a:t>
                      </a:r>
                      <a:endParaRPr lang="en-US" sz="1800" b="0" i="1"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i="1" u="none" strike="noStrike" dirty="0">
                          <a:effectLst/>
                          <a:latin typeface="+mn-lt"/>
                        </a:rPr>
                        <a:t>SD</a:t>
                      </a:r>
                      <a:endParaRPr lang="en-US" sz="1800" b="0" i="1"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i="1" u="none" strike="noStrike" dirty="0">
                          <a:effectLst/>
                          <a:latin typeface="+mn-lt"/>
                        </a:rPr>
                        <a:t>F</a:t>
                      </a:r>
                      <a:endParaRPr lang="en-US" sz="1800" b="0" i="1"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i="1" u="none" strike="noStrike" dirty="0">
                          <a:effectLst/>
                          <a:latin typeface="+mn-lt"/>
                        </a:rPr>
                        <a:t>sig</a:t>
                      </a:r>
                      <a:endParaRPr lang="en-US" sz="1800" b="0" i="1"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l-GR" sz="1800" i="1" u="none" strike="noStrike" dirty="0">
                          <a:effectLst/>
                          <a:latin typeface="+mn-lt"/>
                        </a:rPr>
                        <a:t>η</a:t>
                      </a:r>
                      <a:r>
                        <a:rPr lang="en-US" sz="1800" i="1" u="none" strike="noStrike" dirty="0">
                          <a:effectLst/>
                          <a:latin typeface="+mn-lt"/>
                        </a:rPr>
                        <a:t>p</a:t>
                      </a:r>
                      <a:r>
                        <a:rPr lang="en-US" sz="1800" i="1" u="none" strike="noStrike" baseline="30000" dirty="0">
                          <a:effectLst/>
                          <a:latin typeface="+mn-lt"/>
                        </a:rPr>
                        <a:t>2</a:t>
                      </a:r>
                      <a:endParaRPr lang="en-US" sz="1800" b="0" i="1"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r>
              <a:tr h="421553">
                <a:tc>
                  <a:txBody>
                    <a:bodyPr/>
                    <a:lstStyle/>
                    <a:p>
                      <a:pPr algn="l" fontAlgn="b"/>
                      <a:r>
                        <a:rPr lang="en-US" sz="1800" u="none" strike="noStrike">
                          <a:effectLst/>
                          <a:latin typeface="+mn-lt"/>
                        </a:rPr>
                        <a:t>Anger</a:t>
                      </a:r>
                      <a:endParaRPr lang="en-US" sz="1800" b="0" i="0" u="none" strike="noStrike">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r>
                        <a:rPr lang="en-US" sz="1800" u="none" strike="noStrike">
                          <a:effectLst/>
                          <a:latin typeface="+mn-lt"/>
                        </a:rPr>
                        <a:t>8.31</a:t>
                      </a:r>
                      <a:endParaRPr lang="en-US" sz="1800" b="0" i="0" u="none" strike="noStrike">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r>
                        <a:rPr lang="en-US" sz="1800" u="none" strike="noStrike">
                          <a:effectLst/>
                          <a:latin typeface="+mn-lt"/>
                        </a:rPr>
                        <a:t>15.87</a:t>
                      </a:r>
                      <a:endParaRPr lang="en-US" sz="1800" b="0" i="0" u="none" strike="noStrike">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r>
                        <a:rPr lang="en-US" sz="1800" u="none" strike="noStrike">
                          <a:effectLst/>
                          <a:latin typeface="+mn-lt"/>
                        </a:rPr>
                        <a:t>9.01</a:t>
                      </a:r>
                      <a:endParaRPr lang="en-US" sz="1800" b="0" i="0" u="none" strike="noStrike">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r>
                        <a:rPr lang="en-US" sz="1800" u="none" strike="noStrike">
                          <a:effectLst/>
                          <a:latin typeface="+mn-lt"/>
                        </a:rPr>
                        <a:t>15.36</a:t>
                      </a:r>
                      <a:endParaRPr lang="en-US" sz="1800" b="0" i="0" u="none" strike="noStrike">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r>
                        <a:rPr lang="en-US" sz="1800" u="none" strike="noStrike">
                          <a:effectLst/>
                          <a:latin typeface="+mn-lt"/>
                        </a:rPr>
                        <a:t>.446</a:t>
                      </a:r>
                      <a:endParaRPr lang="en-US" sz="1800" b="0" i="0" u="none" strike="noStrike">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r>
                        <a:rPr lang="en-US" sz="1800" u="none" strike="noStrike">
                          <a:effectLst/>
                          <a:latin typeface="+mn-lt"/>
                        </a:rPr>
                        <a:t>.506</a:t>
                      </a:r>
                      <a:endParaRPr lang="en-US" sz="1800" b="0" i="0" u="none" strike="noStrike">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r>
                        <a:rPr lang="en-US" sz="1800" u="none" strike="noStrike">
                          <a:effectLst/>
                          <a:latin typeface="+mn-lt"/>
                        </a:rPr>
                        <a:t>.003</a:t>
                      </a:r>
                      <a:endParaRPr lang="en-US" sz="1800" b="0" i="0" u="none" strike="noStrike">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r>
              <a:tr h="421553">
                <a:tc>
                  <a:txBody>
                    <a:bodyPr/>
                    <a:lstStyle/>
                    <a:p>
                      <a:pPr algn="l" fontAlgn="b"/>
                      <a:r>
                        <a:rPr lang="en-US" sz="1800" u="none" strike="noStrike">
                          <a:effectLst/>
                          <a:latin typeface="+mn-lt"/>
                        </a:rPr>
                        <a:t>Anxiety*</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17.64</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19.30</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13.11</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16.21</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6.091</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dirty="0">
                          <a:solidFill>
                            <a:schemeClr val="accent1"/>
                          </a:solidFill>
                          <a:effectLst/>
                          <a:latin typeface="+mn-lt"/>
                        </a:rPr>
                        <a:t>.015</a:t>
                      </a:r>
                      <a:endParaRPr lang="en-US" sz="1800" b="0" i="0" u="none" strike="noStrike" dirty="0">
                        <a:solidFill>
                          <a:schemeClr val="accent1"/>
                        </a:solidFill>
                        <a:effectLst/>
                        <a:latin typeface="+mn-lt"/>
                      </a:endParaRPr>
                    </a:p>
                  </a:txBody>
                  <a:tcPr marL="9525" marR="9525" marT="9525" marB="0" anchor="b">
                    <a:noFill/>
                  </a:tcPr>
                </a:tc>
                <a:tc>
                  <a:txBody>
                    <a:bodyPr/>
                    <a:lstStyle/>
                    <a:p>
                      <a:pPr algn="ctr" fontAlgn="b"/>
                      <a:r>
                        <a:rPr lang="en-US" sz="1800" u="none" strike="noStrike">
                          <a:effectLst/>
                          <a:latin typeface="+mn-lt"/>
                        </a:rPr>
                        <a:t>.045</a:t>
                      </a:r>
                      <a:endParaRPr lang="en-US" sz="1800" b="0" i="0" u="none" strike="noStrike">
                        <a:solidFill>
                          <a:srgbClr val="000000"/>
                        </a:solidFill>
                        <a:effectLst/>
                        <a:latin typeface="+mn-lt"/>
                      </a:endParaRPr>
                    </a:p>
                  </a:txBody>
                  <a:tcPr marL="9525" marR="9525" marT="9525" marB="0" anchor="b">
                    <a:noFill/>
                  </a:tcPr>
                </a:tc>
              </a:tr>
              <a:tr h="421553">
                <a:tc>
                  <a:txBody>
                    <a:bodyPr/>
                    <a:lstStyle/>
                    <a:p>
                      <a:pPr algn="l" fontAlgn="b"/>
                      <a:r>
                        <a:rPr lang="en-US" sz="1800" u="none" strike="noStrike">
                          <a:effectLst/>
                          <a:latin typeface="+mn-lt"/>
                        </a:rPr>
                        <a:t>Depression</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17.15</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20.86</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13.32</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18.44</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2.130</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.147</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.016</a:t>
                      </a:r>
                      <a:endParaRPr lang="en-US" sz="1800" b="0" i="0" u="none" strike="noStrike">
                        <a:solidFill>
                          <a:srgbClr val="000000"/>
                        </a:solidFill>
                        <a:effectLst/>
                        <a:latin typeface="+mn-lt"/>
                      </a:endParaRPr>
                    </a:p>
                  </a:txBody>
                  <a:tcPr marL="9525" marR="9525" marT="9525" marB="0" anchor="b">
                    <a:noFill/>
                  </a:tcPr>
                </a:tc>
              </a:tr>
              <a:tr h="421553">
                <a:tc>
                  <a:txBody>
                    <a:bodyPr/>
                    <a:lstStyle/>
                    <a:p>
                      <a:pPr algn="l" fontAlgn="b"/>
                      <a:r>
                        <a:rPr lang="en-US" sz="1800" u="none" strike="noStrike">
                          <a:effectLst/>
                          <a:latin typeface="+mn-lt"/>
                        </a:rPr>
                        <a:t>Fatigue</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31.28</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20.44</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28.67</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20.40</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.684</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.410</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.005</a:t>
                      </a:r>
                      <a:endParaRPr lang="en-US" sz="1800" b="0" i="0" u="none" strike="noStrike">
                        <a:solidFill>
                          <a:srgbClr val="000000"/>
                        </a:solidFill>
                        <a:effectLst/>
                        <a:latin typeface="+mn-lt"/>
                      </a:endParaRPr>
                    </a:p>
                  </a:txBody>
                  <a:tcPr marL="9525" marR="9525" marT="9525" marB="0" anchor="b">
                    <a:noFill/>
                  </a:tcPr>
                </a:tc>
              </a:tr>
              <a:tr h="421553">
                <a:tc>
                  <a:txBody>
                    <a:bodyPr/>
                    <a:lstStyle/>
                    <a:p>
                      <a:pPr algn="l" fontAlgn="b"/>
                      <a:r>
                        <a:rPr lang="en-US" sz="1800" u="none" strike="noStrike">
                          <a:effectLst/>
                          <a:latin typeface="+mn-lt"/>
                        </a:rPr>
                        <a:t>Happiness</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62.00</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23.25</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63.63</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24.12</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.043</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.836</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dirty="0">
                          <a:effectLst/>
                          <a:latin typeface="+mn-lt"/>
                        </a:rPr>
                        <a:t>.000</a:t>
                      </a:r>
                      <a:endParaRPr lang="en-US" sz="1800" b="0" i="0" u="none" strike="noStrike" dirty="0">
                        <a:solidFill>
                          <a:srgbClr val="000000"/>
                        </a:solidFill>
                        <a:effectLst/>
                        <a:latin typeface="+mn-lt"/>
                      </a:endParaRPr>
                    </a:p>
                  </a:txBody>
                  <a:tcPr marL="9525" marR="9525" marT="9525" marB="0" anchor="b">
                    <a:noFill/>
                  </a:tcPr>
                </a:tc>
              </a:tr>
              <a:tr h="421553">
                <a:tc>
                  <a:txBody>
                    <a:bodyPr/>
                    <a:lstStyle/>
                    <a:p>
                      <a:pPr algn="l" fontAlgn="b"/>
                      <a:r>
                        <a:rPr lang="en-US" sz="1800" u="none" strike="noStrike" dirty="0" smtClean="0">
                          <a:effectLst/>
                          <a:latin typeface="+mn-lt"/>
                        </a:rPr>
                        <a:t>Restlessness*</a:t>
                      </a:r>
                      <a:endParaRPr lang="en-US" sz="1800" b="0" i="0" u="none" strike="noStrike" dirty="0">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19.36</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18.50</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15.78</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16.66</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5.515</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dirty="0">
                          <a:solidFill>
                            <a:schemeClr val="accent1"/>
                          </a:solidFill>
                          <a:effectLst/>
                          <a:latin typeface="+mn-lt"/>
                        </a:rPr>
                        <a:t>.020</a:t>
                      </a:r>
                      <a:endParaRPr lang="en-US" sz="1800" b="0" i="0" u="none" strike="noStrike" dirty="0">
                        <a:solidFill>
                          <a:schemeClr val="accent1"/>
                        </a:solidFill>
                        <a:effectLst/>
                        <a:latin typeface="+mn-lt"/>
                      </a:endParaRPr>
                    </a:p>
                  </a:txBody>
                  <a:tcPr marL="9525" marR="9525" marT="9525" marB="0" anchor="b">
                    <a:noFill/>
                  </a:tcPr>
                </a:tc>
                <a:tc>
                  <a:txBody>
                    <a:bodyPr/>
                    <a:lstStyle/>
                    <a:p>
                      <a:pPr algn="ctr" fontAlgn="b"/>
                      <a:r>
                        <a:rPr lang="en-US" sz="1800" u="none" strike="noStrike">
                          <a:effectLst/>
                          <a:latin typeface="+mn-lt"/>
                        </a:rPr>
                        <a:t>.041</a:t>
                      </a:r>
                      <a:endParaRPr lang="en-US" sz="1800" b="0" i="0" u="none" strike="noStrike">
                        <a:solidFill>
                          <a:srgbClr val="000000"/>
                        </a:solidFill>
                        <a:effectLst/>
                        <a:latin typeface="+mn-lt"/>
                      </a:endParaRPr>
                    </a:p>
                  </a:txBody>
                  <a:tcPr marL="9525" marR="9525" marT="9525" marB="0" anchor="b">
                    <a:noFill/>
                  </a:tcPr>
                </a:tc>
              </a:tr>
              <a:tr h="421553">
                <a:tc>
                  <a:txBody>
                    <a:bodyPr/>
                    <a:lstStyle/>
                    <a:p>
                      <a:pPr algn="l" fontAlgn="b"/>
                      <a:r>
                        <a:rPr lang="en-US" sz="1800" u="none" strike="noStrike" dirty="0">
                          <a:effectLst/>
                          <a:latin typeface="+mn-lt"/>
                        </a:rPr>
                        <a:t>Vigor</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mn-lt"/>
                        </a:rPr>
                        <a:t>53.58</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mn-lt"/>
                        </a:rPr>
                        <a:t>21.88</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mn-lt"/>
                        </a:rPr>
                        <a:t>55.79</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mn-lt"/>
                        </a:rPr>
                        <a:t>23.82</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mn-lt"/>
                        </a:rPr>
                        <a:t>.086</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mn-lt"/>
                        </a:rPr>
                        <a:t>.770</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mn-lt"/>
                        </a:rPr>
                        <a:t>.001</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r>
            </a:tbl>
          </a:graphicData>
        </a:graphic>
      </p:graphicFrame>
      <p:sp>
        <p:nvSpPr>
          <p:cNvPr id="10" name="Left Arrow 9"/>
          <p:cNvSpPr/>
          <p:nvPr/>
        </p:nvSpPr>
        <p:spPr>
          <a:xfrm>
            <a:off x="8686206" y="5000212"/>
            <a:ext cx="457790" cy="2177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87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b="0" dirty="0"/>
              <a:t>Mood states are associated with performance and can contribute to improving or degrading task </a:t>
            </a:r>
            <a:r>
              <a:rPr lang="en-US" b="0" dirty="0" smtClean="0"/>
              <a:t>execution</a:t>
            </a:r>
          </a:p>
          <a:p>
            <a:pPr>
              <a:buFont typeface="Arial" panose="020B0604020202020204" pitchFamily="34" charset="0"/>
              <a:buChar char="•"/>
            </a:pPr>
            <a:endParaRPr lang="en-US" b="0" dirty="0"/>
          </a:p>
          <a:p>
            <a:pPr>
              <a:buFont typeface="Arial" panose="020B0604020202020204" pitchFamily="34" charset="0"/>
              <a:buChar char="•"/>
            </a:pPr>
            <a:r>
              <a:rPr lang="en-US" b="0" dirty="0" smtClean="0"/>
              <a:t>Studies have shown that negative mood states are associated with poor performance on cognitive tasks (e.g., Lane, 2015; Rice, Tree, &amp; Liu, 2015)</a:t>
            </a:r>
          </a:p>
          <a:p>
            <a:endParaRPr lang="en-US" dirty="0"/>
          </a:p>
        </p:txBody>
      </p:sp>
      <p:sp>
        <p:nvSpPr>
          <p:cNvPr id="3" name="Title 2"/>
          <p:cNvSpPr>
            <a:spLocks noGrp="1"/>
          </p:cNvSpPr>
          <p:nvPr>
            <p:ph type="title"/>
          </p:nvPr>
        </p:nvSpPr>
        <p:spPr/>
        <p:txBody>
          <a:bodyPr/>
          <a:lstStyle/>
          <a:p>
            <a:r>
              <a:rPr lang="en-US" dirty="0" smtClean="0"/>
              <a:t>Mood &amp; Performance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2472" y="3526813"/>
            <a:ext cx="3919056" cy="2631775"/>
          </a:xfrm>
          <a:prstGeom prst="rect">
            <a:avLst/>
          </a:prstGeom>
          <a:ln>
            <a:solidFill>
              <a:schemeClr val="tx1"/>
            </a:solidFill>
          </a:ln>
        </p:spPr>
      </p:pic>
    </p:spTree>
    <p:extLst>
      <p:ext uri="{BB962C8B-B14F-4D97-AF65-F5344CB8AC3E}">
        <p14:creationId xmlns:p14="http://schemas.microsoft.com/office/powerpoint/2010/main" val="2191433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t>Results</a:t>
            </a:r>
            <a:endParaRPr lang="en-US" sz="2800" dirty="0"/>
          </a:p>
        </p:txBody>
      </p:sp>
      <p:sp>
        <p:nvSpPr>
          <p:cNvPr id="5" name="TextBox 4"/>
          <p:cNvSpPr txBox="1"/>
          <p:nvPr/>
        </p:nvSpPr>
        <p:spPr>
          <a:xfrm>
            <a:off x="262585" y="991744"/>
            <a:ext cx="8615943" cy="400110"/>
          </a:xfrm>
          <a:prstGeom prst="rect">
            <a:avLst/>
          </a:prstGeom>
          <a:noFill/>
        </p:spPr>
        <p:txBody>
          <a:bodyPr wrap="square" rtlCol="0">
            <a:spAutoFit/>
          </a:bodyPr>
          <a:lstStyle/>
          <a:p>
            <a:pPr algn="ctr"/>
            <a:r>
              <a:rPr lang="en-US" sz="2000" b="1" dirty="0" smtClean="0"/>
              <a:t>Comparison of self-reported mindfulness before and after MT training</a:t>
            </a:r>
          </a:p>
        </p:txBody>
      </p:sp>
      <p:graphicFrame>
        <p:nvGraphicFramePr>
          <p:cNvPr id="2" name="Table 1"/>
          <p:cNvGraphicFramePr>
            <a:graphicFrameLocks noGrp="1"/>
          </p:cNvGraphicFramePr>
          <p:nvPr>
            <p:extLst/>
          </p:nvPr>
        </p:nvGraphicFramePr>
        <p:xfrm>
          <a:off x="447042" y="1838738"/>
          <a:ext cx="8239169" cy="4121221"/>
        </p:xfrm>
        <a:graphic>
          <a:graphicData uri="http://schemas.openxmlformats.org/drawingml/2006/table">
            <a:tbl>
              <a:tblPr>
                <a:tableStyleId>{5C22544A-7EE6-4342-B048-85BDC9FD1C3A}</a:tableStyleId>
              </a:tblPr>
              <a:tblGrid>
                <a:gridCol w="2059793"/>
                <a:gridCol w="882768"/>
                <a:gridCol w="882768"/>
                <a:gridCol w="882768"/>
                <a:gridCol w="882768"/>
                <a:gridCol w="882768"/>
                <a:gridCol w="882768"/>
                <a:gridCol w="882768"/>
              </a:tblGrid>
              <a:tr h="389405">
                <a:tc>
                  <a:txBody>
                    <a:bodyPr/>
                    <a:lstStyle/>
                    <a:p>
                      <a:pPr algn="l" fontAlgn="b"/>
                      <a:endParaRPr lang="en-US" sz="1800" b="0" i="0" u="none" strike="noStrike" dirty="0">
                        <a:solidFill>
                          <a:srgbClr val="000000"/>
                        </a:solidFill>
                        <a:effectLst/>
                        <a:latin typeface="+mn-lt"/>
                      </a:endParaRPr>
                    </a:p>
                  </a:txBody>
                  <a:tcPr marL="9525" marR="9525" marT="9525" marB="0" anchor="b">
                    <a:noFill/>
                  </a:tcPr>
                </a:tc>
                <a:tc gridSpan="2">
                  <a:txBody>
                    <a:bodyPr/>
                    <a:lstStyle/>
                    <a:p>
                      <a:pPr algn="ctr" fontAlgn="b"/>
                      <a:r>
                        <a:rPr lang="en-US" sz="1800" b="1" u="none" strike="noStrike" dirty="0" smtClean="0">
                          <a:effectLst/>
                          <a:latin typeface="+mn-lt"/>
                        </a:rPr>
                        <a:t>Pre-MT </a:t>
                      </a:r>
                      <a:r>
                        <a:rPr lang="en-US" sz="1800" b="1" u="none" strike="noStrike" dirty="0">
                          <a:effectLst/>
                          <a:latin typeface="+mn-lt"/>
                        </a:rPr>
                        <a:t>training</a:t>
                      </a:r>
                      <a:endParaRPr lang="en-US" sz="1800" b="1" i="0" u="none" strike="noStrike" dirty="0">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hMerge="1">
                  <a:txBody>
                    <a:bodyPr/>
                    <a:lstStyle/>
                    <a:p>
                      <a:endParaRPr lang="en-US"/>
                    </a:p>
                  </a:txBody>
                  <a:tcPr/>
                </a:tc>
                <a:tc gridSpan="2">
                  <a:txBody>
                    <a:bodyPr/>
                    <a:lstStyle/>
                    <a:p>
                      <a:pPr algn="ctr" fontAlgn="b"/>
                      <a:r>
                        <a:rPr lang="en-US" sz="1800" b="1" u="none" strike="noStrike" dirty="0" smtClean="0">
                          <a:effectLst/>
                          <a:latin typeface="+mn-lt"/>
                        </a:rPr>
                        <a:t>Post-MT </a:t>
                      </a:r>
                      <a:r>
                        <a:rPr lang="en-US" sz="1800" b="1" u="none" strike="noStrike" dirty="0">
                          <a:effectLst/>
                          <a:latin typeface="+mn-lt"/>
                        </a:rPr>
                        <a:t>training</a:t>
                      </a:r>
                      <a:endParaRPr lang="en-US" sz="1800" b="1" i="0" u="none" strike="noStrike" dirty="0">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hMerge="1">
                  <a:txBody>
                    <a:bodyPr/>
                    <a:lstStyle/>
                    <a:p>
                      <a:endParaRPr lang="en-US"/>
                    </a:p>
                  </a:txBody>
                  <a:tcPr/>
                </a:tc>
                <a:tc>
                  <a:txBody>
                    <a:bodyPr/>
                    <a:lstStyle/>
                    <a:p>
                      <a:pPr algn="l" fontAlgn="b"/>
                      <a:endParaRPr lang="en-US" sz="1800" b="0" i="0" u="none" strike="noStrike" dirty="0">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l" fontAlgn="b"/>
                      <a:endParaRPr lang="en-US" sz="1800" b="0" i="0" u="none" strike="noStrike" dirty="0">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l" fontAlgn="b"/>
                      <a:endParaRPr lang="en-US" sz="1800" b="0" i="0" u="none" strike="noStrike" dirty="0">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r>
              <a:tr h="447816">
                <a:tc>
                  <a:txBody>
                    <a:bodyPr/>
                    <a:lstStyle/>
                    <a:p>
                      <a:pPr algn="l" fontAlgn="b"/>
                      <a:r>
                        <a:rPr lang="en-US" sz="1800" b="0" i="0" u="none" strike="noStrike" dirty="0" smtClean="0">
                          <a:solidFill>
                            <a:srgbClr val="000000"/>
                          </a:solidFill>
                          <a:effectLst/>
                          <a:latin typeface="+mn-lt"/>
                        </a:rPr>
                        <a:t>Measure</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i="1" u="none" strike="noStrike" dirty="0">
                          <a:effectLst/>
                          <a:latin typeface="+mn-lt"/>
                        </a:rPr>
                        <a:t>M</a:t>
                      </a:r>
                      <a:endParaRPr lang="en-US" sz="1800" b="0" i="1"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i="1" u="none" strike="noStrike" dirty="0">
                          <a:effectLst/>
                          <a:latin typeface="+mn-lt"/>
                        </a:rPr>
                        <a:t>SD</a:t>
                      </a:r>
                      <a:endParaRPr lang="en-US" sz="1800" b="0" i="1"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i="1" u="none" strike="noStrike" dirty="0">
                          <a:effectLst/>
                          <a:latin typeface="+mn-lt"/>
                        </a:rPr>
                        <a:t>M</a:t>
                      </a:r>
                      <a:endParaRPr lang="en-US" sz="1800" b="0" i="1"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i="1" u="none" strike="noStrike" dirty="0">
                          <a:effectLst/>
                          <a:latin typeface="+mn-lt"/>
                        </a:rPr>
                        <a:t>SD</a:t>
                      </a:r>
                      <a:endParaRPr lang="en-US" sz="1800" b="0" i="1"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i="1" u="none" strike="noStrike" dirty="0">
                          <a:effectLst/>
                          <a:latin typeface="+mn-lt"/>
                        </a:rPr>
                        <a:t>F</a:t>
                      </a:r>
                      <a:endParaRPr lang="en-US" sz="1800" b="0" i="1"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i="1" u="none" strike="noStrike" dirty="0">
                          <a:effectLst/>
                          <a:latin typeface="+mn-lt"/>
                        </a:rPr>
                        <a:t>sig</a:t>
                      </a:r>
                      <a:endParaRPr lang="en-US" sz="1800" b="0" i="1"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l-GR" sz="1800" i="1" u="none" strike="noStrike" dirty="0">
                          <a:effectLst/>
                          <a:latin typeface="+mn-lt"/>
                        </a:rPr>
                        <a:t>η</a:t>
                      </a:r>
                      <a:r>
                        <a:rPr lang="en-US" sz="1800" i="1" u="none" strike="noStrike" dirty="0">
                          <a:effectLst/>
                          <a:latin typeface="+mn-lt"/>
                        </a:rPr>
                        <a:t>p</a:t>
                      </a:r>
                      <a:r>
                        <a:rPr lang="en-US" sz="1800" i="1" u="none" strike="noStrike" baseline="30000" dirty="0">
                          <a:effectLst/>
                          <a:latin typeface="+mn-lt"/>
                        </a:rPr>
                        <a:t>2</a:t>
                      </a:r>
                      <a:endParaRPr lang="en-US" sz="1800" b="0" i="1"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r>
              <a:tr h="389405">
                <a:tc>
                  <a:txBody>
                    <a:bodyPr/>
                    <a:lstStyle/>
                    <a:p>
                      <a:pPr algn="l" fontAlgn="b"/>
                      <a:r>
                        <a:rPr lang="en-US" sz="1800" b="1" u="none" strike="noStrike" dirty="0">
                          <a:effectLst/>
                          <a:latin typeface="+mn-lt"/>
                        </a:rPr>
                        <a:t>MAAS</a:t>
                      </a:r>
                      <a:endParaRPr lang="en-US" sz="1800" b="1" i="0" u="none" strike="noStrike" dirty="0">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endParaRPr lang="en-US" sz="1800" b="0" i="0" u="none" strike="noStrike">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endParaRPr lang="en-US" sz="1800" b="0" i="0" u="none" strike="noStrike">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endParaRPr lang="en-US" sz="1800" b="0" i="0" u="none" strike="noStrike">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endParaRPr lang="en-US" sz="1800" b="0" i="0" u="none" strike="noStrike">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endParaRPr lang="en-US" sz="1800" b="0" i="0" u="none" strike="noStrike">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endParaRPr lang="en-US" sz="1800" b="0" i="0" u="none" strike="noStrike">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endParaRPr lang="en-US" sz="1800" b="0" i="0" u="none" strike="noStrike">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r>
              <a:tr h="389405">
                <a:tc>
                  <a:txBody>
                    <a:bodyPr/>
                    <a:lstStyle/>
                    <a:p>
                      <a:pPr algn="l" fontAlgn="b"/>
                      <a:r>
                        <a:rPr lang="en-US" sz="1800" u="none" strike="noStrike">
                          <a:effectLst/>
                          <a:latin typeface="+mn-lt"/>
                        </a:rPr>
                        <a:t>Total</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3.86</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.98</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4.06</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.82</a:t>
                      </a:r>
                      <a:endParaRPr lang="en-US" sz="1800" b="0" i="0" u="none" strike="noStrike">
                        <a:solidFill>
                          <a:srgbClr val="000000"/>
                        </a:solidFill>
                        <a:effectLst/>
                        <a:latin typeface="+mn-lt"/>
                      </a:endParaRPr>
                    </a:p>
                  </a:txBody>
                  <a:tcPr marL="9525" marR="9525" marT="9525" marB="0" anchor="b">
                    <a:noFill/>
                  </a:tcPr>
                </a:tc>
                <a:tc>
                  <a:txBody>
                    <a:bodyPr/>
                    <a:lstStyle/>
                    <a:p>
                      <a:pPr algn="l" fontAlgn="b"/>
                      <a:r>
                        <a:rPr lang="en-US" sz="1800" u="none" strike="noStrike">
                          <a:effectLst/>
                          <a:latin typeface="+mn-lt"/>
                        </a:rPr>
                        <a:t>2.075</a:t>
                      </a:r>
                      <a:endParaRPr lang="en-US" sz="1800" b="0" i="0" u="none" strike="noStrike">
                        <a:solidFill>
                          <a:srgbClr val="000000"/>
                        </a:solidFill>
                        <a:effectLst/>
                        <a:latin typeface="+mn-lt"/>
                      </a:endParaRPr>
                    </a:p>
                  </a:txBody>
                  <a:tcPr marL="9525" marR="9525" marT="9525" marB="0" anchor="b">
                    <a:noFill/>
                  </a:tcPr>
                </a:tc>
                <a:tc>
                  <a:txBody>
                    <a:bodyPr/>
                    <a:lstStyle/>
                    <a:p>
                      <a:pPr algn="l" fontAlgn="b"/>
                      <a:r>
                        <a:rPr lang="en-US" sz="1800" u="none" strike="noStrike">
                          <a:effectLst/>
                          <a:latin typeface="+mn-lt"/>
                        </a:rPr>
                        <a:t>.152</a:t>
                      </a:r>
                      <a:endParaRPr lang="en-US" sz="1800" b="0" i="0" u="none" strike="noStrike">
                        <a:solidFill>
                          <a:srgbClr val="000000"/>
                        </a:solidFill>
                        <a:effectLst/>
                        <a:latin typeface="+mn-lt"/>
                      </a:endParaRPr>
                    </a:p>
                  </a:txBody>
                  <a:tcPr marL="9525" marR="9525" marT="9525" marB="0" anchor="b">
                    <a:noFill/>
                  </a:tcPr>
                </a:tc>
                <a:tc>
                  <a:txBody>
                    <a:bodyPr/>
                    <a:lstStyle/>
                    <a:p>
                      <a:pPr algn="l" fontAlgn="b"/>
                      <a:r>
                        <a:rPr lang="en-US" sz="1800" u="none" strike="noStrike">
                          <a:effectLst/>
                          <a:latin typeface="+mn-lt"/>
                        </a:rPr>
                        <a:t>.016</a:t>
                      </a:r>
                      <a:endParaRPr lang="en-US" sz="1800" b="0" i="0" u="none" strike="noStrike">
                        <a:solidFill>
                          <a:srgbClr val="000000"/>
                        </a:solidFill>
                        <a:effectLst/>
                        <a:latin typeface="+mn-lt"/>
                      </a:endParaRPr>
                    </a:p>
                  </a:txBody>
                  <a:tcPr marL="9525" marR="9525" marT="9525" marB="0" anchor="b">
                    <a:noFill/>
                  </a:tcPr>
                </a:tc>
              </a:tr>
              <a:tr h="389405">
                <a:tc>
                  <a:txBody>
                    <a:bodyPr/>
                    <a:lstStyle/>
                    <a:p>
                      <a:pPr algn="l" fontAlgn="b"/>
                      <a:r>
                        <a:rPr lang="en-US" sz="1800" b="1" u="none" strike="noStrike" dirty="0">
                          <a:effectLst/>
                          <a:latin typeface="+mn-lt"/>
                        </a:rPr>
                        <a:t>FFMQ</a:t>
                      </a:r>
                      <a:endParaRPr lang="en-US" sz="1800" b="1" i="0" u="none" strike="noStrike" dirty="0">
                        <a:solidFill>
                          <a:srgbClr val="000000"/>
                        </a:solidFill>
                        <a:effectLst/>
                        <a:latin typeface="+mn-lt"/>
                      </a:endParaRPr>
                    </a:p>
                  </a:txBody>
                  <a:tcPr marL="9525" marR="9525" marT="9525" marB="0" anchor="b">
                    <a:noFill/>
                  </a:tcPr>
                </a:tc>
                <a:tc>
                  <a:txBody>
                    <a:bodyPr/>
                    <a:lstStyle/>
                    <a:p>
                      <a:pPr algn="ctr" fontAlgn="b"/>
                      <a:endParaRPr lang="en-US" sz="1800" b="0" i="0" u="none" strike="noStrike">
                        <a:solidFill>
                          <a:srgbClr val="000000"/>
                        </a:solidFill>
                        <a:effectLst/>
                        <a:latin typeface="+mn-lt"/>
                      </a:endParaRPr>
                    </a:p>
                  </a:txBody>
                  <a:tcPr marL="9525" marR="9525" marT="9525" marB="0" anchor="b">
                    <a:noFill/>
                  </a:tcPr>
                </a:tc>
                <a:tc>
                  <a:txBody>
                    <a:bodyPr/>
                    <a:lstStyle/>
                    <a:p>
                      <a:pPr algn="ctr" fontAlgn="b"/>
                      <a:endParaRPr lang="en-US" sz="1800" b="0" i="0" u="none" strike="noStrike">
                        <a:solidFill>
                          <a:srgbClr val="000000"/>
                        </a:solidFill>
                        <a:effectLst/>
                        <a:latin typeface="+mn-lt"/>
                      </a:endParaRPr>
                    </a:p>
                  </a:txBody>
                  <a:tcPr marL="9525" marR="9525" marT="9525" marB="0" anchor="b">
                    <a:noFill/>
                  </a:tcPr>
                </a:tc>
                <a:tc>
                  <a:txBody>
                    <a:bodyPr/>
                    <a:lstStyle/>
                    <a:p>
                      <a:pPr algn="ctr" fontAlgn="b"/>
                      <a:endParaRPr lang="en-US" sz="1800" b="0" i="0" u="none" strike="noStrike">
                        <a:solidFill>
                          <a:srgbClr val="000000"/>
                        </a:solidFill>
                        <a:effectLst/>
                        <a:latin typeface="+mn-lt"/>
                      </a:endParaRPr>
                    </a:p>
                  </a:txBody>
                  <a:tcPr marL="9525" marR="9525" marT="9525" marB="0" anchor="b">
                    <a:noFill/>
                  </a:tcPr>
                </a:tc>
                <a:tc>
                  <a:txBody>
                    <a:bodyPr/>
                    <a:lstStyle/>
                    <a:p>
                      <a:pPr algn="ctr" fontAlgn="b"/>
                      <a:endParaRPr lang="en-US" sz="1800" b="0" i="0" u="none" strike="noStrike">
                        <a:solidFill>
                          <a:srgbClr val="000000"/>
                        </a:solidFill>
                        <a:effectLst/>
                        <a:latin typeface="+mn-lt"/>
                      </a:endParaRPr>
                    </a:p>
                  </a:txBody>
                  <a:tcPr marL="9525" marR="9525" marT="9525" marB="0" anchor="b">
                    <a:noFill/>
                  </a:tcPr>
                </a:tc>
                <a:tc>
                  <a:txBody>
                    <a:bodyPr/>
                    <a:lstStyle/>
                    <a:p>
                      <a:pPr algn="l" fontAlgn="b"/>
                      <a:endParaRPr lang="en-US" sz="1800" b="0" i="0" u="none" strike="noStrike">
                        <a:solidFill>
                          <a:srgbClr val="000000"/>
                        </a:solidFill>
                        <a:effectLst/>
                        <a:latin typeface="+mn-lt"/>
                      </a:endParaRPr>
                    </a:p>
                  </a:txBody>
                  <a:tcPr marL="9525" marR="9525" marT="9525" marB="0" anchor="b">
                    <a:noFill/>
                  </a:tcPr>
                </a:tc>
                <a:tc>
                  <a:txBody>
                    <a:bodyPr/>
                    <a:lstStyle/>
                    <a:p>
                      <a:pPr algn="l" fontAlgn="b"/>
                      <a:endParaRPr lang="en-US" sz="1800" b="0" i="0" u="none" strike="noStrike">
                        <a:solidFill>
                          <a:srgbClr val="000000"/>
                        </a:solidFill>
                        <a:effectLst/>
                        <a:latin typeface="+mn-lt"/>
                      </a:endParaRPr>
                    </a:p>
                  </a:txBody>
                  <a:tcPr marL="9525" marR="9525" marT="9525" marB="0" anchor="b">
                    <a:noFill/>
                  </a:tcPr>
                </a:tc>
                <a:tc>
                  <a:txBody>
                    <a:bodyPr/>
                    <a:lstStyle/>
                    <a:p>
                      <a:pPr algn="l" fontAlgn="b"/>
                      <a:endParaRPr lang="en-US" sz="1800" b="0" i="0" u="none" strike="noStrike" dirty="0">
                        <a:solidFill>
                          <a:srgbClr val="000000"/>
                        </a:solidFill>
                        <a:effectLst/>
                        <a:latin typeface="+mn-lt"/>
                      </a:endParaRPr>
                    </a:p>
                  </a:txBody>
                  <a:tcPr marL="9525" marR="9525" marT="9525" marB="0" anchor="b">
                    <a:noFill/>
                  </a:tcPr>
                </a:tc>
              </a:tr>
              <a:tr h="389405">
                <a:tc>
                  <a:txBody>
                    <a:bodyPr/>
                    <a:lstStyle/>
                    <a:p>
                      <a:pPr algn="l" fontAlgn="b"/>
                      <a:r>
                        <a:rPr lang="en-US" sz="1800" u="none" strike="noStrike">
                          <a:effectLst/>
                          <a:latin typeface="+mn-lt"/>
                        </a:rPr>
                        <a:t>Observe**</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25.25</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6.07</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27.28</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6.28</a:t>
                      </a:r>
                      <a:endParaRPr lang="en-US" sz="1800" b="0" i="0" u="none" strike="noStrike">
                        <a:solidFill>
                          <a:srgbClr val="000000"/>
                        </a:solidFill>
                        <a:effectLst/>
                        <a:latin typeface="+mn-lt"/>
                      </a:endParaRPr>
                    </a:p>
                  </a:txBody>
                  <a:tcPr marL="9525" marR="9525" marT="9525" marB="0" anchor="b">
                    <a:noFill/>
                  </a:tcPr>
                </a:tc>
                <a:tc>
                  <a:txBody>
                    <a:bodyPr/>
                    <a:lstStyle/>
                    <a:p>
                      <a:pPr algn="l" fontAlgn="b"/>
                      <a:r>
                        <a:rPr lang="en-US" sz="1800" u="none" strike="noStrike">
                          <a:effectLst/>
                          <a:latin typeface="+mn-lt"/>
                        </a:rPr>
                        <a:t>10.163</a:t>
                      </a:r>
                      <a:endParaRPr lang="en-US" sz="1800" b="0" i="0" u="none" strike="noStrike">
                        <a:solidFill>
                          <a:srgbClr val="000000"/>
                        </a:solidFill>
                        <a:effectLst/>
                        <a:latin typeface="+mn-lt"/>
                      </a:endParaRPr>
                    </a:p>
                  </a:txBody>
                  <a:tcPr marL="9525" marR="9525" marT="9525" marB="0" anchor="b">
                    <a:noFill/>
                  </a:tcPr>
                </a:tc>
                <a:tc>
                  <a:txBody>
                    <a:bodyPr/>
                    <a:lstStyle/>
                    <a:p>
                      <a:pPr algn="l" fontAlgn="b"/>
                      <a:r>
                        <a:rPr lang="en-US" sz="1800" u="none" strike="noStrike">
                          <a:effectLst/>
                          <a:latin typeface="+mn-lt"/>
                        </a:rPr>
                        <a:t>.002</a:t>
                      </a:r>
                      <a:endParaRPr lang="en-US" sz="1800" b="0" i="0" u="none" strike="noStrike">
                        <a:solidFill>
                          <a:srgbClr val="000000"/>
                        </a:solidFill>
                        <a:effectLst/>
                        <a:latin typeface="+mn-lt"/>
                      </a:endParaRPr>
                    </a:p>
                  </a:txBody>
                  <a:tcPr marL="9525" marR="9525" marT="9525" marB="0" anchor="b">
                    <a:noFill/>
                  </a:tcPr>
                </a:tc>
                <a:tc>
                  <a:txBody>
                    <a:bodyPr/>
                    <a:lstStyle/>
                    <a:p>
                      <a:pPr algn="l" fontAlgn="b"/>
                      <a:r>
                        <a:rPr lang="en-US" sz="1800" u="none" strike="noStrike">
                          <a:effectLst/>
                          <a:latin typeface="+mn-lt"/>
                        </a:rPr>
                        <a:t>.074</a:t>
                      </a:r>
                      <a:endParaRPr lang="en-US" sz="1800" b="0" i="0" u="none" strike="noStrike">
                        <a:solidFill>
                          <a:srgbClr val="000000"/>
                        </a:solidFill>
                        <a:effectLst/>
                        <a:latin typeface="+mn-lt"/>
                      </a:endParaRPr>
                    </a:p>
                  </a:txBody>
                  <a:tcPr marL="9525" marR="9525" marT="9525" marB="0" anchor="b">
                    <a:noFill/>
                  </a:tcPr>
                </a:tc>
              </a:tr>
              <a:tr h="389405">
                <a:tc>
                  <a:txBody>
                    <a:bodyPr/>
                    <a:lstStyle/>
                    <a:p>
                      <a:pPr algn="l" fontAlgn="b"/>
                      <a:r>
                        <a:rPr lang="en-US" sz="1800" u="none" strike="noStrike">
                          <a:effectLst/>
                          <a:latin typeface="+mn-lt"/>
                        </a:rPr>
                        <a:t>Describe*</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26.40</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7.24</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27.72</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7.16</a:t>
                      </a:r>
                      <a:endParaRPr lang="en-US" sz="1800" b="0" i="0" u="none" strike="noStrike">
                        <a:solidFill>
                          <a:srgbClr val="000000"/>
                        </a:solidFill>
                        <a:effectLst/>
                        <a:latin typeface="+mn-lt"/>
                      </a:endParaRPr>
                    </a:p>
                  </a:txBody>
                  <a:tcPr marL="9525" marR="9525" marT="9525" marB="0" anchor="b">
                    <a:noFill/>
                  </a:tcPr>
                </a:tc>
                <a:tc>
                  <a:txBody>
                    <a:bodyPr/>
                    <a:lstStyle/>
                    <a:p>
                      <a:pPr algn="l" fontAlgn="b"/>
                      <a:r>
                        <a:rPr lang="en-US" sz="1800" u="none" strike="noStrike">
                          <a:effectLst/>
                          <a:latin typeface="+mn-lt"/>
                        </a:rPr>
                        <a:t>5.880</a:t>
                      </a:r>
                      <a:endParaRPr lang="en-US" sz="1800" b="0" i="0" u="none" strike="noStrike">
                        <a:solidFill>
                          <a:srgbClr val="000000"/>
                        </a:solidFill>
                        <a:effectLst/>
                        <a:latin typeface="+mn-lt"/>
                      </a:endParaRPr>
                    </a:p>
                  </a:txBody>
                  <a:tcPr marL="9525" marR="9525" marT="9525" marB="0" anchor="b">
                    <a:noFill/>
                  </a:tcPr>
                </a:tc>
                <a:tc>
                  <a:txBody>
                    <a:bodyPr/>
                    <a:lstStyle/>
                    <a:p>
                      <a:pPr algn="l" fontAlgn="b"/>
                      <a:r>
                        <a:rPr lang="en-US" sz="1800" u="none" strike="noStrike">
                          <a:effectLst/>
                          <a:latin typeface="+mn-lt"/>
                        </a:rPr>
                        <a:t>.017</a:t>
                      </a:r>
                      <a:endParaRPr lang="en-US" sz="1800" b="0" i="0" u="none" strike="noStrike">
                        <a:solidFill>
                          <a:srgbClr val="000000"/>
                        </a:solidFill>
                        <a:effectLst/>
                        <a:latin typeface="+mn-lt"/>
                      </a:endParaRPr>
                    </a:p>
                  </a:txBody>
                  <a:tcPr marL="9525" marR="9525" marT="9525" marB="0" anchor="b">
                    <a:noFill/>
                  </a:tcPr>
                </a:tc>
                <a:tc>
                  <a:txBody>
                    <a:bodyPr/>
                    <a:lstStyle/>
                    <a:p>
                      <a:pPr algn="l" fontAlgn="b"/>
                      <a:r>
                        <a:rPr lang="en-US" sz="1800" u="none" strike="noStrike">
                          <a:effectLst/>
                          <a:latin typeface="+mn-lt"/>
                        </a:rPr>
                        <a:t>.044</a:t>
                      </a:r>
                      <a:endParaRPr lang="en-US" sz="1800" b="0" i="0" u="none" strike="noStrike">
                        <a:solidFill>
                          <a:srgbClr val="000000"/>
                        </a:solidFill>
                        <a:effectLst/>
                        <a:latin typeface="+mn-lt"/>
                      </a:endParaRPr>
                    </a:p>
                  </a:txBody>
                  <a:tcPr marL="9525" marR="9525" marT="9525" marB="0" anchor="b">
                    <a:noFill/>
                  </a:tcPr>
                </a:tc>
              </a:tr>
              <a:tr h="389405">
                <a:tc>
                  <a:txBody>
                    <a:bodyPr/>
                    <a:lstStyle/>
                    <a:p>
                      <a:pPr algn="l" fontAlgn="b"/>
                      <a:r>
                        <a:rPr lang="en-US" sz="1800" u="none" strike="noStrike" dirty="0" smtClean="0">
                          <a:effectLst/>
                          <a:latin typeface="+mn-lt"/>
                        </a:rPr>
                        <a:t>Acting</a:t>
                      </a:r>
                      <a:r>
                        <a:rPr lang="en-US" sz="1800" u="none" strike="noStrike" baseline="0" dirty="0" smtClean="0">
                          <a:effectLst/>
                          <a:latin typeface="+mn-lt"/>
                        </a:rPr>
                        <a:t> w/ A</a:t>
                      </a:r>
                      <a:endParaRPr lang="en-US" sz="1800" b="0" i="0" u="none" strike="noStrike" dirty="0">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25.93</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7.15</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27.15</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6.95</a:t>
                      </a:r>
                      <a:endParaRPr lang="en-US" sz="1800" b="0" i="0" u="none" strike="noStrike">
                        <a:solidFill>
                          <a:srgbClr val="000000"/>
                        </a:solidFill>
                        <a:effectLst/>
                        <a:latin typeface="+mn-lt"/>
                      </a:endParaRPr>
                    </a:p>
                  </a:txBody>
                  <a:tcPr marL="9525" marR="9525" marT="9525" marB="0" anchor="b">
                    <a:noFill/>
                  </a:tcPr>
                </a:tc>
                <a:tc>
                  <a:txBody>
                    <a:bodyPr/>
                    <a:lstStyle/>
                    <a:p>
                      <a:pPr algn="l" fontAlgn="b"/>
                      <a:r>
                        <a:rPr lang="en-US" sz="1800" u="none" strike="noStrike">
                          <a:effectLst/>
                          <a:latin typeface="+mn-lt"/>
                        </a:rPr>
                        <a:t>2.050</a:t>
                      </a:r>
                      <a:endParaRPr lang="en-US" sz="1800" b="0" i="0" u="none" strike="noStrike">
                        <a:solidFill>
                          <a:srgbClr val="000000"/>
                        </a:solidFill>
                        <a:effectLst/>
                        <a:latin typeface="+mn-lt"/>
                      </a:endParaRPr>
                    </a:p>
                  </a:txBody>
                  <a:tcPr marL="9525" marR="9525" marT="9525" marB="0" anchor="b">
                    <a:noFill/>
                  </a:tcPr>
                </a:tc>
                <a:tc>
                  <a:txBody>
                    <a:bodyPr/>
                    <a:lstStyle/>
                    <a:p>
                      <a:pPr algn="l" fontAlgn="b"/>
                      <a:r>
                        <a:rPr lang="en-US" sz="1800" u="none" strike="noStrike">
                          <a:effectLst/>
                          <a:latin typeface="+mn-lt"/>
                        </a:rPr>
                        <a:t>.155</a:t>
                      </a:r>
                      <a:endParaRPr lang="en-US" sz="1800" b="0" i="0" u="none" strike="noStrike">
                        <a:solidFill>
                          <a:srgbClr val="000000"/>
                        </a:solidFill>
                        <a:effectLst/>
                        <a:latin typeface="+mn-lt"/>
                      </a:endParaRPr>
                    </a:p>
                  </a:txBody>
                  <a:tcPr marL="9525" marR="9525" marT="9525" marB="0" anchor="b">
                    <a:noFill/>
                  </a:tcPr>
                </a:tc>
                <a:tc>
                  <a:txBody>
                    <a:bodyPr/>
                    <a:lstStyle/>
                    <a:p>
                      <a:pPr algn="l" fontAlgn="b"/>
                      <a:r>
                        <a:rPr lang="en-US" sz="1800" u="none" strike="noStrike">
                          <a:effectLst/>
                          <a:latin typeface="+mn-lt"/>
                        </a:rPr>
                        <a:t>.016</a:t>
                      </a:r>
                      <a:endParaRPr lang="en-US" sz="1800" b="0" i="0" u="none" strike="noStrike">
                        <a:solidFill>
                          <a:srgbClr val="000000"/>
                        </a:solidFill>
                        <a:effectLst/>
                        <a:latin typeface="+mn-lt"/>
                      </a:endParaRPr>
                    </a:p>
                  </a:txBody>
                  <a:tcPr marL="9525" marR="9525" marT="9525" marB="0" anchor="b">
                    <a:noFill/>
                  </a:tcPr>
                </a:tc>
              </a:tr>
              <a:tr h="389405">
                <a:tc>
                  <a:txBody>
                    <a:bodyPr/>
                    <a:lstStyle/>
                    <a:p>
                      <a:pPr algn="l" fontAlgn="b"/>
                      <a:r>
                        <a:rPr lang="en-US" sz="1800" u="none" strike="noStrike" dirty="0" smtClean="0">
                          <a:effectLst/>
                          <a:latin typeface="+mn-lt"/>
                        </a:rPr>
                        <a:t>Non-judge**</a:t>
                      </a:r>
                      <a:endParaRPr lang="en-US" sz="1800" b="0" i="0" u="none" strike="noStrike" dirty="0">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27.41</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7.10</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29.11</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6.30</a:t>
                      </a:r>
                      <a:endParaRPr lang="en-US" sz="1800" b="0" i="0" u="none" strike="noStrike">
                        <a:solidFill>
                          <a:srgbClr val="000000"/>
                        </a:solidFill>
                        <a:effectLst/>
                        <a:latin typeface="+mn-lt"/>
                      </a:endParaRPr>
                    </a:p>
                  </a:txBody>
                  <a:tcPr marL="9525" marR="9525" marT="9525" marB="0" anchor="b">
                    <a:noFill/>
                  </a:tcPr>
                </a:tc>
                <a:tc>
                  <a:txBody>
                    <a:bodyPr/>
                    <a:lstStyle/>
                    <a:p>
                      <a:pPr algn="l" fontAlgn="b"/>
                      <a:r>
                        <a:rPr lang="en-US" sz="1800" u="none" strike="noStrike">
                          <a:effectLst/>
                          <a:latin typeface="+mn-lt"/>
                        </a:rPr>
                        <a:t>10.451</a:t>
                      </a:r>
                      <a:endParaRPr lang="en-US" sz="1800" b="0" i="0" u="none" strike="noStrike">
                        <a:solidFill>
                          <a:srgbClr val="000000"/>
                        </a:solidFill>
                        <a:effectLst/>
                        <a:latin typeface="+mn-lt"/>
                      </a:endParaRPr>
                    </a:p>
                  </a:txBody>
                  <a:tcPr marL="9525" marR="9525" marT="9525" marB="0" anchor="b">
                    <a:noFill/>
                  </a:tcPr>
                </a:tc>
                <a:tc>
                  <a:txBody>
                    <a:bodyPr/>
                    <a:lstStyle/>
                    <a:p>
                      <a:pPr algn="l" fontAlgn="b"/>
                      <a:r>
                        <a:rPr lang="en-US" sz="1800" u="none" strike="noStrike">
                          <a:effectLst/>
                          <a:latin typeface="+mn-lt"/>
                        </a:rPr>
                        <a:t>.002</a:t>
                      </a:r>
                      <a:endParaRPr lang="en-US" sz="1800" b="0" i="0" u="none" strike="noStrike">
                        <a:solidFill>
                          <a:srgbClr val="000000"/>
                        </a:solidFill>
                        <a:effectLst/>
                        <a:latin typeface="+mn-lt"/>
                      </a:endParaRPr>
                    </a:p>
                  </a:txBody>
                  <a:tcPr marL="9525" marR="9525" marT="9525" marB="0" anchor="b">
                    <a:noFill/>
                  </a:tcPr>
                </a:tc>
                <a:tc>
                  <a:txBody>
                    <a:bodyPr/>
                    <a:lstStyle/>
                    <a:p>
                      <a:pPr algn="l" fontAlgn="b"/>
                      <a:r>
                        <a:rPr lang="en-US" sz="1800" u="none" strike="noStrike">
                          <a:effectLst/>
                          <a:latin typeface="+mn-lt"/>
                        </a:rPr>
                        <a:t>.075</a:t>
                      </a:r>
                      <a:endParaRPr lang="en-US" sz="1800" b="0" i="0" u="none" strike="noStrike">
                        <a:solidFill>
                          <a:srgbClr val="000000"/>
                        </a:solidFill>
                        <a:effectLst/>
                        <a:latin typeface="+mn-lt"/>
                      </a:endParaRPr>
                    </a:p>
                  </a:txBody>
                  <a:tcPr marL="9525" marR="9525" marT="9525" marB="0" anchor="b">
                    <a:noFill/>
                  </a:tcPr>
                </a:tc>
              </a:tr>
              <a:tr h="389405">
                <a:tc>
                  <a:txBody>
                    <a:bodyPr/>
                    <a:lstStyle/>
                    <a:p>
                      <a:pPr algn="l" fontAlgn="b"/>
                      <a:r>
                        <a:rPr lang="en-US" sz="1800" u="none" strike="noStrike" dirty="0">
                          <a:effectLst/>
                          <a:latin typeface="+mn-lt"/>
                        </a:rPr>
                        <a:t>Non-react</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mn-lt"/>
                        </a:rPr>
                        <a:t>21.12</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mn-lt"/>
                        </a:rPr>
                        <a:t>5.27</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mn-lt"/>
                        </a:rPr>
                        <a:t>21.66</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mn-lt"/>
                        </a:rPr>
                        <a:t>5.43</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l" fontAlgn="b"/>
                      <a:r>
                        <a:rPr lang="en-US" sz="1800" u="none" strike="noStrike" dirty="0">
                          <a:effectLst/>
                          <a:latin typeface="+mn-lt"/>
                        </a:rPr>
                        <a:t>.209</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l" fontAlgn="b"/>
                      <a:r>
                        <a:rPr lang="en-US" sz="1800" u="none" strike="noStrike" dirty="0">
                          <a:effectLst/>
                          <a:latin typeface="+mn-lt"/>
                        </a:rPr>
                        <a:t>.649</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l" fontAlgn="b"/>
                      <a:r>
                        <a:rPr lang="en-US" sz="1800" u="none" strike="noStrike" dirty="0">
                          <a:effectLst/>
                          <a:latin typeface="+mn-lt"/>
                        </a:rPr>
                        <a:t>.002</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r>
            </a:tbl>
          </a:graphicData>
        </a:graphic>
      </p:graphicFrame>
      <p:sp>
        <p:nvSpPr>
          <p:cNvPr id="7" name="Left Arrow 6"/>
          <p:cNvSpPr/>
          <p:nvPr/>
        </p:nvSpPr>
        <p:spPr>
          <a:xfrm>
            <a:off x="8686210" y="4146772"/>
            <a:ext cx="457790" cy="2177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p:cNvSpPr/>
          <p:nvPr/>
        </p:nvSpPr>
        <p:spPr>
          <a:xfrm>
            <a:off x="8686210" y="4512532"/>
            <a:ext cx="457790" cy="2177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p:cNvSpPr/>
          <p:nvPr/>
        </p:nvSpPr>
        <p:spPr>
          <a:xfrm>
            <a:off x="8686210" y="5236245"/>
            <a:ext cx="457790" cy="2177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62585" y="5959959"/>
            <a:ext cx="7317831" cy="338554"/>
          </a:xfrm>
          <a:prstGeom prst="rect">
            <a:avLst/>
          </a:prstGeom>
          <a:noFill/>
        </p:spPr>
        <p:txBody>
          <a:bodyPr wrap="square" rtlCol="0">
            <a:spAutoFit/>
          </a:bodyPr>
          <a:lstStyle/>
          <a:p>
            <a:r>
              <a:rPr lang="en-US" sz="1600" i="1" dirty="0" smtClean="0"/>
              <a:t>**p &lt; .01, *p &lt; .05</a:t>
            </a:r>
            <a:endParaRPr lang="en-US" sz="1600" dirty="0" smtClean="0"/>
          </a:p>
        </p:txBody>
      </p:sp>
    </p:spTree>
    <p:extLst>
      <p:ext uri="{BB962C8B-B14F-4D97-AF65-F5344CB8AC3E}">
        <p14:creationId xmlns:p14="http://schemas.microsoft.com/office/powerpoint/2010/main" val="2134955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188" y="956602"/>
            <a:ext cx="8534400" cy="5503191"/>
          </a:xfrm>
        </p:spPr>
        <p:txBody>
          <a:bodyPr/>
          <a:lstStyle/>
          <a:p>
            <a:pPr marL="285750" indent="-285750">
              <a:buFont typeface="Arial" panose="020B0604020202020204" pitchFamily="34" charset="0"/>
              <a:buChar char="•"/>
            </a:pPr>
            <a:r>
              <a:rPr lang="en-US" sz="1800" b="0" dirty="0" smtClean="0"/>
              <a:t>Emotion </a:t>
            </a:r>
            <a:r>
              <a:rPr lang="en-US" sz="1800" b="0" dirty="0"/>
              <a:t>regulation, differentiation, and liability are negatively associated with self-reported trait mindfulness (Mill &amp; </a:t>
            </a:r>
            <a:r>
              <a:rPr lang="en-US" sz="1800" b="0" dirty="0" err="1"/>
              <a:t>Updegraff</a:t>
            </a:r>
            <a:r>
              <a:rPr lang="en-US" sz="1800" b="0" dirty="0"/>
              <a:t>, 2012</a:t>
            </a:r>
            <a:r>
              <a:rPr lang="en-US" sz="1800" b="0" dirty="0" smtClean="0"/>
              <a:t>), which suggests </a:t>
            </a:r>
            <a:r>
              <a:rPr lang="en-US" sz="1800" b="0" dirty="0"/>
              <a:t>that mindful individuals are more aware of </a:t>
            </a:r>
            <a:r>
              <a:rPr lang="en-US" sz="1800" b="0" dirty="0" smtClean="0"/>
              <a:t>(and able to control) their </a:t>
            </a:r>
            <a:r>
              <a:rPr lang="en-US" sz="1800" b="0" dirty="0"/>
              <a:t>emotions.  </a:t>
            </a:r>
            <a:endParaRPr lang="en-US" sz="1800" b="0" dirty="0" smtClean="0"/>
          </a:p>
          <a:p>
            <a:pPr marL="285750" indent="-285750">
              <a:buFont typeface="Arial" panose="020B0604020202020204" pitchFamily="34" charset="0"/>
              <a:buChar char="•"/>
            </a:pPr>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dirty="0"/>
          </a:p>
          <a:p>
            <a:pPr>
              <a:buFont typeface="Arial" panose="020B0604020202020204" pitchFamily="34" charset="0"/>
              <a:buChar char="•"/>
            </a:pPr>
            <a:r>
              <a:rPr lang="en-US" sz="1800" b="0" dirty="0" smtClean="0"/>
              <a:t>Trait </a:t>
            </a:r>
            <a:r>
              <a:rPr lang="en-US" sz="1800" b="0" dirty="0"/>
              <a:t>mindfulness </a:t>
            </a:r>
            <a:r>
              <a:rPr lang="en-US" sz="1800" b="0" dirty="0" smtClean="0"/>
              <a:t>= attending </a:t>
            </a:r>
            <a:r>
              <a:rPr lang="en-US" sz="1800" b="0" dirty="0"/>
              <a:t>to and being emotionally open to present moment events (Bishop, 2004</a:t>
            </a:r>
            <a:r>
              <a:rPr lang="en-US" sz="1800" b="0" dirty="0" smtClean="0"/>
              <a:t>).</a:t>
            </a:r>
          </a:p>
          <a:p>
            <a:pPr>
              <a:buFont typeface="Arial" panose="020B0604020202020204" pitchFamily="34" charset="0"/>
              <a:buChar char="•"/>
            </a:pPr>
            <a:r>
              <a:rPr lang="en-US" sz="1800" b="0" dirty="0" smtClean="0"/>
              <a:t>Experienced meditators report higher levels of mindfulness as compared with non-meditators (Baer, et al., 2008). </a:t>
            </a:r>
            <a:endParaRPr lang="en-US" sz="1800" b="0" dirty="0"/>
          </a:p>
          <a:p>
            <a:endParaRPr lang="en-US" dirty="0"/>
          </a:p>
        </p:txBody>
      </p:sp>
      <p:sp>
        <p:nvSpPr>
          <p:cNvPr id="3" name="Title 2"/>
          <p:cNvSpPr>
            <a:spLocks noGrp="1"/>
          </p:cNvSpPr>
          <p:nvPr>
            <p:ph type="title"/>
          </p:nvPr>
        </p:nvSpPr>
        <p:spPr/>
        <p:txBody>
          <a:bodyPr/>
          <a:lstStyle/>
          <a:p>
            <a:r>
              <a:rPr lang="en-US" dirty="0" smtClean="0"/>
              <a:t>Trait Mindfulness</a:t>
            </a:r>
            <a:endParaRPr lang="en-US" dirty="0"/>
          </a:p>
        </p:txBody>
      </p:sp>
      <p:sp>
        <p:nvSpPr>
          <p:cNvPr id="4" name="Rectangle 3"/>
          <p:cNvSpPr/>
          <p:nvPr/>
        </p:nvSpPr>
        <p:spPr>
          <a:xfrm>
            <a:off x="4114800" y="2449901"/>
            <a:ext cx="1287532"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114800" y="2583935"/>
            <a:ext cx="1287532" cy="646331"/>
          </a:xfrm>
          <a:prstGeom prst="rect">
            <a:avLst/>
          </a:prstGeom>
          <a:noFill/>
        </p:spPr>
        <p:txBody>
          <a:bodyPr wrap="none" rtlCol="0">
            <a:spAutoFit/>
          </a:bodyPr>
          <a:lstStyle/>
          <a:p>
            <a:pPr algn="ctr"/>
            <a:r>
              <a:rPr lang="en-US" dirty="0" smtClean="0"/>
              <a:t>Emotion </a:t>
            </a:r>
          </a:p>
          <a:p>
            <a:pPr algn="ctr"/>
            <a:r>
              <a:rPr lang="en-US" dirty="0" smtClean="0"/>
              <a:t>Regulation</a:t>
            </a:r>
            <a:endParaRPr lang="en-US" dirty="0"/>
          </a:p>
        </p:txBody>
      </p:sp>
      <p:sp>
        <p:nvSpPr>
          <p:cNvPr id="9" name="Rectangle 8"/>
          <p:cNvSpPr/>
          <p:nvPr/>
        </p:nvSpPr>
        <p:spPr>
          <a:xfrm>
            <a:off x="2581314" y="3872470"/>
            <a:ext cx="1287532"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548793" y="4145004"/>
            <a:ext cx="1415772" cy="369332"/>
          </a:xfrm>
          <a:prstGeom prst="rect">
            <a:avLst/>
          </a:prstGeom>
          <a:noFill/>
        </p:spPr>
        <p:txBody>
          <a:bodyPr wrap="none" rtlCol="0">
            <a:spAutoFit/>
          </a:bodyPr>
          <a:lstStyle/>
          <a:p>
            <a:pPr algn="ctr"/>
            <a:r>
              <a:rPr lang="en-US" dirty="0" smtClean="0"/>
              <a:t>Mindfulness</a:t>
            </a:r>
            <a:endParaRPr lang="en-US" dirty="0"/>
          </a:p>
        </p:txBody>
      </p:sp>
      <p:sp>
        <p:nvSpPr>
          <p:cNvPr id="11" name="TextBox 10"/>
          <p:cNvSpPr txBox="1"/>
          <p:nvPr/>
        </p:nvSpPr>
        <p:spPr>
          <a:xfrm>
            <a:off x="5265435" y="3973901"/>
            <a:ext cx="1603965" cy="646331"/>
          </a:xfrm>
          <a:prstGeom prst="rect">
            <a:avLst/>
          </a:prstGeom>
          <a:noFill/>
        </p:spPr>
        <p:txBody>
          <a:bodyPr wrap="none" rtlCol="0">
            <a:spAutoFit/>
          </a:bodyPr>
          <a:lstStyle/>
          <a:p>
            <a:pPr algn="ctr"/>
            <a:r>
              <a:rPr lang="en-US" dirty="0" smtClean="0"/>
              <a:t>Emotion </a:t>
            </a:r>
          </a:p>
          <a:p>
            <a:pPr algn="ctr"/>
            <a:r>
              <a:rPr lang="en-US" dirty="0" smtClean="0"/>
              <a:t>Differentiation</a:t>
            </a:r>
            <a:endParaRPr lang="en-US" dirty="0"/>
          </a:p>
        </p:txBody>
      </p:sp>
      <p:sp>
        <p:nvSpPr>
          <p:cNvPr id="12" name="Rectangle 11"/>
          <p:cNvSpPr/>
          <p:nvPr/>
        </p:nvSpPr>
        <p:spPr>
          <a:xfrm>
            <a:off x="5338212" y="3872471"/>
            <a:ext cx="1531188"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V="1">
            <a:off x="3225080" y="2907100"/>
            <a:ext cx="889720" cy="9653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2" idx="0"/>
          </p:cNvCxnSpPr>
          <p:nvPr/>
        </p:nvCxnSpPr>
        <p:spPr>
          <a:xfrm>
            <a:off x="5394183" y="2899982"/>
            <a:ext cx="709623" cy="9724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3"/>
            <a:endCxn id="12" idx="1"/>
          </p:cNvCxnSpPr>
          <p:nvPr/>
        </p:nvCxnSpPr>
        <p:spPr>
          <a:xfrm>
            <a:off x="3964565" y="4329670"/>
            <a:ext cx="1373647"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648416" y="2905504"/>
            <a:ext cx="2270172" cy="584775"/>
          </a:xfrm>
          <a:prstGeom prst="rect">
            <a:avLst/>
          </a:prstGeom>
          <a:noFill/>
          <a:ln>
            <a:solidFill>
              <a:schemeClr val="tx1"/>
            </a:solidFill>
          </a:ln>
        </p:spPr>
        <p:txBody>
          <a:bodyPr wrap="none" rtlCol="0">
            <a:spAutoFit/>
          </a:bodyPr>
          <a:lstStyle/>
          <a:p>
            <a:pPr algn="ctr"/>
            <a:r>
              <a:rPr lang="en-US" sz="1600" dirty="0" smtClean="0"/>
              <a:t>Mill &amp; </a:t>
            </a:r>
            <a:r>
              <a:rPr lang="en-US" sz="1600" dirty="0" err="1" smtClean="0"/>
              <a:t>Updegraff</a:t>
            </a:r>
            <a:r>
              <a:rPr lang="en-US" sz="1600" dirty="0" smtClean="0"/>
              <a:t>)</a:t>
            </a:r>
          </a:p>
          <a:p>
            <a:pPr algn="ctr"/>
            <a:r>
              <a:rPr lang="en-US" sz="1600" dirty="0"/>
              <a:t>M</a:t>
            </a:r>
            <a:r>
              <a:rPr lang="en-US" sz="1600" dirty="0" smtClean="0"/>
              <a:t>ediation Model </a:t>
            </a:r>
            <a:r>
              <a:rPr lang="en-US" sz="1600" dirty="0"/>
              <a:t>(2012</a:t>
            </a:r>
          </a:p>
        </p:txBody>
      </p:sp>
    </p:spTree>
    <p:extLst>
      <p:ext uri="{BB962C8B-B14F-4D97-AF65-F5344CB8AC3E}">
        <p14:creationId xmlns:p14="http://schemas.microsoft.com/office/powerpoint/2010/main" val="3549185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8588" y="1048265"/>
            <a:ext cx="8841241" cy="1397696"/>
          </a:xfrm>
        </p:spPr>
        <p:txBody>
          <a:bodyPr/>
          <a:lstStyle/>
          <a:p>
            <a:pPr>
              <a:buFont typeface="Arial" panose="020B0604020202020204" pitchFamily="34" charset="0"/>
              <a:buChar char="•"/>
            </a:pPr>
            <a:r>
              <a:rPr lang="en-US" b="0" dirty="0" smtClean="0">
                <a:ea typeface="Calibri" panose="020F0502020204030204" pitchFamily="34" charset="0"/>
              </a:rPr>
              <a:t>Increasing one’s awareness of his or her own </a:t>
            </a:r>
            <a:r>
              <a:rPr lang="en-US" b="0" dirty="0">
                <a:ea typeface="Calibri" panose="020F0502020204030204" pitchFamily="34" charset="0"/>
              </a:rPr>
              <a:t>physical, cognitive, and emotional state, as well as the environment and events they are experiencing in the present moment.</a:t>
            </a:r>
            <a:endParaRPr lang="en-US" sz="1000" b="0" dirty="0">
              <a:ea typeface="Calibri" panose="020F0502020204030204" pitchFamily="34" charset="0"/>
            </a:endParaRPr>
          </a:p>
          <a:p>
            <a:pPr marL="692150" lvl="1" indent="-234950">
              <a:buFont typeface="Arial" panose="020B0604020202020204" pitchFamily="34" charset="0"/>
              <a:buChar char="•"/>
            </a:pPr>
            <a:endParaRPr lang="en-GB" sz="800" b="0" dirty="0" smtClean="0"/>
          </a:p>
          <a:p>
            <a:pPr>
              <a:buFont typeface="Arial" panose="020B0604020202020204" pitchFamily="34" charset="0"/>
              <a:buChar char="•"/>
            </a:pPr>
            <a:r>
              <a:rPr lang="en-US" b="0" dirty="0">
                <a:ea typeface="Calibri" panose="020F0502020204030204" pitchFamily="34" charset="0"/>
              </a:rPr>
              <a:t>With practice, </a:t>
            </a:r>
            <a:r>
              <a:rPr lang="en-US" b="0" dirty="0" smtClean="0">
                <a:ea typeface="Calibri" panose="020F0502020204030204" pitchFamily="34" charset="0"/>
              </a:rPr>
              <a:t>individuals learn </a:t>
            </a:r>
            <a:r>
              <a:rPr lang="en-US" b="0" dirty="0">
                <a:ea typeface="Calibri" panose="020F0502020204030204" pitchFamily="34" charset="0"/>
              </a:rPr>
              <a:t>to recognize their response patterns and respond deliberately to events and persons, rather than “mindlessly reacting”. </a:t>
            </a:r>
          </a:p>
          <a:p>
            <a:endParaRPr lang="en-US" dirty="0"/>
          </a:p>
        </p:txBody>
      </p:sp>
      <p:sp>
        <p:nvSpPr>
          <p:cNvPr id="3" name="Title 2"/>
          <p:cNvSpPr>
            <a:spLocks noGrp="1"/>
          </p:cNvSpPr>
          <p:nvPr>
            <p:ph type="title"/>
          </p:nvPr>
        </p:nvSpPr>
        <p:spPr>
          <a:xfrm>
            <a:off x="3475945" y="152400"/>
            <a:ext cx="4322185" cy="533400"/>
          </a:xfrm>
        </p:spPr>
        <p:txBody>
          <a:bodyPr>
            <a:normAutofit/>
          </a:bodyPr>
          <a:lstStyle/>
          <a:p>
            <a:r>
              <a:rPr lang="en-US" sz="2800" dirty="0" smtClean="0"/>
              <a:t>Mindfulness</a:t>
            </a:r>
            <a:endParaRPr lang="en-US" sz="2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292" y="3300460"/>
            <a:ext cx="4269187" cy="2894084"/>
          </a:xfrm>
          <a:prstGeom prst="rect">
            <a:avLst/>
          </a:prstGeom>
          <a:ln>
            <a:solidFill>
              <a:schemeClr val="tx1">
                <a:lumMod val="65000"/>
                <a:lumOff val="35000"/>
              </a:schemeClr>
            </a:solidFill>
          </a:ln>
        </p:spPr>
      </p:pic>
      <p:sp>
        <p:nvSpPr>
          <p:cNvPr id="5" name="TextBox 4"/>
          <p:cNvSpPr txBox="1"/>
          <p:nvPr/>
        </p:nvSpPr>
        <p:spPr>
          <a:xfrm>
            <a:off x="5454184" y="4409440"/>
            <a:ext cx="3222172" cy="1477328"/>
          </a:xfrm>
          <a:prstGeom prst="rect">
            <a:avLst/>
          </a:prstGeom>
          <a:noFill/>
        </p:spPr>
        <p:txBody>
          <a:bodyPr wrap="square" rtlCol="0">
            <a:spAutoFit/>
          </a:bodyPr>
          <a:lstStyle/>
          <a:p>
            <a:pPr algn="ctr"/>
            <a:r>
              <a:rPr lang="en-US" dirty="0" smtClean="0"/>
              <a:t>Assists with self-reported:</a:t>
            </a:r>
          </a:p>
          <a:p>
            <a:pPr algn="ctr"/>
            <a:r>
              <a:rPr lang="en-US" dirty="0" smtClean="0"/>
              <a:t>Stress</a:t>
            </a:r>
          </a:p>
          <a:p>
            <a:pPr algn="ctr"/>
            <a:r>
              <a:rPr lang="en-US" dirty="0" smtClean="0"/>
              <a:t>Anxiety</a:t>
            </a:r>
          </a:p>
          <a:p>
            <a:pPr algn="ctr"/>
            <a:r>
              <a:rPr lang="en-US" dirty="0" smtClean="0"/>
              <a:t>Depression</a:t>
            </a:r>
          </a:p>
          <a:p>
            <a:pPr algn="ctr"/>
            <a:r>
              <a:rPr lang="en-US" dirty="0" smtClean="0"/>
              <a:t>Pain</a:t>
            </a:r>
          </a:p>
        </p:txBody>
      </p:sp>
      <p:sp>
        <p:nvSpPr>
          <p:cNvPr id="4" name="TextBox 3"/>
          <p:cNvSpPr txBox="1"/>
          <p:nvPr/>
        </p:nvSpPr>
        <p:spPr>
          <a:xfrm>
            <a:off x="5488349" y="3094893"/>
            <a:ext cx="3188007" cy="923330"/>
          </a:xfrm>
          <a:prstGeom prst="rect">
            <a:avLst/>
          </a:prstGeom>
          <a:noFill/>
          <a:ln>
            <a:solidFill>
              <a:schemeClr val="tx2"/>
            </a:solidFill>
          </a:ln>
        </p:spPr>
        <p:txBody>
          <a:bodyPr wrap="square" rtlCol="0">
            <a:spAutoFit/>
          </a:bodyPr>
          <a:lstStyle/>
          <a:p>
            <a:pPr algn="ctr"/>
            <a:r>
              <a:rPr lang="en-US" dirty="0" smtClean="0"/>
              <a:t>Paying attention, in a particular way, to the present moment, non-judgmentally</a:t>
            </a:r>
            <a:endParaRPr lang="en-US" dirty="0"/>
          </a:p>
        </p:txBody>
      </p:sp>
    </p:spTree>
    <p:extLst>
      <p:ext uri="{BB962C8B-B14F-4D97-AF65-F5344CB8AC3E}">
        <p14:creationId xmlns:p14="http://schemas.microsoft.com/office/powerpoint/2010/main" val="1969129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165123"/>
            <a:ext cx="9055162" cy="4849761"/>
          </a:xfrm>
        </p:spPr>
        <p:txBody>
          <a:bodyPr/>
          <a:lstStyle/>
          <a:p>
            <a:pPr algn="ctr"/>
            <a:r>
              <a:rPr lang="en-US" dirty="0" smtClean="0"/>
              <a:t>To investigate the impact of Mindfulness </a:t>
            </a:r>
            <a:r>
              <a:rPr lang="en-US" dirty="0"/>
              <a:t>T</a:t>
            </a:r>
            <a:r>
              <a:rPr lang="en-US" dirty="0" smtClean="0"/>
              <a:t>raining (MT) </a:t>
            </a:r>
          </a:p>
          <a:p>
            <a:pPr algn="ctr"/>
            <a:r>
              <a:rPr lang="en-US" dirty="0" smtClean="0"/>
              <a:t>on mood states of U.S. military active duty and veteran personnel</a:t>
            </a:r>
            <a:endParaRPr lang="en-US" dirty="0"/>
          </a:p>
        </p:txBody>
      </p:sp>
      <p:sp>
        <p:nvSpPr>
          <p:cNvPr id="3" name="Title 2"/>
          <p:cNvSpPr>
            <a:spLocks noGrp="1"/>
          </p:cNvSpPr>
          <p:nvPr>
            <p:ph type="title"/>
          </p:nvPr>
        </p:nvSpPr>
        <p:spPr/>
        <p:txBody>
          <a:bodyPr>
            <a:normAutofit/>
          </a:bodyPr>
          <a:lstStyle/>
          <a:p>
            <a:r>
              <a:rPr lang="en-US" sz="2800" dirty="0" smtClean="0"/>
              <a:t>Purpose</a:t>
            </a:r>
            <a:endParaRPr lang="en-US" sz="28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7258" y="2654566"/>
            <a:ext cx="3066438" cy="2374833"/>
          </a:xfrm>
          <a:prstGeom prst="rect">
            <a:avLst/>
          </a:prstGeom>
          <a:ln>
            <a:solidFill>
              <a:schemeClr val="tx1"/>
            </a:solidFill>
          </a:ln>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22454"/>
          <a:stretch/>
        </p:blipFill>
        <p:spPr>
          <a:xfrm>
            <a:off x="5977089" y="2654566"/>
            <a:ext cx="2858294" cy="2374833"/>
          </a:xfrm>
          <a:prstGeom prst="rect">
            <a:avLst/>
          </a:prstGeom>
          <a:ln>
            <a:solidFill>
              <a:schemeClr val="tx1"/>
            </a:solidFill>
          </a:ln>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val="0"/>
              </a:ext>
            </a:extLst>
          </a:blip>
          <a:srcRect l="23387" r="13064"/>
          <a:stretch/>
        </p:blipFill>
        <p:spPr>
          <a:xfrm>
            <a:off x="3466024" y="2573271"/>
            <a:ext cx="2418736" cy="2537422"/>
          </a:xfrm>
          <a:prstGeom prst="rect">
            <a:avLst/>
          </a:prstGeom>
          <a:ln>
            <a:noFill/>
          </a:ln>
          <a:effectLst>
            <a:softEdge rad="112500"/>
          </a:effectLst>
        </p:spPr>
      </p:pic>
    </p:spTree>
    <p:extLst>
      <p:ext uri="{BB962C8B-B14F-4D97-AF65-F5344CB8AC3E}">
        <p14:creationId xmlns:p14="http://schemas.microsoft.com/office/powerpoint/2010/main" val="2648845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7950" y="1151276"/>
            <a:ext cx="8534400" cy="4984053"/>
          </a:xfrm>
        </p:spPr>
        <p:txBody>
          <a:bodyPr/>
          <a:lstStyle/>
          <a:p>
            <a:pPr>
              <a:buFont typeface="Arial" panose="020B0604020202020204" pitchFamily="34" charset="0"/>
              <a:buChar char="•"/>
            </a:pPr>
            <a:r>
              <a:rPr lang="en-US" dirty="0" smtClean="0"/>
              <a:t>Participants</a:t>
            </a:r>
          </a:p>
          <a:p>
            <a:pPr lvl="1">
              <a:buFont typeface="Arial" panose="020B0604020202020204" pitchFamily="34" charset="0"/>
              <a:buChar char="•"/>
            </a:pPr>
            <a:r>
              <a:rPr lang="en-US" b="0" dirty="0" smtClean="0"/>
              <a:t>U.S. military </a:t>
            </a:r>
            <a:r>
              <a:rPr lang="en-US" b="0" dirty="0"/>
              <a:t>service members and </a:t>
            </a:r>
            <a:r>
              <a:rPr lang="en-US" b="0" dirty="0" smtClean="0"/>
              <a:t>veterans (N = 131)</a:t>
            </a:r>
          </a:p>
          <a:p>
            <a:pPr lvl="1">
              <a:buFont typeface="Arial" panose="020B0604020202020204" pitchFamily="34" charset="0"/>
              <a:buChar char="•"/>
            </a:pPr>
            <a:endParaRPr lang="en-US" sz="800" dirty="0" smtClean="0"/>
          </a:p>
          <a:p>
            <a:pPr>
              <a:buFont typeface="Arial" panose="020B0604020202020204" pitchFamily="34" charset="0"/>
              <a:buChar char="•"/>
            </a:pPr>
            <a:r>
              <a:rPr lang="en-US" dirty="0" smtClean="0"/>
              <a:t>Surveys</a:t>
            </a:r>
          </a:p>
          <a:p>
            <a:pPr lvl="1">
              <a:buFont typeface="Arial" panose="020B0604020202020204" pitchFamily="34" charset="0"/>
              <a:buChar char="•"/>
            </a:pPr>
            <a:r>
              <a:rPr lang="en-US" b="0" dirty="0" smtClean="0"/>
              <a:t>Demographics</a:t>
            </a:r>
          </a:p>
          <a:p>
            <a:pPr lvl="1">
              <a:buFont typeface="Arial" panose="020B0604020202020204" pitchFamily="34" charset="0"/>
              <a:buChar char="•"/>
            </a:pPr>
            <a:r>
              <a:rPr lang="en-US" b="0" dirty="0" smtClean="0"/>
              <a:t>Mindful Attention Awareness Scale (MAAS)</a:t>
            </a:r>
            <a:endParaRPr lang="en-US" b="0" dirty="0"/>
          </a:p>
          <a:p>
            <a:pPr lvl="2"/>
            <a:r>
              <a:rPr lang="en-US" b="0" dirty="0" smtClean="0"/>
              <a:t>15-items, overall score</a:t>
            </a:r>
            <a:endParaRPr lang="en-US" b="0" dirty="0"/>
          </a:p>
          <a:p>
            <a:pPr lvl="1">
              <a:buFont typeface="Arial" panose="020B0604020202020204" pitchFamily="34" charset="0"/>
              <a:buChar char="•"/>
            </a:pPr>
            <a:r>
              <a:rPr lang="en-US" b="0" dirty="0" smtClean="0"/>
              <a:t>Five Facets Mindfulness Questionnaire (FFMQ)</a:t>
            </a:r>
          </a:p>
          <a:p>
            <a:pPr lvl="2"/>
            <a:r>
              <a:rPr lang="en-US" b="0" dirty="0" smtClean="0"/>
              <a:t>39-items, 5 subscale scores: </a:t>
            </a:r>
          </a:p>
          <a:p>
            <a:pPr marL="914400" lvl="2" indent="0">
              <a:buNone/>
            </a:pPr>
            <a:r>
              <a:rPr lang="en-US" sz="1800" b="0" dirty="0"/>
              <a:t> </a:t>
            </a:r>
            <a:r>
              <a:rPr lang="en-US" sz="1800" b="0" dirty="0" smtClean="0"/>
              <a:t>   Observe, Describe, Action, Non-discriminate, &amp; Non-reaction</a:t>
            </a:r>
            <a:endParaRPr lang="en-US" sz="800" b="0" dirty="0" smtClean="0"/>
          </a:p>
          <a:p>
            <a:pPr lvl="1">
              <a:buFont typeface="Arial" panose="020B0604020202020204" pitchFamily="34" charset="0"/>
              <a:buChar char="•"/>
            </a:pPr>
            <a:r>
              <a:rPr lang="en-US" b="0" dirty="0" smtClean="0"/>
              <a:t>Automated Neuropsychological Assessment Metric (ANAM)      Mood Scale Revised II </a:t>
            </a:r>
            <a:endParaRPr lang="en-US" b="0" dirty="0"/>
          </a:p>
          <a:p>
            <a:pPr lvl="2"/>
            <a:r>
              <a:rPr lang="en-US" b="0" dirty="0" smtClean="0"/>
              <a:t>7 items, on:</a:t>
            </a:r>
          </a:p>
          <a:p>
            <a:pPr marL="914400" lvl="2" indent="0">
              <a:buNone/>
            </a:pPr>
            <a:r>
              <a:rPr lang="en-US" sz="1800" b="0" dirty="0" smtClean="0"/>
              <a:t>    Anger, Anxiety, Depression, Fatigue, Happiness, Restlessness, Vigor  </a:t>
            </a:r>
          </a:p>
          <a:p>
            <a:pPr>
              <a:buFont typeface="Arial" panose="020B0604020202020204" pitchFamily="34" charset="0"/>
              <a:buChar char="•"/>
            </a:pPr>
            <a:endParaRPr lang="en-US" sz="1600" dirty="0"/>
          </a:p>
        </p:txBody>
      </p:sp>
      <p:sp>
        <p:nvSpPr>
          <p:cNvPr id="3" name="Title 2"/>
          <p:cNvSpPr>
            <a:spLocks noGrp="1"/>
          </p:cNvSpPr>
          <p:nvPr>
            <p:ph type="title"/>
          </p:nvPr>
        </p:nvSpPr>
        <p:spPr/>
        <p:txBody>
          <a:bodyPr>
            <a:normAutofit/>
          </a:bodyPr>
          <a:lstStyle/>
          <a:p>
            <a:r>
              <a:rPr lang="en-US" sz="2800" dirty="0" smtClean="0"/>
              <a:t>Methods</a:t>
            </a:r>
            <a:endParaRPr lang="en-US" sz="2800"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7448" r="47924" b="38449"/>
          <a:stretch/>
        </p:blipFill>
        <p:spPr>
          <a:xfrm>
            <a:off x="6913993" y="2159215"/>
            <a:ext cx="1855359" cy="186805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204737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3519488" y="152400"/>
            <a:ext cx="4322185" cy="533400"/>
          </a:xfrm>
          <a:prstGeom prst="rect">
            <a:avLst/>
          </a:prstGeom>
        </p:spPr>
        <p:txBody>
          <a:bodyPr/>
          <a:lstStyle>
            <a:lvl1pPr algn="ctr" defTabSz="914400" rtl="0" eaLnBrk="1" latinLnBrk="0" hangingPunct="1">
              <a:spcBef>
                <a:spcPct val="0"/>
              </a:spcBef>
              <a:buNone/>
              <a:defRPr sz="2800" b="1" kern="1200" baseline="0">
                <a:solidFill>
                  <a:schemeClr val="bg1"/>
                </a:solidFill>
                <a:latin typeface="Comic Sans MS" pitchFamily="66" charset="0"/>
                <a:ea typeface="+mj-ea"/>
                <a:cs typeface="+mj-cs"/>
              </a:defRPr>
            </a:lvl1pPr>
          </a:lstStyle>
          <a:p>
            <a:r>
              <a:rPr lang="en-US" dirty="0" smtClean="0">
                <a:latin typeface="Arial" pitchFamily="34" charset="0"/>
                <a:cs typeface="Arial" pitchFamily="34" charset="0"/>
              </a:rPr>
              <a:t>Demographics</a:t>
            </a:r>
            <a:endParaRPr lang="en-US"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875725906"/>
              </p:ext>
            </p:extLst>
          </p:nvPr>
        </p:nvGraphicFramePr>
        <p:xfrm>
          <a:off x="243839" y="960919"/>
          <a:ext cx="8660674" cy="5383530"/>
        </p:xfrm>
        <a:graphic>
          <a:graphicData uri="http://schemas.openxmlformats.org/drawingml/2006/table">
            <a:tbl>
              <a:tblPr>
                <a:tableStyleId>{5C22544A-7EE6-4342-B048-85BDC9FD1C3A}</a:tableStyleId>
              </a:tblPr>
              <a:tblGrid>
                <a:gridCol w="2635858"/>
                <a:gridCol w="1004136"/>
                <a:gridCol w="1004136"/>
                <a:gridCol w="1004136"/>
                <a:gridCol w="1004136"/>
                <a:gridCol w="1004136"/>
                <a:gridCol w="1004136"/>
              </a:tblGrid>
              <a:tr h="283372">
                <a:tc>
                  <a:txBody>
                    <a:bodyPr/>
                    <a:lstStyle/>
                    <a:p>
                      <a:pPr algn="l" fontAlgn="b"/>
                      <a:endParaRPr lang="en-US" sz="1800" b="0" i="0" u="none" strike="noStrike" dirty="0">
                        <a:solidFill>
                          <a:srgbClr val="000000"/>
                        </a:solidFill>
                        <a:effectLst/>
                        <a:latin typeface="+mn-lt"/>
                      </a:endParaRPr>
                    </a:p>
                  </a:txBody>
                  <a:tcPr marL="9525" marR="9525" marT="9525" marB="0" anchor="b">
                    <a:noFill/>
                  </a:tcPr>
                </a:tc>
                <a:tc gridSpan="2">
                  <a:txBody>
                    <a:bodyPr/>
                    <a:lstStyle/>
                    <a:p>
                      <a:pPr algn="ctr" fontAlgn="b"/>
                      <a:r>
                        <a:rPr lang="en-US" sz="1800" b="1" u="none" strike="noStrike" dirty="0">
                          <a:effectLst/>
                          <a:latin typeface="+mn-lt"/>
                        </a:rPr>
                        <a:t>MT</a:t>
                      </a:r>
                      <a:endParaRPr lang="en-US" sz="1800" b="1" i="0" u="none" strike="noStrike" dirty="0">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hMerge="1">
                  <a:txBody>
                    <a:bodyPr/>
                    <a:lstStyle/>
                    <a:p>
                      <a:pPr algn="ctr" fontAlgn="b"/>
                      <a:endParaRPr lang="en-US" sz="1800" b="0" i="0" u="none" strike="noStrike" dirty="0">
                        <a:solidFill>
                          <a:srgbClr val="000000"/>
                        </a:solidFill>
                        <a:effectLst/>
                        <a:latin typeface="+mn-lt"/>
                      </a:endParaRPr>
                    </a:p>
                  </a:txBody>
                  <a:tcPr marL="9525" marR="9525" marT="9525" marB="0" anchor="b"/>
                </a:tc>
                <a:tc gridSpan="2">
                  <a:txBody>
                    <a:bodyPr/>
                    <a:lstStyle/>
                    <a:p>
                      <a:pPr algn="ctr" fontAlgn="b"/>
                      <a:r>
                        <a:rPr lang="en-US" sz="1800" b="1" u="none" strike="noStrike" dirty="0">
                          <a:effectLst/>
                          <a:latin typeface="+mn-lt"/>
                        </a:rPr>
                        <a:t>Control</a:t>
                      </a:r>
                      <a:endParaRPr lang="en-US" sz="1800" b="1" i="0" u="none" strike="noStrike" dirty="0">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hMerge="1">
                  <a:txBody>
                    <a:bodyPr/>
                    <a:lstStyle/>
                    <a:p>
                      <a:pPr algn="ctr" fontAlgn="b"/>
                      <a:endParaRPr lang="en-US" sz="1800" b="0" i="0" u="none" strike="noStrike" dirty="0">
                        <a:solidFill>
                          <a:srgbClr val="000000"/>
                        </a:solidFill>
                        <a:effectLst/>
                        <a:latin typeface="+mn-lt"/>
                      </a:endParaRPr>
                    </a:p>
                  </a:txBody>
                  <a:tcPr marL="9525" marR="9525" marT="9525" marB="0" anchor="b"/>
                </a:tc>
                <a:tc>
                  <a:txBody>
                    <a:bodyPr/>
                    <a:lstStyle/>
                    <a:p>
                      <a:pPr algn="ctr" fontAlgn="b"/>
                      <a:endParaRPr lang="en-US" sz="1800" b="0" i="0" u="none" strike="noStrike" dirty="0">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endParaRPr lang="en-US" sz="1800" b="0" i="0" u="none" strike="noStrike" dirty="0">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r>
              <a:tr h="283372">
                <a:tc>
                  <a:txBody>
                    <a:bodyPr/>
                    <a:lstStyle/>
                    <a:p>
                      <a:pPr algn="l" fontAlgn="b"/>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i="1" u="none" strike="noStrike" dirty="0">
                          <a:effectLst/>
                          <a:latin typeface="+mn-lt"/>
                        </a:rPr>
                        <a:t>#</a:t>
                      </a:r>
                      <a:endParaRPr lang="en-US" sz="1800" b="0" i="1"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i="1" u="none" strike="noStrike" dirty="0">
                          <a:effectLst/>
                          <a:latin typeface="+mn-lt"/>
                        </a:rPr>
                        <a:t>%</a:t>
                      </a:r>
                      <a:endParaRPr lang="en-US" sz="1800" b="0" i="1"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i="1" u="none" strike="noStrike" dirty="0">
                          <a:effectLst/>
                          <a:latin typeface="+mn-lt"/>
                        </a:rPr>
                        <a:t>#</a:t>
                      </a:r>
                      <a:endParaRPr lang="en-US" sz="1800" b="0" i="1"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i="1" u="none" strike="noStrike" dirty="0">
                          <a:effectLst/>
                          <a:latin typeface="+mn-lt"/>
                        </a:rPr>
                        <a:t>%</a:t>
                      </a:r>
                      <a:endParaRPr lang="en-US" sz="1800" b="0" i="1"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l-GR" sz="1800" i="1" u="none" strike="noStrike" dirty="0">
                          <a:effectLst/>
                          <a:latin typeface="+mn-lt"/>
                        </a:rPr>
                        <a:t>χ</a:t>
                      </a:r>
                      <a:r>
                        <a:rPr lang="el-GR" sz="1800" i="1" u="none" strike="noStrike" baseline="30000" dirty="0">
                          <a:effectLst/>
                          <a:latin typeface="+mn-lt"/>
                        </a:rPr>
                        <a:t>2</a:t>
                      </a:r>
                      <a:r>
                        <a:rPr lang="el-GR" sz="1800" i="1" u="none" strike="noStrike" dirty="0">
                          <a:effectLst/>
                          <a:latin typeface="+mn-lt"/>
                        </a:rPr>
                        <a:t> (1)</a:t>
                      </a:r>
                      <a:endParaRPr lang="el-GR" sz="1800" b="0" i="1"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i="1" u="none" strike="noStrike" dirty="0">
                          <a:effectLst/>
                          <a:latin typeface="+mn-lt"/>
                        </a:rPr>
                        <a:t>sig</a:t>
                      </a:r>
                      <a:endParaRPr lang="en-US" sz="1800" b="0" i="1"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r>
              <a:tr h="283372">
                <a:tc>
                  <a:txBody>
                    <a:bodyPr/>
                    <a:lstStyle/>
                    <a:p>
                      <a:pPr algn="l" fontAlgn="b"/>
                      <a:r>
                        <a:rPr lang="en-US" sz="1800" b="1" u="none" strike="noStrike" dirty="0">
                          <a:effectLst/>
                          <a:latin typeface="+mn-lt"/>
                        </a:rPr>
                        <a:t>Gender</a:t>
                      </a:r>
                      <a:endParaRPr lang="en-US" sz="1800" b="1" i="0" u="none" strike="noStrike" dirty="0">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endParaRPr lang="en-US" sz="1800" b="0" i="0" u="none" strike="noStrike">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endParaRPr lang="en-US" sz="1800" b="0" i="0" u="none" strike="noStrike">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endParaRPr lang="en-US" sz="1800" b="0" i="0" u="none" strike="noStrike">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endParaRPr lang="en-US" sz="1800" b="0" i="0" u="none" strike="noStrike">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endParaRPr lang="en-US" sz="1800" b="0" i="0" u="none" strike="noStrike">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endParaRPr lang="en-US" sz="1800" b="0" i="0" u="none" strike="noStrike">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r>
              <a:tr h="283372">
                <a:tc>
                  <a:txBody>
                    <a:bodyPr/>
                    <a:lstStyle/>
                    <a:p>
                      <a:pPr algn="l" fontAlgn="b"/>
                      <a:r>
                        <a:rPr lang="en-US" sz="1800" u="none" strike="noStrike">
                          <a:effectLst/>
                          <a:latin typeface="+mn-lt"/>
                        </a:rPr>
                        <a:t>Male**</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48</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52.7</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19</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47.5</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12.55</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.0001</a:t>
                      </a:r>
                      <a:endParaRPr lang="en-US" sz="1800" b="0" i="0" u="none" strike="noStrike">
                        <a:solidFill>
                          <a:srgbClr val="000000"/>
                        </a:solidFill>
                        <a:effectLst/>
                        <a:latin typeface="+mn-lt"/>
                      </a:endParaRPr>
                    </a:p>
                  </a:txBody>
                  <a:tcPr marL="9525" marR="9525" marT="9525" marB="0" anchor="b">
                    <a:noFill/>
                  </a:tcPr>
                </a:tc>
              </a:tr>
              <a:tr h="283372">
                <a:tc>
                  <a:txBody>
                    <a:bodyPr/>
                    <a:lstStyle/>
                    <a:p>
                      <a:pPr algn="l" fontAlgn="b"/>
                      <a:r>
                        <a:rPr lang="en-US" sz="1800" u="none" strike="noStrike">
                          <a:effectLst/>
                          <a:latin typeface="+mn-lt"/>
                        </a:rPr>
                        <a:t>Female**</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43</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47.3</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21</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52.5</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7.56</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.006</a:t>
                      </a:r>
                      <a:endParaRPr lang="en-US" sz="1800" b="0" i="0" u="none" strike="noStrike">
                        <a:solidFill>
                          <a:srgbClr val="000000"/>
                        </a:solidFill>
                        <a:effectLst/>
                        <a:latin typeface="+mn-lt"/>
                      </a:endParaRPr>
                    </a:p>
                  </a:txBody>
                  <a:tcPr marL="9525" marR="9525" marT="9525" marB="0" anchor="b">
                    <a:noFill/>
                  </a:tcPr>
                </a:tc>
              </a:tr>
              <a:tr h="283372">
                <a:tc>
                  <a:txBody>
                    <a:bodyPr/>
                    <a:lstStyle/>
                    <a:p>
                      <a:pPr algn="l" fontAlgn="b"/>
                      <a:r>
                        <a:rPr lang="en-US" sz="1800" b="1" u="none" strike="noStrike" dirty="0">
                          <a:effectLst/>
                          <a:latin typeface="+mn-lt"/>
                        </a:rPr>
                        <a:t>Race</a:t>
                      </a:r>
                      <a:endParaRPr lang="en-US" sz="1800" b="1" i="0" u="none" strike="noStrike" dirty="0">
                        <a:solidFill>
                          <a:srgbClr val="000000"/>
                        </a:solidFill>
                        <a:effectLst/>
                        <a:latin typeface="+mn-lt"/>
                      </a:endParaRPr>
                    </a:p>
                  </a:txBody>
                  <a:tcPr marL="9525" marR="9525" marT="9525" marB="0" anchor="b">
                    <a:noFill/>
                  </a:tcPr>
                </a:tc>
                <a:tc>
                  <a:txBody>
                    <a:bodyPr/>
                    <a:lstStyle/>
                    <a:p>
                      <a:pPr algn="ctr" fontAlgn="b"/>
                      <a:endParaRPr lang="en-US" sz="1800" b="0" i="0" u="none" strike="noStrike">
                        <a:solidFill>
                          <a:srgbClr val="000000"/>
                        </a:solidFill>
                        <a:effectLst/>
                        <a:latin typeface="+mn-lt"/>
                      </a:endParaRPr>
                    </a:p>
                  </a:txBody>
                  <a:tcPr marL="9525" marR="9525" marT="9525" marB="0" anchor="b">
                    <a:noFill/>
                  </a:tcPr>
                </a:tc>
                <a:tc>
                  <a:txBody>
                    <a:bodyPr/>
                    <a:lstStyle/>
                    <a:p>
                      <a:pPr algn="ctr" fontAlgn="b"/>
                      <a:endParaRPr lang="en-US" sz="1800" b="0" i="0" u="none" strike="noStrike">
                        <a:solidFill>
                          <a:srgbClr val="000000"/>
                        </a:solidFill>
                        <a:effectLst/>
                        <a:latin typeface="+mn-lt"/>
                      </a:endParaRPr>
                    </a:p>
                  </a:txBody>
                  <a:tcPr marL="9525" marR="9525" marT="9525" marB="0" anchor="b">
                    <a:noFill/>
                  </a:tcPr>
                </a:tc>
                <a:tc>
                  <a:txBody>
                    <a:bodyPr/>
                    <a:lstStyle/>
                    <a:p>
                      <a:pPr algn="ctr" fontAlgn="b"/>
                      <a:endParaRPr lang="en-US" sz="1800" b="0" i="0" u="none" strike="noStrike">
                        <a:solidFill>
                          <a:srgbClr val="000000"/>
                        </a:solidFill>
                        <a:effectLst/>
                        <a:latin typeface="+mn-lt"/>
                      </a:endParaRPr>
                    </a:p>
                  </a:txBody>
                  <a:tcPr marL="9525" marR="9525" marT="9525" marB="0" anchor="b">
                    <a:noFill/>
                  </a:tcPr>
                </a:tc>
                <a:tc>
                  <a:txBody>
                    <a:bodyPr/>
                    <a:lstStyle/>
                    <a:p>
                      <a:pPr algn="ctr" fontAlgn="b"/>
                      <a:endParaRPr lang="en-US" sz="1800" b="0" i="0" u="none" strike="noStrike">
                        <a:solidFill>
                          <a:srgbClr val="000000"/>
                        </a:solidFill>
                        <a:effectLst/>
                        <a:latin typeface="+mn-lt"/>
                      </a:endParaRPr>
                    </a:p>
                  </a:txBody>
                  <a:tcPr marL="9525" marR="9525" marT="9525" marB="0" anchor="b">
                    <a:noFill/>
                  </a:tcPr>
                </a:tc>
                <a:tc>
                  <a:txBody>
                    <a:bodyPr/>
                    <a:lstStyle/>
                    <a:p>
                      <a:pPr algn="ctr" fontAlgn="b"/>
                      <a:endParaRPr lang="en-US" sz="1800" b="0" i="0" u="none" strike="noStrike">
                        <a:solidFill>
                          <a:srgbClr val="000000"/>
                        </a:solidFill>
                        <a:effectLst/>
                        <a:latin typeface="+mn-lt"/>
                      </a:endParaRPr>
                    </a:p>
                  </a:txBody>
                  <a:tcPr marL="9525" marR="9525" marT="9525" marB="0" anchor="b">
                    <a:noFill/>
                  </a:tcPr>
                </a:tc>
                <a:tc>
                  <a:txBody>
                    <a:bodyPr/>
                    <a:lstStyle/>
                    <a:p>
                      <a:pPr algn="ctr" fontAlgn="b"/>
                      <a:endParaRPr lang="en-US" sz="1800" b="0" i="0" u="none" strike="noStrike">
                        <a:solidFill>
                          <a:srgbClr val="000000"/>
                        </a:solidFill>
                        <a:effectLst/>
                        <a:latin typeface="+mn-lt"/>
                      </a:endParaRPr>
                    </a:p>
                  </a:txBody>
                  <a:tcPr marL="9525" marR="9525" marT="9525" marB="0" anchor="b">
                    <a:noFill/>
                  </a:tcPr>
                </a:tc>
              </a:tr>
              <a:tr h="283372">
                <a:tc>
                  <a:txBody>
                    <a:bodyPr/>
                    <a:lstStyle/>
                    <a:p>
                      <a:pPr algn="l" fontAlgn="b"/>
                      <a:r>
                        <a:rPr lang="en-US" sz="1800" u="none" strike="noStrike">
                          <a:effectLst/>
                          <a:latin typeface="+mn-lt"/>
                        </a:rPr>
                        <a:t>African-American</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18</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19.8</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12</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30.0</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1.20</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.273</a:t>
                      </a:r>
                      <a:endParaRPr lang="en-US" sz="1800" b="0" i="0" u="none" strike="noStrike">
                        <a:solidFill>
                          <a:srgbClr val="000000"/>
                        </a:solidFill>
                        <a:effectLst/>
                        <a:latin typeface="+mn-lt"/>
                      </a:endParaRPr>
                    </a:p>
                  </a:txBody>
                  <a:tcPr marL="9525" marR="9525" marT="9525" marB="0" anchor="b">
                    <a:noFill/>
                  </a:tcPr>
                </a:tc>
              </a:tr>
              <a:tr h="283372">
                <a:tc>
                  <a:txBody>
                    <a:bodyPr/>
                    <a:lstStyle/>
                    <a:p>
                      <a:pPr algn="l" fontAlgn="b"/>
                      <a:r>
                        <a:rPr lang="en-US" sz="1800" u="none" strike="noStrike">
                          <a:effectLst/>
                          <a:latin typeface="+mn-lt"/>
                        </a:rPr>
                        <a:t>Native American</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2.2</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0</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0.0</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dirty="0">
                          <a:effectLst/>
                          <a:latin typeface="+mn-lt"/>
                        </a:rPr>
                        <a:t>NA</a:t>
                      </a:r>
                      <a:endParaRPr lang="en-US" sz="1800" b="0" i="0" u="none" strike="noStrike" dirty="0">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NA</a:t>
                      </a:r>
                      <a:endParaRPr lang="en-US" sz="1800" b="0" i="0" u="none" strike="noStrike">
                        <a:solidFill>
                          <a:srgbClr val="000000"/>
                        </a:solidFill>
                        <a:effectLst/>
                        <a:latin typeface="+mn-lt"/>
                      </a:endParaRPr>
                    </a:p>
                  </a:txBody>
                  <a:tcPr marL="9525" marR="9525" marT="9525" marB="0" anchor="b">
                    <a:noFill/>
                  </a:tcPr>
                </a:tc>
              </a:tr>
              <a:tr h="283372">
                <a:tc>
                  <a:txBody>
                    <a:bodyPr/>
                    <a:lstStyle/>
                    <a:p>
                      <a:pPr algn="l" fontAlgn="b"/>
                      <a:r>
                        <a:rPr lang="en-US" sz="1800" u="none" strike="noStrike">
                          <a:effectLst/>
                          <a:latin typeface="+mn-lt"/>
                        </a:rPr>
                        <a:t>Caucasian**</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53</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58.2</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22</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55.0</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12.81</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.0001</a:t>
                      </a:r>
                      <a:endParaRPr lang="en-US" sz="1800" b="0" i="0" u="none" strike="noStrike">
                        <a:solidFill>
                          <a:srgbClr val="000000"/>
                        </a:solidFill>
                        <a:effectLst/>
                        <a:latin typeface="+mn-lt"/>
                      </a:endParaRPr>
                    </a:p>
                  </a:txBody>
                  <a:tcPr marL="9525" marR="9525" marT="9525" marB="0" anchor="b">
                    <a:noFill/>
                  </a:tcPr>
                </a:tc>
              </a:tr>
              <a:tr h="283372">
                <a:tc>
                  <a:txBody>
                    <a:bodyPr/>
                    <a:lstStyle/>
                    <a:p>
                      <a:pPr algn="l" fontAlgn="b"/>
                      <a:r>
                        <a:rPr lang="en-US" sz="1800" u="none" strike="noStrike">
                          <a:effectLst/>
                          <a:latin typeface="+mn-lt"/>
                        </a:rPr>
                        <a:t>Hispanic*</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15</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16.5</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5</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12.5</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5.00</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.025</a:t>
                      </a:r>
                      <a:endParaRPr lang="en-US" sz="1800" b="0" i="0" u="none" strike="noStrike">
                        <a:solidFill>
                          <a:srgbClr val="000000"/>
                        </a:solidFill>
                        <a:effectLst/>
                        <a:latin typeface="+mn-lt"/>
                      </a:endParaRPr>
                    </a:p>
                  </a:txBody>
                  <a:tcPr marL="9525" marR="9525" marT="9525" marB="0" anchor="b">
                    <a:noFill/>
                  </a:tcPr>
                </a:tc>
              </a:tr>
              <a:tr h="283372">
                <a:tc>
                  <a:txBody>
                    <a:bodyPr/>
                    <a:lstStyle/>
                    <a:p>
                      <a:pPr algn="l" fontAlgn="b"/>
                      <a:r>
                        <a:rPr lang="en-US" sz="1800" u="none" strike="noStrike">
                          <a:effectLst/>
                          <a:latin typeface="+mn-lt"/>
                        </a:rPr>
                        <a:t>Asian</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dirty="0">
                          <a:effectLst/>
                          <a:latin typeface="+mn-lt"/>
                        </a:rPr>
                        <a:t>2</a:t>
                      </a:r>
                      <a:endParaRPr lang="en-US" sz="1800" b="0" i="0" u="none" strike="noStrike" dirty="0">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2.2</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2.5</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0.33</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.564</a:t>
                      </a:r>
                      <a:endParaRPr lang="en-US" sz="1800" b="0" i="0" u="none" strike="noStrike">
                        <a:solidFill>
                          <a:srgbClr val="000000"/>
                        </a:solidFill>
                        <a:effectLst/>
                        <a:latin typeface="+mn-lt"/>
                      </a:endParaRPr>
                    </a:p>
                  </a:txBody>
                  <a:tcPr marL="9525" marR="9525" marT="9525" marB="0" anchor="b">
                    <a:noFill/>
                  </a:tcPr>
                </a:tc>
              </a:tr>
              <a:tr h="283372">
                <a:tc>
                  <a:txBody>
                    <a:bodyPr/>
                    <a:lstStyle/>
                    <a:p>
                      <a:pPr algn="l" fontAlgn="b"/>
                      <a:r>
                        <a:rPr lang="en-US" sz="1800" u="none" strike="noStrike">
                          <a:effectLst/>
                          <a:latin typeface="+mn-lt"/>
                        </a:rPr>
                        <a:t>Other</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1.1</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0</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0.0</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NA</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NA</a:t>
                      </a:r>
                      <a:endParaRPr lang="en-US" sz="1800" b="0" i="0" u="none" strike="noStrike">
                        <a:solidFill>
                          <a:srgbClr val="000000"/>
                        </a:solidFill>
                        <a:effectLst/>
                        <a:latin typeface="+mn-lt"/>
                      </a:endParaRPr>
                    </a:p>
                  </a:txBody>
                  <a:tcPr marL="9525" marR="9525" marT="9525" marB="0" anchor="b">
                    <a:noFill/>
                  </a:tcPr>
                </a:tc>
              </a:tr>
              <a:tr h="283372">
                <a:tc>
                  <a:txBody>
                    <a:bodyPr/>
                    <a:lstStyle/>
                    <a:p>
                      <a:pPr algn="l" fontAlgn="b"/>
                      <a:r>
                        <a:rPr lang="en-US" sz="1800" b="1" u="none" strike="noStrike" dirty="0">
                          <a:effectLst/>
                          <a:latin typeface="+mn-lt"/>
                        </a:rPr>
                        <a:t>Education</a:t>
                      </a:r>
                      <a:endParaRPr lang="en-US" sz="1800" b="1" i="0" u="none" strike="noStrike" dirty="0">
                        <a:solidFill>
                          <a:srgbClr val="000000"/>
                        </a:solidFill>
                        <a:effectLst/>
                        <a:latin typeface="+mn-lt"/>
                      </a:endParaRPr>
                    </a:p>
                  </a:txBody>
                  <a:tcPr marL="9525" marR="9525" marT="9525" marB="0" anchor="b">
                    <a:noFill/>
                  </a:tcPr>
                </a:tc>
                <a:tc>
                  <a:txBody>
                    <a:bodyPr/>
                    <a:lstStyle/>
                    <a:p>
                      <a:pPr algn="ctr" fontAlgn="b"/>
                      <a:endParaRPr lang="en-US" sz="1800" b="0" i="0" u="none" strike="noStrike">
                        <a:solidFill>
                          <a:srgbClr val="000000"/>
                        </a:solidFill>
                        <a:effectLst/>
                        <a:latin typeface="+mn-lt"/>
                      </a:endParaRPr>
                    </a:p>
                  </a:txBody>
                  <a:tcPr marL="9525" marR="9525" marT="9525" marB="0" anchor="b">
                    <a:noFill/>
                  </a:tcPr>
                </a:tc>
                <a:tc>
                  <a:txBody>
                    <a:bodyPr/>
                    <a:lstStyle/>
                    <a:p>
                      <a:pPr algn="ctr" fontAlgn="b"/>
                      <a:endParaRPr lang="en-US" sz="1800" b="0" i="0" u="none" strike="noStrike">
                        <a:solidFill>
                          <a:srgbClr val="000000"/>
                        </a:solidFill>
                        <a:effectLst/>
                        <a:latin typeface="+mn-lt"/>
                      </a:endParaRPr>
                    </a:p>
                  </a:txBody>
                  <a:tcPr marL="9525" marR="9525" marT="9525" marB="0" anchor="b">
                    <a:noFill/>
                  </a:tcPr>
                </a:tc>
                <a:tc>
                  <a:txBody>
                    <a:bodyPr/>
                    <a:lstStyle/>
                    <a:p>
                      <a:pPr algn="ctr" fontAlgn="b"/>
                      <a:endParaRPr lang="en-US" sz="1800" b="0" i="0" u="none" strike="noStrike">
                        <a:solidFill>
                          <a:srgbClr val="000000"/>
                        </a:solidFill>
                        <a:effectLst/>
                        <a:latin typeface="+mn-lt"/>
                      </a:endParaRPr>
                    </a:p>
                  </a:txBody>
                  <a:tcPr marL="9525" marR="9525" marT="9525" marB="0" anchor="b">
                    <a:noFill/>
                  </a:tcPr>
                </a:tc>
                <a:tc>
                  <a:txBody>
                    <a:bodyPr/>
                    <a:lstStyle/>
                    <a:p>
                      <a:pPr algn="ctr" fontAlgn="b"/>
                      <a:endParaRPr lang="en-US" sz="1800" b="0" i="0" u="none" strike="noStrike">
                        <a:solidFill>
                          <a:srgbClr val="000000"/>
                        </a:solidFill>
                        <a:effectLst/>
                        <a:latin typeface="+mn-lt"/>
                      </a:endParaRPr>
                    </a:p>
                  </a:txBody>
                  <a:tcPr marL="9525" marR="9525" marT="9525" marB="0" anchor="b">
                    <a:noFill/>
                  </a:tcPr>
                </a:tc>
                <a:tc>
                  <a:txBody>
                    <a:bodyPr/>
                    <a:lstStyle/>
                    <a:p>
                      <a:pPr algn="ctr" fontAlgn="b"/>
                      <a:endParaRPr lang="en-US" sz="1800" b="0" i="0" u="none" strike="noStrike">
                        <a:solidFill>
                          <a:srgbClr val="000000"/>
                        </a:solidFill>
                        <a:effectLst/>
                        <a:latin typeface="+mn-lt"/>
                      </a:endParaRPr>
                    </a:p>
                  </a:txBody>
                  <a:tcPr marL="9525" marR="9525" marT="9525" marB="0" anchor="b">
                    <a:noFill/>
                  </a:tcPr>
                </a:tc>
                <a:tc>
                  <a:txBody>
                    <a:bodyPr/>
                    <a:lstStyle/>
                    <a:p>
                      <a:pPr algn="ctr" fontAlgn="b"/>
                      <a:endParaRPr lang="en-US" sz="1800" b="0" i="0" u="none" strike="noStrike">
                        <a:solidFill>
                          <a:srgbClr val="000000"/>
                        </a:solidFill>
                        <a:effectLst/>
                        <a:latin typeface="+mn-lt"/>
                      </a:endParaRPr>
                    </a:p>
                  </a:txBody>
                  <a:tcPr marL="9525" marR="9525" marT="9525" marB="0" anchor="b">
                    <a:noFill/>
                  </a:tcPr>
                </a:tc>
              </a:tr>
              <a:tr h="283372">
                <a:tc>
                  <a:txBody>
                    <a:bodyPr/>
                    <a:lstStyle/>
                    <a:p>
                      <a:pPr algn="l" fontAlgn="b"/>
                      <a:r>
                        <a:rPr lang="en-US" sz="1800" u="none" strike="noStrike">
                          <a:effectLst/>
                          <a:latin typeface="+mn-lt"/>
                        </a:rPr>
                        <a:t>High school/GED</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7</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7.7</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5.0</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2.78</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.096</a:t>
                      </a:r>
                      <a:endParaRPr lang="en-US" sz="1800" b="0" i="0" u="none" strike="noStrike">
                        <a:solidFill>
                          <a:srgbClr val="000000"/>
                        </a:solidFill>
                        <a:effectLst/>
                        <a:latin typeface="+mn-lt"/>
                      </a:endParaRPr>
                    </a:p>
                  </a:txBody>
                  <a:tcPr marL="9525" marR="9525" marT="9525" marB="0" anchor="b">
                    <a:noFill/>
                  </a:tcPr>
                </a:tc>
              </a:tr>
              <a:tr h="283372">
                <a:tc>
                  <a:txBody>
                    <a:bodyPr/>
                    <a:lstStyle/>
                    <a:p>
                      <a:pPr algn="l" fontAlgn="b"/>
                      <a:r>
                        <a:rPr lang="en-US" sz="1800" u="none" strike="noStrike">
                          <a:effectLst/>
                          <a:latin typeface="+mn-lt"/>
                        </a:rPr>
                        <a:t>Some college/AA*</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25</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27.5</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12</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30.0</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4.57</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.033</a:t>
                      </a:r>
                      <a:endParaRPr lang="en-US" sz="1800" b="0" i="0" u="none" strike="noStrike">
                        <a:solidFill>
                          <a:srgbClr val="000000"/>
                        </a:solidFill>
                        <a:effectLst/>
                        <a:latin typeface="+mn-lt"/>
                      </a:endParaRPr>
                    </a:p>
                  </a:txBody>
                  <a:tcPr marL="9525" marR="9525" marT="9525" marB="0" anchor="b">
                    <a:noFill/>
                  </a:tcPr>
                </a:tc>
              </a:tr>
              <a:tr h="283372">
                <a:tc>
                  <a:txBody>
                    <a:bodyPr/>
                    <a:lstStyle/>
                    <a:p>
                      <a:pPr algn="l" fontAlgn="b"/>
                      <a:r>
                        <a:rPr lang="en-US" sz="1800" u="none" strike="noStrike">
                          <a:effectLst/>
                          <a:latin typeface="+mn-lt"/>
                        </a:rPr>
                        <a:t>Bachellors*</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23</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25.3</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9</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22.5</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6.13</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.013</a:t>
                      </a:r>
                      <a:endParaRPr lang="en-US" sz="1800" b="0" i="0" u="none" strike="noStrike">
                        <a:solidFill>
                          <a:srgbClr val="000000"/>
                        </a:solidFill>
                        <a:effectLst/>
                        <a:latin typeface="+mn-lt"/>
                      </a:endParaRPr>
                    </a:p>
                  </a:txBody>
                  <a:tcPr marL="9525" marR="9525" marT="9525" marB="0" anchor="b">
                    <a:noFill/>
                  </a:tcPr>
                </a:tc>
              </a:tr>
              <a:tr h="283372">
                <a:tc>
                  <a:txBody>
                    <a:bodyPr/>
                    <a:lstStyle/>
                    <a:p>
                      <a:pPr algn="l" fontAlgn="b"/>
                      <a:r>
                        <a:rPr lang="en-US" sz="1800" u="none" strike="noStrike">
                          <a:effectLst/>
                          <a:latin typeface="+mn-lt"/>
                        </a:rPr>
                        <a:t>Masters/Ph.D.</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31</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34.1</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15</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37.5</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5.57</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.018</a:t>
                      </a:r>
                      <a:endParaRPr lang="en-US" sz="1800" b="0" i="0" u="none" strike="noStrike">
                        <a:solidFill>
                          <a:srgbClr val="000000"/>
                        </a:solidFill>
                        <a:effectLst/>
                        <a:latin typeface="+mn-lt"/>
                      </a:endParaRPr>
                    </a:p>
                  </a:txBody>
                  <a:tcPr marL="9525" marR="9525" marT="9525" marB="0" anchor="b">
                    <a:noFill/>
                  </a:tcPr>
                </a:tc>
              </a:tr>
              <a:tr h="557236">
                <a:tc>
                  <a:txBody>
                    <a:bodyPr/>
                    <a:lstStyle/>
                    <a:p>
                      <a:pPr algn="l" fontAlgn="b"/>
                      <a:r>
                        <a:rPr lang="en-US" sz="1800" u="none" strike="noStrike" dirty="0">
                          <a:effectLst/>
                          <a:latin typeface="+mn-lt"/>
                        </a:rPr>
                        <a:t>Other professional degree</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mn-lt"/>
                        </a:rPr>
                        <a:t>5</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mn-lt"/>
                        </a:rPr>
                        <a:t>5.5</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mn-lt"/>
                        </a:rPr>
                        <a:t>2</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mn-lt"/>
                        </a:rPr>
                        <a:t>5.0</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mn-lt"/>
                        </a:rPr>
                        <a:t>1.29</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mn-lt"/>
                        </a:rPr>
                        <a:t>.257</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7025004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3519488" y="152400"/>
            <a:ext cx="4322185" cy="533400"/>
          </a:xfrm>
          <a:prstGeom prst="rect">
            <a:avLst/>
          </a:prstGeom>
        </p:spPr>
        <p:txBody>
          <a:bodyPr/>
          <a:lstStyle>
            <a:lvl1pPr algn="ctr" defTabSz="914400" rtl="0" eaLnBrk="1" latinLnBrk="0" hangingPunct="1">
              <a:spcBef>
                <a:spcPct val="0"/>
              </a:spcBef>
              <a:buNone/>
              <a:defRPr sz="2800" b="1" kern="1200" baseline="0">
                <a:solidFill>
                  <a:schemeClr val="bg1"/>
                </a:solidFill>
                <a:latin typeface="Comic Sans MS" pitchFamily="66" charset="0"/>
                <a:ea typeface="+mj-ea"/>
                <a:cs typeface="+mj-cs"/>
              </a:defRPr>
            </a:lvl1pPr>
          </a:lstStyle>
          <a:p>
            <a:r>
              <a:rPr lang="en-US" dirty="0" smtClean="0">
                <a:latin typeface="Arial" pitchFamily="34" charset="0"/>
                <a:cs typeface="Arial" pitchFamily="34" charset="0"/>
              </a:rPr>
              <a:t>Demographics</a:t>
            </a:r>
            <a:endParaRPr lang="en-US" dirty="0">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447291147"/>
              </p:ext>
            </p:extLst>
          </p:nvPr>
        </p:nvGraphicFramePr>
        <p:xfrm>
          <a:off x="650242" y="995684"/>
          <a:ext cx="7924798" cy="5059676"/>
        </p:xfrm>
        <a:graphic>
          <a:graphicData uri="http://schemas.openxmlformats.org/drawingml/2006/table">
            <a:tbl>
              <a:tblPr>
                <a:tableStyleId>{5C22544A-7EE6-4342-B048-85BDC9FD1C3A}</a:tableStyleId>
              </a:tblPr>
              <a:tblGrid>
                <a:gridCol w="2411896"/>
                <a:gridCol w="918817"/>
                <a:gridCol w="918817"/>
                <a:gridCol w="918817"/>
                <a:gridCol w="918817"/>
                <a:gridCol w="918817"/>
                <a:gridCol w="918817"/>
              </a:tblGrid>
              <a:tr h="422822">
                <a:tc>
                  <a:txBody>
                    <a:bodyPr/>
                    <a:lstStyle/>
                    <a:p>
                      <a:pPr algn="l" fontAlgn="b"/>
                      <a:endParaRPr lang="en-US" sz="1800" b="0" i="0" u="none" strike="noStrike" dirty="0">
                        <a:solidFill>
                          <a:srgbClr val="000000"/>
                        </a:solidFill>
                        <a:effectLst/>
                        <a:latin typeface="+mn-lt"/>
                      </a:endParaRPr>
                    </a:p>
                  </a:txBody>
                  <a:tcPr marL="9525" marR="9525" marT="9525" marB="0" anchor="b">
                    <a:noFill/>
                  </a:tcPr>
                </a:tc>
                <a:tc gridSpan="2">
                  <a:txBody>
                    <a:bodyPr/>
                    <a:lstStyle/>
                    <a:p>
                      <a:pPr algn="ctr" fontAlgn="b"/>
                      <a:r>
                        <a:rPr lang="en-US" sz="1800" b="1" u="none" strike="noStrike" dirty="0">
                          <a:effectLst/>
                          <a:latin typeface="+mn-lt"/>
                        </a:rPr>
                        <a:t>MT</a:t>
                      </a:r>
                      <a:endParaRPr lang="en-US" sz="1800" b="1" i="0" u="none" strike="noStrike" dirty="0">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hMerge="1">
                  <a:txBody>
                    <a:bodyPr/>
                    <a:lstStyle/>
                    <a:p>
                      <a:pPr algn="ctr" fontAlgn="b"/>
                      <a:endParaRPr lang="en-US" sz="1800" b="0" i="0" u="none" strike="noStrike" dirty="0">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tcPr>
                </a:tc>
                <a:tc gridSpan="2">
                  <a:txBody>
                    <a:bodyPr/>
                    <a:lstStyle/>
                    <a:p>
                      <a:pPr algn="ctr" fontAlgn="b"/>
                      <a:r>
                        <a:rPr lang="en-US" sz="1800" b="1" u="none" strike="noStrike" dirty="0">
                          <a:effectLst/>
                          <a:latin typeface="+mn-lt"/>
                        </a:rPr>
                        <a:t>Control</a:t>
                      </a:r>
                      <a:endParaRPr lang="en-US" sz="1800" b="1" i="0" u="none" strike="noStrike" dirty="0">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hMerge="1">
                  <a:txBody>
                    <a:bodyPr/>
                    <a:lstStyle/>
                    <a:p>
                      <a:pPr algn="ctr" fontAlgn="b"/>
                      <a:endParaRPr lang="en-US" sz="1800" b="0" i="0" u="none" strike="noStrike" dirty="0">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800" b="0" i="0" u="none" strike="noStrike" dirty="0">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endParaRPr lang="en-US" sz="1800" b="0" i="0" u="none" strike="noStrike" dirty="0">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r>
              <a:tr h="422822">
                <a:tc>
                  <a:txBody>
                    <a:bodyPr/>
                    <a:lstStyle/>
                    <a:p>
                      <a:pPr algn="l" fontAlgn="b"/>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i="1" u="none" strike="noStrike" dirty="0">
                          <a:effectLst/>
                          <a:latin typeface="+mn-lt"/>
                        </a:rPr>
                        <a:t>#</a:t>
                      </a:r>
                      <a:endParaRPr lang="en-US" sz="1800" b="0" i="1"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i="1" u="none" strike="noStrike" dirty="0">
                          <a:effectLst/>
                          <a:latin typeface="+mn-lt"/>
                        </a:rPr>
                        <a:t>%</a:t>
                      </a:r>
                      <a:endParaRPr lang="en-US" sz="1800" b="0" i="1"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i="1" u="none" strike="noStrike" dirty="0">
                          <a:effectLst/>
                          <a:latin typeface="+mn-lt"/>
                        </a:rPr>
                        <a:t>#</a:t>
                      </a:r>
                      <a:endParaRPr lang="en-US" sz="1800" b="0" i="1"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i="1" u="none" strike="noStrike" dirty="0">
                          <a:effectLst/>
                          <a:latin typeface="+mn-lt"/>
                        </a:rPr>
                        <a:t>%</a:t>
                      </a:r>
                      <a:endParaRPr lang="en-US" sz="1800" b="0" i="1"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l-GR" sz="1800" i="1" u="none" strike="noStrike" dirty="0">
                          <a:effectLst/>
                          <a:latin typeface="+mn-lt"/>
                        </a:rPr>
                        <a:t>χ</a:t>
                      </a:r>
                      <a:r>
                        <a:rPr lang="el-GR" sz="1800" i="1" u="none" strike="noStrike" baseline="30000" dirty="0">
                          <a:effectLst/>
                          <a:latin typeface="+mn-lt"/>
                        </a:rPr>
                        <a:t>2</a:t>
                      </a:r>
                      <a:r>
                        <a:rPr lang="el-GR" sz="1800" i="1" u="none" strike="noStrike" dirty="0">
                          <a:effectLst/>
                          <a:latin typeface="+mn-lt"/>
                        </a:rPr>
                        <a:t> (1)</a:t>
                      </a:r>
                      <a:endParaRPr lang="el-GR" sz="1800" b="0" i="1"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i="1" u="none" strike="noStrike" dirty="0">
                          <a:effectLst/>
                          <a:latin typeface="+mn-lt"/>
                        </a:rPr>
                        <a:t>sig</a:t>
                      </a:r>
                      <a:endParaRPr lang="en-US" sz="1800" b="0" i="1"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r>
              <a:tr h="422822">
                <a:tc>
                  <a:txBody>
                    <a:bodyPr/>
                    <a:lstStyle/>
                    <a:p>
                      <a:pPr algn="l" fontAlgn="b"/>
                      <a:r>
                        <a:rPr lang="en-US" sz="1800" b="1" u="none" strike="noStrike" dirty="0" smtClean="0">
                          <a:effectLst/>
                          <a:latin typeface="+mn-lt"/>
                        </a:rPr>
                        <a:t>Marital status</a:t>
                      </a:r>
                      <a:endParaRPr lang="en-US" sz="1800" b="1" i="0" u="none" strike="noStrike" dirty="0">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endParaRPr lang="en-US" sz="1800" b="0" i="0" u="none" strike="noStrike">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endParaRPr lang="en-US" sz="1800" b="0" i="0" u="none" strike="noStrike">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endParaRPr lang="en-US" sz="1800" b="0" i="0" u="none" strike="noStrike">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endParaRPr lang="en-US" sz="1800" b="0" i="0" u="none" strike="noStrike">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endParaRPr lang="en-US" sz="1800" b="0" i="0" u="none" strike="noStrike">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endParaRPr lang="en-US" sz="1800" b="0" i="0" u="none" strike="noStrike">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r>
              <a:tr h="422822">
                <a:tc>
                  <a:txBody>
                    <a:bodyPr/>
                    <a:lstStyle/>
                    <a:p>
                      <a:pPr algn="l" fontAlgn="b"/>
                      <a:r>
                        <a:rPr lang="en-US" sz="1800" u="none" strike="noStrike">
                          <a:effectLst/>
                          <a:latin typeface="+mn-lt"/>
                        </a:rPr>
                        <a:t>Married**</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56</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61.5</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19</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47.5</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18.25</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.0001</a:t>
                      </a:r>
                      <a:endParaRPr lang="en-US" sz="1800" b="0" i="0" u="none" strike="noStrike">
                        <a:solidFill>
                          <a:srgbClr val="000000"/>
                        </a:solidFill>
                        <a:effectLst/>
                        <a:latin typeface="+mn-lt"/>
                      </a:endParaRPr>
                    </a:p>
                  </a:txBody>
                  <a:tcPr marL="9525" marR="9525" marT="9525" marB="0" anchor="b">
                    <a:noFill/>
                  </a:tcPr>
                </a:tc>
              </a:tr>
              <a:tr h="422822">
                <a:tc>
                  <a:txBody>
                    <a:bodyPr/>
                    <a:lstStyle/>
                    <a:p>
                      <a:pPr algn="l" fontAlgn="b"/>
                      <a:r>
                        <a:rPr lang="en-US" sz="1800" u="none" strike="noStrike">
                          <a:effectLst/>
                          <a:latin typeface="+mn-lt"/>
                        </a:rPr>
                        <a:t>Divorced</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15</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16.5</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11</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27.5</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0.62</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.433</a:t>
                      </a:r>
                      <a:endParaRPr lang="en-US" sz="1800" b="0" i="0" u="none" strike="noStrike">
                        <a:solidFill>
                          <a:srgbClr val="000000"/>
                        </a:solidFill>
                        <a:effectLst/>
                        <a:latin typeface="+mn-lt"/>
                      </a:endParaRPr>
                    </a:p>
                  </a:txBody>
                  <a:tcPr marL="9525" marR="9525" marT="9525" marB="0" anchor="b">
                    <a:noFill/>
                  </a:tcPr>
                </a:tc>
              </a:tr>
              <a:tr h="422822">
                <a:tc>
                  <a:txBody>
                    <a:bodyPr/>
                    <a:lstStyle/>
                    <a:p>
                      <a:pPr algn="l" fontAlgn="b"/>
                      <a:r>
                        <a:rPr lang="en-US" sz="1800" u="none" strike="noStrike">
                          <a:effectLst/>
                          <a:latin typeface="+mn-lt"/>
                        </a:rPr>
                        <a:t>Widowed</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1.1</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0</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0.0</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NA</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NA</a:t>
                      </a:r>
                      <a:endParaRPr lang="en-US" sz="1800" b="0" i="0" u="none" strike="noStrike">
                        <a:solidFill>
                          <a:srgbClr val="000000"/>
                        </a:solidFill>
                        <a:effectLst/>
                        <a:latin typeface="+mn-lt"/>
                      </a:endParaRPr>
                    </a:p>
                  </a:txBody>
                  <a:tcPr marL="9525" marR="9525" marT="9525" marB="0" anchor="b">
                    <a:noFill/>
                  </a:tcPr>
                </a:tc>
              </a:tr>
              <a:tr h="422822">
                <a:tc>
                  <a:txBody>
                    <a:bodyPr/>
                    <a:lstStyle/>
                    <a:p>
                      <a:pPr algn="l" fontAlgn="b"/>
                      <a:r>
                        <a:rPr lang="en-US" sz="1800" u="none" strike="noStrike">
                          <a:effectLst/>
                          <a:latin typeface="+mn-lt"/>
                        </a:rPr>
                        <a:t>Single/seperated</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17</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18.7</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8</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20.0</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3.24</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.072</a:t>
                      </a:r>
                      <a:endParaRPr lang="en-US" sz="1800" b="0" i="0" u="none" strike="noStrike">
                        <a:solidFill>
                          <a:srgbClr val="000000"/>
                        </a:solidFill>
                        <a:effectLst/>
                        <a:latin typeface="+mn-lt"/>
                      </a:endParaRPr>
                    </a:p>
                  </a:txBody>
                  <a:tcPr marL="9525" marR="9525" marT="9525" marB="0" anchor="b">
                    <a:noFill/>
                  </a:tcPr>
                </a:tc>
              </a:tr>
              <a:tr h="831456">
                <a:tc>
                  <a:txBody>
                    <a:bodyPr/>
                    <a:lstStyle/>
                    <a:p>
                      <a:pPr algn="l" fontAlgn="b"/>
                      <a:r>
                        <a:rPr lang="en-US" sz="1800" u="none" strike="noStrike">
                          <a:effectLst/>
                          <a:latin typeface="+mn-lt"/>
                        </a:rPr>
                        <a:t>Partnered with sig. other</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dirty="0">
                          <a:effectLst/>
                          <a:latin typeface="+mn-lt"/>
                        </a:rPr>
                        <a:t>2.2</a:t>
                      </a:r>
                      <a:endParaRPr lang="en-US" sz="1800" b="0" i="0" u="none" strike="noStrike" dirty="0">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5.0</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NA</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NA</a:t>
                      </a:r>
                      <a:endParaRPr lang="en-US" sz="1800" b="0" i="0" u="none" strike="noStrike">
                        <a:solidFill>
                          <a:srgbClr val="000000"/>
                        </a:solidFill>
                        <a:effectLst/>
                        <a:latin typeface="+mn-lt"/>
                      </a:endParaRPr>
                    </a:p>
                  </a:txBody>
                  <a:tcPr marL="9525" marR="9525" marT="9525" marB="0" anchor="b">
                    <a:noFill/>
                  </a:tcPr>
                </a:tc>
              </a:tr>
              <a:tr h="422822">
                <a:tc>
                  <a:txBody>
                    <a:bodyPr/>
                    <a:lstStyle/>
                    <a:p>
                      <a:pPr algn="l" fontAlgn="b"/>
                      <a:r>
                        <a:rPr lang="en-US" sz="1800" b="1" u="none" strike="noStrike" dirty="0">
                          <a:effectLst/>
                          <a:latin typeface="+mn-lt"/>
                        </a:rPr>
                        <a:t>Military status</a:t>
                      </a:r>
                      <a:endParaRPr lang="en-US" sz="1800" b="1" i="0" u="none" strike="noStrike" dirty="0">
                        <a:solidFill>
                          <a:srgbClr val="000000"/>
                        </a:solidFill>
                        <a:effectLst/>
                        <a:latin typeface="+mn-lt"/>
                      </a:endParaRPr>
                    </a:p>
                  </a:txBody>
                  <a:tcPr marL="9525" marR="9525" marT="9525" marB="0" anchor="b">
                    <a:noFill/>
                  </a:tcPr>
                </a:tc>
                <a:tc>
                  <a:txBody>
                    <a:bodyPr/>
                    <a:lstStyle/>
                    <a:p>
                      <a:pPr algn="ctr" fontAlgn="b"/>
                      <a:endParaRPr lang="en-US" sz="1800" b="0" i="0" u="none" strike="noStrike">
                        <a:solidFill>
                          <a:srgbClr val="000000"/>
                        </a:solidFill>
                        <a:effectLst/>
                        <a:latin typeface="+mn-lt"/>
                      </a:endParaRPr>
                    </a:p>
                  </a:txBody>
                  <a:tcPr marL="9525" marR="9525" marT="9525" marB="0" anchor="b">
                    <a:noFill/>
                  </a:tcPr>
                </a:tc>
                <a:tc>
                  <a:txBody>
                    <a:bodyPr/>
                    <a:lstStyle/>
                    <a:p>
                      <a:pPr algn="ctr" fontAlgn="b"/>
                      <a:endParaRPr lang="en-US" sz="1800" b="0" i="0" u="none" strike="noStrike">
                        <a:solidFill>
                          <a:srgbClr val="000000"/>
                        </a:solidFill>
                        <a:effectLst/>
                        <a:latin typeface="+mn-lt"/>
                      </a:endParaRPr>
                    </a:p>
                  </a:txBody>
                  <a:tcPr marL="9525" marR="9525" marT="9525" marB="0" anchor="b">
                    <a:noFill/>
                  </a:tcPr>
                </a:tc>
                <a:tc>
                  <a:txBody>
                    <a:bodyPr/>
                    <a:lstStyle/>
                    <a:p>
                      <a:pPr algn="ctr" fontAlgn="b"/>
                      <a:endParaRPr lang="en-US" sz="1800" b="0" i="0" u="none" strike="noStrike">
                        <a:solidFill>
                          <a:srgbClr val="000000"/>
                        </a:solidFill>
                        <a:effectLst/>
                        <a:latin typeface="+mn-lt"/>
                      </a:endParaRPr>
                    </a:p>
                  </a:txBody>
                  <a:tcPr marL="9525" marR="9525" marT="9525" marB="0" anchor="b">
                    <a:noFill/>
                  </a:tcPr>
                </a:tc>
                <a:tc>
                  <a:txBody>
                    <a:bodyPr/>
                    <a:lstStyle/>
                    <a:p>
                      <a:pPr algn="ctr" fontAlgn="b"/>
                      <a:endParaRPr lang="en-US" sz="1800" b="0" i="0" u="none" strike="noStrike">
                        <a:solidFill>
                          <a:srgbClr val="000000"/>
                        </a:solidFill>
                        <a:effectLst/>
                        <a:latin typeface="+mn-lt"/>
                      </a:endParaRPr>
                    </a:p>
                  </a:txBody>
                  <a:tcPr marL="9525" marR="9525" marT="9525" marB="0" anchor="b">
                    <a:noFill/>
                  </a:tcPr>
                </a:tc>
                <a:tc>
                  <a:txBody>
                    <a:bodyPr/>
                    <a:lstStyle/>
                    <a:p>
                      <a:pPr algn="ctr" fontAlgn="b"/>
                      <a:endParaRPr lang="en-US" sz="1800" b="0" i="0" u="none" strike="noStrike">
                        <a:solidFill>
                          <a:srgbClr val="000000"/>
                        </a:solidFill>
                        <a:effectLst/>
                        <a:latin typeface="+mn-lt"/>
                      </a:endParaRPr>
                    </a:p>
                  </a:txBody>
                  <a:tcPr marL="9525" marR="9525" marT="9525" marB="0" anchor="b">
                    <a:noFill/>
                  </a:tcPr>
                </a:tc>
                <a:tc>
                  <a:txBody>
                    <a:bodyPr/>
                    <a:lstStyle/>
                    <a:p>
                      <a:pPr algn="ctr" fontAlgn="b"/>
                      <a:endParaRPr lang="en-US" sz="1800" b="0" i="0" u="none" strike="noStrike">
                        <a:solidFill>
                          <a:srgbClr val="000000"/>
                        </a:solidFill>
                        <a:effectLst/>
                        <a:latin typeface="+mn-lt"/>
                      </a:endParaRPr>
                    </a:p>
                  </a:txBody>
                  <a:tcPr marL="9525" marR="9525" marT="9525" marB="0" anchor="b">
                    <a:noFill/>
                  </a:tcPr>
                </a:tc>
              </a:tr>
              <a:tr h="422822">
                <a:tc>
                  <a:txBody>
                    <a:bodyPr/>
                    <a:lstStyle/>
                    <a:p>
                      <a:pPr algn="l" fontAlgn="b"/>
                      <a:r>
                        <a:rPr lang="en-US" sz="1800" u="none" strike="noStrike">
                          <a:effectLst/>
                          <a:latin typeface="+mn-lt"/>
                        </a:rPr>
                        <a:t>Active duty*</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25</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27.5</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12</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30.0</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4.57</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.033</a:t>
                      </a:r>
                      <a:endParaRPr lang="en-US" sz="1800" b="0" i="0" u="none" strike="noStrike">
                        <a:solidFill>
                          <a:srgbClr val="000000"/>
                        </a:solidFill>
                        <a:effectLst/>
                        <a:latin typeface="+mn-lt"/>
                      </a:endParaRPr>
                    </a:p>
                  </a:txBody>
                  <a:tcPr marL="9525" marR="9525" marT="9525" marB="0" anchor="b">
                    <a:noFill/>
                  </a:tcPr>
                </a:tc>
              </a:tr>
              <a:tr h="422822">
                <a:tc>
                  <a:txBody>
                    <a:bodyPr/>
                    <a:lstStyle/>
                    <a:p>
                      <a:pPr algn="l" fontAlgn="b"/>
                      <a:r>
                        <a:rPr lang="en-US" sz="1800" u="none" strike="noStrike" dirty="0">
                          <a:effectLst/>
                          <a:latin typeface="+mn-lt"/>
                        </a:rPr>
                        <a:t>Veteran**</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mn-lt"/>
                        </a:rPr>
                        <a:t>66</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mn-lt"/>
                        </a:rPr>
                        <a:t>72.5</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mn-lt"/>
                        </a:rPr>
                        <a:t>28</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mn-lt"/>
                        </a:rPr>
                        <a:t>70.0</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mn-lt"/>
                        </a:rPr>
                        <a:t>15.36</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mn-lt"/>
                        </a:rPr>
                        <a:t>.0001</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374436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smtClean="0"/>
              <a:t>Results</a:t>
            </a:r>
            <a:endParaRPr lang="en-US" sz="2800" dirty="0"/>
          </a:p>
        </p:txBody>
      </p:sp>
      <p:sp>
        <p:nvSpPr>
          <p:cNvPr id="5" name="TextBox 4"/>
          <p:cNvSpPr txBox="1"/>
          <p:nvPr/>
        </p:nvSpPr>
        <p:spPr>
          <a:xfrm>
            <a:off x="457200" y="957781"/>
            <a:ext cx="8469086" cy="707886"/>
          </a:xfrm>
          <a:prstGeom prst="rect">
            <a:avLst/>
          </a:prstGeom>
          <a:noFill/>
        </p:spPr>
        <p:txBody>
          <a:bodyPr wrap="square" rtlCol="0">
            <a:spAutoFit/>
          </a:bodyPr>
          <a:lstStyle/>
          <a:p>
            <a:r>
              <a:rPr lang="en-US" sz="2000" b="1" dirty="0" smtClean="0"/>
              <a:t>Pearson-Product Moment Correlations between scores on the ANAM mood and mindfulness measures </a:t>
            </a:r>
            <a:r>
              <a:rPr lang="en-US" sz="2000" b="1" u="sng" dirty="0" smtClean="0"/>
              <a:t>before</a:t>
            </a:r>
            <a:r>
              <a:rPr lang="en-US" sz="2000" b="1" dirty="0" smtClean="0"/>
              <a:t> MT training</a:t>
            </a:r>
          </a:p>
        </p:txBody>
      </p:sp>
      <p:sp>
        <p:nvSpPr>
          <p:cNvPr id="7" name="TextBox 6"/>
          <p:cNvSpPr txBox="1"/>
          <p:nvPr/>
        </p:nvSpPr>
        <p:spPr>
          <a:xfrm>
            <a:off x="457200" y="5826566"/>
            <a:ext cx="8466164" cy="584775"/>
          </a:xfrm>
          <a:prstGeom prst="rect">
            <a:avLst/>
          </a:prstGeom>
          <a:noFill/>
        </p:spPr>
        <p:txBody>
          <a:bodyPr wrap="none" rtlCol="0">
            <a:spAutoFit/>
          </a:bodyPr>
          <a:lstStyle/>
          <a:p>
            <a:r>
              <a:rPr lang="en-US" sz="1600" dirty="0" smtClean="0"/>
              <a:t>**=</a:t>
            </a:r>
            <a:r>
              <a:rPr lang="en-US" sz="1600" i="1" dirty="0" smtClean="0"/>
              <a:t> p </a:t>
            </a:r>
            <a:r>
              <a:rPr lang="en-US" sz="1600" dirty="0" smtClean="0"/>
              <a:t>&lt; .01. </a:t>
            </a:r>
            <a:r>
              <a:rPr lang="en-US" sz="1600" dirty="0" err="1" smtClean="0"/>
              <a:t>Ang</a:t>
            </a:r>
            <a:r>
              <a:rPr lang="en-US" sz="1600" dirty="0"/>
              <a:t> </a:t>
            </a:r>
            <a:r>
              <a:rPr lang="en-US" sz="1600" dirty="0" smtClean="0"/>
              <a:t>= anger, </a:t>
            </a:r>
            <a:r>
              <a:rPr lang="en-US" sz="1600" dirty="0" err="1" smtClean="0"/>
              <a:t>Anx</a:t>
            </a:r>
            <a:r>
              <a:rPr lang="en-US" sz="1600" dirty="0" smtClean="0"/>
              <a:t> = anxiety, Dep = depression, Fat = fatigue, Hap = happiness, </a:t>
            </a:r>
          </a:p>
          <a:p>
            <a:r>
              <a:rPr lang="en-US" sz="1600" dirty="0" smtClean="0"/>
              <a:t>Rest = restlessness.</a:t>
            </a:r>
            <a:endParaRPr lang="en-US" sz="1600" dirty="0"/>
          </a:p>
        </p:txBody>
      </p:sp>
      <p:graphicFrame>
        <p:nvGraphicFramePr>
          <p:cNvPr id="2" name="Table 1"/>
          <p:cNvGraphicFramePr>
            <a:graphicFrameLocks noGrp="1"/>
          </p:cNvGraphicFramePr>
          <p:nvPr>
            <p:extLst>
              <p:ext uri="{D42A27DB-BD31-4B8C-83A1-F6EECF244321}">
                <p14:modId xmlns:p14="http://schemas.microsoft.com/office/powerpoint/2010/main" val="1762891535"/>
              </p:ext>
            </p:extLst>
          </p:nvPr>
        </p:nvGraphicFramePr>
        <p:xfrm>
          <a:off x="457200" y="1665667"/>
          <a:ext cx="7955280" cy="3882088"/>
        </p:xfrm>
        <a:graphic>
          <a:graphicData uri="http://schemas.openxmlformats.org/drawingml/2006/table">
            <a:tbl>
              <a:tblPr>
                <a:tableStyleId>{5C22544A-7EE6-4342-B048-85BDC9FD1C3A}</a:tableStyleId>
              </a:tblPr>
              <a:tblGrid>
                <a:gridCol w="1229360"/>
                <a:gridCol w="759460"/>
                <a:gridCol w="994410"/>
                <a:gridCol w="994410"/>
                <a:gridCol w="994410"/>
                <a:gridCol w="994410"/>
                <a:gridCol w="994410"/>
                <a:gridCol w="994410"/>
              </a:tblGrid>
              <a:tr h="384912">
                <a:tc>
                  <a:txBody>
                    <a:bodyPr/>
                    <a:lstStyle/>
                    <a:p>
                      <a:pPr algn="l" fontAlgn="b"/>
                      <a:endParaRPr lang="en-US" sz="1800" b="0" i="0" u="none" strike="noStrike" dirty="0">
                        <a:solidFill>
                          <a:srgbClr val="000000"/>
                        </a:solidFill>
                        <a:effectLst/>
                        <a:latin typeface="+mn-lt"/>
                      </a:endParaRPr>
                    </a:p>
                  </a:txBody>
                  <a:tcPr marL="9525" marR="9525" marT="9525"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7">
                  <a:txBody>
                    <a:bodyPr/>
                    <a:lstStyle/>
                    <a:p>
                      <a:pPr algn="ctr" fontAlgn="b"/>
                      <a:r>
                        <a:rPr lang="en-US" sz="1800" b="0" i="0" u="none" strike="noStrike" dirty="0" smtClean="0">
                          <a:solidFill>
                            <a:srgbClr val="000000"/>
                          </a:solidFill>
                          <a:effectLst/>
                          <a:latin typeface="+mn-lt"/>
                        </a:rPr>
                        <a:t>ANAM Mood State</a:t>
                      </a:r>
                      <a:endParaRPr lang="en-US" sz="1800" b="0" i="0" u="none" strike="noStrike" dirty="0">
                        <a:solidFill>
                          <a:srgbClr val="000000"/>
                        </a:solidFill>
                        <a:effectLst/>
                        <a:latin typeface="+mn-lt"/>
                      </a:endParaRPr>
                    </a:p>
                  </a:txBody>
                  <a:tcPr marL="9525" marR="9525" marT="9525" marB="0" anchor="b">
                    <a:lnL w="12700" cmpd="sng">
                      <a:noFill/>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fontAlgn="b"/>
                      <a:endParaRPr lang="en-US" sz="1800" b="0" i="0" u="none" strike="noStrike" dirty="0">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fontAlgn="b"/>
                      <a:endParaRPr lang="en-US" sz="1800" b="0" i="0" u="none" strike="noStrike" dirty="0">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fontAlgn="b"/>
                      <a:endParaRPr lang="en-US" sz="1800" b="0" i="0" u="none" strike="noStrike" dirty="0">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fontAlgn="b"/>
                      <a:endParaRPr lang="en-US" sz="1800" b="0" i="0" u="none" strike="noStrike" dirty="0">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fontAlgn="b"/>
                      <a:endParaRPr lang="en-US" sz="1800" b="0" i="0" u="none" strike="noStrike" dirty="0">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fontAlgn="b"/>
                      <a:endParaRPr lang="en-US" sz="1800" b="0" i="0" u="none" strike="noStrike" dirty="0">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r h="384912">
                <a:tc>
                  <a:txBody>
                    <a:bodyPr/>
                    <a:lstStyle/>
                    <a:p>
                      <a:pPr algn="l" fontAlgn="b"/>
                      <a:r>
                        <a:rPr lang="en-US" sz="1800" b="0" i="0" u="none" strike="noStrike" dirty="0" smtClean="0">
                          <a:solidFill>
                            <a:srgbClr val="000000"/>
                          </a:solidFill>
                          <a:effectLst/>
                          <a:latin typeface="+mn-lt"/>
                        </a:rPr>
                        <a:t>Measure</a:t>
                      </a:r>
                      <a:endParaRPr lang="en-US" sz="1800" b="0" i="0" u="none" strike="noStrike" dirty="0">
                        <a:solidFill>
                          <a:srgbClr val="000000"/>
                        </a:solidFill>
                        <a:effectLst/>
                        <a:latin typeface="+mn-lt"/>
                      </a:endParaRPr>
                    </a:p>
                  </a:txBody>
                  <a:tcPr marL="9525" marR="9525" marT="9525" marB="0" anchor="b">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i="1" u="none" strike="noStrike" dirty="0" err="1">
                          <a:effectLst/>
                          <a:latin typeface="+mn-lt"/>
                        </a:rPr>
                        <a:t>Ang</a:t>
                      </a:r>
                      <a:endParaRPr lang="en-US" sz="1800" b="0" i="1" u="none" strike="noStrike" dirty="0">
                        <a:solidFill>
                          <a:srgbClr val="000000"/>
                        </a:solidFill>
                        <a:effectLst/>
                        <a:latin typeface="+mn-lt"/>
                      </a:endParaRPr>
                    </a:p>
                  </a:txBody>
                  <a:tcPr marL="9525" marR="9525" marT="9525" marB="0" anchor="b">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i="1" u="none" strike="noStrike" dirty="0" err="1">
                          <a:effectLst/>
                          <a:latin typeface="+mn-lt"/>
                        </a:rPr>
                        <a:t>Anx</a:t>
                      </a:r>
                      <a:endParaRPr lang="en-US" sz="1800" b="0" i="1" u="none" strike="noStrike" dirty="0">
                        <a:solidFill>
                          <a:srgbClr val="000000"/>
                        </a:solidFill>
                        <a:effectLst/>
                        <a:latin typeface="+mn-lt"/>
                      </a:endParaRPr>
                    </a:p>
                  </a:txBody>
                  <a:tcPr marL="9525" marR="9525" marT="9525" marB="0" anchor="b">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i="1" u="none" strike="noStrike" dirty="0">
                          <a:effectLst/>
                          <a:latin typeface="+mn-lt"/>
                        </a:rPr>
                        <a:t>Dep</a:t>
                      </a:r>
                      <a:endParaRPr lang="en-US" sz="1800" b="0" i="1" u="none" strike="noStrike" dirty="0">
                        <a:solidFill>
                          <a:srgbClr val="000000"/>
                        </a:solidFill>
                        <a:effectLst/>
                        <a:latin typeface="+mn-lt"/>
                      </a:endParaRPr>
                    </a:p>
                  </a:txBody>
                  <a:tcPr marL="9525" marR="9525" marT="9525" marB="0" anchor="b">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i="1" u="none" strike="noStrike" dirty="0">
                          <a:effectLst/>
                          <a:latin typeface="+mn-lt"/>
                        </a:rPr>
                        <a:t>Fat</a:t>
                      </a:r>
                      <a:endParaRPr lang="en-US" sz="1800" b="0" i="1" u="none" strike="noStrike" dirty="0">
                        <a:solidFill>
                          <a:srgbClr val="000000"/>
                        </a:solidFill>
                        <a:effectLst/>
                        <a:latin typeface="+mn-lt"/>
                      </a:endParaRPr>
                    </a:p>
                  </a:txBody>
                  <a:tcPr marL="9525" marR="9525" marT="9525" marB="0" anchor="b">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i="1" u="none" strike="noStrike" dirty="0">
                          <a:effectLst/>
                          <a:latin typeface="+mn-lt"/>
                        </a:rPr>
                        <a:t>Hap</a:t>
                      </a:r>
                      <a:endParaRPr lang="en-US" sz="1800" b="0" i="1" u="none" strike="noStrike" dirty="0">
                        <a:solidFill>
                          <a:srgbClr val="000000"/>
                        </a:solidFill>
                        <a:effectLst/>
                        <a:latin typeface="+mn-lt"/>
                      </a:endParaRPr>
                    </a:p>
                  </a:txBody>
                  <a:tcPr marL="9525" marR="9525" marT="9525" marB="0" anchor="b">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i="1" u="none" strike="noStrike" dirty="0">
                          <a:effectLst/>
                          <a:latin typeface="+mn-lt"/>
                        </a:rPr>
                        <a:t>Rest</a:t>
                      </a:r>
                      <a:endParaRPr lang="en-US" sz="1800" b="0" i="1" u="none" strike="noStrike" dirty="0">
                        <a:solidFill>
                          <a:srgbClr val="000000"/>
                        </a:solidFill>
                        <a:effectLst/>
                        <a:latin typeface="+mn-lt"/>
                      </a:endParaRPr>
                    </a:p>
                  </a:txBody>
                  <a:tcPr marL="9525" marR="9525" marT="9525" marB="0" anchor="b">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i="1" u="none" strike="noStrike" dirty="0">
                          <a:effectLst/>
                          <a:latin typeface="+mn-lt"/>
                        </a:rPr>
                        <a:t>Vigor</a:t>
                      </a:r>
                      <a:endParaRPr lang="en-US" sz="1800" b="0" i="1" u="none" strike="noStrike" dirty="0">
                        <a:solidFill>
                          <a:srgbClr val="000000"/>
                        </a:solidFill>
                        <a:effectLst/>
                        <a:latin typeface="+mn-lt"/>
                      </a:endParaRPr>
                    </a:p>
                  </a:txBody>
                  <a:tcPr marL="9525" marR="9525" marT="9525" marB="0" anchor="b">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4912">
                <a:tc>
                  <a:txBody>
                    <a:bodyPr/>
                    <a:lstStyle/>
                    <a:p>
                      <a:pPr algn="l" fontAlgn="b"/>
                      <a:r>
                        <a:rPr lang="en-US" sz="1800" u="none" strike="noStrike">
                          <a:effectLst/>
                          <a:latin typeface="+mn-lt"/>
                        </a:rPr>
                        <a:t>MAAS</a:t>
                      </a:r>
                      <a:endParaRPr lang="en-US" sz="1800" b="1" i="0" u="none" strike="noStrike">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endParaRPr lang="en-US" sz="1800" b="0" i="0" u="none" strike="noStrike">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endParaRPr lang="en-US" sz="1800" b="0" i="0" u="none" strike="noStrike" dirty="0">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endParaRPr lang="en-US" sz="1800" b="0" i="0" u="none" strike="noStrike">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endParaRPr lang="en-US" sz="1800" b="0" i="0" u="none" strike="noStrike">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endParaRPr lang="en-US" sz="1800" b="0" i="0" u="none" strike="noStrike">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endParaRPr lang="en-US" sz="1800" b="0" i="0" u="none" strike="noStrike">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endParaRPr lang="en-US" sz="1800" b="0" i="0" u="none" strike="noStrike">
                        <a:solidFill>
                          <a:srgbClr val="000000"/>
                        </a:solidFill>
                        <a:effectLst/>
                        <a:latin typeface="+mn-lt"/>
                      </a:endParaRPr>
                    </a:p>
                  </a:txBody>
                  <a:tcPr marL="9525" marR="9525" marT="9525" marB="0" anchor="b">
                    <a:lnT w="12700" cap="flat" cmpd="sng" algn="ctr">
                      <a:solidFill>
                        <a:schemeClr val="tx1"/>
                      </a:solidFill>
                      <a:prstDash val="solid"/>
                      <a:round/>
                      <a:headEnd type="none" w="med" len="med"/>
                      <a:tailEnd type="none" w="med" len="med"/>
                    </a:lnT>
                    <a:noFill/>
                  </a:tcPr>
                </a:tc>
              </a:tr>
              <a:tr h="384912">
                <a:tc>
                  <a:txBody>
                    <a:bodyPr/>
                    <a:lstStyle/>
                    <a:p>
                      <a:pPr algn="l" fontAlgn="b"/>
                      <a:r>
                        <a:rPr lang="en-US" sz="1800" u="none" strike="noStrike">
                          <a:effectLst/>
                          <a:latin typeface="+mn-lt"/>
                        </a:rPr>
                        <a:t>Total</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-.14</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-.35**</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-.27**</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-.27**</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.35**</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-.34**</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.33**</a:t>
                      </a:r>
                      <a:endParaRPr lang="en-US" sz="1800" b="0" i="0" u="none" strike="noStrike">
                        <a:solidFill>
                          <a:srgbClr val="000000"/>
                        </a:solidFill>
                        <a:effectLst/>
                        <a:latin typeface="+mn-lt"/>
                      </a:endParaRPr>
                    </a:p>
                  </a:txBody>
                  <a:tcPr marL="9525" marR="9525" marT="9525" marB="0" anchor="b">
                    <a:noFill/>
                  </a:tcPr>
                </a:tc>
              </a:tr>
              <a:tr h="384912">
                <a:tc>
                  <a:txBody>
                    <a:bodyPr/>
                    <a:lstStyle/>
                    <a:p>
                      <a:pPr algn="l" fontAlgn="b"/>
                      <a:r>
                        <a:rPr lang="en-US" sz="1800" u="none" strike="noStrike">
                          <a:effectLst/>
                          <a:latin typeface="+mn-lt"/>
                        </a:rPr>
                        <a:t>FFMQ</a:t>
                      </a:r>
                      <a:endParaRPr lang="en-US" sz="1800" b="1" i="0" u="none" strike="noStrike">
                        <a:solidFill>
                          <a:srgbClr val="000000"/>
                        </a:solidFill>
                        <a:effectLst/>
                        <a:latin typeface="+mn-lt"/>
                      </a:endParaRPr>
                    </a:p>
                  </a:txBody>
                  <a:tcPr marL="9525" marR="9525" marT="9525" marB="0" anchor="b">
                    <a:noFill/>
                  </a:tcPr>
                </a:tc>
                <a:tc>
                  <a:txBody>
                    <a:bodyPr/>
                    <a:lstStyle/>
                    <a:p>
                      <a:pPr algn="ctr" fontAlgn="b"/>
                      <a:endParaRPr lang="en-US" sz="1800" b="0" i="0" u="none" strike="noStrike">
                        <a:solidFill>
                          <a:srgbClr val="000000"/>
                        </a:solidFill>
                        <a:effectLst/>
                        <a:latin typeface="+mn-lt"/>
                      </a:endParaRPr>
                    </a:p>
                  </a:txBody>
                  <a:tcPr marL="9525" marR="9525" marT="9525" marB="0" anchor="b">
                    <a:noFill/>
                  </a:tcPr>
                </a:tc>
                <a:tc>
                  <a:txBody>
                    <a:bodyPr/>
                    <a:lstStyle/>
                    <a:p>
                      <a:pPr algn="ctr" fontAlgn="b"/>
                      <a:endParaRPr lang="en-US" sz="1800" b="0" i="0" u="none" strike="noStrike">
                        <a:solidFill>
                          <a:srgbClr val="000000"/>
                        </a:solidFill>
                        <a:effectLst/>
                        <a:latin typeface="+mn-lt"/>
                      </a:endParaRPr>
                    </a:p>
                  </a:txBody>
                  <a:tcPr marL="9525" marR="9525" marT="9525" marB="0" anchor="b">
                    <a:noFill/>
                  </a:tcPr>
                </a:tc>
                <a:tc>
                  <a:txBody>
                    <a:bodyPr/>
                    <a:lstStyle/>
                    <a:p>
                      <a:pPr algn="ctr" fontAlgn="b"/>
                      <a:endParaRPr lang="en-US" sz="1800" b="0" i="0" u="none" strike="noStrike">
                        <a:solidFill>
                          <a:srgbClr val="000000"/>
                        </a:solidFill>
                        <a:effectLst/>
                        <a:latin typeface="+mn-lt"/>
                      </a:endParaRPr>
                    </a:p>
                  </a:txBody>
                  <a:tcPr marL="9525" marR="9525" marT="9525" marB="0" anchor="b">
                    <a:noFill/>
                  </a:tcPr>
                </a:tc>
                <a:tc>
                  <a:txBody>
                    <a:bodyPr/>
                    <a:lstStyle/>
                    <a:p>
                      <a:pPr algn="ctr" fontAlgn="b"/>
                      <a:endParaRPr lang="en-US" sz="1800" b="0" i="0" u="none" strike="noStrike">
                        <a:solidFill>
                          <a:srgbClr val="000000"/>
                        </a:solidFill>
                        <a:effectLst/>
                        <a:latin typeface="+mn-lt"/>
                      </a:endParaRPr>
                    </a:p>
                  </a:txBody>
                  <a:tcPr marL="9525" marR="9525" marT="9525" marB="0" anchor="b">
                    <a:noFill/>
                  </a:tcPr>
                </a:tc>
                <a:tc>
                  <a:txBody>
                    <a:bodyPr/>
                    <a:lstStyle/>
                    <a:p>
                      <a:pPr algn="ctr" fontAlgn="b"/>
                      <a:endParaRPr lang="en-US" sz="1800" b="0" i="0" u="none" strike="noStrike">
                        <a:solidFill>
                          <a:srgbClr val="000000"/>
                        </a:solidFill>
                        <a:effectLst/>
                        <a:latin typeface="+mn-lt"/>
                      </a:endParaRPr>
                    </a:p>
                  </a:txBody>
                  <a:tcPr marL="9525" marR="9525" marT="9525" marB="0" anchor="b">
                    <a:noFill/>
                  </a:tcPr>
                </a:tc>
                <a:tc>
                  <a:txBody>
                    <a:bodyPr/>
                    <a:lstStyle/>
                    <a:p>
                      <a:pPr algn="ctr" fontAlgn="b"/>
                      <a:endParaRPr lang="en-US" sz="1800" b="0" i="0" u="none" strike="noStrike">
                        <a:solidFill>
                          <a:srgbClr val="000000"/>
                        </a:solidFill>
                        <a:effectLst/>
                        <a:latin typeface="+mn-lt"/>
                      </a:endParaRPr>
                    </a:p>
                  </a:txBody>
                  <a:tcPr marL="9525" marR="9525" marT="9525" marB="0" anchor="b">
                    <a:noFill/>
                  </a:tcPr>
                </a:tc>
                <a:tc>
                  <a:txBody>
                    <a:bodyPr/>
                    <a:lstStyle/>
                    <a:p>
                      <a:pPr algn="ctr" fontAlgn="b"/>
                      <a:endParaRPr lang="en-US" sz="1800" b="0" i="0" u="none" strike="noStrike">
                        <a:solidFill>
                          <a:srgbClr val="000000"/>
                        </a:solidFill>
                        <a:effectLst/>
                        <a:latin typeface="+mn-lt"/>
                      </a:endParaRPr>
                    </a:p>
                  </a:txBody>
                  <a:tcPr marL="9525" marR="9525" marT="9525" marB="0" anchor="b">
                    <a:noFill/>
                  </a:tcPr>
                </a:tc>
              </a:tr>
              <a:tr h="384912">
                <a:tc>
                  <a:txBody>
                    <a:bodyPr/>
                    <a:lstStyle/>
                    <a:p>
                      <a:pPr algn="l" fontAlgn="b"/>
                      <a:r>
                        <a:rPr lang="en-US" sz="1800" u="none" strike="noStrike">
                          <a:effectLst/>
                          <a:latin typeface="+mn-lt"/>
                        </a:rPr>
                        <a:t>Observe</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.04</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-.08</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-.11</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-.09</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.28**</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-.13</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.30**</a:t>
                      </a:r>
                      <a:endParaRPr lang="en-US" sz="1800" b="0" i="0" u="none" strike="noStrike">
                        <a:solidFill>
                          <a:srgbClr val="000000"/>
                        </a:solidFill>
                        <a:effectLst/>
                        <a:latin typeface="+mn-lt"/>
                      </a:endParaRPr>
                    </a:p>
                  </a:txBody>
                  <a:tcPr marL="9525" marR="9525" marT="9525" marB="0" anchor="b">
                    <a:noFill/>
                  </a:tcPr>
                </a:tc>
              </a:tr>
              <a:tr h="384912">
                <a:tc>
                  <a:txBody>
                    <a:bodyPr/>
                    <a:lstStyle/>
                    <a:p>
                      <a:pPr algn="l" fontAlgn="b"/>
                      <a:r>
                        <a:rPr lang="en-US" sz="1800" u="none" strike="noStrike">
                          <a:effectLst/>
                          <a:latin typeface="+mn-lt"/>
                        </a:rPr>
                        <a:t>Describe</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-.11</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-.31**</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-.31**</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-.23**</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.47**</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-.28**</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.39**</a:t>
                      </a:r>
                      <a:endParaRPr lang="en-US" sz="1800" b="0" i="0" u="none" strike="noStrike">
                        <a:solidFill>
                          <a:srgbClr val="000000"/>
                        </a:solidFill>
                        <a:effectLst/>
                        <a:latin typeface="+mn-lt"/>
                      </a:endParaRPr>
                    </a:p>
                  </a:txBody>
                  <a:tcPr marL="9525" marR="9525" marT="9525" marB="0" anchor="b">
                    <a:noFill/>
                  </a:tcPr>
                </a:tc>
              </a:tr>
              <a:tr h="384912">
                <a:tc>
                  <a:txBody>
                    <a:bodyPr/>
                    <a:lstStyle/>
                    <a:p>
                      <a:pPr algn="l" fontAlgn="b"/>
                      <a:r>
                        <a:rPr lang="en-US" sz="1800" u="none" strike="noStrike" dirty="0" smtClean="0">
                          <a:effectLst/>
                          <a:latin typeface="+mn-lt"/>
                        </a:rPr>
                        <a:t>Acting</a:t>
                      </a:r>
                      <a:r>
                        <a:rPr lang="en-US" sz="1800" u="none" strike="noStrike" baseline="0" dirty="0" smtClean="0">
                          <a:effectLst/>
                          <a:latin typeface="+mn-lt"/>
                        </a:rPr>
                        <a:t> w/ A</a:t>
                      </a:r>
                      <a:endParaRPr lang="en-US" sz="1800" b="0" i="0" u="none" strike="noStrike" dirty="0">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-.14</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-.33**</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-.29**</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-.33**</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.33**</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-.36**</a:t>
                      </a:r>
                      <a:endParaRPr lang="en-US" sz="1800" b="0" i="0" u="none" strike="noStrike">
                        <a:solidFill>
                          <a:srgbClr val="000000"/>
                        </a:solidFill>
                        <a:effectLst/>
                        <a:latin typeface="+mn-lt"/>
                      </a:endParaRPr>
                    </a:p>
                  </a:txBody>
                  <a:tcPr marL="9525" marR="9525" marT="9525" marB="0" anchor="b">
                    <a:noFill/>
                  </a:tcPr>
                </a:tc>
                <a:tc>
                  <a:txBody>
                    <a:bodyPr/>
                    <a:lstStyle/>
                    <a:p>
                      <a:pPr algn="ctr" fontAlgn="b"/>
                      <a:r>
                        <a:rPr lang="en-US" sz="1800" u="none" strike="noStrike">
                          <a:effectLst/>
                          <a:latin typeface="+mn-lt"/>
                        </a:rPr>
                        <a:t>.33**</a:t>
                      </a:r>
                      <a:endParaRPr lang="en-US" sz="1800" b="0" i="0" u="none" strike="noStrike">
                        <a:solidFill>
                          <a:srgbClr val="000000"/>
                        </a:solidFill>
                        <a:effectLst/>
                        <a:latin typeface="+mn-lt"/>
                      </a:endParaRPr>
                    </a:p>
                  </a:txBody>
                  <a:tcPr marL="9525" marR="9525" marT="9525" marB="0" anchor="b">
                    <a:noFill/>
                  </a:tcPr>
                </a:tc>
              </a:tr>
              <a:tr h="417880">
                <a:tc>
                  <a:txBody>
                    <a:bodyPr/>
                    <a:lstStyle/>
                    <a:p>
                      <a:pPr algn="l" fontAlgn="b"/>
                      <a:r>
                        <a:rPr lang="en-US" sz="1800" u="none" strike="noStrike" dirty="0" smtClean="0">
                          <a:effectLst/>
                          <a:latin typeface="+mn-lt"/>
                        </a:rPr>
                        <a:t>Non-judge</a:t>
                      </a:r>
                      <a:endParaRPr lang="en-US" sz="1800" b="0" i="0" u="none" strike="noStrike" dirty="0">
                        <a:solidFill>
                          <a:srgbClr val="000000"/>
                        </a:solidFill>
                        <a:effectLst/>
                        <a:latin typeface="+mn-lt"/>
                      </a:endParaRPr>
                    </a:p>
                  </a:txBody>
                  <a:tcPr marL="9525" marR="9525" marT="9525" marB="0" anchor="b">
                    <a:noFill/>
                  </a:tcPr>
                </a:tc>
                <a:tc>
                  <a:txBody>
                    <a:bodyPr/>
                    <a:lstStyle/>
                    <a:p>
                      <a:pPr algn="ctr" fontAlgn="b"/>
                      <a:r>
                        <a:rPr lang="en-US" sz="1800" u="none" strike="noStrike" dirty="0">
                          <a:effectLst/>
                          <a:latin typeface="+mn-lt"/>
                        </a:rPr>
                        <a:t>-.17</a:t>
                      </a:r>
                      <a:endParaRPr lang="en-US" sz="1800" b="0" i="0" u="none" strike="noStrike" dirty="0">
                        <a:solidFill>
                          <a:srgbClr val="000000"/>
                        </a:solidFill>
                        <a:effectLst/>
                        <a:latin typeface="+mn-lt"/>
                      </a:endParaRPr>
                    </a:p>
                  </a:txBody>
                  <a:tcPr marL="9525" marR="9525" marT="9525" marB="0" anchor="b">
                    <a:noFill/>
                  </a:tcPr>
                </a:tc>
                <a:tc>
                  <a:txBody>
                    <a:bodyPr/>
                    <a:lstStyle/>
                    <a:p>
                      <a:pPr algn="ctr" fontAlgn="b"/>
                      <a:r>
                        <a:rPr lang="en-US" sz="1800" u="none" strike="noStrike" dirty="0">
                          <a:effectLst/>
                          <a:latin typeface="+mn-lt"/>
                        </a:rPr>
                        <a:t>-.43**</a:t>
                      </a:r>
                      <a:endParaRPr lang="en-US" sz="1800" b="0" i="0" u="none" strike="noStrike" dirty="0">
                        <a:solidFill>
                          <a:srgbClr val="000000"/>
                        </a:solidFill>
                        <a:effectLst/>
                        <a:latin typeface="+mn-lt"/>
                      </a:endParaRPr>
                    </a:p>
                  </a:txBody>
                  <a:tcPr marL="9525" marR="9525" marT="9525" marB="0" anchor="b">
                    <a:noFill/>
                  </a:tcPr>
                </a:tc>
                <a:tc>
                  <a:txBody>
                    <a:bodyPr/>
                    <a:lstStyle/>
                    <a:p>
                      <a:pPr algn="ctr" fontAlgn="b"/>
                      <a:r>
                        <a:rPr lang="en-US" sz="1800" u="none" strike="noStrike" dirty="0">
                          <a:effectLst/>
                          <a:latin typeface="+mn-lt"/>
                        </a:rPr>
                        <a:t>-.37**</a:t>
                      </a:r>
                      <a:endParaRPr lang="en-US" sz="1800" b="0" i="0" u="none" strike="noStrike" dirty="0">
                        <a:solidFill>
                          <a:srgbClr val="000000"/>
                        </a:solidFill>
                        <a:effectLst/>
                        <a:latin typeface="+mn-lt"/>
                      </a:endParaRPr>
                    </a:p>
                  </a:txBody>
                  <a:tcPr marL="9525" marR="9525" marT="9525" marB="0" anchor="b">
                    <a:noFill/>
                  </a:tcPr>
                </a:tc>
                <a:tc>
                  <a:txBody>
                    <a:bodyPr/>
                    <a:lstStyle/>
                    <a:p>
                      <a:pPr algn="ctr" fontAlgn="b"/>
                      <a:r>
                        <a:rPr lang="en-US" sz="1800" u="none" strike="noStrike" dirty="0">
                          <a:effectLst/>
                          <a:latin typeface="+mn-lt"/>
                        </a:rPr>
                        <a:t>-.30**</a:t>
                      </a:r>
                      <a:endParaRPr lang="en-US" sz="1800" b="0" i="0" u="none" strike="noStrike" dirty="0">
                        <a:solidFill>
                          <a:srgbClr val="000000"/>
                        </a:solidFill>
                        <a:effectLst/>
                        <a:latin typeface="+mn-lt"/>
                      </a:endParaRPr>
                    </a:p>
                  </a:txBody>
                  <a:tcPr marL="9525" marR="9525" marT="9525" marB="0" anchor="b">
                    <a:noFill/>
                  </a:tcPr>
                </a:tc>
                <a:tc>
                  <a:txBody>
                    <a:bodyPr/>
                    <a:lstStyle/>
                    <a:p>
                      <a:pPr algn="ctr" fontAlgn="b"/>
                      <a:r>
                        <a:rPr lang="en-US" sz="1800" u="none" strike="noStrike" dirty="0">
                          <a:effectLst/>
                          <a:latin typeface="+mn-lt"/>
                        </a:rPr>
                        <a:t>.37**</a:t>
                      </a:r>
                      <a:endParaRPr lang="en-US" sz="1800" b="0" i="0" u="none" strike="noStrike" dirty="0">
                        <a:solidFill>
                          <a:srgbClr val="000000"/>
                        </a:solidFill>
                        <a:effectLst/>
                        <a:latin typeface="+mn-lt"/>
                      </a:endParaRPr>
                    </a:p>
                  </a:txBody>
                  <a:tcPr marL="9525" marR="9525" marT="9525" marB="0" anchor="b">
                    <a:noFill/>
                  </a:tcPr>
                </a:tc>
                <a:tc>
                  <a:txBody>
                    <a:bodyPr/>
                    <a:lstStyle/>
                    <a:p>
                      <a:pPr algn="ctr" fontAlgn="b"/>
                      <a:r>
                        <a:rPr lang="en-US" sz="1800" u="none" strike="noStrike" dirty="0">
                          <a:effectLst/>
                          <a:latin typeface="+mn-lt"/>
                        </a:rPr>
                        <a:t>-.43**</a:t>
                      </a:r>
                      <a:endParaRPr lang="en-US" sz="1800" b="0" i="0" u="none" strike="noStrike" dirty="0">
                        <a:solidFill>
                          <a:srgbClr val="000000"/>
                        </a:solidFill>
                        <a:effectLst/>
                        <a:latin typeface="+mn-lt"/>
                      </a:endParaRPr>
                    </a:p>
                  </a:txBody>
                  <a:tcPr marL="9525" marR="9525" marT="9525" marB="0" anchor="b">
                    <a:noFill/>
                  </a:tcPr>
                </a:tc>
                <a:tc>
                  <a:txBody>
                    <a:bodyPr/>
                    <a:lstStyle/>
                    <a:p>
                      <a:pPr algn="ctr" fontAlgn="b"/>
                      <a:r>
                        <a:rPr lang="en-US" sz="1800" u="none" strike="noStrike" dirty="0">
                          <a:effectLst/>
                          <a:latin typeface="+mn-lt"/>
                        </a:rPr>
                        <a:t>.26**</a:t>
                      </a:r>
                      <a:endParaRPr lang="en-US" sz="1800" b="0" i="0" u="none" strike="noStrike" dirty="0">
                        <a:solidFill>
                          <a:srgbClr val="000000"/>
                        </a:solidFill>
                        <a:effectLst/>
                        <a:latin typeface="+mn-lt"/>
                      </a:endParaRPr>
                    </a:p>
                  </a:txBody>
                  <a:tcPr marL="9525" marR="9525" marT="9525" marB="0" anchor="b">
                    <a:noFill/>
                  </a:tcPr>
                </a:tc>
              </a:tr>
              <a:tr h="384912">
                <a:tc>
                  <a:txBody>
                    <a:bodyPr/>
                    <a:lstStyle/>
                    <a:p>
                      <a:pPr algn="l" fontAlgn="b"/>
                      <a:r>
                        <a:rPr lang="en-US" sz="1800" u="none" strike="noStrike" dirty="0" smtClean="0">
                          <a:effectLst/>
                          <a:latin typeface="+mn-lt"/>
                        </a:rPr>
                        <a:t>Non-react</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mn-lt"/>
                        </a:rPr>
                        <a:t>-.23**</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mn-lt"/>
                        </a:rPr>
                        <a:t>-.40**</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mn-lt"/>
                        </a:rPr>
                        <a:t>-.42**</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mn-lt"/>
                        </a:rPr>
                        <a:t>-.26**</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mn-lt"/>
                        </a:rPr>
                        <a:t>.54**</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mn-lt"/>
                        </a:rPr>
                        <a:t>-.42**</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latin typeface="+mn-lt"/>
                        </a:rPr>
                        <a:t>.43**</a:t>
                      </a:r>
                      <a:endParaRPr lang="en-US" sz="1800" b="0" i="0" u="none" strike="noStrike" dirty="0">
                        <a:solidFill>
                          <a:srgbClr val="000000"/>
                        </a:solidFill>
                        <a:effectLst/>
                        <a:latin typeface="+mn-lt"/>
                      </a:endParaRPr>
                    </a:p>
                  </a:txBody>
                  <a:tcPr marL="9525" marR="9525" marT="9525" marB="0" anchor="b">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260968677"/>
      </p:ext>
    </p:extLst>
  </p:cSld>
  <p:clrMapOvr>
    <a:masterClrMapping/>
  </p:clrMapOvr>
  <p:timing>
    <p:tnLst>
      <p:par>
        <p:cTn id="1" dur="indefinite" restart="never" nodeType="tmRoot"/>
      </p:par>
    </p:tnLst>
  </p:timing>
</p:sld>
</file>

<file path=ppt/theme/theme1.xml><?xml version="1.0" encoding="utf-8"?>
<a:theme xmlns:a="http://schemas.openxmlformats.org/drawingml/2006/main" name="ARL_Overview_01052015_Update Template">
  <a:themeElements>
    <a:clrScheme name="Custom 4">
      <a:dk1>
        <a:sysClr val="windowText" lastClr="000000"/>
      </a:dk1>
      <a:lt1>
        <a:sysClr val="window" lastClr="FFFFFF"/>
      </a:lt1>
      <a:dk2>
        <a:srgbClr val="1F497D"/>
      </a:dk2>
      <a:lt2>
        <a:srgbClr val="EEECE1"/>
      </a:lt2>
      <a:accent1>
        <a:srgbClr val="1C3F94"/>
      </a:accent1>
      <a:accent2>
        <a:srgbClr val="C41230"/>
      </a:accent2>
      <a:accent3>
        <a:srgbClr val="9BBB59"/>
      </a:accent3>
      <a:accent4>
        <a:srgbClr val="8064A2"/>
      </a:accent4>
      <a:accent5>
        <a:srgbClr val="4BACC6"/>
      </a:accent5>
      <a:accent6>
        <a:srgbClr val="F79646"/>
      </a:accent6>
      <a:hlink>
        <a:srgbClr val="0000FF"/>
      </a:hlink>
      <a:folHlink>
        <a:srgbClr val="800080"/>
      </a:folHlink>
    </a:clrScheme>
    <a:fontScheme name="AMC_Revised">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B8568DBF36F4042AA4E09865AE7BACA" ma:contentTypeVersion="2" ma:contentTypeDescription="Create a new document." ma:contentTypeScope="" ma:versionID="9cf4fadfbf35e75f358984352b4a0bf7">
  <xsd:schema xmlns:xsd="http://www.w3.org/2001/XMLSchema" xmlns:xs="http://www.w3.org/2001/XMLSchema" xmlns:p="http://schemas.microsoft.com/office/2006/metadata/properties" xmlns:ns2="7dcc513f-4b87-4db4-9bd2-1b8c8e94889f" targetNamespace="http://schemas.microsoft.com/office/2006/metadata/properties" ma:root="true" ma:fieldsID="28f554992c4c7bc4874674b2d99fc895" ns2:_="">
    <xsd:import namespace="7dcc513f-4b87-4db4-9bd2-1b8c8e94889f"/>
    <xsd:element name="properties">
      <xsd:complexType>
        <xsd:sequence>
          <xsd:element name="documentManagement">
            <xsd:complexType>
              <xsd:all>
                <xsd:element ref="ns2:Document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cc513f-4b87-4db4-9bd2-1b8c8e94889f" elementFormDefault="qualified">
    <xsd:import namespace="http://schemas.microsoft.com/office/2006/documentManagement/types"/>
    <xsd:import namespace="http://schemas.microsoft.com/office/infopath/2007/PartnerControls"/>
    <xsd:element name="Document_x0020_Type" ma:index="8" ma:displayName="Document Type" ma:default="Sample" ma:format="Dropdown" ma:internalName="Document_x0020_Type">
      <xsd:simpleType>
        <xsd:restriction base="dms:Choice">
          <xsd:enumeration value="Template"/>
          <xsd:enumeration value="Sampl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axOccurs="1" ma:index="9"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ocument_x0020_Type xmlns="7dcc513f-4b87-4db4-9bd2-1b8c8e94889f">Sample</Document_x0020_Typ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70CC83-22DC-4870-9550-3CBB7A88BB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dcc513f-4b87-4db4-9bd2-1b8c8e9488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1C3164B-E357-4C61-9748-6D3606BFACD6}">
  <ds:schemaRefs>
    <ds:schemaRef ds:uri="http://schemas.microsoft.com/office/2006/metadata/properties"/>
    <ds:schemaRef ds:uri="http://purl.org/dc/terms/"/>
    <ds:schemaRef ds:uri="http://schemas.openxmlformats.org/package/2006/metadata/core-properties"/>
    <ds:schemaRef ds:uri="7dcc513f-4b87-4db4-9bd2-1b8c8e94889f"/>
    <ds:schemaRef ds:uri="http://purl.org/dc/dcmitype/"/>
    <ds:schemaRef ds:uri="http://schemas.microsoft.com/office/infopath/2007/PartnerControls"/>
    <ds:schemaRef ds:uri="http://schemas.microsoft.com/office/2006/documentManagement/types"/>
    <ds:schemaRef ds:uri="http://purl.org/dc/elements/1.1/"/>
    <ds:schemaRef ds:uri="http://www.w3.org/XML/1998/namespace"/>
  </ds:schemaRefs>
</ds:datastoreItem>
</file>

<file path=customXml/itemProps3.xml><?xml version="1.0" encoding="utf-8"?>
<ds:datastoreItem xmlns:ds="http://schemas.openxmlformats.org/officeDocument/2006/customXml" ds:itemID="{1A3DBC3F-1BD6-457B-823D-FD749E2AD0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ARL_Overview_01052015_Update Template</Template>
  <TotalTime>7529</TotalTime>
  <Words>4001</Words>
  <Application>Microsoft Office PowerPoint</Application>
  <PresentationFormat>On-screen Show (4:3)</PresentationFormat>
  <Paragraphs>757</Paragraphs>
  <Slides>20</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MS PGothic</vt:lpstr>
      <vt:lpstr>Arial</vt:lpstr>
      <vt:lpstr>Arial Black</vt:lpstr>
      <vt:lpstr>Calibri</vt:lpstr>
      <vt:lpstr>Comic Sans MS</vt:lpstr>
      <vt:lpstr>ARL_Overview_01052015_Update Template</vt:lpstr>
      <vt:lpstr>PowerPoint Presentation</vt:lpstr>
      <vt:lpstr>Mood &amp; Performance</vt:lpstr>
      <vt:lpstr>Trait Mindfulness</vt:lpstr>
      <vt:lpstr>Mindfulness</vt:lpstr>
      <vt:lpstr>Purpose</vt:lpstr>
      <vt:lpstr>Methods</vt:lpstr>
      <vt:lpstr>PowerPoint Presentation</vt:lpstr>
      <vt:lpstr>PowerPoint Presentation</vt:lpstr>
      <vt:lpstr>Results</vt:lpstr>
      <vt:lpstr>Results</vt:lpstr>
      <vt:lpstr>Results</vt:lpstr>
      <vt:lpstr>Results</vt:lpstr>
      <vt:lpstr>Results</vt:lpstr>
      <vt:lpstr>Results</vt:lpstr>
      <vt:lpstr>Conclusions</vt:lpstr>
      <vt:lpstr>References</vt:lpstr>
      <vt:lpstr>Questions?</vt:lpstr>
      <vt:lpstr>PowerPoint Presentation</vt:lpstr>
      <vt:lpstr>Results</vt:lpstr>
      <vt:lpstr>Results</vt:lpstr>
    </vt:vector>
  </TitlesOfParts>
  <Company>United States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Briefings</dc:subject>
  <dc:creator>Kathy.Zubey</dc:creator>
  <cp:lastModifiedBy>Schroeder, Paul J CTR MEDCOM AMEDDCS </cp:lastModifiedBy>
  <cp:revision>342</cp:revision>
  <dcterms:created xsi:type="dcterms:W3CDTF">2015-02-02T17:19:37Z</dcterms:created>
  <dcterms:modified xsi:type="dcterms:W3CDTF">2018-09-06T15:17:02Z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0x010100AB8568DBF36F4042AA4E09865AE7BACA</vt:lpwstr>
  </property>
  <property fmtid="{D5CDD505-2E9C-101B-9397-08002B2CF9AE}" pid="3" name="TemplateUrl">
    <vt:lpwstr/>
  </property>
  <property fmtid="{D5CDD505-2E9C-101B-9397-08002B2CF9AE}" pid="4" name="Order">
    <vt:r8>900</vt:r8>
  </property>
  <property fmtid="{D5CDD505-2E9C-101B-9397-08002B2CF9AE}" pid="5" name="xd_ProgID">
    <vt:lpwstr/>
  </property>
  <property fmtid="{D5CDD505-2E9C-101B-9397-08002B2CF9AE}" pid="6" name="d2454c551d7348168dd1433cb168329a">
    <vt:lpwstr/>
  </property>
  <property fmtid="{D5CDD505-2E9C-101B-9397-08002B2CF9AE}" pid="7" name="_CopySource">
    <vt:lpwstr>https://collab.aep.army.mil/sites/CGInitiatives/1205SETH/Read Ahead Book/TAB 03B - 2012 07 20 AMC World Wide Town Hall Presentation (slides Only).pptx</vt:lpwstr>
  </property>
  <property fmtid="{D5CDD505-2E9C-101B-9397-08002B2CF9AE}" pid="8" name="_SourceUrl">
    <vt:lpwstr/>
  </property>
  <property fmtid="{D5CDD505-2E9C-101B-9397-08002B2CF9AE}" pid="9" name="TaxCatchAll">
    <vt:lpwstr/>
  </property>
</Properties>
</file>