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672" r:id="rId2"/>
    <p:sldId id="718" r:id="rId3"/>
    <p:sldId id="720" r:id="rId4"/>
    <p:sldId id="729" r:id="rId5"/>
    <p:sldId id="730" r:id="rId6"/>
    <p:sldId id="722" r:id="rId7"/>
    <p:sldId id="724" r:id="rId8"/>
    <p:sldId id="725" r:id="rId9"/>
    <p:sldId id="732" r:id="rId10"/>
    <p:sldId id="726" r:id="rId11"/>
    <p:sldId id="731" r:id="rId12"/>
    <p:sldId id="727" r:id="rId13"/>
    <p:sldId id="7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69"/>
    <a:srgbClr val="039999"/>
    <a:srgbClr val="2644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3" autoAdjust="0"/>
    <p:restoredTop sz="95872"/>
  </p:normalViewPr>
  <p:slideViewPr>
    <p:cSldViewPr snapToGrid="0">
      <p:cViewPr varScale="1">
        <p:scale>
          <a:sx n="67" d="100"/>
          <a:sy n="67" d="100"/>
        </p:scale>
        <p:origin x="860"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BC176-4FC7-4639-80FA-4C324A81223E}"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0EED2ED-474D-47F0-BDF7-20B8D69A1C2C}">
      <dgm:prSet phldrT="[Text]"/>
      <dgm:spPr/>
      <dgm:t>
        <a:bodyPr/>
        <a:lstStyle/>
        <a:p>
          <a:r>
            <a:rPr lang="en-US" dirty="0"/>
            <a:t>Indicator and target data from dates t0 to t1 are used to train the ML model.</a:t>
          </a:r>
        </a:p>
      </dgm:t>
    </dgm:pt>
    <dgm:pt modelId="{7B554005-8371-43A1-99A5-00CA433796EB}" type="parTrans" cxnId="{B4E862B3-1B02-4B2F-BF01-65BBA540CD64}">
      <dgm:prSet/>
      <dgm:spPr/>
      <dgm:t>
        <a:bodyPr/>
        <a:lstStyle/>
        <a:p>
          <a:endParaRPr lang="en-US"/>
        </a:p>
      </dgm:t>
    </dgm:pt>
    <dgm:pt modelId="{24B1D8C9-54A6-4F94-A93B-07EAFED9B620}" type="sibTrans" cxnId="{B4E862B3-1B02-4B2F-BF01-65BBA540CD64}">
      <dgm:prSet/>
      <dgm:spPr/>
      <dgm:t>
        <a:bodyPr/>
        <a:lstStyle/>
        <a:p>
          <a:endParaRPr lang="en-US"/>
        </a:p>
      </dgm:t>
    </dgm:pt>
    <dgm:pt modelId="{AA625E60-81CB-419A-A8C4-9C5C9BDB8E36}">
      <dgm:prSet phldrT="[Text]"/>
      <dgm:spPr/>
      <dgm:t>
        <a:bodyPr/>
        <a:lstStyle/>
        <a:p>
          <a:r>
            <a:rPr lang="en-US" dirty="0"/>
            <a:t>Indicator data for date t1+1 is input into the trained model and outputs a prediction.</a:t>
          </a:r>
        </a:p>
      </dgm:t>
    </dgm:pt>
    <dgm:pt modelId="{3B19513E-31FF-472D-BE06-62575152B66E}" type="parTrans" cxnId="{C5398C21-7EF1-4BF1-A555-C85173BBC893}">
      <dgm:prSet/>
      <dgm:spPr/>
      <dgm:t>
        <a:bodyPr/>
        <a:lstStyle/>
        <a:p>
          <a:endParaRPr lang="en-US"/>
        </a:p>
      </dgm:t>
    </dgm:pt>
    <dgm:pt modelId="{1761BFC6-B322-4F6C-A077-1974ED89483D}" type="sibTrans" cxnId="{C5398C21-7EF1-4BF1-A555-C85173BBC893}">
      <dgm:prSet/>
      <dgm:spPr/>
      <dgm:t>
        <a:bodyPr/>
        <a:lstStyle/>
        <a:p>
          <a:endParaRPr lang="en-US"/>
        </a:p>
      </dgm:t>
    </dgm:pt>
    <dgm:pt modelId="{617921B7-8205-46BA-B912-C0BB78D71160}">
      <dgm:prSet phldrT="[Text]"/>
      <dgm:spPr/>
      <dgm:t>
        <a:bodyPr/>
        <a:lstStyle/>
        <a:p>
          <a:r>
            <a:rPr lang="en-US" dirty="0"/>
            <a:t>New prediction is recorded as the target feature for date t1+1.</a:t>
          </a:r>
        </a:p>
      </dgm:t>
    </dgm:pt>
    <dgm:pt modelId="{526CBB4B-4313-418C-B2D1-69332D69020D}" type="parTrans" cxnId="{C161FE4E-0DE8-414E-B40A-398207E0449C}">
      <dgm:prSet/>
      <dgm:spPr/>
      <dgm:t>
        <a:bodyPr/>
        <a:lstStyle/>
        <a:p>
          <a:endParaRPr lang="en-US"/>
        </a:p>
      </dgm:t>
    </dgm:pt>
    <dgm:pt modelId="{32182285-6B4F-4ED9-82BC-F15BAEAD8737}" type="sibTrans" cxnId="{C161FE4E-0DE8-414E-B40A-398207E0449C}">
      <dgm:prSet/>
      <dgm:spPr/>
      <dgm:t>
        <a:bodyPr/>
        <a:lstStyle/>
        <a:p>
          <a:endParaRPr lang="en-US"/>
        </a:p>
      </dgm:t>
    </dgm:pt>
    <dgm:pt modelId="{51C03BDB-17D2-42CA-80FF-5C65137D9C48}">
      <dgm:prSet phldrT="[Text]"/>
      <dgm:spPr/>
      <dgm:t>
        <a:bodyPr/>
        <a:lstStyle/>
        <a:p>
          <a:r>
            <a:rPr lang="en-US" dirty="0"/>
            <a:t>Date t1+1 becomes the new date t1.</a:t>
          </a:r>
        </a:p>
      </dgm:t>
    </dgm:pt>
    <dgm:pt modelId="{EE761E45-1900-4015-8B96-9A2A756D7727}" type="parTrans" cxnId="{1BFFCEE0-DC33-40F5-AA5F-A3A32953C0C4}">
      <dgm:prSet/>
      <dgm:spPr/>
      <dgm:t>
        <a:bodyPr/>
        <a:lstStyle/>
        <a:p>
          <a:endParaRPr lang="en-US"/>
        </a:p>
      </dgm:t>
    </dgm:pt>
    <dgm:pt modelId="{8C3CAF7E-3EDF-4E37-B767-B16F6A6C66F3}" type="sibTrans" cxnId="{1BFFCEE0-DC33-40F5-AA5F-A3A32953C0C4}">
      <dgm:prSet/>
      <dgm:spPr/>
      <dgm:t>
        <a:bodyPr/>
        <a:lstStyle/>
        <a:p>
          <a:endParaRPr lang="en-US"/>
        </a:p>
      </dgm:t>
    </dgm:pt>
    <dgm:pt modelId="{2A4D2F52-FEB7-428F-A8DA-AE6EFC3381DC}" type="pres">
      <dgm:prSet presAssocID="{30EBC176-4FC7-4639-80FA-4C324A81223E}" presName="cycle" presStyleCnt="0">
        <dgm:presLayoutVars>
          <dgm:dir/>
          <dgm:resizeHandles val="exact"/>
        </dgm:presLayoutVars>
      </dgm:prSet>
      <dgm:spPr/>
    </dgm:pt>
    <dgm:pt modelId="{139BA704-834C-450B-A375-61AFCD883F3B}" type="pres">
      <dgm:prSet presAssocID="{00EED2ED-474D-47F0-BDF7-20B8D69A1C2C}" presName="node" presStyleLbl="node1" presStyleIdx="0" presStyleCnt="4">
        <dgm:presLayoutVars>
          <dgm:bulletEnabled val="1"/>
        </dgm:presLayoutVars>
      </dgm:prSet>
      <dgm:spPr/>
    </dgm:pt>
    <dgm:pt modelId="{4A5BC4A2-8B72-4B03-99B6-2C1A810F4360}" type="pres">
      <dgm:prSet presAssocID="{00EED2ED-474D-47F0-BDF7-20B8D69A1C2C}" presName="spNode" presStyleCnt="0"/>
      <dgm:spPr/>
    </dgm:pt>
    <dgm:pt modelId="{08C53E4E-2551-4C4B-9D92-4F1E7D970259}" type="pres">
      <dgm:prSet presAssocID="{24B1D8C9-54A6-4F94-A93B-07EAFED9B620}" presName="sibTrans" presStyleLbl="sibTrans1D1" presStyleIdx="0" presStyleCnt="4"/>
      <dgm:spPr/>
    </dgm:pt>
    <dgm:pt modelId="{A86FC0D1-A93D-4422-8A3D-F6A7330CAD73}" type="pres">
      <dgm:prSet presAssocID="{AA625E60-81CB-419A-A8C4-9C5C9BDB8E36}" presName="node" presStyleLbl="node1" presStyleIdx="1" presStyleCnt="4">
        <dgm:presLayoutVars>
          <dgm:bulletEnabled val="1"/>
        </dgm:presLayoutVars>
      </dgm:prSet>
      <dgm:spPr/>
    </dgm:pt>
    <dgm:pt modelId="{2B76270E-B279-4256-A319-B7954E93A3E0}" type="pres">
      <dgm:prSet presAssocID="{AA625E60-81CB-419A-A8C4-9C5C9BDB8E36}" presName="spNode" presStyleCnt="0"/>
      <dgm:spPr/>
    </dgm:pt>
    <dgm:pt modelId="{C47F5829-3D4E-4D76-8DCE-C526BC414E1A}" type="pres">
      <dgm:prSet presAssocID="{1761BFC6-B322-4F6C-A077-1974ED89483D}" presName="sibTrans" presStyleLbl="sibTrans1D1" presStyleIdx="1" presStyleCnt="4"/>
      <dgm:spPr/>
    </dgm:pt>
    <dgm:pt modelId="{DAE1F212-7745-4496-89FC-D702E59E1971}" type="pres">
      <dgm:prSet presAssocID="{617921B7-8205-46BA-B912-C0BB78D71160}" presName="node" presStyleLbl="node1" presStyleIdx="2" presStyleCnt="4">
        <dgm:presLayoutVars>
          <dgm:bulletEnabled val="1"/>
        </dgm:presLayoutVars>
      </dgm:prSet>
      <dgm:spPr/>
    </dgm:pt>
    <dgm:pt modelId="{6B8140E4-4620-47E8-9FD3-4535DB109756}" type="pres">
      <dgm:prSet presAssocID="{617921B7-8205-46BA-B912-C0BB78D71160}" presName="spNode" presStyleCnt="0"/>
      <dgm:spPr/>
    </dgm:pt>
    <dgm:pt modelId="{7C4C2EFC-A0BA-4F34-8A15-CDEB9354840C}" type="pres">
      <dgm:prSet presAssocID="{32182285-6B4F-4ED9-82BC-F15BAEAD8737}" presName="sibTrans" presStyleLbl="sibTrans1D1" presStyleIdx="2" presStyleCnt="4"/>
      <dgm:spPr/>
    </dgm:pt>
    <dgm:pt modelId="{1955BBA0-A6C5-46B3-8268-36F6CD9E7D6C}" type="pres">
      <dgm:prSet presAssocID="{51C03BDB-17D2-42CA-80FF-5C65137D9C48}" presName="node" presStyleLbl="node1" presStyleIdx="3" presStyleCnt="4">
        <dgm:presLayoutVars>
          <dgm:bulletEnabled val="1"/>
        </dgm:presLayoutVars>
      </dgm:prSet>
      <dgm:spPr/>
    </dgm:pt>
    <dgm:pt modelId="{8ECB896F-79A4-49E1-B6BD-3967FF2B7DFE}" type="pres">
      <dgm:prSet presAssocID="{51C03BDB-17D2-42CA-80FF-5C65137D9C48}" presName="spNode" presStyleCnt="0"/>
      <dgm:spPr/>
    </dgm:pt>
    <dgm:pt modelId="{FEEF6897-FE42-42C3-BCC1-9F24C6607E3E}" type="pres">
      <dgm:prSet presAssocID="{8C3CAF7E-3EDF-4E37-B767-B16F6A6C66F3}" presName="sibTrans" presStyleLbl="sibTrans1D1" presStyleIdx="3" presStyleCnt="4"/>
      <dgm:spPr/>
    </dgm:pt>
  </dgm:ptLst>
  <dgm:cxnLst>
    <dgm:cxn modelId="{38D43D1D-4401-461B-819B-D5D589510A03}" type="presOf" srcId="{8C3CAF7E-3EDF-4E37-B767-B16F6A6C66F3}" destId="{FEEF6897-FE42-42C3-BCC1-9F24C6607E3E}" srcOrd="0" destOrd="0" presId="urn:microsoft.com/office/officeart/2005/8/layout/cycle5"/>
    <dgm:cxn modelId="{C5398C21-7EF1-4BF1-A555-C85173BBC893}" srcId="{30EBC176-4FC7-4639-80FA-4C324A81223E}" destId="{AA625E60-81CB-419A-A8C4-9C5C9BDB8E36}" srcOrd="1" destOrd="0" parTransId="{3B19513E-31FF-472D-BE06-62575152B66E}" sibTransId="{1761BFC6-B322-4F6C-A077-1974ED89483D}"/>
    <dgm:cxn modelId="{882F042A-722E-46BA-9201-A23A387CB1C2}" type="presOf" srcId="{24B1D8C9-54A6-4F94-A93B-07EAFED9B620}" destId="{08C53E4E-2551-4C4B-9D92-4F1E7D970259}" srcOrd="0" destOrd="0" presId="urn:microsoft.com/office/officeart/2005/8/layout/cycle5"/>
    <dgm:cxn modelId="{9911F962-9FCC-46F7-8012-1C7CC70207C2}" type="presOf" srcId="{AA625E60-81CB-419A-A8C4-9C5C9BDB8E36}" destId="{A86FC0D1-A93D-4422-8A3D-F6A7330CAD73}" srcOrd="0" destOrd="0" presId="urn:microsoft.com/office/officeart/2005/8/layout/cycle5"/>
    <dgm:cxn modelId="{31FF7348-4E6A-4151-B7D1-9DD79FF0C5C5}" type="presOf" srcId="{1761BFC6-B322-4F6C-A077-1974ED89483D}" destId="{C47F5829-3D4E-4D76-8DCE-C526BC414E1A}" srcOrd="0" destOrd="0" presId="urn:microsoft.com/office/officeart/2005/8/layout/cycle5"/>
    <dgm:cxn modelId="{C161FE4E-0DE8-414E-B40A-398207E0449C}" srcId="{30EBC176-4FC7-4639-80FA-4C324A81223E}" destId="{617921B7-8205-46BA-B912-C0BB78D71160}" srcOrd="2" destOrd="0" parTransId="{526CBB4B-4313-418C-B2D1-69332D69020D}" sibTransId="{32182285-6B4F-4ED9-82BC-F15BAEAD8737}"/>
    <dgm:cxn modelId="{2DA82D6F-B860-4F7B-9A91-38B5BC2F4C34}" type="presOf" srcId="{30EBC176-4FC7-4639-80FA-4C324A81223E}" destId="{2A4D2F52-FEB7-428F-A8DA-AE6EFC3381DC}" srcOrd="0" destOrd="0" presId="urn:microsoft.com/office/officeart/2005/8/layout/cycle5"/>
    <dgm:cxn modelId="{2E55EE73-6788-4A3F-B6D3-8EBD46C418E7}" type="presOf" srcId="{51C03BDB-17D2-42CA-80FF-5C65137D9C48}" destId="{1955BBA0-A6C5-46B3-8268-36F6CD9E7D6C}" srcOrd="0" destOrd="0" presId="urn:microsoft.com/office/officeart/2005/8/layout/cycle5"/>
    <dgm:cxn modelId="{4805EDAA-A94B-4EAE-86D0-7BD31A8F7216}" type="presOf" srcId="{617921B7-8205-46BA-B912-C0BB78D71160}" destId="{DAE1F212-7745-4496-89FC-D702E59E1971}" srcOrd="0" destOrd="0" presId="urn:microsoft.com/office/officeart/2005/8/layout/cycle5"/>
    <dgm:cxn modelId="{B4E862B3-1B02-4B2F-BF01-65BBA540CD64}" srcId="{30EBC176-4FC7-4639-80FA-4C324A81223E}" destId="{00EED2ED-474D-47F0-BDF7-20B8D69A1C2C}" srcOrd="0" destOrd="0" parTransId="{7B554005-8371-43A1-99A5-00CA433796EB}" sibTransId="{24B1D8C9-54A6-4F94-A93B-07EAFED9B620}"/>
    <dgm:cxn modelId="{CF50C4CB-C2E6-4D54-9EA5-D74CCDDDB9C2}" type="presOf" srcId="{32182285-6B4F-4ED9-82BC-F15BAEAD8737}" destId="{7C4C2EFC-A0BA-4F34-8A15-CDEB9354840C}" srcOrd="0" destOrd="0" presId="urn:microsoft.com/office/officeart/2005/8/layout/cycle5"/>
    <dgm:cxn modelId="{57D835DC-670F-4C8D-9C86-6FBC5C42C370}" type="presOf" srcId="{00EED2ED-474D-47F0-BDF7-20B8D69A1C2C}" destId="{139BA704-834C-450B-A375-61AFCD883F3B}" srcOrd="0" destOrd="0" presId="urn:microsoft.com/office/officeart/2005/8/layout/cycle5"/>
    <dgm:cxn modelId="{1BFFCEE0-DC33-40F5-AA5F-A3A32953C0C4}" srcId="{30EBC176-4FC7-4639-80FA-4C324A81223E}" destId="{51C03BDB-17D2-42CA-80FF-5C65137D9C48}" srcOrd="3" destOrd="0" parTransId="{EE761E45-1900-4015-8B96-9A2A756D7727}" sibTransId="{8C3CAF7E-3EDF-4E37-B767-B16F6A6C66F3}"/>
    <dgm:cxn modelId="{66AE225D-3D82-440F-92F4-813F873E7E33}" type="presParOf" srcId="{2A4D2F52-FEB7-428F-A8DA-AE6EFC3381DC}" destId="{139BA704-834C-450B-A375-61AFCD883F3B}" srcOrd="0" destOrd="0" presId="urn:microsoft.com/office/officeart/2005/8/layout/cycle5"/>
    <dgm:cxn modelId="{12C88E7E-34F5-4DD9-9DB3-6826066BF252}" type="presParOf" srcId="{2A4D2F52-FEB7-428F-A8DA-AE6EFC3381DC}" destId="{4A5BC4A2-8B72-4B03-99B6-2C1A810F4360}" srcOrd="1" destOrd="0" presId="urn:microsoft.com/office/officeart/2005/8/layout/cycle5"/>
    <dgm:cxn modelId="{751299C1-B774-4C82-BC69-6177A524B152}" type="presParOf" srcId="{2A4D2F52-FEB7-428F-A8DA-AE6EFC3381DC}" destId="{08C53E4E-2551-4C4B-9D92-4F1E7D970259}" srcOrd="2" destOrd="0" presId="urn:microsoft.com/office/officeart/2005/8/layout/cycle5"/>
    <dgm:cxn modelId="{7C9D509B-1FD1-41A3-B92A-EECDF89648C4}" type="presParOf" srcId="{2A4D2F52-FEB7-428F-A8DA-AE6EFC3381DC}" destId="{A86FC0D1-A93D-4422-8A3D-F6A7330CAD73}" srcOrd="3" destOrd="0" presId="urn:microsoft.com/office/officeart/2005/8/layout/cycle5"/>
    <dgm:cxn modelId="{A3CB0AB2-B6E9-42D6-9A23-62F226B9A142}" type="presParOf" srcId="{2A4D2F52-FEB7-428F-A8DA-AE6EFC3381DC}" destId="{2B76270E-B279-4256-A319-B7954E93A3E0}" srcOrd="4" destOrd="0" presId="urn:microsoft.com/office/officeart/2005/8/layout/cycle5"/>
    <dgm:cxn modelId="{07AAE463-A1EC-4CA9-9BB0-B7C0E65C161E}" type="presParOf" srcId="{2A4D2F52-FEB7-428F-A8DA-AE6EFC3381DC}" destId="{C47F5829-3D4E-4D76-8DCE-C526BC414E1A}" srcOrd="5" destOrd="0" presId="urn:microsoft.com/office/officeart/2005/8/layout/cycle5"/>
    <dgm:cxn modelId="{CBFFB86C-8200-43F2-A593-339140A7AF12}" type="presParOf" srcId="{2A4D2F52-FEB7-428F-A8DA-AE6EFC3381DC}" destId="{DAE1F212-7745-4496-89FC-D702E59E1971}" srcOrd="6" destOrd="0" presId="urn:microsoft.com/office/officeart/2005/8/layout/cycle5"/>
    <dgm:cxn modelId="{69DADAAC-364E-4AAB-9CB9-659A7F09D208}" type="presParOf" srcId="{2A4D2F52-FEB7-428F-A8DA-AE6EFC3381DC}" destId="{6B8140E4-4620-47E8-9FD3-4535DB109756}" srcOrd="7" destOrd="0" presId="urn:microsoft.com/office/officeart/2005/8/layout/cycle5"/>
    <dgm:cxn modelId="{5A06CAE4-5FB3-4F2D-A07B-E420C3D60F68}" type="presParOf" srcId="{2A4D2F52-FEB7-428F-A8DA-AE6EFC3381DC}" destId="{7C4C2EFC-A0BA-4F34-8A15-CDEB9354840C}" srcOrd="8" destOrd="0" presId="urn:microsoft.com/office/officeart/2005/8/layout/cycle5"/>
    <dgm:cxn modelId="{BF62605D-3E1E-46A6-A151-1ECE8E143A8C}" type="presParOf" srcId="{2A4D2F52-FEB7-428F-A8DA-AE6EFC3381DC}" destId="{1955BBA0-A6C5-46B3-8268-36F6CD9E7D6C}" srcOrd="9" destOrd="0" presId="urn:microsoft.com/office/officeart/2005/8/layout/cycle5"/>
    <dgm:cxn modelId="{2925CCE4-0C0E-45F4-97F7-599D6DEA73E3}" type="presParOf" srcId="{2A4D2F52-FEB7-428F-A8DA-AE6EFC3381DC}" destId="{8ECB896F-79A4-49E1-B6BD-3967FF2B7DFE}" srcOrd="10" destOrd="0" presId="urn:microsoft.com/office/officeart/2005/8/layout/cycle5"/>
    <dgm:cxn modelId="{B70BC7A4-CC44-4185-8677-1B75EE99F49A}" type="presParOf" srcId="{2A4D2F52-FEB7-428F-A8DA-AE6EFC3381DC}" destId="{FEEF6897-FE42-42C3-BCC1-9F24C6607E3E}"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BA704-834C-450B-A375-61AFCD883F3B}">
      <dsp:nvSpPr>
        <dsp:cNvPr id="0" name=""/>
        <dsp:cNvSpPr/>
      </dsp:nvSpPr>
      <dsp:spPr>
        <a:xfrm>
          <a:off x="2356483" y="474"/>
          <a:ext cx="1554667" cy="101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Indicator and target data from dates t0 to t1 are used to train the ML model.</a:t>
          </a:r>
        </a:p>
      </dsp:txBody>
      <dsp:txXfrm>
        <a:off x="2405813" y="49804"/>
        <a:ext cx="1456007" cy="911873"/>
      </dsp:txXfrm>
    </dsp:sp>
    <dsp:sp modelId="{08C53E4E-2551-4C4B-9D92-4F1E7D970259}">
      <dsp:nvSpPr>
        <dsp:cNvPr id="0" name=""/>
        <dsp:cNvSpPr/>
      </dsp:nvSpPr>
      <dsp:spPr>
        <a:xfrm>
          <a:off x="1463889" y="505741"/>
          <a:ext cx="3339855" cy="3339855"/>
        </a:xfrm>
        <a:custGeom>
          <a:avLst/>
          <a:gdLst/>
          <a:ahLst/>
          <a:cxnLst/>
          <a:rect l="0" t="0" r="0" b="0"/>
          <a:pathLst>
            <a:path>
              <a:moveTo>
                <a:pt x="2661994" y="326625"/>
              </a:moveTo>
              <a:arcTo wR="1669927" hR="1669927" stAng="18386817" swAng="16341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86FC0D1-A93D-4422-8A3D-F6A7330CAD73}">
      <dsp:nvSpPr>
        <dsp:cNvPr id="0" name=""/>
        <dsp:cNvSpPr/>
      </dsp:nvSpPr>
      <dsp:spPr>
        <a:xfrm>
          <a:off x="4026411" y="1670402"/>
          <a:ext cx="1554667" cy="101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Indicator data for date t1+1 is input into the trained model and outputs a prediction.</a:t>
          </a:r>
        </a:p>
      </dsp:txBody>
      <dsp:txXfrm>
        <a:off x="4075741" y="1719732"/>
        <a:ext cx="1456007" cy="911873"/>
      </dsp:txXfrm>
    </dsp:sp>
    <dsp:sp modelId="{C47F5829-3D4E-4D76-8DCE-C526BC414E1A}">
      <dsp:nvSpPr>
        <dsp:cNvPr id="0" name=""/>
        <dsp:cNvSpPr/>
      </dsp:nvSpPr>
      <dsp:spPr>
        <a:xfrm>
          <a:off x="1463889" y="505741"/>
          <a:ext cx="3339855" cy="3339855"/>
        </a:xfrm>
        <a:custGeom>
          <a:avLst/>
          <a:gdLst/>
          <a:ahLst/>
          <a:cxnLst/>
          <a:rect l="0" t="0" r="0" b="0"/>
          <a:pathLst>
            <a:path>
              <a:moveTo>
                <a:pt x="3166775" y="2410267"/>
              </a:moveTo>
              <a:arcTo wR="1669927" hR="1669927" stAng="1579017" swAng="16341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AE1F212-7745-4496-89FC-D702E59E1971}">
      <dsp:nvSpPr>
        <dsp:cNvPr id="0" name=""/>
        <dsp:cNvSpPr/>
      </dsp:nvSpPr>
      <dsp:spPr>
        <a:xfrm>
          <a:off x="2356483" y="3340329"/>
          <a:ext cx="1554667" cy="101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New prediction is recorded as the target feature for date t1+1.</a:t>
          </a:r>
        </a:p>
      </dsp:txBody>
      <dsp:txXfrm>
        <a:off x="2405813" y="3389659"/>
        <a:ext cx="1456007" cy="911873"/>
      </dsp:txXfrm>
    </dsp:sp>
    <dsp:sp modelId="{7C4C2EFC-A0BA-4F34-8A15-CDEB9354840C}">
      <dsp:nvSpPr>
        <dsp:cNvPr id="0" name=""/>
        <dsp:cNvSpPr/>
      </dsp:nvSpPr>
      <dsp:spPr>
        <a:xfrm>
          <a:off x="1463889" y="505741"/>
          <a:ext cx="3339855" cy="3339855"/>
        </a:xfrm>
        <a:custGeom>
          <a:avLst/>
          <a:gdLst/>
          <a:ahLst/>
          <a:cxnLst/>
          <a:rect l="0" t="0" r="0" b="0"/>
          <a:pathLst>
            <a:path>
              <a:moveTo>
                <a:pt x="677860" y="3013229"/>
              </a:moveTo>
              <a:arcTo wR="1669927" hR="1669927" stAng="7586817" swAng="16341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955BBA0-A6C5-46B3-8268-36F6CD9E7D6C}">
      <dsp:nvSpPr>
        <dsp:cNvPr id="0" name=""/>
        <dsp:cNvSpPr/>
      </dsp:nvSpPr>
      <dsp:spPr>
        <a:xfrm>
          <a:off x="686556" y="1670402"/>
          <a:ext cx="1554667" cy="10105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Date t1+1 becomes the new date t1.</a:t>
          </a:r>
        </a:p>
      </dsp:txBody>
      <dsp:txXfrm>
        <a:off x="735886" y="1719732"/>
        <a:ext cx="1456007" cy="911873"/>
      </dsp:txXfrm>
    </dsp:sp>
    <dsp:sp modelId="{FEEF6897-FE42-42C3-BCC1-9F24C6607E3E}">
      <dsp:nvSpPr>
        <dsp:cNvPr id="0" name=""/>
        <dsp:cNvSpPr/>
      </dsp:nvSpPr>
      <dsp:spPr>
        <a:xfrm>
          <a:off x="1463889" y="505741"/>
          <a:ext cx="3339855" cy="3339855"/>
        </a:xfrm>
        <a:custGeom>
          <a:avLst/>
          <a:gdLst/>
          <a:ahLst/>
          <a:cxnLst/>
          <a:rect l="0" t="0" r="0" b="0"/>
          <a:pathLst>
            <a:path>
              <a:moveTo>
                <a:pt x="173079" y="929587"/>
              </a:moveTo>
              <a:arcTo wR="1669927" hR="1669927" stAng="12379017" swAng="163416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9DE2B-6167-474B-B479-761E5646AF76}"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74FE1-B9CD-4E2D-83E0-1300098A1B1B}" type="slidenum">
              <a:rPr lang="en-US" smtClean="0"/>
              <a:t>‹#›</a:t>
            </a:fld>
            <a:endParaRPr lang="en-US"/>
          </a:p>
        </p:txBody>
      </p:sp>
    </p:spTree>
    <p:extLst>
      <p:ext uri="{BB962C8B-B14F-4D97-AF65-F5344CB8AC3E}">
        <p14:creationId xmlns:p14="http://schemas.microsoft.com/office/powerpoint/2010/main" val="198098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49113F-0DCE-7D40-9684-257778C5150D}" type="slidenum">
              <a:rPr lang="en-US" smtClean="0"/>
              <a:t>1</a:t>
            </a:fld>
            <a:endParaRPr lang="en-US"/>
          </a:p>
        </p:txBody>
      </p:sp>
    </p:spTree>
    <p:extLst>
      <p:ext uri="{BB962C8B-B14F-4D97-AF65-F5344CB8AC3E}">
        <p14:creationId xmlns:p14="http://schemas.microsoft.com/office/powerpoint/2010/main" val="1515502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10</a:t>
            </a:fld>
            <a:endParaRPr lang="en-US"/>
          </a:p>
        </p:txBody>
      </p:sp>
    </p:spTree>
    <p:extLst>
      <p:ext uri="{BB962C8B-B14F-4D97-AF65-F5344CB8AC3E}">
        <p14:creationId xmlns:p14="http://schemas.microsoft.com/office/powerpoint/2010/main" val="177083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11</a:t>
            </a:fld>
            <a:endParaRPr lang="en-US"/>
          </a:p>
        </p:txBody>
      </p:sp>
    </p:spTree>
    <p:extLst>
      <p:ext uri="{BB962C8B-B14F-4D97-AF65-F5344CB8AC3E}">
        <p14:creationId xmlns:p14="http://schemas.microsoft.com/office/powerpoint/2010/main" val="3414622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12</a:t>
            </a:fld>
            <a:endParaRPr lang="en-US"/>
          </a:p>
        </p:txBody>
      </p:sp>
    </p:spTree>
    <p:extLst>
      <p:ext uri="{BB962C8B-B14F-4D97-AF65-F5344CB8AC3E}">
        <p14:creationId xmlns:p14="http://schemas.microsoft.com/office/powerpoint/2010/main" val="504094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13</a:t>
            </a:fld>
            <a:endParaRPr lang="en-US"/>
          </a:p>
        </p:txBody>
      </p:sp>
    </p:spTree>
    <p:extLst>
      <p:ext uri="{BB962C8B-B14F-4D97-AF65-F5344CB8AC3E}">
        <p14:creationId xmlns:p14="http://schemas.microsoft.com/office/powerpoint/2010/main" val="3041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2</a:t>
            </a:fld>
            <a:endParaRPr lang="en-US"/>
          </a:p>
        </p:txBody>
      </p:sp>
    </p:spTree>
    <p:extLst>
      <p:ext uri="{BB962C8B-B14F-4D97-AF65-F5344CB8AC3E}">
        <p14:creationId xmlns:p14="http://schemas.microsoft.com/office/powerpoint/2010/main" val="361761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3</a:t>
            </a:fld>
            <a:endParaRPr lang="en-US"/>
          </a:p>
        </p:txBody>
      </p:sp>
    </p:spTree>
    <p:extLst>
      <p:ext uri="{BB962C8B-B14F-4D97-AF65-F5344CB8AC3E}">
        <p14:creationId xmlns:p14="http://schemas.microsoft.com/office/powerpoint/2010/main" val="69789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4</a:t>
            </a:fld>
            <a:endParaRPr lang="en-US"/>
          </a:p>
        </p:txBody>
      </p:sp>
    </p:spTree>
    <p:extLst>
      <p:ext uri="{BB962C8B-B14F-4D97-AF65-F5344CB8AC3E}">
        <p14:creationId xmlns:p14="http://schemas.microsoft.com/office/powerpoint/2010/main" val="349494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5</a:t>
            </a:fld>
            <a:endParaRPr lang="en-US"/>
          </a:p>
        </p:txBody>
      </p:sp>
    </p:spTree>
    <p:extLst>
      <p:ext uri="{BB962C8B-B14F-4D97-AF65-F5344CB8AC3E}">
        <p14:creationId xmlns:p14="http://schemas.microsoft.com/office/powerpoint/2010/main" val="101106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6</a:t>
            </a:fld>
            <a:endParaRPr lang="en-US"/>
          </a:p>
        </p:txBody>
      </p:sp>
    </p:spTree>
    <p:extLst>
      <p:ext uri="{BB962C8B-B14F-4D97-AF65-F5344CB8AC3E}">
        <p14:creationId xmlns:p14="http://schemas.microsoft.com/office/powerpoint/2010/main" val="1995355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7</a:t>
            </a:fld>
            <a:endParaRPr lang="en-US"/>
          </a:p>
        </p:txBody>
      </p:sp>
    </p:spTree>
    <p:extLst>
      <p:ext uri="{BB962C8B-B14F-4D97-AF65-F5344CB8AC3E}">
        <p14:creationId xmlns:p14="http://schemas.microsoft.com/office/powerpoint/2010/main" val="156967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8</a:t>
            </a:fld>
            <a:endParaRPr lang="en-US"/>
          </a:p>
        </p:txBody>
      </p:sp>
    </p:spTree>
    <p:extLst>
      <p:ext uri="{BB962C8B-B14F-4D97-AF65-F5344CB8AC3E}">
        <p14:creationId xmlns:p14="http://schemas.microsoft.com/office/powerpoint/2010/main" val="97832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Sri Lanka’s overall economic performance has been relatively strong but economic growth has been episodic, reflecting the impact of an array of domestic factors and international conditions. The period following the economic liberalization reforms initiated in 1977 saw moderately high but volatile economic growth. Economic growth dipped in the early years of the civil conflict before recovering in the early 1990s. Sri Lanka was little affected by the 1997–1998 Asian financial crisis, but was adversely affected by the surge in world oil and food prices during 2007–2008 and the global financial crisis that followed. Despite these external shocks and the intensification of the civil war in its final stages, the economy expanded by an annual average rate of 6.1% during the second half of that decade. During the 3 years immediately following the end of the civil conflict, the country’s economy experienced one of its strongest periods of growth during the entire post-independence period. In the last 3 years, however, the growth has weakened significantly due to the global economic slowdown. </a:t>
            </a:r>
            <a:endParaRPr lang="en-US" dirty="0"/>
          </a:p>
        </p:txBody>
      </p:sp>
      <p:sp>
        <p:nvSpPr>
          <p:cNvPr id="4" name="Slide Number Placeholder 3"/>
          <p:cNvSpPr>
            <a:spLocks noGrp="1"/>
          </p:cNvSpPr>
          <p:nvPr>
            <p:ph type="sldNum" sz="quarter" idx="5"/>
          </p:nvPr>
        </p:nvSpPr>
        <p:spPr/>
        <p:txBody>
          <a:bodyPr/>
          <a:lstStyle/>
          <a:p>
            <a:fld id="{51874FE1-B9CD-4E2D-83E0-1300098A1B1B}" type="slidenum">
              <a:rPr lang="en-US" smtClean="0"/>
              <a:t>9</a:t>
            </a:fld>
            <a:endParaRPr lang="en-US"/>
          </a:p>
        </p:txBody>
      </p:sp>
    </p:spTree>
    <p:extLst>
      <p:ext uri="{BB962C8B-B14F-4D97-AF65-F5344CB8AC3E}">
        <p14:creationId xmlns:p14="http://schemas.microsoft.com/office/powerpoint/2010/main" val="46602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8634-0C85-4D82-9185-CE003C85C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1A3FF-AE0D-410A-BEA5-801604ACD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82FA4-F46C-49A7-B29C-89590B6F27C5}"/>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5" name="Footer Placeholder 4">
            <a:extLst>
              <a:ext uri="{FF2B5EF4-FFF2-40B4-BE49-F238E27FC236}">
                <a16:creationId xmlns:a16="http://schemas.microsoft.com/office/drawing/2014/main" id="{70BB4EF5-D1BF-4AAE-ABE0-410D436CE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4BE0A-D460-49C6-8C68-E273CBF3CC7D}"/>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347603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633E-E935-4BDD-963A-21958D7CF5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77742-4E67-4C42-855C-C4A0F6B10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366BE-BB35-440F-B16B-96EF7C821FA5}"/>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5" name="Footer Placeholder 4">
            <a:extLst>
              <a:ext uri="{FF2B5EF4-FFF2-40B4-BE49-F238E27FC236}">
                <a16:creationId xmlns:a16="http://schemas.microsoft.com/office/drawing/2014/main" id="{3F9EA16B-26EE-49BA-820E-A2A525B5F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7C78A-8AE2-49C2-A618-47ACB731C4CB}"/>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324081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692D5B-D9BB-4B35-BC13-EDA2D45C04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67ED30-F424-456A-B655-2B99482E2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941FF-31EB-4A83-A034-B64973ECEE6B}"/>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5" name="Footer Placeholder 4">
            <a:extLst>
              <a:ext uri="{FF2B5EF4-FFF2-40B4-BE49-F238E27FC236}">
                <a16:creationId xmlns:a16="http://schemas.microsoft.com/office/drawing/2014/main" id="{9FF6D6CE-BE7C-4EF1-90B2-41AC00C56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50A2-EBA6-4DC5-BFBF-49A59F4DB7E1}"/>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111817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B4C7-E6D3-45A3-AB6A-DB501CBC2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FB396-3872-449C-852C-9AFCDE039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B54D2-53DC-4497-9C05-ABB35558A538}"/>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5" name="Footer Placeholder 4">
            <a:extLst>
              <a:ext uri="{FF2B5EF4-FFF2-40B4-BE49-F238E27FC236}">
                <a16:creationId xmlns:a16="http://schemas.microsoft.com/office/drawing/2014/main" id="{B9650719-0EDF-451C-9048-A71F7EBE3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5B0F5-3EF5-4F7C-ABD9-8BC6FCCE9148}"/>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273602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FDF5-C42D-495E-B11B-169FA2EE46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4E5E26-F107-497F-B0FF-1F99754C8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685C7-2ECA-47D9-959A-0A643DF39C08}"/>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5" name="Footer Placeholder 4">
            <a:extLst>
              <a:ext uri="{FF2B5EF4-FFF2-40B4-BE49-F238E27FC236}">
                <a16:creationId xmlns:a16="http://schemas.microsoft.com/office/drawing/2014/main" id="{7E1AD5D8-A190-4F09-9436-45AB1E86B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1532D-D0E8-4AC8-B402-344E3EE014DC}"/>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327464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0302-F473-4182-8A5E-41B12A3E2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D2A19-8EA6-4566-9A33-CD1515CBB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F9768-87FC-47B1-BC4D-E2C239F0C4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21906-4CD9-4150-8A25-238FD3D74EEC}"/>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6" name="Footer Placeholder 5">
            <a:extLst>
              <a:ext uri="{FF2B5EF4-FFF2-40B4-BE49-F238E27FC236}">
                <a16:creationId xmlns:a16="http://schemas.microsoft.com/office/drawing/2014/main" id="{1E990452-D109-48E7-AF88-4D7989424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531F0-385F-4E6B-8AAF-9F604147C83F}"/>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418613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FD30-BB5D-47CD-8BEF-E3E3706C6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802E5-BF85-440F-AF52-52DF7A00A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59425-C0B9-42E6-8024-BDFC30C2B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8DA970-A98D-4957-88E2-140624BB1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A4D8C-B87F-4E4F-ACEC-516B1940DA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9F2558-1502-4514-8EEB-97904DF7351F}"/>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8" name="Footer Placeholder 7">
            <a:extLst>
              <a:ext uri="{FF2B5EF4-FFF2-40B4-BE49-F238E27FC236}">
                <a16:creationId xmlns:a16="http://schemas.microsoft.com/office/drawing/2014/main" id="{79894AC2-CCB6-46E0-AD1B-BBB8149DD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32F335-0D88-453F-867F-68C744ADD353}"/>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401414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8679-1300-48FB-9801-F1956E0C5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03A8FC-2BCE-4F74-BC14-A97C83E635B6}"/>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4" name="Footer Placeholder 3">
            <a:extLst>
              <a:ext uri="{FF2B5EF4-FFF2-40B4-BE49-F238E27FC236}">
                <a16:creationId xmlns:a16="http://schemas.microsoft.com/office/drawing/2014/main" id="{48C82940-881F-4AD1-9CB1-28E2CEDF4B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E7E4D5-9588-4217-8D38-A1255C2698B0}"/>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421278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6A1DF-CBD1-4589-84DA-6B56977B2098}"/>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3" name="Footer Placeholder 2">
            <a:extLst>
              <a:ext uri="{FF2B5EF4-FFF2-40B4-BE49-F238E27FC236}">
                <a16:creationId xmlns:a16="http://schemas.microsoft.com/office/drawing/2014/main" id="{ADC24E63-0580-465A-BD72-D938305EA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CDFC2-5C64-4917-9634-FBF75BDFC831}"/>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169442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75C3-D160-45EC-BD5F-78CE65811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22EAAB-363A-4BE4-95E7-6585390D4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3D59F-2229-4E1C-9BFB-D6251F0C0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BF1C4-818D-4549-9D4C-8DB79D22AD89}"/>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6" name="Footer Placeholder 5">
            <a:extLst>
              <a:ext uri="{FF2B5EF4-FFF2-40B4-BE49-F238E27FC236}">
                <a16:creationId xmlns:a16="http://schemas.microsoft.com/office/drawing/2014/main" id="{7A761AF6-3C3B-4BE9-8AFE-E6BA4F8D4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75039-3D9A-44F1-A493-0889A2E1FA6D}"/>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79866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DC3E-A6C9-4371-99EE-7BE21C0D0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2645C-A0AC-4195-93BC-4B3F89A86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CFD8ED-3E3D-408B-AACC-F8A1BE8D4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15E30-7528-4780-900E-5EF8094E26E5}"/>
              </a:ext>
            </a:extLst>
          </p:cNvPr>
          <p:cNvSpPr>
            <a:spLocks noGrp="1"/>
          </p:cNvSpPr>
          <p:nvPr>
            <p:ph type="dt" sz="half" idx="10"/>
          </p:nvPr>
        </p:nvSpPr>
        <p:spPr/>
        <p:txBody>
          <a:bodyPr/>
          <a:lstStyle/>
          <a:p>
            <a:fld id="{7556B6A7-8B95-423C-8BC7-FF97677D2D5F}" type="datetimeFigureOut">
              <a:rPr lang="en-US" smtClean="0"/>
              <a:t>5/28/2024</a:t>
            </a:fld>
            <a:endParaRPr lang="en-US"/>
          </a:p>
        </p:txBody>
      </p:sp>
      <p:sp>
        <p:nvSpPr>
          <p:cNvPr id="6" name="Footer Placeholder 5">
            <a:extLst>
              <a:ext uri="{FF2B5EF4-FFF2-40B4-BE49-F238E27FC236}">
                <a16:creationId xmlns:a16="http://schemas.microsoft.com/office/drawing/2014/main" id="{017C6066-13B9-4315-8351-35B080FE2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BBE99-9250-4B9D-A83F-3D775BD670CA}"/>
              </a:ext>
            </a:extLst>
          </p:cNvPr>
          <p:cNvSpPr>
            <a:spLocks noGrp="1"/>
          </p:cNvSpPr>
          <p:nvPr>
            <p:ph type="sldNum" sz="quarter" idx="12"/>
          </p:nvPr>
        </p:nvSpPr>
        <p:spPr/>
        <p:txBody>
          <a:bodyPr/>
          <a:lstStyle/>
          <a:p>
            <a:fld id="{05E7EF62-34E4-448C-ACDD-C580497B45F8}" type="slidenum">
              <a:rPr lang="en-US" smtClean="0"/>
              <a:t>‹#›</a:t>
            </a:fld>
            <a:endParaRPr lang="en-US"/>
          </a:p>
        </p:txBody>
      </p:sp>
    </p:spTree>
    <p:extLst>
      <p:ext uri="{BB962C8B-B14F-4D97-AF65-F5344CB8AC3E}">
        <p14:creationId xmlns:p14="http://schemas.microsoft.com/office/powerpoint/2010/main" val="5853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579E6F-9698-4152-AD50-EEA649828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7E3D54-6952-4EBE-AAFD-4709B76954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4ED2B-2DCA-4D11-8A91-7C2B21A9D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6B6A7-8B95-423C-8BC7-FF97677D2D5F}" type="datetimeFigureOut">
              <a:rPr lang="en-US" smtClean="0"/>
              <a:t>5/28/2024</a:t>
            </a:fld>
            <a:endParaRPr lang="en-US"/>
          </a:p>
        </p:txBody>
      </p:sp>
      <p:sp>
        <p:nvSpPr>
          <p:cNvPr id="5" name="Footer Placeholder 4">
            <a:extLst>
              <a:ext uri="{FF2B5EF4-FFF2-40B4-BE49-F238E27FC236}">
                <a16:creationId xmlns:a16="http://schemas.microsoft.com/office/drawing/2014/main" id="{CA263525-D429-4CB8-93A3-FC34B218E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018E21-ECC5-473D-8B96-E4AFE1995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7EF62-34E4-448C-ACDD-C580497B45F8}" type="slidenum">
              <a:rPr lang="en-US" smtClean="0"/>
              <a:t>‹#›</a:t>
            </a:fld>
            <a:endParaRPr lang="en-US"/>
          </a:p>
        </p:txBody>
      </p:sp>
      <p:sp>
        <p:nvSpPr>
          <p:cNvPr id="9" name="TextBox 8">
            <a:extLst>
              <a:ext uri="{FF2B5EF4-FFF2-40B4-BE49-F238E27FC236}">
                <a16:creationId xmlns:a16="http://schemas.microsoft.com/office/drawing/2014/main" id="{9BDEF542-6B1A-E058-7AC5-A23DACC52166}"/>
              </a:ext>
            </a:extLst>
          </p:cNvPr>
          <p:cNvSpPr txBox="1"/>
          <p:nvPr userDrawn="1">
            <p:extLst>
              <p:ext uri="{1162E1C5-73C7-4A58-AE30-91384D911F3F}">
                <p184:classification xmlns:p184="http://schemas.microsoft.com/office/powerpoint/2018/4/main" val="ftr"/>
              </p:ext>
            </p:extLst>
          </p:nvPr>
        </p:nvSpPr>
        <p:spPr>
          <a:xfrm>
            <a:off x="3379788" y="6672580"/>
            <a:ext cx="5454650"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INTERNAL. This information is accessible to ADB Management and staff. It may be shared outside ADB with appropriate permission.</a:t>
            </a:r>
          </a:p>
        </p:txBody>
      </p:sp>
    </p:spTree>
    <p:extLst>
      <p:ext uri="{BB962C8B-B14F-4D97-AF65-F5344CB8AC3E}">
        <p14:creationId xmlns:p14="http://schemas.microsoft.com/office/powerpoint/2010/main" val="102936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a:extLst>
              <a:ext uri="{FF2B5EF4-FFF2-40B4-BE49-F238E27FC236}">
                <a16:creationId xmlns:a16="http://schemas.microsoft.com/office/drawing/2014/main" id="{A3964706-0C58-4567-BF66-CA88E3189DB2}"/>
              </a:ext>
            </a:extLst>
          </p:cNvPr>
          <p:cNvPicPr>
            <a:picLocks noChangeAspect="1"/>
          </p:cNvPicPr>
          <p:nvPr/>
        </p:nvPicPr>
        <p:blipFill>
          <a:blip r:embed="rId3"/>
          <a:stretch>
            <a:fillRect/>
          </a:stretch>
        </p:blipFill>
        <p:spPr>
          <a:xfrm>
            <a:off x="7959969" y="142891"/>
            <a:ext cx="759788" cy="759788"/>
          </a:xfrm>
          <a:prstGeom prst="rect">
            <a:avLst/>
          </a:prstGeom>
        </p:spPr>
      </p:pic>
      <p:sp>
        <p:nvSpPr>
          <p:cNvPr id="4" name="Title 1">
            <a:extLst>
              <a:ext uri="{FF2B5EF4-FFF2-40B4-BE49-F238E27FC236}">
                <a16:creationId xmlns:a16="http://schemas.microsoft.com/office/drawing/2014/main" id="{A39CE7BE-1098-4B34-B384-E4F22D364BF4}"/>
              </a:ext>
            </a:extLst>
          </p:cNvPr>
          <p:cNvSpPr txBox="1">
            <a:spLocks/>
          </p:cNvSpPr>
          <p:nvPr/>
        </p:nvSpPr>
        <p:spPr>
          <a:xfrm>
            <a:off x="287782" y="2706624"/>
            <a:ext cx="8047327" cy="3647286"/>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4400" dirty="0" err="1">
                <a:solidFill>
                  <a:schemeClr val="accent1">
                    <a:lumMod val="75000"/>
                  </a:schemeClr>
                </a:solidFill>
              </a:rPr>
              <a:t>TrackingAsia</a:t>
            </a:r>
            <a:r>
              <a:rPr lang="en-US" sz="4400" dirty="0">
                <a:solidFill>
                  <a:schemeClr val="accent1">
                    <a:lumMod val="75000"/>
                  </a:schemeClr>
                </a:solidFill>
              </a:rPr>
              <a:t> Machine Learning Program: Code Overview</a:t>
            </a:r>
          </a:p>
          <a:p>
            <a:endParaRPr lang="en-US" sz="2800" b="0" dirty="0">
              <a:solidFill>
                <a:schemeClr val="accent1">
                  <a:lumMod val="75000"/>
                </a:schemeClr>
              </a:solidFill>
            </a:endParaRPr>
          </a:p>
          <a:p>
            <a:r>
              <a:rPr lang="en-US" sz="2800" b="0" dirty="0">
                <a:solidFill>
                  <a:schemeClr val="accent1">
                    <a:lumMod val="75000"/>
                  </a:schemeClr>
                </a:solidFill>
              </a:rPr>
              <a:t>Patrick Jaime Simba and Sharyl Rose Sy</a:t>
            </a:r>
          </a:p>
          <a:p>
            <a:endParaRPr lang="en-US" sz="3200" dirty="0">
              <a:solidFill>
                <a:srgbClr val="0070C0"/>
              </a:solidFill>
              <a:latin typeface="Arial" panose="020B0604020202020204" pitchFamily="34" charset="0"/>
              <a:cs typeface="Arial" panose="020B0604020202020204" pitchFamily="34" charset="0"/>
            </a:endParaRPr>
          </a:p>
          <a:p>
            <a:pPr algn="r"/>
            <a:endParaRPr lang="en-US" sz="3200" dirty="0">
              <a:solidFill>
                <a:srgbClr val="0070C0"/>
              </a:solidFill>
              <a:latin typeface="Arial" panose="020B0604020202020204" pitchFamily="34" charset="0"/>
              <a:cs typeface="Arial" panose="020B0604020202020204" pitchFamily="34" charset="0"/>
            </a:endParaRPr>
          </a:p>
          <a:p>
            <a:pPr algn="r"/>
            <a:endParaRPr lang="en-US" sz="3200" dirty="0">
              <a:solidFill>
                <a:srgbClr val="0070C0"/>
              </a:solidFill>
              <a:latin typeface="Arial" panose="020B0604020202020204" pitchFamily="34" charset="0"/>
              <a:cs typeface="Arial" panose="020B0604020202020204" pitchFamily="34" charset="0"/>
            </a:endParaRPr>
          </a:p>
          <a:p>
            <a:pPr algn="r"/>
            <a:endParaRPr lang="en-US" sz="3200" dirty="0">
              <a:solidFill>
                <a:srgbClr val="0070C0"/>
              </a:solidFill>
              <a:latin typeface="Arial" panose="020B0604020202020204" pitchFamily="34" charset="0"/>
              <a:cs typeface="Arial" panose="020B0604020202020204" pitchFamily="34" charset="0"/>
            </a:endParaRPr>
          </a:p>
          <a:p>
            <a:pPr algn="r"/>
            <a:r>
              <a:rPr lang="en-US" sz="2200" dirty="0">
                <a:solidFill>
                  <a:srgbClr val="0070C0"/>
                </a:solidFill>
                <a:latin typeface="Arial" panose="020B0604020202020204" pitchFamily="34" charset="0"/>
                <a:cs typeface="Arial" panose="020B0604020202020204" pitchFamily="34" charset="0"/>
              </a:rPr>
              <a:t> </a:t>
            </a:r>
          </a:p>
          <a:p>
            <a:pPr algn="r"/>
            <a:endParaRPr lang="en-US" sz="1800" dirty="0">
              <a:solidFill>
                <a:srgbClr val="0070C0"/>
              </a:solidFill>
              <a:latin typeface="Arial" panose="020B0604020202020204" pitchFamily="34" charset="0"/>
              <a:cs typeface="Arial" panose="020B0604020202020204" pitchFamily="34" charset="0"/>
            </a:endParaRPr>
          </a:p>
          <a:p>
            <a:pPr marL="171446" indent="-171446">
              <a:buFont typeface="Wingdings" panose="05000000000000000000" pitchFamily="2" charset="2"/>
              <a:buChar char="ü"/>
            </a:pPr>
            <a:endParaRPr lang="en-US" sz="1200" b="0" i="1" dirty="0">
              <a:solidFill>
                <a:srgbClr val="0070C0"/>
              </a:solidFill>
              <a:latin typeface="Arial" panose="020B0604020202020204" pitchFamily="34" charset="0"/>
              <a:cs typeface="Arial" panose="020B0604020202020204" pitchFamily="34" charset="0"/>
            </a:endParaRPr>
          </a:p>
          <a:p>
            <a:endParaRPr lang="en-US" sz="1200" b="0" i="1" dirty="0">
              <a:solidFill>
                <a:srgbClr val="0070C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0030B57-0B9F-474E-8A2B-24E67D82A3CF}"/>
              </a:ext>
            </a:extLst>
          </p:cNvPr>
          <p:cNvSpPr txBox="1">
            <a:spLocks/>
          </p:cNvSpPr>
          <p:nvPr/>
        </p:nvSpPr>
        <p:spPr>
          <a:xfrm>
            <a:off x="167418" y="5427785"/>
            <a:ext cx="6807815" cy="105444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baseline="0">
                <a:solidFill>
                  <a:schemeClr val="tx1"/>
                </a:solidFill>
                <a:latin typeface="Arial" panose="020B0604020202020204" pitchFamily="34" charset="0"/>
                <a:ea typeface="+mj-ea"/>
                <a:cs typeface="Arial" panose="020B0604020202020204" pitchFamily="34" charset="0"/>
              </a:defRPr>
            </a:lvl1pPr>
          </a:lstStyle>
          <a:p>
            <a:pPr algn="l"/>
            <a:endParaRPr lang="en-US" sz="2000" dirty="0"/>
          </a:p>
          <a:p>
            <a:pPr algn="l"/>
            <a:endParaRPr lang="en-US" sz="2000" dirty="0"/>
          </a:p>
          <a:p>
            <a:pPr algn="l"/>
            <a:r>
              <a:rPr lang="en-US" sz="2000" dirty="0"/>
              <a:t> </a:t>
            </a:r>
          </a:p>
        </p:txBody>
      </p:sp>
      <p:pic>
        <p:nvPicPr>
          <p:cNvPr id="2" name="Picture 1">
            <a:extLst>
              <a:ext uri="{FF2B5EF4-FFF2-40B4-BE49-F238E27FC236}">
                <a16:creationId xmlns:a16="http://schemas.microsoft.com/office/drawing/2014/main" id="{F192E8FB-F706-4906-8567-5A57C08A1BA0}"/>
              </a:ext>
            </a:extLst>
          </p:cNvPr>
          <p:cNvPicPr>
            <a:picLocks noChangeAspect="1"/>
          </p:cNvPicPr>
          <p:nvPr/>
        </p:nvPicPr>
        <p:blipFill>
          <a:blip r:embed="rId4"/>
          <a:stretch>
            <a:fillRect/>
          </a:stretch>
        </p:blipFill>
        <p:spPr>
          <a:xfrm>
            <a:off x="7959970" y="0"/>
            <a:ext cx="4232031" cy="6858000"/>
          </a:xfrm>
          <a:prstGeom prst="rect">
            <a:avLst/>
          </a:prstGeom>
        </p:spPr>
      </p:pic>
      <p:sp>
        <p:nvSpPr>
          <p:cNvPr id="3" name="Slide Number Placeholder 2">
            <a:extLst>
              <a:ext uri="{FF2B5EF4-FFF2-40B4-BE49-F238E27FC236}">
                <a16:creationId xmlns:a16="http://schemas.microsoft.com/office/drawing/2014/main" id="{2A4AA5E7-076A-43A1-8B4C-62080144459E}"/>
              </a:ext>
            </a:extLst>
          </p:cNvPr>
          <p:cNvSpPr>
            <a:spLocks noGrp="1"/>
          </p:cNvSpPr>
          <p:nvPr>
            <p:ph type="sldNum" sz="quarter" idx="12"/>
          </p:nvPr>
        </p:nvSpPr>
        <p:spPr/>
        <p:txBody>
          <a:bodyPr/>
          <a:lstStyle/>
          <a:p>
            <a:fld id="{E09C1EA5-F8F0-46E1-B26C-90413754DFF4}" type="slidenum">
              <a:rPr lang="en-PH" smtClean="0"/>
              <a:t>1</a:t>
            </a:fld>
            <a:endParaRPr lang="en-PH"/>
          </a:p>
        </p:txBody>
      </p:sp>
    </p:spTree>
    <p:extLst>
      <p:ext uri="{BB962C8B-B14F-4D97-AF65-F5344CB8AC3E}">
        <p14:creationId xmlns:p14="http://schemas.microsoft.com/office/powerpoint/2010/main" val="206387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Outputs (EAI Dashboard)</a:t>
            </a:r>
          </a:p>
        </p:txBody>
      </p:sp>
      <p:pic>
        <p:nvPicPr>
          <p:cNvPr id="14" name="Picture 13">
            <a:extLst>
              <a:ext uri="{FF2B5EF4-FFF2-40B4-BE49-F238E27FC236}">
                <a16:creationId xmlns:a16="http://schemas.microsoft.com/office/drawing/2014/main" id="{447D62E1-AD32-4F44-A534-5F731203AA81}"/>
              </a:ext>
            </a:extLst>
          </p:cNvPr>
          <p:cNvPicPr>
            <a:picLocks noChangeAspect="1"/>
          </p:cNvPicPr>
          <p:nvPr/>
        </p:nvPicPr>
        <p:blipFill>
          <a:blip r:embed="rId4"/>
          <a:stretch>
            <a:fillRect/>
          </a:stretch>
        </p:blipFill>
        <p:spPr>
          <a:xfrm>
            <a:off x="589594" y="971786"/>
            <a:ext cx="9259256" cy="5637755"/>
          </a:xfrm>
          <a:prstGeom prst="rect">
            <a:avLst/>
          </a:prstGeom>
        </p:spPr>
      </p:pic>
      <p:sp>
        <p:nvSpPr>
          <p:cNvPr id="17" name="TextBox 4">
            <a:extLst>
              <a:ext uri="{FF2B5EF4-FFF2-40B4-BE49-F238E27FC236}">
                <a16:creationId xmlns:a16="http://schemas.microsoft.com/office/drawing/2014/main" id="{F4230BE4-6562-4874-9528-7ABE59A8FD32}"/>
              </a:ext>
            </a:extLst>
          </p:cNvPr>
          <p:cNvSpPr txBox="1"/>
          <p:nvPr/>
        </p:nvSpPr>
        <p:spPr>
          <a:xfrm>
            <a:off x="8937385" y="3205889"/>
            <a:ext cx="2880206" cy="116955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15"/>
              </a:spcBef>
              <a:spcAft>
                <a:spcPts val="115"/>
              </a:spcAft>
            </a:pPr>
            <a:r>
              <a:rPr lang="en-US" sz="1400" dirty="0"/>
              <a:t>The GDP Gap components chart shows actual GDP growth gap over time, together with the economic component breakdown using Shapley values.</a:t>
            </a:r>
          </a:p>
        </p:txBody>
      </p:sp>
    </p:spTree>
    <p:extLst>
      <p:ext uri="{BB962C8B-B14F-4D97-AF65-F5344CB8AC3E}">
        <p14:creationId xmlns:p14="http://schemas.microsoft.com/office/powerpoint/2010/main" val="377412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Outputs (EAI Dashboard)</a:t>
            </a:r>
          </a:p>
        </p:txBody>
      </p:sp>
      <p:pic>
        <p:nvPicPr>
          <p:cNvPr id="12" name="Picture 11">
            <a:extLst>
              <a:ext uri="{FF2B5EF4-FFF2-40B4-BE49-F238E27FC236}">
                <a16:creationId xmlns:a16="http://schemas.microsoft.com/office/drawing/2014/main" id="{6C7476D4-E048-4C7F-BB58-CD67B2E25A2E}"/>
              </a:ext>
            </a:extLst>
          </p:cNvPr>
          <p:cNvPicPr>
            <a:picLocks noChangeAspect="1"/>
          </p:cNvPicPr>
          <p:nvPr/>
        </p:nvPicPr>
        <p:blipFill>
          <a:blip r:embed="rId4"/>
          <a:stretch>
            <a:fillRect/>
          </a:stretch>
        </p:blipFill>
        <p:spPr>
          <a:xfrm>
            <a:off x="614126" y="1139106"/>
            <a:ext cx="8606074" cy="5264548"/>
          </a:xfrm>
          <a:prstGeom prst="rect">
            <a:avLst/>
          </a:prstGeom>
        </p:spPr>
      </p:pic>
      <p:sp>
        <p:nvSpPr>
          <p:cNvPr id="18" name="TextBox 4">
            <a:extLst>
              <a:ext uri="{FF2B5EF4-FFF2-40B4-BE49-F238E27FC236}">
                <a16:creationId xmlns:a16="http://schemas.microsoft.com/office/drawing/2014/main" id="{8BFEB63D-55EE-4657-9E0C-E904C4AFC1E8}"/>
              </a:ext>
            </a:extLst>
          </p:cNvPr>
          <p:cNvSpPr txBox="1"/>
          <p:nvPr/>
        </p:nvSpPr>
        <p:spPr>
          <a:xfrm>
            <a:off x="8473594" y="3587986"/>
            <a:ext cx="2880206" cy="95410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15"/>
              </a:spcBef>
              <a:spcAft>
                <a:spcPts val="115"/>
              </a:spcAft>
            </a:pPr>
            <a:r>
              <a:rPr lang="en-US" sz="1400" dirty="0"/>
              <a:t>The EAI and business cycle chart shows a comparison of EAI predictions and actual GDP growth gap.</a:t>
            </a:r>
          </a:p>
        </p:txBody>
      </p:sp>
    </p:spTree>
    <p:extLst>
      <p:ext uri="{BB962C8B-B14F-4D97-AF65-F5344CB8AC3E}">
        <p14:creationId xmlns:p14="http://schemas.microsoft.com/office/powerpoint/2010/main" val="329010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Outputs (EAI Dial Charts)</a:t>
            </a:r>
          </a:p>
        </p:txBody>
      </p:sp>
      <p:pic>
        <p:nvPicPr>
          <p:cNvPr id="4" name="Picture 3">
            <a:extLst>
              <a:ext uri="{FF2B5EF4-FFF2-40B4-BE49-F238E27FC236}">
                <a16:creationId xmlns:a16="http://schemas.microsoft.com/office/drawing/2014/main" id="{DBAFF34E-CA64-47BE-9D8D-BEFCAC7FFA68}"/>
              </a:ext>
            </a:extLst>
          </p:cNvPr>
          <p:cNvPicPr>
            <a:picLocks noChangeAspect="1"/>
          </p:cNvPicPr>
          <p:nvPr/>
        </p:nvPicPr>
        <p:blipFill>
          <a:blip r:embed="rId4"/>
          <a:stretch>
            <a:fillRect/>
          </a:stretch>
        </p:blipFill>
        <p:spPr>
          <a:xfrm>
            <a:off x="2466975" y="1315214"/>
            <a:ext cx="5810329" cy="2324768"/>
          </a:xfrm>
          <a:prstGeom prst="rect">
            <a:avLst/>
          </a:prstGeom>
        </p:spPr>
      </p:pic>
      <p:pic>
        <p:nvPicPr>
          <p:cNvPr id="9" name="Picture 8">
            <a:extLst>
              <a:ext uri="{FF2B5EF4-FFF2-40B4-BE49-F238E27FC236}">
                <a16:creationId xmlns:a16="http://schemas.microsoft.com/office/drawing/2014/main" id="{4C63DAFF-2E0D-44F4-B691-8BBD0C41E7D6}"/>
              </a:ext>
            </a:extLst>
          </p:cNvPr>
          <p:cNvPicPr>
            <a:picLocks noChangeAspect="1"/>
          </p:cNvPicPr>
          <p:nvPr/>
        </p:nvPicPr>
        <p:blipFill>
          <a:blip r:embed="rId5"/>
          <a:stretch>
            <a:fillRect/>
          </a:stretch>
        </p:blipFill>
        <p:spPr>
          <a:xfrm>
            <a:off x="2466975" y="3760483"/>
            <a:ext cx="5915025" cy="2608810"/>
          </a:xfrm>
          <a:prstGeom prst="rect">
            <a:avLst/>
          </a:prstGeom>
        </p:spPr>
      </p:pic>
      <p:sp>
        <p:nvSpPr>
          <p:cNvPr id="11" name="TextBox 4">
            <a:extLst>
              <a:ext uri="{FF2B5EF4-FFF2-40B4-BE49-F238E27FC236}">
                <a16:creationId xmlns:a16="http://schemas.microsoft.com/office/drawing/2014/main" id="{55BD2F90-DC81-0C41-A403-1D892760EA1A}"/>
              </a:ext>
            </a:extLst>
          </p:cNvPr>
          <p:cNvSpPr txBox="1"/>
          <p:nvPr/>
        </p:nvSpPr>
        <p:spPr>
          <a:xfrm>
            <a:off x="7408622" y="5355180"/>
            <a:ext cx="3354628" cy="95410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15"/>
              </a:spcBef>
              <a:spcAft>
                <a:spcPts val="115"/>
              </a:spcAft>
            </a:pPr>
            <a:r>
              <a:rPr lang="en-US" sz="1400" dirty="0"/>
              <a:t>The dial charts indicate the position of the business cycle in certain quarters, together with the trend of each economic bucket during certain months.</a:t>
            </a:r>
          </a:p>
        </p:txBody>
      </p:sp>
    </p:spTree>
    <p:extLst>
      <p:ext uri="{BB962C8B-B14F-4D97-AF65-F5344CB8AC3E}">
        <p14:creationId xmlns:p14="http://schemas.microsoft.com/office/powerpoint/2010/main" val="152976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Outputs (EAI Predictions Comparison and Error Metrics)</a:t>
            </a:r>
          </a:p>
        </p:txBody>
      </p:sp>
      <p:pic>
        <p:nvPicPr>
          <p:cNvPr id="4" name="Picture 3">
            <a:extLst>
              <a:ext uri="{FF2B5EF4-FFF2-40B4-BE49-F238E27FC236}">
                <a16:creationId xmlns:a16="http://schemas.microsoft.com/office/drawing/2014/main" id="{995E9EC0-47BE-4815-912D-1495BFA61966}"/>
              </a:ext>
            </a:extLst>
          </p:cNvPr>
          <p:cNvPicPr>
            <a:picLocks noChangeAspect="1"/>
          </p:cNvPicPr>
          <p:nvPr/>
        </p:nvPicPr>
        <p:blipFill>
          <a:blip r:embed="rId4"/>
          <a:stretch>
            <a:fillRect/>
          </a:stretch>
        </p:blipFill>
        <p:spPr>
          <a:xfrm>
            <a:off x="243993" y="1168814"/>
            <a:ext cx="6421270" cy="4770868"/>
          </a:xfrm>
          <a:prstGeom prst="rect">
            <a:avLst/>
          </a:prstGeom>
        </p:spPr>
      </p:pic>
      <p:pic>
        <p:nvPicPr>
          <p:cNvPr id="7" name="Picture 6">
            <a:extLst>
              <a:ext uri="{FF2B5EF4-FFF2-40B4-BE49-F238E27FC236}">
                <a16:creationId xmlns:a16="http://schemas.microsoft.com/office/drawing/2014/main" id="{87E5735D-E885-4705-BC83-E2266B602E11}"/>
              </a:ext>
            </a:extLst>
          </p:cNvPr>
          <p:cNvPicPr>
            <a:picLocks noChangeAspect="1"/>
          </p:cNvPicPr>
          <p:nvPr/>
        </p:nvPicPr>
        <p:blipFill>
          <a:blip r:embed="rId5"/>
          <a:stretch>
            <a:fillRect/>
          </a:stretch>
        </p:blipFill>
        <p:spPr>
          <a:xfrm>
            <a:off x="6808138" y="1168814"/>
            <a:ext cx="4996993" cy="3756360"/>
          </a:xfrm>
          <a:prstGeom prst="rect">
            <a:avLst/>
          </a:prstGeom>
        </p:spPr>
      </p:pic>
      <p:sp>
        <p:nvSpPr>
          <p:cNvPr id="11" name="TextBox 4">
            <a:extLst>
              <a:ext uri="{FF2B5EF4-FFF2-40B4-BE49-F238E27FC236}">
                <a16:creationId xmlns:a16="http://schemas.microsoft.com/office/drawing/2014/main" id="{55BD2F90-DC81-0C41-A403-1D892760EA1A}"/>
              </a:ext>
            </a:extLst>
          </p:cNvPr>
          <p:cNvSpPr txBox="1"/>
          <p:nvPr/>
        </p:nvSpPr>
        <p:spPr>
          <a:xfrm>
            <a:off x="6278217" y="5282790"/>
            <a:ext cx="5075583" cy="95410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15"/>
              </a:spcBef>
              <a:spcAft>
                <a:spcPts val="115"/>
              </a:spcAft>
            </a:pPr>
            <a:r>
              <a:rPr lang="en-US" sz="1400" dirty="0"/>
              <a:t>The predictions chart compares EAI predictions for each model against the actual GDP growth gap (black line). The error metrics breaks down the RMSE, R2 and MAE for each model against actual values.</a:t>
            </a:r>
          </a:p>
        </p:txBody>
      </p:sp>
    </p:spTree>
    <p:extLst>
      <p:ext uri="{BB962C8B-B14F-4D97-AF65-F5344CB8AC3E}">
        <p14:creationId xmlns:p14="http://schemas.microsoft.com/office/powerpoint/2010/main" val="137272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What is the </a:t>
            </a:r>
            <a:r>
              <a:rPr lang="en-US" sz="3000" b="1" dirty="0" err="1">
                <a:solidFill>
                  <a:schemeClr val="bg1"/>
                </a:solidFill>
              </a:rPr>
              <a:t>TrackingAsia</a:t>
            </a:r>
            <a:r>
              <a:rPr lang="en-US" sz="3000" b="1" dirty="0">
                <a:solidFill>
                  <a:schemeClr val="bg1"/>
                </a:solidFill>
              </a:rPr>
              <a:t> Program and </a:t>
            </a:r>
            <a:r>
              <a:rPr lang="en-US" sz="3000" b="1" dirty="0" err="1">
                <a:solidFill>
                  <a:schemeClr val="bg1"/>
                </a:solidFill>
              </a:rPr>
              <a:t>PySimpleGUI</a:t>
            </a:r>
            <a:endParaRPr lang="en-US" sz="3000" b="1" dirty="0">
              <a:solidFill>
                <a:schemeClr val="bg1"/>
              </a:solidFill>
            </a:endParaRPr>
          </a:p>
        </p:txBody>
      </p:sp>
      <p:sp>
        <p:nvSpPr>
          <p:cNvPr id="11" name="TextBox 4">
            <a:extLst>
              <a:ext uri="{FF2B5EF4-FFF2-40B4-BE49-F238E27FC236}">
                <a16:creationId xmlns:a16="http://schemas.microsoft.com/office/drawing/2014/main" id="{55BD2F90-DC81-0C41-A403-1D892760EA1A}"/>
              </a:ext>
            </a:extLst>
          </p:cNvPr>
          <p:cNvSpPr txBox="1"/>
          <p:nvPr/>
        </p:nvSpPr>
        <p:spPr>
          <a:xfrm>
            <a:off x="386868" y="1485336"/>
            <a:ext cx="11418263" cy="52398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50000"/>
              </a:lnSpc>
              <a:spcBef>
                <a:spcPts val="115"/>
              </a:spcBef>
              <a:spcAft>
                <a:spcPts val="115"/>
              </a:spcAft>
            </a:pPr>
            <a:r>
              <a:rPr lang="en-US" sz="1400" b="1" dirty="0" err="1"/>
              <a:t>TrackingAsia</a:t>
            </a:r>
            <a:r>
              <a:rPr lang="en-US" sz="1400" b="1" dirty="0"/>
              <a:t> Program</a:t>
            </a:r>
          </a:p>
          <a:p>
            <a:pPr marL="285750" indent="-285750">
              <a:lnSpc>
                <a:spcPct val="150000"/>
              </a:lnSpc>
              <a:spcBef>
                <a:spcPts val="115"/>
              </a:spcBef>
              <a:spcAft>
                <a:spcPts val="115"/>
              </a:spcAft>
              <a:buFont typeface="Arial" panose="020B0604020202020204" pitchFamily="34" charset="0"/>
              <a:buChar char="•"/>
            </a:pPr>
            <a:r>
              <a:rPr lang="en-US" sz="1400" dirty="0"/>
              <a:t>A desktop application developed using Python that allows users to generate economic activity index (EAI) predictions using their own data and on their own, local devices.</a:t>
            </a:r>
          </a:p>
          <a:p>
            <a:pPr marL="285750" indent="-285750">
              <a:lnSpc>
                <a:spcPct val="150000"/>
              </a:lnSpc>
              <a:spcBef>
                <a:spcPts val="115"/>
              </a:spcBef>
              <a:spcAft>
                <a:spcPts val="115"/>
              </a:spcAft>
              <a:buFont typeface="Arial" panose="020B0604020202020204" pitchFamily="34" charset="0"/>
              <a:buChar char="•"/>
            </a:pPr>
            <a:r>
              <a:rPr lang="en-US" sz="1400" dirty="0"/>
              <a:t>A non-coding program that runs machine learning process in the back-end.</a:t>
            </a:r>
          </a:p>
          <a:p>
            <a:pPr>
              <a:lnSpc>
                <a:spcPct val="150000"/>
              </a:lnSpc>
              <a:spcBef>
                <a:spcPts val="115"/>
              </a:spcBef>
              <a:spcAft>
                <a:spcPts val="115"/>
              </a:spcAft>
            </a:pPr>
            <a:endParaRPr lang="en-US" sz="1400" b="1" dirty="0"/>
          </a:p>
          <a:p>
            <a:pPr>
              <a:lnSpc>
                <a:spcPct val="150000"/>
              </a:lnSpc>
              <a:spcBef>
                <a:spcPts val="115"/>
              </a:spcBef>
              <a:spcAft>
                <a:spcPts val="115"/>
              </a:spcAft>
            </a:pPr>
            <a:r>
              <a:rPr lang="en-US" sz="1400" b="1" dirty="0" err="1"/>
              <a:t>PysimpleGUI</a:t>
            </a:r>
            <a:endParaRPr lang="en-US" sz="1400" b="1" dirty="0"/>
          </a:p>
          <a:p>
            <a:pPr marL="285750" indent="-285750">
              <a:lnSpc>
                <a:spcPct val="150000"/>
              </a:lnSpc>
              <a:spcBef>
                <a:spcPts val="115"/>
              </a:spcBef>
              <a:spcAft>
                <a:spcPts val="115"/>
              </a:spcAft>
              <a:buFont typeface="Arial" panose="020B0604020202020204" pitchFamily="34" charset="0"/>
              <a:buChar char="•"/>
            </a:pPr>
            <a:r>
              <a:rPr lang="en-US" sz="1400" dirty="0"/>
              <a:t>A package used to create a graphical user interface (GUI) using Python.</a:t>
            </a:r>
          </a:p>
          <a:p>
            <a:pPr marL="285750" indent="-285750">
              <a:lnSpc>
                <a:spcPct val="150000"/>
              </a:lnSpc>
              <a:spcBef>
                <a:spcPts val="115"/>
              </a:spcBef>
              <a:spcAft>
                <a:spcPts val="115"/>
              </a:spcAft>
              <a:buFont typeface="Arial" panose="020B0604020202020204" pitchFamily="34" charset="0"/>
              <a:buChar char="•"/>
            </a:pPr>
            <a:r>
              <a:rPr lang="en-US" sz="1400" dirty="0"/>
              <a:t>The interface was created to allow users with no programming experience to utilize our machine learning code.</a:t>
            </a:r>
          </a:p>
          <a:p>
            <a:pPr marL="285750" indent="-285750">
              <a:lnSpc>
                <a:spcPct val="150000"/>
              </a:lnSpc>
              <a:spcBef>
                <a:spcPts val="115"/>
              </a:spcBef>
              <a:spcAft>
                <a:spcPts val="115"/>
              </a:spcAft>
              <a:buFont typeface="Arial" panose="020B0604020202020204" pitchFamily="34" charset="0"/>
              <a:buChar char="•"/>
            </a:pPr>
            <a:r>
              <a:rPr lang="en-US" sz="1400" dirty="0"/>
              <a:t>Why </a:t>
            </a:r>
            <a:r>
              <a:rPr lang="en-US" sz="1400" dirty="0" err="1"/>
              <a:t>PySimpleGUI</a:t>
            </a:r>
            <a:r>
              <a:rPr lang="en-US" sz="1400" dirty="0"/>
              <a:t>?</a:t>
            </a:r>
          </a:p>
          <a:p>
            <a:pPr marL="742950" lvl="1" indent="-285750">
              <a:lnSpc>
                <a:spcPct val="150000"/>
              </a:lnSpc>
              <a:spcBef>
                <a:spcPts val="115"/>
              </a:spcBef>
              <a:spcAft>
                <a:spcPts val="115"/>
              </a:spcAft>
              <a:buFont typeface="Arial" panose="020B0604020202020204" pitchFamily="34" charset="0"/>
              <a:buChar char="•"/>
            </a:pPr>
            <a:r>
              <a:rPr lang="en-US" sz="1400" dirty="0"/>
              <a:t>Easy to use and powerful.</a:t>
            </a:r>
          </a:p>
          <a:p>
            <a:pPr marL="742950" lvl="1" indent="-285750">
              <a:lnSpc>
                <a:spcPct val="150000"/>
              </a:lnSpc>
              <a:spcBef>
                <a:spcPts val="115"/>
              </a:spcBef>
              <a:spcAft>
                <a:spcPts val="115"/>
              </a:spcAft>
              <a:buFont typeface="Arial" panose="020B0604020202020204" pitchFamily="34" charset="0"/>
              <a:buChar char="•"/>
            </a:pPr>
            <a:r>
              <a:rPr lang="en-US" sz="1400" dirty="0"/>
              <a:t>Avoid having to learn a separate coding language to create GUI.</a:t>
            </a:r>
          </a:p>
          <a:p>
            <a:pPr marL="742950" lvl="1" indent="-285750">
              <a:lnSpc>
                <a:spcPct val="150000"/>
              </a:lnSpc>
              <a:spcBef>
                <a:spcPts val="115"/>
              </a:spcBef>
              <a:spcAft>
                <a:spcPts val="115"/>
              </a:spcAft>
              <a:buFont typeface="Arial" panose="020B0604020202020204" pitchFamily="34" charset="0"/>
              <a:buChar char="•"/>
            </a:pPr>
            <a:r>
              <a:rPr lang="en-US" sz="1400" dirty="0"/>
              <a:t>Seamlessly connect front-end interface with back-end processing and machine learning code.</a:t>
            </a:r>
          </a:p>
          <a:p>
            <a:pPr marL="742950" lvl="1" indent="-285750">
              <a:lnSpc>
                <a:spcPct val="150000"/>
              </a:lnSpc>
              <a:spcBef>
                <a:spcPts val="115"/>
              </a:spcBef>
              <a:spcAft>
                <a:spcPts val="115"/>
              </a:spcAft>
              <a:buFont typeface="Arial" panose="020B0604020202020204" pitchFamily="34" charset="0"/>
              <a:buChar char="•"/>
            </a:pPr>
            <a:r>
              <a:rPr lang="en-US" sz="1400" dirty="0"/>
              <a:t>Utilizes known GUI packages like </a:t>
            </a:r>
            <a:r>
              <a:rPr lang="en-US" sz="1400" dirty="0" err="1"/>
              <a:t>tkinter</a:t>
            </a:r>
            <a:r>
              <a:rPr lang="en-US" sz="1400" dirty="0"/>
              <a:t> as a framework while providing easy to understand, pythonic functions.</a:t>
            </a:r>
          </a:p>
          <a:p>
            <a:pPr marL="742950" lvl="1" indent="-285750">
              <a:lnSpc>
                <a:spcPct val="150000"/>
              </a:lnSpc>
              <a:spcBef>
                <a:spcPts val="115"/>
              </a:spcBef>
              <a:spcAft>
                <a:spcPts val="115"/>
              </a:spcAft>
              <a:buFont typeface="Arial" panose="020B0604020202020204" pitchFamily="34" charset="0"/>
              <a:buChar char="•"/>
            </a:pPr>
            <a:r>
              <a:rPr lang="en-US" sz="1400" dirty="0"/>
              <a:t>Free to use for non-commercial developers.</a:t>
            </a:r>
          </a:p>
          <a:p>
            <a:pPr marL="285750" indent="-285750">
              <a:lnSpc>
                <a:spcPct val="150000"/>
              </a:lnSpc>
              <a:spcBef>
                <a:spcPts val="115"/>
              </a:spcBef>
              <a:spcAft>
                <a:spcPts val="115"/>
              </a:spcAft>
              <a:buFont typeface="Arial" panose="020B0604020202020204" pitchFamily="34" charset="0"/>
              <a:buChar char="•"/>
            </a:pPr>
            <a:endParaRPr lang="en-US" sz="1400" dirty="0"/>
          </a:p>
        </p:txBody>
      </p:sp>
    </p:spTree>
    <p:extLst>
      <p:ext uri="{BB962C8B-B14F-4D97-AF65-F5344CB8AC3E}">
        <p14:creationId xmlns:p14="http://schemas.microsoft.com/office/powerpoint/2010/main" val="406615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Variable Processing and Information Extraction</a:t>
            </a:r>
          </a:p>
        </p:txBody>
      </p:sp>
      <p:sp>
        <p:nvSpPr>
          <p:cNvPr id="11" name="TextBox 4">
            <a:extLst>
              <a:ext uri="{FF2B5EF4-FFF2-40B4-BE49-F238E27FC236}">
                <a16:creationId xmlns:a16="http://schemas.microsoft.com/office/drawing/2014/main" id="{55BD2F90-DC81-0C41-A403-1D892760EA1A}"/>
              </a:ext>
            </a:extLst>
          </p:cNvPr>
          <p:cNvSpPr txBox="1"/>
          <p:nvPr/>
        </p:nvSpPr>
        <p:spPr>
          <a:xfrm>
            <a:off x="386868" y="1139106"/>
            <a:ext cx="11418263" cy="537070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15"/>
              </a:spcBef>
              <a:spcAft>
                <a:spcPts val="115"/>
              </a:spcAft>
            </a:pPr>
            <a:r>
              <a:rPr lang="en-US" sz="1400" b="1" dirty="0"/>
              <a:t>Target Variable (GDP Level)</a:t>
            </a:r>
          </a:p>
          <a:p>
            <a:pPr marL="285750" indent="-285750">
              <a:spcBef>
                <a:spcPts val="115"/>
              </a:spcBef>
              <a:spcAft>
                <a:spcPts val="115"/>
              </a:spcAft>
              <a:buFont typeface="Arial" panose="020B0604020202020204" pitchFamily="34" charset="0"/>
              <a:buChar char="•"/>
            </a:pPr>
            <a:r>
              <a:rPr lang="en-US" sz="1400" dirty="0"/>
              <a:t>The target variable will generally be the quarterly GDP level of a chosen economy over time.</a:t>
            </a:r>
          </a:p>
          <a:p>
            <a:pPr marL="742950" lvl="1" indent="-285750">
              <a:spcBef>
                <a:spcPts val="115"/>
              </a:spcBef>
              <a:spcAft>
                <a:spcPts val="115"/>
              </a:spcAft>
              <a:buFont typeface="Arial" panose="020B0604020202020204" pitchFamily="34" charset="0"/>
              <a:buChar char="•"/>
            </a:pPr>
            <a:r>
              <a:rPr lang="en-US" sz="1400" dirty="0"/>
              <a:t>Any missing values in the middle of the data set will be filled in using linear interpolation.</a:t>
            </a:r>
          </a:p>
          <a:p>
            <a:pPr marL="742950" lvl="1" indent="-285750">
              <a:spcBef>
                <a:spcPts val="115"/>
              </a:spcBef>
              <a:spcAft>
                <a:spcPts val="115"/>
              </a:spcAft>
              <a:buFont typeface="Arial" panose="020B0604020202020204" pitchFamily="34" charset="0"/>
              <a:buChar char="•"/>
            </a:pPr>
            <a:r>
              <a:rPr lang="en-US" sz="1400" dirty="0"/>
              <a:t>GDP level is converted to GDP growth gap.</a:t>
            </a:r>
          </a:p>
          <a:p>
            <a:pPr marL="742950" lvl="1" indent="-285750">
              <a:spcBef>
                <a:spcPts val="115"/>
              </a:spcBef>
              <a:spcAft>
                <a:spcPts val="115"/>
              </a:spcAft>
              <a:buFont typeface="Arial" panose="020B0604020202020204" pitchFamily="34" charset="0"/>
              <a:buChar char="•"/>
            </a:pPr>
            <a:r>
              <a:rPr lang="en-US" sz="1400" dirty="0"/>
              <a:t>Additional processing steps:</a:t>
            </a:r>
          </a:p>
          <a:p>
            <a:pPr marL="1200150" lvl="2" indent="-285750">
              <a:spcBef>
                <a:spcPts val="115"/>
              </a:spcBef>
              <a:spcAft>
                <a:spcPts val="115"/>
              </a:spcAft>
              <a:buFont typeface="Arial" panose="020B0604020202020204" pitchFamily="34" charset="0"/>
              <a:buChar char="•"/>
            </a:pPr>
            <a:r>
              <a:rPr lang="en-US" sz="1400" dirty="0"/>
              <a:t>Normalization</a:t>
            </a:r>
          </a:p>
          <a:p>
            <a:pPr marL="1200150" lvl="2" indent="-285750">
              <a:spcBef>
                <a:spcPts val="115"/>
              </a:spcBef>
              <a:spcAft>
                <a:spcPts val="115"/>
              </a:spcAft>
              <a:buFont typeface="Arial" panose="020B0604020202020204" pitchFamily="34" charset="0"/>
              <a:buChar char="•"/>
            </a:pPr>
            <a:r>
              <a:rPr lang="en-US" sz="1400" dirty="0"/>
              <a:t>Year-on-year percent change</a:t>
            </a:r>
          </a:p>
          <a:p>
            <a:pPr marL="742950" lvl="1" indent="-285750">
              <a:spcBef>
                <a:spcPts val="115"/>
              </a:spcBef>
              <a:spcAft>
                <a:spcPts val="115"/>
              </a:spcAft>
              <a:buFont typeface="Arial" panose="020B0604020202020204" pitchFamily="34" charset="0"/>
              <a:buChar char="•"/>
            </a:pPr>
            <a:r>
              <a:rPr lang="en-US" sz="1400" dirty="0"/>
              <a:t>Using the processed data, filters such as the </a:t>
            </a:r>
            <a:r>
              <a:rPr lang="en-US" sz="1400" dirty="0" err="1"/>
              <a:t>Hodrick</a:t>
            </a:r>
            <a:r>
              <a:rPr lang="en-US" sz="1400" dirty="0"/>
              <a:t>-Prescott (HP), Hamilton and </a:t>
            </a:r>
            <a:r>
              <a:rPr lang="en-US" sz="1400" dirty="0" err="1"/>
              <a:t>Christiano</a:t>
            </a:r>
            <a:r>
              <a:rPr lang="en-US" sz="1400" dirty="0"/>
              <a:t> Fitzgerald (CF) filters are applied.</a:t>
            </a:r>
          </a:p>
          <a:p>
            <a:pPr marL="742950" lvl="1" indent="-285750">
              <a:spcBef>
                <a:spcPts val="115"/>
              </a:spcBef>
              <a:spcAft>
                <a:spcPts val="115"/>
              </a:spcAft>
              <a:buFont typeface="Arial" panose="020B0604020202020204" pitchFamily="34" charset="0"/>
              <a:buChar char="•"/>
            </a:pPr>
            <a:r>
              <a:rPr lang="en-US" sz="1400" dirty="0"/>
              <a:t>The Composite Indicators Framework (CIF) package for business cycle analysis is also used to calculate cycle information.</a:t>
            </a:r>
          </a:p>
          <a:p>
            <a:pPr marL="1200150" lvl="2" indent="-285750">
              <a:spcBef>
                <a:spcPts val="115"/>
              </a:spcBef>
              <a:spcAft>
                <a:spcPts val="115"/>
              </a:spcAft>
              <a:buFont typeface="Arial" panose="020B0604020202020204" pitchFamily="34" charset="0"/>
              <a:buChar char="•"/>
            </a:pPr>
            <a:r>
              <a:rPr lang="en-US" sz="1400" dirty="0"/>
              <a:t>Peaks and troughs.</a:t>
            </a:r>
          </a:p>
          <a:p>
            <a:pPr marL="1200150" lvl="2" indent="-285750">
              <a:spcBef>
                <a:spcPts val="115"/>
              </a:spcBef>
              <a:spcAft>
                <a:spcPts val="115"/>
              </a:spcAft>
              <a:buFont typeface="Arial" panose="020B0604020202020204" pitchFamily="34" charset="0"/>
              <a:buChar char="•"/>
            </a:pPr>
            <a:r>
              <a:rPr lang="en-US" sz="1400" dirty="0"/>
              <a:t>Expansion and slowdown speed, duration and amplitude.</a:t>
            </a:r>
          </a:p>
          <a:p>
            <a:pPr marL="1200150" lvl="2" indent="-285750">
              <a:spcBef>
                <a:spcPts val="115"/>
              </a:spcBef>
              <a:spcAft>
                <a:spcPts val="115"/>
              </a:spcAft>
              <a:buFont typeface="Arial" panose="020B0604020202020204" pitchFamily="34" charset="0"/>
              <a:buChar char="•"/>
            </a:pPr>
            <a:r>
              <a:rPr lang="en-US" sz="1400" dirty="0"/>
              <a:t>Total number of complete cycles.</a:t>
            </a:r>
          </a:p>
          <a:p>
            <a:pPr marL="285750" indent="-285750">
              <a:spcBef>
                <a:spcPts val="115"/>
              </a:spcBef>
              <a:spcAft>
                <a:spcPts val="115"/>
              </a:spcAft>
              <a:buFont typeface="Arial" panose="020B0604020202020204" pitchFamily="34" charset="0"/>
              <a:buChar char="•"/>
            </a:pPr>
            <a:r>
              <a:rPr lang="en-US" sz="1400" dirty="0"/>
              <a:t>The processed, quarterly target variable is expanded using linear interpolation to be of monthly frequency for the modelling process.</a:t>
            </a:r>
          </a:p>
          <a:p>
            <a:pPr marL="285750" indent="-285750">
              <a:spcBef>
                <a:spcPts val="115"/>
              </a:spcBef>
              <a:spcAft>
                <a:spcPts val="115"/>
              </a:spcAft>
              <a:buFont typeface="Arial" panose="020B0604020202020204" pitchFamily="34" charset="0"/>
              <a:buChar char="•"/>
            </a:pPr>
            <a:r>
              <a:rPr lang="en-US" sz="1400" dirty="0"/>
              <a:t>The rest of the information acquired in this step is used in the dashboard creation.</a:t>
            </a:r>
          </a:p>
          <a:p>
            <a:pPr marL="285750" indent="-285750">
              <a:spcBef>
                <a:spcPts val="115"/>
              </a:spcBef>
              <a:spcAft>
                <a:spcPts val="115"/>
              </a:spcAft>
              <a:buFont typeface="Arial" panose="020B0604020202020204" pitchFamily="34" charset="0"/>
              <a:buChar char="•"/>
            </a:pPr>
            <a:endParaRPr lang="en-US" sz="1400" dirty="0"/>
          </a:p>
          <a:p>
            <a:pPr>
              <a:spcBef>
                <a:spcPts val="115"/>
              </a:spcBef>
              <a:spcAft>
                <a:spcPts val="115"/>
              </a:spcAft>
            </a:pPr>
            <a:r>
              <a:rPr lang="en-US" sz="1400" b="1" dirty="0"/>
              <a:t>Indicator Variables</a:t>
            </a:r>
          </a:p>
          <a:p>
            <a:pPr marL="285750" indent="-285750">
              <a:spcBef>
                <a:spcPts val="115"/>
              </a:spcBef>
              <a:spcAft>
                <a:spcPts val="115"/>
              </a:spcAft>
              <a:buFont typeface="Arial" panose="020B0604020202020204" pitchFamily="34" charset="0"/>
              <a:buChar char="•"/>
            </a:pPr>
            <a:r>
              <a:rPr lang="en-US" sz="1400" dirty="0"/>
              <a:t>Processing steps:</a:t>
            </a:r>
          </a:p>
          <a:p>
            <a:pPr marL="742950" lvl="1" indent="-285750">
              <a:spcBef>
                <a:spcPts val="115"/>
              </a:spcBef>
              <a:spcAft>
                <a:spcPts val="115"/>
              </a:spcAft>
              <a:buFont typeface="Arial" panose="020B0604020202020204" pitchFamily="34" charset="0"/>
              <a:buChar char="•"/>
            </a:pPr>
            <a:r>
              <a:rPr lang="en-US" sz="1400" dirty="0"/>
              <a:t>Monthly differential</a:t>
            </a:r>
          </a:p>
          <a:p>
            <a:pPr marL="742950" lvl="1" indent="-285750">
              <a:spcBef>
                <a:spcPts val="115"/>
              </a:spcBef>
              <a:spcAft>
                <a:spcPts val="115"/>
              </a:spcAft>
              <a:buFont typeface="Arial" panose="020B0604020202020204" pitchFamily="34" charset="0"/>
              <a:buChar char="•"/>
            </a:pPr>
            <a:r>
              <a:rPr lang="en-US" sz="1400" dirty="0"/>
              <a:t>YoY percent change</a:t>
            </a:r>
          </a:p>
          <a:p>
            <a:pPr marL="742950" lvl="1" indent="-285750">
              <a:spcBef>
                <a:spcPts val="115"/>
              </a:spcBef>
              <a:spcAft>
                <a:spcPts val="115"/>
              </a:spcAft>
              <a:buFont typeface="Arial" panose="020B0604020202020204" pitchFamily="34" charset="0"/>
              <a:buChar char="•"/>
            </a:pPr>
            <a:r>
              <a:rPr lang="en-US" sz="1400" dirty="0"/>
              <a:t>Normalization</a:t>
            </a:r>
          </a:p>
          <a:p>
            <a:pPr marL="285750" indent="-285750">
              <a:spcBef>
                <a:spcPts val="115"/>
              </a:spcBef>
              <a:spcAft>
                <a:spcPts val="115"/>
              </a:spcAft>
              <a:buFont typeface="Arial" panose="020B0604020202020204" pitchFamily="34" charset="0"/>
              <a:buChar char="•"/>
            </a:pPr>
            <a:r>
              <a:rPr lang="en-US" sz="1400" dirty="0"/>
              <a:t>Data is merged and any missing tail values are forecasted using ARIMA until the most recent date with available data.</a:t>
            </a:r>
          </a:p>
          <a:p>
            <a:pPr marL="285750" indent="-285750">
              <a:spcBef>
                <a:spcPts val="115"/>
              </a:spcBef>
              <a:spcAft>
                <a:spcPts val="115"/>
              </a:spcAft>
              <a:buFont typeface="Arial" panose="020B0604020202020204" pitchFamily="34" charset="0"/>
              <a:buChar char="•"/>
            </a:pPr>
            <a:r>
              <a:rPr lang="en-US" sz="1400" dirty="0"/>
              <a:t>Monthly indicator data is merged with the target variable to be used in modelling.</a:t>
            </a:r>
          </a:p>
        </p:txBody>
      </p:sp>
    </p:spTree>
    <p:extLst>
      <p:ext uri="{BB962C8B-B14F-4D97-AF65-F5344CB8AC3E}">
        <p14:creationId xmlns:p14="http://schemas.microsoft.com/office/powerpoint/2010/main" val="258289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8" y="248457"/>
            <a:ext cx="9745031" cy="468006"/>
          </a:xfrm>
        </p:spPr>
        <p:txBody>
          <a:bodyPr>
            <a:normAutofit fontScale="90000"/>
          </a:bodyPr>
          <a:lstStyle/>
          <a:p>
            <a:r>
              <a:rPr lang="en-US" sz="3000" b="1" dirty="0">
                <a:solidFill>
                  <a:schemeClr val="bg1"/>
                </a:solidFill>
              </a:rPr>
              <a:t>Machine Learning Modelling: Iterative Prediction Process</a:t>
            </a:r>
          </a:p>
        </p:txBody>
      </p:sp>
      <p:sp>
        <p:nvSpPr>
          <p:cNvPr id="7" name="Content Placeholder 2">
            <a:extLst>
              <a:ext uri="{FF2B5EF4-FFF2-40B4-BE49-F238E27FC236}">
                <a16:creationId xmlns:a16="http://schemas.microsoft.com/office/drawing/2014/main" id="{018B3297-F532-49FF-9DF2-776FD3F0C384}"/>
              </a:ext>
            </a:extLst>
          </p:cNvPr>
          <p:cNvSpPr>
            <a:spLocks noGrp="1"/>
          </p:cNvSpPr>
          <p:nvPr>
            <p:ph idx="1"/>
          </p:nvPr>
        </p:nvSpPr>
        <p:spPr>
          <a:xfrm>
            <a:off x="585742" y="1303118"/>
            <a:ext cx="5924550" cy="4351338"/>
          </a:xfrm>
        </p:spPr>
        <p:txBody>
          <a:bodyPr>
            <a:noAutofit/>
          </a:bodyPr>
          <a:lstStyle/>
          <a:p>
            <a:pPr>
              <a:lnSpc>
                <a:spcPct val="150000"/>
              </a:lnSpc>
            </a:pPr>
            <a:r>
              <a:rPr lang="en-US" sz="1400" dirty="0"/>
              <a:t>Traditionally, the training set is used for training and the entire testing set is used for model evaluation.</a:t>
            </a:r>
          </a:p>
          <a:p>
            <a:pPr>
              <a:lnSpc>
                <a:spcPct val="150000"/>
              </a:lnSpc>
            </a:pPr>
            <a:r>
              <a:rPr lang="en-US" sz="1400" dirty="0"/>
              <a:t>For nowcasting models, the training step needs to be repeated every time new data is released.</a:t>
            </a:r>
          </a:p>
          <a:p>
            <a:pPr>
              <a:lnSpc>
                <a:spcPct val="150000"/>
              </a:lnSpc>
            </a:pPr>
            <a:r>
              <a:rPr lang="en-US" sz="1400" dirty="0"/>
              <a:t>Model selection process for each country:</a:t>
            </a:r>
          </a:p>
          <a:p>
            <a:pPr lvl="1">
              <a:lnSpc>
                <a:spcPct val="110000"/>
              </a:lnSpc>
            </a:pPr>
            <a:r>
              <a:rPr lang="en-US" sz="1400" dirty="0"/>
              <a:t>After train-test split, the model is trained with the full training set.</a:t>
            </a:r>
          </a:p>
          <a:p>
            <a:pPr lvl="1">
              <a:lnSpc>
                <a:spcPct val="110000"/>
              </a:lnSpc>
            </a:pPr>
            <a:r>
              <a:rPr lang="en-US" sz="1400" dirty="0"/>
              <a:t>The model is used to predict the first month succeeding the last month in the training set.</a:t>
            </a:r>
          </a:p>
          <a:p>
            <a:pPr lvl="1">
              <a:lnSpc>
                <a:spcPct val="110000"/>
              </a:lnSpc>
            </a:pPr>
            <a:r>
              <a:rPr lang="en-US" sz="1400" dirty="0"/>
              <a:t>The predicted value, together with its corresponding indicators are added into the training set.</a:t>
            </a:r>
          </a:p>
          <a:p>
            <a:pPr lvl="1">
              <a:lnSpc>
                <a:spcPct val="110000"/>
              </a:lnSpc>
            </a:pPr>
            <a:r>
              <a:rPr lang="en-US" sz="1400" dirty="0"/>
              <a:t>The steps are repeated until there are predictions for the entire testing set.</a:t>
            </a:r>
          </a:p>
          <a:p>
            <a:pPr>
              <a:lnSpc>
                <a:spcPct val="150000"/>
              </a:lnSpc>
            </a:pPr>
            <a:r>
              <a:rPr lang="en-US" sz="1400" dirty="0"/>
              <a:t>This method ensures that the model is always aware of the latest available data, improving its overall performance.</a:t>
            </a:r>
          </a:p>
        </p:txBody>
      </p:sp>
      <p:graphicFrame>
        <p:nvGraphicFramePr>
          <p:cNvPr id="8" name="Content Placeholder 3">
            <a:extLst>
              <a:ext uri="{FF2B5EF4-FFF2-40B4-BE49-F238E27FC236}">
                <a16:creationId xmlns:a16="http://schemas.microsoft.com/office/drawing/2014/main" id="{E18E621A-418F-4FB7-8034-F7A4D0F1B8F7}"/>
              </a:ext>
            </a:extLst>
          </p:cNvPr>
          <p:cNvGraphicFramePr>
            <a:graphicFrameLocks/>
          </p:cNvGraphicFramePr>
          <p:nvPr/>
        </p:nvGraphicFramePr>
        <p:xfrm>
          <a:off x="5845953" y="1588344"/>
          <a:ext cx="626763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402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314068" cy="468006"/>
          </a:xfrm>
        </p:spPr>
        <p:txBody>
          <a:bodyPr>
            <a:normAutofit fontScale="90000"/>
          </a:bodyPr>
          <a:lstStyle/>
          <a:p>
            <a:r>
              <a:rPr lang="en-US" sz="3000" b="1" dirty="0">
                <a:solidFill>
                  <a:schemeClr val="bg1"/>
                </a:solidFill>
              </a:rPr>
              <a:t>Machine Learning Modelling: Model Selection</a:t>
            </a:r>
          </a:p>
        </p:txBody>
      </p:sp>
      <p:sp>
        <p:nvSpPr>
          <p:cNvPr id="7" name="TextBox 4">
            <a:extLst>
              <a:ext uri="{FF2B5EF4-FFF2-40B4-BE49-F238E27FC236}">
                <a16:creationId xmlns:a16="http://schemas.microsoft.com/office/drawing/2014/main" id="{3DC3B866-7A10-41A6-BDC1-A884ECDD3737}"/>
              </a:ext>
            </a:extLst>
          </p:cNvPr>
          <p:cNvSpPr txBox="1"/>
          <p:nvPr/>
        </p:nvSpPr>
        <p:spPr>
          <a:xfrm>
            <a:off x="386868" y="1139106"/>
            <a:ext cx="11418263" cy="490640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lnSpc>
                <a:spcPct val="150000"/>
              </a:lnSpc>
              <a:buFont typeface="Arial" panose="020B0604020202020204" pitchFamily="34" charset="0"/>
              <a:buChar char="•"/>
            </a:pPr>
            <a:r>
              <a:rPr lang="en-US" sz="1400" dirty="0"/>
              <a:t>Data is split into a training set and a testing set. By default, the testing set is obtained by taking the latest 50% of datapoints from the full dataset; the remaining 50% of historical data becomes the initial training set.</a:t>
            </a:r>
          </a:p>
          <a:p>
            <a:pPr marL="285750" indent="-285750">
              <a:lnSpc>
                <a:spcPct val="150000"/>
              </a:lnSpc>
              <a:buFont typeface="Arial" panose="020B0604020202020204" pitchFamily="34" charset="0"/>
              <a:buChar char="•"/>
            </a:pPr>
            <a:r>
              <a:rPr lang="en-US" sz="1400" dirty="0"/>
              <a:t>Multiple supervised ML models are available for modelling in order to determine the best model for your data set.</a:t>
            </a:r>
          </a:p>
          <a:p>
            <a:pPr marL="742950" lvl="1" indent="-285750">
              <a:lnSpc>
                <a:spcPct val="150000"/>
              </a:lnSpc>
              <a:buFont typeface="Arial" panose="020B0604020202020204" pitchFamily="34" charset="0"/>
              <a:buChar char="•"/>
            </a:pPr>
            <a:r>
              <a:rPr lang="en-US" sz="1400" b="1" dirty="0"/>
              <a:t>Linear regression: </a:t>
            </a:r>
            <a:r>
              <a:rPr lang="en-US" sz="1400" dirty="0"/>
              <a:t>Plots a line of best fit for each type of linear regression using the least squares method.</a:t>
            </a:r>
          </a:p>
          <a:p>
            <a:pPr marL="742950" lvl="1" indent="-285750">
              <a:lnSpc>
                <a:spcPct val="150000"/>
              </a:lnSpc>
              <a:buFont typeface="Arial" panose="020B0604020202020204" pitchFamily="34" charset="0"/>
              <a:buChar char="•"/>
            </a:pPr>
            <a:r>
              <a:rPr lang="en-US" sz="1400" b="1" dirty="0"/>
              <a:t>Random Forest: </a:t>
            </a:r>
            <a:r>
              <a:rPr lang="en-US" sz="1400" dirty="0"/>
              <a:t>Uses ensemble learning with multiple decision trees to find more accurate predictions.</a:t>
            </a:r>
          </a:p>
          <a:p>
            <a:pPr marL="742950" lvl="1" indent="-285750">
              <a:lnSpc>
                <a:spcPct val="150000"/>
              </a:lnSpc>
              <a:buFont typeface="Arial" panose="020B0604020202020204" pitchFamily="34" charset="0"/>
              <a:buChar char="•"/>
            </a:pPr>
            <a:r>
              <a:rPr lang="en-US" sz="1400" b="1" dirty="0"/>
              <a:t>Gradient Boosting: </a:t>
            </a:r>
            <a:r>
              <a:rPr lang="en-US" sz="1400" dirty="0"/>
              <a:t>An ensemble of weak learners/models are used to create a single, more accurate model.</a:t>
            </a:r>
            <a:endParaRPr lang="en-US" sz="1400" b="1" dirty="0"/>
          </a:p>
          <a:p>
            <a:pPr marL="742950" lvl="1" indent="-285750">
              <a:lnSpc>
                <a:spcPct val="150000"/>
              </a:lnSpc>
              <a:buFont typeface="Arial" panose="020B0604020202020204" pitchFamily="34" charset="0"/>
              <a:buChar char="•"/>
            </a:pPr>
            <a:r>
              <a:rPr lang="en-US" sz="1400" b="1" dirty="0" err="1"/>
              <a:t>XGBoost</a:t>
            </a:r>
            <a:r>
              <a:rPr lang="en-US" sz="1400" b="1" dirty="0"/>
              <a:t>: </a:t>
            </a:r>
            <a:r>
              <a:rPr lang="en-US" sz="1400" dirty="0"/>
              <a:t>Extreme gradient boosting. Uses advanced regularization to reduce overfitting. Usually performs better with larger datasets.</a:t>
            </a:r>
          </a:p>
          <a:p>
            <a:pPr marL="742950" lvl="1" indent="-285750">
              <a:lnSpc>
                <a:spcPct val="150000"/>
              </a:lnSpc>
              <a:buFont typeface="Arial" panose="020B0604020202020204" pitchFamily="34" charset="0"/>
              <a:buChar char="•"/>
            </a:pPr>
            <a:r>
              <a:rPr lang="en-US" sz="1400" b="1" dirty="0"/>
              <a:t>LGBM: </a:t>
            </a:r>
            <a:r>
              <a:rPr lang="en-US" sz="1400" dirty="0"/>
              <a:t>Light gradient boosting method. More efficient and lightweight gradient boosting method.</a:t>
            </a:r>
          </a:p>
          <a:p>
            <a:pPr marL="742950" lvl="1" indent="-285750">
              <a:lnSpc>
                <a:spcPct val="150000"/>
              </a:lnSpc>
              <a:buFont typeface="Arial" panose="020B0604020202020204" pitchFamily="34" charset="0"/>
              <a:buChar char="•"/>
            </a:pPr>
            <a:r>
              <a:rPr lang="en-US" sz="1400" b="1" dirty="0"/>
              <a:t>Stochastic Gradient Descent (SGDR): </a:t>
            </a:r>
            <a:r>
              <a:rPr lang="en-US" sz="1400" dirty="0"/>
              <a:t>Iterative method that optimizes an objective function and reduces the computational burden of bigger datasets.</a:t>
            </a:r>
            <a:endParaRPr lang="en-US" sz="1400" b="1" dirty="0"/>
          </a:p>
          <a:p>
            <a:pPr marL="742950" lvl="1" indent="-285750">
              <a:lnSpc>
                <a:spcPct val="150000"/>
              </a:lnSpc>
              <a:buFont typeface="Arial" panose="020B0604020202020204" pitchFamily="34" charset="0"/>
              <a:buChar char="•"/>
            </a:pPr>
            <a:r>
              <a:rPr lang="en-US" sz="1400" b="1" dirty="0"/>
              <a:t>Kernel Ridge: </a:t>
            </a:r>
            <a:r>
              <a:rPr lang="en-US" sz="1400" dirty="0"/>
              <a:t>Uses a kernel function to calculate weights. This model is used when there is too much data for a traditional linear model.</a:t>
            </a:r>
            <a:endParaRPr lang="en-US" sz="1400" b="1" dirty="0"/>
          </a:p>
          <a:p>
            <a:pPr marL="742950" lvl="1" indent="-285750">
              <a:lnSpc>
                <a:spcPct val="150000"/>
              </a:lnSpc>
              <a:buFont typeface="Arial" panose="020B0604020202020204" pitchFamily="34" charset="0"/>
              <a:buChar char="•"/>
            </a:pPr>
            <a:r>
              <a:rPr lang="en-US" sz="1400" b="1" dirty="0"/>
              <a:t>Elastic Net: </a:t>
            </a:r>
            <a:r>
              <a:rPr lang="en-US" sz="1400" dirty="0"/>
              <a:t>Uses lasso and ridge techniques to improve the regularization of models.</a:t>
            </a:r>
            <a:endParaRPr lang="en-US" sz="1400" b="1" dirty="0"/>
          </a:p>
          <a:p>
            <a:pPr marL="742950" lvl="1" indent="-285750">
              <a:lnSpc>
                <a:spcPct val="150000"/>
              </a:lnSpc>
              <a:buFont typeface="Arial" panose="020B0604020202020204" pitchFamily="34" charset="0"/>
              <a:buChar char="•"/>
            </a:pPr>
            <a:r>
              <a:rPr lang="en-US" sz="1400" b="1" dirty="0"/>
              <a:t>Bayesian Ridge: </a:t>
            </a:r>
            <a:r>
              <a:rPr lang="en-US" sz="1400" dirty="0"/>
              <a:t>Uses linear regression with probability distributors instead of point estimates.</a:t>
            </a:r>
            <a:endParaRPr lang="en-US" sz="1400" b="1" dirty="0"/>
          </a:p>
          <a:p>
            <a:pPr marL="742950" lvl="1" indent="-285750">
              <a:lnSpc>
                <a:spcPct val="150000"/>
              </a:lnSpc>
              <a:buFont typeface="Arial" panose="020B0604020202020204" pitchFamily="34" charset="0"/>
              <a:buChar char="•"/>
            </a:pPr>
            <a:r>
              <a:rPr lang="en-US" sz="1400" b="1" dirty="0"/>
              <a:t>Support Vector Machine (SVM): </a:t>
            </a:r>
            <a:r>
              <a:rPr lang="en-US" sz="1400" dirty="0"/>
              <a:t>Finds the hyperplane that passes through as many data points as possible within a certain distance to minimize prediction error.</a:t>
            </a:r>
          </a:p>
        </p:txBody>
      </p:sp>
    </p:spTree>
    <p:extLst>
      <p:ext uri="{BB962C8B-B14F-4D97-AF65-F5344CB8AC3E}">
        <p14:creationId xmlns:p14="http://schemas.microsoft.com/office/powerpoint/2010/main" val="268903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Component Calculation (Shapley Values)</a:t>
            </a:r>
          </a:p>
        </p:txBody>
      </p:sp>
      <p:sp>
        <p:nvSpPr>
          <p:cNvPr id="11" name="TextBox 4">
            <a:extLst>
              <a:ext uri="{FF2B5EF4-FFF2-40B4-BE49-F238E27FC236}">
                <a16:creationId xmlns:a16="http://schemas.microsoft.com/office/drawing/2014/main" id="{55BD2F90-DC81-0C41-A403-1D892760EA1A}"/>
              </a:ext>
            </a:extLst>
          </p:cNvPr>
          <p:cNvSpPr txBox="1"/>
          <p:nvPr/>
        </p:nvSpPr>
        <p:spPr>
          <a:xfrm>
            <a:off x="386868" y="1139106"/>
            <a:ext cx="11418263" cy="35522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lnSpc>
                <a:spcPct val="150000"/>
              </a:lnSpc>
              <a:buFont typeface="Arial" panose="020B0604020202020204" pitchFamily="34" charset="0"/>
              <a:buChar char="•"/>
            </a:pPr>
            <a:r>
              <a:rPr lang="en-US" sz="1400" dirty="0"/>
              <a:t>Shapley values are generated and used in our process to determine the marginal contribution of each indicator, and by extension, each economic sector to each EAI prediction.</a:t>
            </a:r>
          </a:p>
          <a:p>
            <a:pPr marL="742950" lvl="1" indent="-285750">
              <a:lnSpc>
                <a:spcPct val="150000"/>
              </a:lnSpc>
              <a:buFont typeface="Arial" panose="020B0604020202020204" pitchFamily="34" charset="0"/>
              <a:buChar char="•"/>
            </a:pPr>
            <a:r>
              <a:rPr lang="en-US" sz="1400" dirty="0"/>
              <a:t>Conceptualized from cooperative game theory literature.</a:t>
            </a:r>
          </a:p>
          <a:p>
            <a:pPr marL="742950" lvl="1" indent="-285750">
              <a:lnSpc>
                <a:spcPct val="150000"/>
              </a:lnSpc>
              <a:buFont typeface="Arial" panose="020B0604020202020204" pitchFamily="34" charset="0"/>
              <a:buChar char="•"/>
            </a:pPr>
            <a:r>
              <a:rPr lang="en-US" sz="1400" dirty="0"/>
              <a:t>Used to measure the marginal contribution of each player/indicator to the overall prediction/result of a model.</a:t>
            </a:r>
          </a:p>
          <a:p>
            <a:pPr marL="742950" lvl="1" indent="-285750">
              <a:lnSpc>
                <a:spcPct val="150000"/>
              </a:lnSpc>
              <a:buFont typeface="Arial" panose="020B0604020202020204" pitchFamily="34" charset="0"/>
              <a:buChar char="•"/>
            </a:pPr>
            <a:r>
              <a:rPr lang="en-US" sz="1400" dirty="0"/>
              <a:t>Calculated by iteratively changing input features and seeing how the model prediction is affected.</a:t>
            </a:r>
          </a:p>
          <a:p>
            <a:pPr marL="285750" indent="-285750">
              <a:lnSpc>
                <a:spcPct val="150000"/>
              </a:lnSpc>
              <a:buFont typeface="Arial" panose="020B0604020202020204" pitchFamily="34" charset="0"/>
              <a:buChar char="•"/>
            </a:pPr>
            <a:r>
              <a:rPr lang="en-US" sz="1400" dirty="0"/>
              <a:t>Once computed, there will be a single Shapley value for each indicator and for each prediction; these values will add up to the difference between the prediction and the average of all the predictions.</a:t>
            </a:r>
          </a:p>
          <a:p>
            <a:pPr marL="285750" indent="-285750">
              <a:lnSpc>
                <a:spcPct val="150000"/>
              </a:lnSpc>
              <a:buFont typeface="Arial" panose="020B0604020202020204" pitchFamily="34" charset="0"/>
              <a:buChar char="•"/>
            </a:pPr>
            <a:r>
              <a:rPr lang="en-US" sz="1400" dirty="0"/>
              <a:t>For our iterative modelling process, Shapley values are computed for each iteration.</a:t>
            </a:r>
          </a:p>
          <a:p>
            <a:pPr marL="742950" lvl="1" indent="-285750">
              <a:lnSpc>
                <a:spcPct val="150000"/>
              </a:lnSpc>
              <a:buFont typeface="Arial" panose="020B0604020202020204" pitchFamily="34" charset="0"/>
              <a:buChar char="•"/>
            </a:pPr>
            <a:r>
              <a:rPr lang="en-US" sz="1400" dirty="0"/>
              <a:t>The values are generated per indicator.</a:t>
            </a:r>
          </a:p>
          <a:p>
            <a:pPr marL="742950" lvl="1" indent="-285750">
              <a:lnSpc>
                <a:spcPct val="150000"/>
              </a:lnSpc>
              <a:buFont typeface="Arial" panose="020B0604020202020204" pitchFamily="34" charset="0"/>
              <a:buChar char="•"/>
            </a:pPr>
            <a:r>
              <a:rPr lang="en-US" sz="1400" dirty="0"/>
              <a:t>The values for each indicator are summed up into their respective economic buckets.</a:t>
            </a:r>
          </a:p>
          <a:p>
            <a:pPr>
              <a:spcBef>
                <a:spcPts val="115"/>
              </a:spcBef>
              <a:spcAft>
                <a:spcPts val="115"/>
              </a:spcAft>
            </a:pPr>
            <a:endParaRPr lang="en-US" sz="1400" dirty="0"/>
          </a:p>
        </p:txBody>
      </p:sp>
    </p:spTree>
    <p:extLst>
      <p:ext uri="{BB962C8B-B14F-4D97-AF65-F5344CB8AC3E}">
        <p14:creationId xmlns:p14="http://schemas.microsoft.com/office/powerpoint/2010/main" val="19078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Additional Calculations and Output Generation</a:t>
            </a:r>
          </a:p>
        </p:txBody>
      </p:sp>
      <p:sp>
        <p:nvSpPr>
          <p:cNvPr id="11" name="TextBox 4">
            <a:extLst>
              <a:ext uri="{FF2B5EF4-FFF2-40B4-BE49-F238E27FC236}">
                <a16:creationId xmlns:a16="http://schemas.microsoft.com/office/drawing/2014/main" id="{55BD2F90-DC81-0C41-A403-1D892760EA1A}"/>
              </a:ext>
            </a:extLst>
          </p:cNvPr>
          <p:cNvSpPr txBox="1"/>
          <p:nvPr/>
        </p:nvSpPr>
        <p:spPr>
          <a:xfrm>
            <a:off x="386868" y="1485336"/>
            <a:ext cx="11418263" cy="387022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lnSpc>
                <a:spcPct val="150000"/>
              </a:lnSpc>
              <a:spcBef>
                <a:spcPts val="115"/>
              </a:spcBef>
              <a:spcAft>
                <a:spcPts val="115"/>
              </a:spcAft>
              <a:buFont typeface="Arial" panose="020B0604020202020204" pitchFamily="34" charset="0"/>
              <a:buChar char="•"/>
            </a:pPr>
            <a:r>
              <a:rPr lang="en-US" sz="1400" dirty="0"/>
              <a:t>Outputs per chosen model</a:t>
            </a:r>
          </a:p>
          <a:p>
            <a:pPr marL="742950" lvl="1" indent="-285750">
              <a:lnSpc>
                <a:spcPct val="150000"/>
              </a:lnSpc>
              <a:spcBef>
                <a:spcPts val="115"/>
              </a:spcBef>
              <a:spcAft>
                <a:spcPts val="115"/>
              </a:spcAft>
              <a:buFont typeface="Arial" panose="020B0604020202020204" pitchFamily="34" charset="0"/>
              <a:buChar char="•"/>
            </a:pPr>
            <a:r>
              <a:rPr lang="en-US" sz="1400" dirty="0"/>
              <a:t>Excel file (data.xlsx)</a:t>
            </a:r>
          </a:p>
          <a:p>
            <a:pPr marL="1200150" lvl="2" indent="-285750">
              <a:lnSpc>
                <a:spcPct val="150000"/>
              </a:lnSpc>
              <a:spcBef>
                <a:spcPts val="115"/>
              </a:spcBef>
              <a:spcAft>
                <a:spcPts val="115"/>
              </a:spcAft>
              <a:buFont typeface="Arial" panose="020B0604020202020204" pitchFamily="34" charset="0"/>
              <a:buChar char="•"/>
            </a:pPr>
            <a:r>
              <a:rPr lang="en-US" sz="1400" dirty="0"/>
              <a:t>GDP growth gap cycle fluctuations averages.</a:t>
            </a:r>
          </a:p>
          <a:p>
            <a:pPr marL="1200150" lvl="2" indent="-285750">
              <a:lnSpc>
                <a:spcPct val="150000"/>
              </a:lnSpc>
              <a:spcBef>
                <a:spcPts val="115"/>
              </a:spcBef>
              <a:spcAft>
                <a:spcPts val="115"/>
              </a:spcAft>
              <a:buFont typeface="Arial" panose="020B0604020202020204" pitchFamily="34" charset="0"/>
              <a:buChar char="•"/>
            </a:pPr>
            <a:r>
              <a:rPr lang="en-US" sz="1400" dirty="0"/>
              <a:t>Components for GDP growth gap, EAI and various filters.</a:t>
            </a:r>
          </a:p>
          <a:p>
            <a:pPr marL="1200150" lvl="2" indent="-285750">
              <a:lnSpc>
                <a:spcPct val="150000"/>
              </a:lnSpc>
              <a:spcBef>
                <a:spcPts val="115"/>
              </a:spcBef>
              <a:spcAft>
                <a:spcPts val="115"/>
              </a:spcAft>
              <a:buFont typeface="Arial" panose="020B0604020202020204" pitchFamily="34" charset="0"/>
              <a:buChar char="•"/>
            </a:pPr>
            <a:r>
              <a:rPr lang="en-US" sz="1400" dirty="0"/>
              <a:t>EAI forecast for the next three months including 95% and 99% confidence intervals.</a:t>
            </a:r>
          </a:p>
          <a:p>
            <a:pPr marL="1200150" lvl="2" indent="-285750">
              <a:lnSpc>
                <a:spcPct val="150000"/>
              </a:lnSpc>
              <a:spcBef>
                <a:spcPts val="115"/>
              </a:spcBef>
              <a:spcAft>
                <a:spcPts val="115"/>
              </a:spcAft>
              <a:buFont typeface="Arial" panose="020B0604020202020204" pitchFamily="34" charset="0"/>
              <a:buChar char="•"/>
            </a:pPr>
            <a:r>
              <a:rPr lang="en-US" sz="1400" dirty="0"/>
              <a:t>Coordinates for business cycle dials.</a:t>
            </a:r>
          </a:p>
          <a:p>
            <a:pPr marL="1200150" lvl="2" indent="-285750">
              <a:lnSpc>
                <a:spcPct val="150000"/>
              </a:lnSpc>
              <a:spcBef>
                <a:spcPts val="115"/>
              </a:spcBef>
              <a:spcAft>
                <a:spcPts val="115"/>
              </a:spcAft>
              <a:buFont typeface="Arial" panose="020B0604020202020204" pitchFamily="34" charset="0"/>
              <a:buChar char="•"/>
            </a:pPr>
            <a:r>
              <a:rPr lang="en-US" sz="1400" dirty="0"/>
              <a:t>Conversion of predictions from monthly to quarterly.</a:t>
            </a:r>
          </a:p>
          <a:p>
            <a:pPr marL="742950" lvl="1" indent="-285750">
              <a:lnSpc>
                <a:spcPct val="150000"/>
              </a:lnSpc>
              <a:spcBef>
                <a:spcPts val="115"/>
              </a:spcBef>
              <a:spcAft>
                <a:spcPts val="115"/>
              </a:spcAft>
              <a:buFont typeface="Arial" panose="020B0604020202020204" pitchFamily="34" charset="0"/>
              <a:buChar char="•"/>
            </a:pPr>
            <a:r>
              <a:rPr lang="en-US" sz="1400" dirty="0"/>
              <a:t>EAI dashboard</a:t>
            </a:r>
          </a:p>
          <a:p>
            <a:pPr marL="742950" lvl="1" indent="-285750">
              <a:lnSpc>
                <a:spcPct val="150000"/>
              </a:lnSpc>
              <a:spcBef>
                <a:spcPts val="115"/>
              </a:spcBef>
              <a:spcAft>
                <a:spcPts val="115"/>
              </a:spcAft>
              <a:buFont typeface="Arial" panose="020B0604020202020204" pitchFamily="34" charset="0"/>
              <a:buChar char="•"/>
            </a:pPr>
            <a:r>
              <a:rPr lang="en-US" sz="1400" dirty="0"/>
              <a:t>EAI dial charts</a:t>
            </a:r>
          </a:p>
          <a:p>
            <a:pPr marL="285750" indent="-285750">
              <a:lnSpc>
                <a:spcPct val="150000"/>
              </a:lnSpc>
              <a:spcBef>
                <a:spcPts val="115"/>
              </a:spcBef>
              <a:spcAft>
                <a:spcPts val="115"/>
              </a:spcAft>
              <a:buFont typeface="Arial" panose="020B0604020202020204" pitchFamily="34" charset="0"/>
              <a:buChar char="•"/>
            </a:pPr>
            <a:r>
              <a:rPr lang="en-US" sz="1400" dirty="0"/>
              <a:t>EAI prediction comparison</a:t>
            </a:r>
          </a:p>
          <a:p>
            <a:pPr marL="285750" indent="-285750">
              <a:lnSpc>
                <a:spcPct val="150000"/>
              </a:lnSpc>
              <a:spcBef>
                <a:spcPts val="115"/>
              </a:spcBef>
              <a:spcAft>
                <a:spcPts val="115"/>
              </a:spcAft>
              <a:buFont typeface="Arial" panose="020B0604020202020204" pitchFamily="34" charset="0"/>
              <a:buChar char="•"/>
            </a:pPr>
            <a:r>
              <a:rPr lang="en-US" sz="1400" dirty="0"/>
              <a:t>Error metric CSV file</a:t>
            </a:r>
          </a:p>
        </p:txBody>
      </p:sp>
    </p:spTree>
    <p:extLst>
      <p:ext uri="{BB962C8B-B14F-4D97-AF65-F5344CB8AC3E}">
        <p14:creationId xmlns:p14="http://schemas.microsoft.com/office/powerpoint/2010/main" val="10658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Outputs (Final Data Excel File)</a:t>
            </a:r>
          </a:p>
        </p:txBody>
      </p:sp>
      <p:sp>
        <p:nvSpPr>
          <p:cNvPr id="11" name="TextBox 4">
            <a:extLst>
              <a:ext uri="{FF2B5EF4-FFF2-40B4-BE49-F238E27FC236}">
                <a16:creationId xmlns:a16="http://schemas.microsoft.com/office/drawing/2014/main" id="{55BD2F90-DC81-0C41-A403-1D892760EA1A}"/>
              </a:ext>
            </a:extLst>
          </p:cNvPr>
          <p:cNvSpPr txBox="1"/>
          <p:nvPr/>
        </p:nvSpPr>
        <p:spPr>
          <a:xfrm>
            <a:off x="386868" y="1139106"/>
            <a:ext cx="11418263" cy="489101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indent="-285750">
              <a:lnSpc>
                <a:spcPct val="150000"/>
              </a:lnSpc>
              <a:spcBef>
                <a:spcPts val="115"/>
              </a:spcBef>
              <a:spcAft>
                <a:spcPts val="115"/>
              </a:spcAft>
              <a:buFont typeface="Arial" panose="020B0604020202020204" pitchFamily="34" charset="0"/>
              <a:buChar char="•"/>
            </a:pPr>
            <a:r>
              <a:rPr lang="en-US" sz="1400" dirty="0"/>
              <a:t>For each of your chosen models, the program will generate an excel file called data.xlsx and store it in a folder named after the model.</a:t>
            </a:r>
          </a:p>
          <a:p>
            <a:pPr marL="285750" indent="-285750">
              <a:lnSpc>
                <a:spcPct val="150000"/>
              </a:lnSpc>
              <a:spcBef>
                <a:spcPts val="115"/>
              </a:spcBef>
              <a:spcAft>
                <a:spcPts val="115"/>
              </a:spcAft>
              <a:buFont typeface="Arial" panose="020B0604020202020204" pitchFamily="34" charset="0"/>
              <a:buChar char="•"/>
            </a:pPr>
            <a:r>
              <a:rPr lang="en-US" sz="1400" dirty="0"/>
              <a:t>Sheets in data.xlsx</a:t>
            </a:r>
          </a:p>
          <a:p>
            <a:pPr marL="742950" lvl="1" indent="-285750">
              <a:lnSpc>
                <a:spcPct val="150000"/>
              </a:lnSpc>
              <a:spcBef>
                <a:spcPts val="115"/>
              </a:spcBef>
              <a:spcAft>
                <a:spcPts val="115"/>
              </a:spcAft>
              <a:buFont typeface="Arial" panose="020B0604020202020204" pitchFamily="34" charset="0"/>
              <a:buChar char="•"/>
            </a:pPr>
            <a:r>
              <a:rPr lang="en-US" sz="1400" b="1" dirty="0"/>
              <a:t>Average Cycles</a:t>
            </a:r>
            <a:r>
              <a:rPr lang="en-US" sz="1400" dirty="0"/>
              <a:t>: GDP growth gap cycle fluctuation statistics.</a:t>
            </a:r>
          </a:p>
          <a:p>
            <a:pPr marL="742950" lvl="1" indent="-285750">
              <a:lnSpc>
                <a:spcPct val="150000"/>
              </a:lnSpc>
              <a:spcBef>
                <a:spcPts val="115"/>
              </a:spcBef>
              <a:spcAft>
                <a:spcPts val="115"/>
              </a:spcAft>
              <a:buFont typeface="Arial" panose="020B0604020202020204" pitchFamily="34" charset="0"/>
              <a:buChar char="•"/>
            </a:pPr>
            <a:r>
              <a:rPr lang="en-US" sz="1400" b="1" dirty="0" err="1"/>
              <a:t>EAI_Components</a:t>
            </a:r>
            <a:r>
              <a:rPr lang="en-US" sz="1400" b="1" dirty="0"/>
              <a:t>: </a:t>
            </a:r>
            <a:r>
              <a:rPr lang="en-US" sz="1400" dirty="0"/>
              <a:t>Monthly EAI, GDP Gap and HP filtered EAI with contributing economic components. Also includes mean and standard deviation for each.</a:t>
            </a:r>
          </a:p>
          <a:p>
            <a:pPr marL="742950" lvl="1" indent="-285750">
              <a:lnSpc>
                <a:spcPct val="150000"/>
              </a:lnSpc>
              <a:spcBef>
                <a:spcPts val="115"/>
              </a:spcBef>
              <a:spcAft>
                <a:spcPts val="115"/>
              </a:spcAft>
              <a:buFont typeface="Arial" panose="020B0604020202020204" pitchFamily="34" charset="0"/>
              <a:buChar char="•"/>
            </a:pPr>
            <a:r>
              <a:rPr lang="en-US" sz="1400" b="1" dirty="0" err="1"/>
              <a:t>EAI_prediction</a:t>
            </a:r>
            <a:r>
              <a:rPr lang="en-US" sz="1400" b="1" dirty="0"/>
              <a:t>: </a:t>
            </a:r>
            <a:r>
              <a:rPr lang="en-US" sz="1400" dirty="0"/>
              <a:t>Monthly EAI predictions with latest 3-month forecast, including 95% and 99% confidence intervals.</a:t>
            </a:r>
          </a:p>
          <a:p>
            <a:pPr marL="742950" lvl="1" indent="-285750">
              <a:lnSpc>
                <a:spcPct val="150000"/>
              </a:lnSpc>
              <a:spcBef>
                <a:spcPts val="115"/>
              </a:spcBef>
              <a:spcAft>
                <a:spcPts val="115"/>
              </a:spcAft>
              <a:buFont typeface="Arial" panose="020B0604020202020204" pitchFamily="34" charset="0"/>
              <a:buChar char="•"/>
            </a:pPr>
            <a:r>
              <a:rPr lang="en-US" sz="1400" b="1" dirty="0" err="1"/>
              <a:t>EAI_quarterly</a:t>
            </a:r>
            <a:r>
              <a:rPr lang="en-US" sz="1400" b="1" dirty="0"/>
              <a:t>: </a:t>
            </a:r>
            <a:r>
              <a:rPr lang="en-US" sz="1400" dirty="0"/>
              <a:t>EAI predictions in quarterly frequency.</a:t>
            </a:r>
          </a:p>
          <a:p>
            <a:pPr marL="742950" lvl="1" indent="-285750">
              <a:lnSpc>
                <a:spcPct val="150000"/>
              </a:lnSpc>
              <a:spcBef>
                <a:spcPts val="115"/>
              </a:spcBef>
              <a:spcAft>
                <a:spcPts val="115"/>
              </a:spcAft>
              <a:buFont typeface="Arial" panose="020B0604020202020204" pitchFamily="34" charset="0"/>
              <a:buChar char="•"/>
            </a:pPr>
            <a:r>
              <a:rPr lang="en-US" sz="1400" b="1" dirty="0" err="1"/>
              <a:t>GDP_gap_quarterly</a:t>
            </a:r>
            <a:r>
              <a:rPr lang="en-US" sz="1400" b="1" dirty="0"/>
              <a:t>: </a:t>
            </a:r>
            <a:r>
              <a:rPr lang="en-US" sz="1400" dirty="0"/>
              <a:t>Real GDP growth gap and HP Based Cycle values per quarter.</a:t>
            </a:r>
          </a:p>
          <a:p>
            <a:pPr marL="742950" lvl="1" indent="-285750">
              <a:lnSpc>
                <a:spcPct val="150000"/>
              </a:lnSpc>
              <a:spcBef>
                <a:spcPts val="115"/>
              </a:spcBef>
              <a:spcAft>
                <a:spcPts val="115"/>
              </a:spcAft>
              <a:buFont typeface="Arial" panose="020B0604020202020204" pitchFamily="34" charset="0"/>
              <a:buChar char="•"/>
            </a:pPr>
            <a:r>
              <a:rPr lang="en-US" sz="1400" b="1" dirty="0" err="1"/>
              <a:t>Dial_Coordinates</a:t>
            </a:r>
            <a:r>
              <a:rPr lang="en-US" sz="1400" b="1" dirty="0"/>
              <a:t>: </a:t>
            </a:r>
            <a:r>
              <a:rPr lang="en-US" sz="1400" dirty="0"/>
              <a:t>Coordinates for dial charts per month for EAI and its components.</a:t>
            </a:r>
          </a:p>
          <a:p>
            <a:pPr marL="742950" lvl="1" indent="-285750">
              <a:lnSpc>
                <a:spcPct val="150000"/>
              </a:lnSpc>
              <a:spcBef>
                <a:spcPts val="115"/>
              </a:spcBef>
              <a:spcAft>
                <a:spcPts val="115"/>
              </a:spcAft>
              <a:buFont typeface="Arial" panose="020B0604020202020204" pitchFamily="34" charset="0"/>
              <a:buChar char="•"/>
            </a:pPr>
            <a:r>
              <a:rPr lang="en-US" sz="1400" b="1" dirty="0" err="1"/>
              <a:t>pred_vals</a:t>
            </a:r>
            <a:r>
              <a:rPr lang="en-US" sz="1400" b="1" dirty="0"/>
              <a:t>: </a:t>
            </a:r>
            <a:r>
              <a:rPr lang="en-US" sz="1400" dirty="0"/>
              <a:t>Monthly EAI values with 3-month forecasts and quarterly GDP growth gap.</a:t>
            </a:r>
          </a:p>
          <a:p>
            <a:pPr marL="742950" lvl="1" indent="-285750">
              <a:lnSpc>
                <a:spcPct val="150000"/>
              </a:lnSpc>
              <a:spcBef>
                <a:spcPts val="115"/>
              </a:spcBef>
              <a:spcAft>
                <a:spcPts val="115"/>
              </a:spcAft>
              <a:buFont typeface="Arial" panose="020B0604020202020204" pitchFamily="34" charset="0"/>
              <a:buChar char="•"/>
            </a:pPr>
            <a:r>
              <a:rPr lang="en-US" sz="1400" b="1" dirty="0" err="1"/>
              <a:t>Quarterly_computations</a:t>
            </a:r>
            <a:r>
              <a:rPr lang="en-US" sz="1400" b="1" dirty="0"/>
              <a:t>: </a:t>
            </a:r>
            <a:r>
              <a:rPr lang="en-US" sz="1400" dirty="0"/>
              <a:t>Monthly and quarterly EAI, with quarterly GDP growth gap and HP based cycle values.</a:t>
            </a:r>
            <a:endParaRPr lang="en-US" sz="1400" b="1" dirty="0"/>
          </a:p>
          <a:p>
            <a:pPr marL="742950" lvl="1" indent="-285750">
              <a:lnSpc>
                <a:spcPct val="150000"/>
              </a:lnSpc>
              <a:spcBef>
                <a:spcPts val="115"/>
              </a:spcBef>
              <a:spcAft>
                <a:spcPts val="115"/>
              </a:spcAft>
              <a:buFont typeface="Arial" panose="020B0604020202020204" pitchFamily="34" charset="0"/>
              <a:buChar char="•"/>
            </a:pPr>
            <a:r>
              <a:rPr lang="en-US" sz="1400" b="1" dirty="0" err="1"/>
              <a:t>Quarterly_data</a:t>
            </a:r>
            <a:r>
              <a:rPr lang="en-US" sz="1400" b="1" dirty="0"/>
              <a:t>: </a:t>
            </a:r>
            <a:r>
              <a:rPr lang="en-US" sz="1400" dirty="0"/>
              <a:t>Quarterly EAI with dial coordinates.</a:t>
            </a:r>
            <a:endParaRPr lang="en-US" sz="1400" b="1" dirty="0"/>
          </a:p>
          <a:p>
            <a:pPr marL="742950" lvl="1" indent="-285750">
              <a:lnSpc>
                <a:spcPct val="150000"/>
              </a:lnSpc>
              <a:spcBef>
                <a:spcPts val="115"/>
              </a:spcBef>
              <a:spcAft>
                <a:spcPts val="115"/>
              </a:spcAft>
              <a:buFont typeface="Arial" panose="020B0604020202020204" pitchFamily="34" charset="0"/>
              <a:buChar char="•"/>
            </a:pPr>
            <a:r>
              <a:rPr lang="en-US" sz="1400" b="1" dirty="0" err="1"/>
              <a:t>curved_data</a:t>
            </a:r>
            <a:r>
              <a:rPr lang="en-US" sz="1400" b="1" dirty="0"/>
              <a:t> + </a:t>
            </a:r>
            <a:r>
              <a:rPr lang="en-US" sz="1400" b="1" dirty="0" err="1"/>
              <a:t>curved_gdp_data</a:t>
            </a:r>
            <a:r>
              <a:rPr lang="en-US" sz="1400" b="1" dirty="0"/>
              <a:t>: </a:t>
            </a:r>
            <a:r>
              <a:rPr lang="en-US" sz="1400" dirty="0"/>
              <a:t>Data for average business cycle visualization of GDP growth gap. (No longer used in dashboards)</a:t>
            </a:r>
            <a:endParaRPr lang="en-US" sz="1400" b="1" dirty="0"/>
          </a:p>
          <a:p>
            <a:pPr marL="742950" lvl="1" indent="-285750">
              <a:lnSpc>
                <a:spcPct val="150000"/>
              </a:lnSpc>
              <a:spcBef>
                <a:spcPts val="115"/>
              </a:spcBef>
              <a:spcAft>
                <a:spcPts val="115"/>
              </a:spcAft>
              <a:buFont typeface="Arial" panose="020B0604020202020204" pitchFamily="34" charset="0"/>
              <a:buChar char="•"/>
            </a:pPr>
            <a:r>
              <a:rPr lang="en-US" sz="1400" b="1" dirty="0" err="1"/>
              <a:t>cycle_bands</a:t>
            </a:r>
            <a:r>
              <a:rPr lang="en-US" sz="1400" b="1" dirty="0"/>
              <a:t>: </a:t>
            </a:r>
            <a:r>
              <a:rPr lang="en-US" sz="1400" dirty="0"/>
              <a:t>Values used to set the band colors in the business cycle charts in the dashboards. (No longer used)</a:t>
            </a:r>
            <a:endParaRPr lang="en-US" sz="1400" b="1" dirty="0"/>
          </a:p>
        </p:txBody>
      </p:sp>
    </p:spTree>
    <p:extLst>
      <p:ext uri="{BB962C8B-B14F-4D97-AF65-F5344CB8AC3E}">
        <p14:creationId xmlns:p14="http://schemas.microsoft.com/office/powerpoint/2010/main" val="205016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a:extLst>
              <a:ext uri="{FF2B5EF4-FFF2-40B4-BE49-F238E27FC236}">
                <a16:creationId xmlns:a16="http://schemas.microsoft.com/office/drawing/2014/main" id="{EE2995CD-43FD-48B2-9608-F0AA4A327D62}"/>
              </a:ext>
            </a:extLst>
          </p:cNvPr>
          <p:cNvPicPr>
            <a:picLocks noChangeAspect="1"/>
          </p:cNvPicPr>
          <p:nvPr/>
        </p:nvPicPr>
        <p:blipFill>
          <a:blip r:embed="rId3"/>
          <a:stretch>
            <a:fillRect/>
          </a:stretch>
        </p:blipFill>
        <p:spPr>
          <a:xfrm>
            <a:off x="11353800" y="5939682"/>
            <a:ext cx="759788" cy="759788"/>
          </a:xfrm>
          <a:prstGeom prst="rect">
            <a:avLst/>
          </a:prstGeom>
        </p:spPr>
      </p:pic>
      <p:sp>
        <p:nvSpPr>
          <p:cNvPr id="3" name="Rectangle 2">
            <a:extLst>
              <a:ext uri="{FF2B5EF4-FFF2-40B4-BE49-F238E27FC236}">
                <a16:creationId xmlns:a16="http://schemas.microsoft.com/office/drawing/2014/main" id="{8B325EC9-24F9-2940-94EE-5C264D43DDE2}"/>
              </a:ext>
            </a:extLst>
          </p:cNvPr>
          <p:cNvSpPr/>
          <p:nvPr/>
        </p:nvSpPr>
        <p:spPr>
          <a:xfrm>
            <a:off x="0" y="-19050"/>
            <a:ext cx="12192000" cy="890649"/>
          </a:xfrm>
          <a:prstGeom prst="rect">
            <a:avLst/>
          </a:prstGeom>
          <a:solidFill>
            <a:srgbClr val="323F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45DAF9F1-E740-C044-9F51-DA4363DBD589}"/>
              </a:ext>
            </a:extLst>
          </p:cNvPr>
          <p:cNvSpPr>
            <a:spLocks noGrp="1"/>
          </p:cNvSpPr>
          <p:nvPr>
            <p:ph type="title"/>
          </p:nvPr>
        </p:nvSpPr>
        <p:spPr>
          <a:xfrm>
            <a:off x="141919" y="248457"/>
            <a:ext cx="8240081" cy="468006"/>
          </a:xfrm>
        </p:spPr>
        <p:txBody>
          <a:bodyPr>
            <a:normAutofit fontScale="90000"/>
          </a:bodyPr>
          <a:lstStyle/>
          <a:p>
            <a:r>
              <a:rPr lang="en-US" sz="3000" b="1" dirty="0">
                <a:solidFill>
                  <a:schemeClr val="bg1"/>
                </a:solidFill>
              </a:rPr>
              <a:t>Outputs (EAI Dashboard)</a:t>
            </a:r>
          </a:p>
        </p:txBody>
      </p:sp>
      <p:pic>
        <p:nvPicPr>
          <p:cNvPr id="4" name="Picture 3">
            <a:extLst>
              <a:ext uri="{FF2B5EF4-FFF2-40B4-BE49-F238E27FC236}">
                <a16:creationId xmlns:a16="http://schemas.microsoft.com/office/drawing/2014/main" id="{F6512DBB-C722-4CE2-A19D-70DC1174CBFD}"/>
              </a:ext>
            </a:extLst>
          </p:cNvPr>
          <p:cNvPicPr>
            <a:picLocks noChangeAspect="1"/>
          </p:cNvPicPr>
          <p:nvPr/>
        </p:nvPicPr>
        <p:blipFill>
          <a:blip r:embed="rId4"/>
          <a:stretch>
            <a:fillRect/>
          </a:stretch>
        </p:blipFill>
        <p:spPr>
          <a:xfrm>
            <a:off x="532444" y="983970"/>
            <a:ext cx="9221156" cy="5597457"/>
          </a:xfrm>
          <a:prstGeom prst="rect">
            <a:avLst/>
          </a:prstGeom>
        </p:spPr>
      </p:pic>
      <p:sp>
        <p:nvSpPr>
          <p:cNvPr id="11" name="TextBox 4">
            <a:extLst>
              <a:ext uri="{FF2B5EF4-FFF2-40B4-BE49-F238E27FC236}">
                <a16:creationId xmlns:a16="http://schemas.microsoft.com/office/drawing/2014/main" id="{55BD2F90-DC81-0C41-A403-1D892760EA1A}"/>
              </a:ext>
            </a:extLst>
          </p:cNvPr>
          <p:cNvSpPr txBox="1"/>
          <p:nvPr/>
        </p:nvSpPr>
        <p:spPr>
          <a:xfrm>
            <a:off x="8779350" y="3305644"/>
            <a:ext cx="2880206" cy="95410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15"/>
              </a:spcBef>
              <a:spcAft>
                <a:spcPts val="115"/>
              </a:spcAft>
            </a:pPr>
            <a:r>
              <a:rPr lang="en-US" sz="1400" dirty="0"/>
              <a:t>The EAI components chart shows EAI predictions over time, together with the economic component breakdown using Shapley values.</a:t>
            </a:r>
          </a:p>
        </p:txBody>
      </p:sp>
    </p:spTree>
    <p:extLst>
      <p:ext uri="{BB962C8B-B14F-4D97-AF65-F5344CB8AC3E}">
        <p14:creationId xmlns:p14="http://schemas.microsoft.com/office/powerpoint/2010/main" val="3702031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13289</TotalTime>
  <Words>3683</Words>
  <Application>Microsoft Office PowerPoint</Application>
  <PresentationFormat>Widescreen</PresentationFormat>
  <Paragraphs>146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What is the TrackingAsia Program and PySimpleGUI</vt:lpstr>
      <vt:lpstr>Variable Processing and Information Extraction</vt:lpstr>
      <vt:lpstr>Machine Learning Modelling: Iterative Prediction Process</vt:lpstr>
      <vt:lpstr>Machine Learning Modelling: Model Selection</vt:lpstr>
      <vt:lpstr>Component Calculation (Shapley Values)</vt:lpstr>
      <vt:lpstr>Additional Calculations and Output Generation</vt:lpstr>
      <vt:lpstr>Outputs (Final Data Excel File)</vt:lpstr>
      <vt:lpstr>Outputs (EAI Dashboard)</vt:lpstr>
      <vt:lpstr>Outputs (EAI Dashboard)</vt:lpstr>
      <vt:lpstr>Outputs (EAI Dashboard)</vt:lpstr>
      <vt:lpstr>Outputs (EAI Dial Charts)</vt:lpstr>
      <vt:lpstr>Outputs (EAI Predictions Comparison and Error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Gilliane Angela De Gorostiza</dc:creator>
  <cp:lastModifiedBy>Patrick Jaime A. Simba</cp:lastModifiedBy>
  <cp:revision>293</cp:revision>
  <dcterms:created xsi:type="dcterms:W3CDTF">2020-07-29T10:19:27Z</dcterms:created>
  <dcterms:modified xsi:type="dcterms:W3CDTF">2024-05-28T07:35:25Z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17d4574-7375-4d17-b29c-6e4c6df0fcb0_Enabled">
    <vt:lpwstr>true</vt:lpwstr>
  </property>
  <property fmtid="{D5CDD505-2E9C-101B-9397-08002B2CF9AE}" pid="3" name="MSIP_Label_817d4574-7375-4d17-b29c-6e4c6df0fcb0_SetDate">
    <vt:lpwstr>2024-01-18T02:18:53Z</vt:lpwstr>
  </property>
  <property fmtid="{D5CDD505-2E9C-101B-9397-08002B2CF9AE}" pid="4" name="MSIP_Label_817d4574-7375-4d17-b29c-6e4c6df0fcb0_Method">
    <vt:lpwstr>Standard</vt:lpwstr>
  </property>
  <property fmtid="{D5CDD505-2E9C-101B-9397-08002B2CF9AE}" pid="5" name="MSIP_Label_817d4574-7375-4d17-b29c-6e4c6df0fcb0_Name">
    <vt:lpwstr>ADB Internal</vt:lpwstr>
  </property>
  <property fmtid="{D5CDD505-2E9C-101B-9397-08002B2CF9AE}" pid="6" name="MSIP_Label_817d4574-7375-4d17-b29c-6e4c6df0fcb0_SiteId">
    <vt:lpwstr>9495d6bb-41c2-4c58-848f-92e52cf3d640</vt:lpwstr>
  </property>
  <property fmtid="{D5CDD505-2E9C-101B-9397-08002B2CF9AE}" pid="7" name="MSIP_Label_817d4574-7375-4d17-b29c-6e4c6df0fcb0_ActionId">
    <vt:lpwstr>fd0748e8-6467-4f8f-83ae-40ecc56dba1f</vt:lpwstr>
  </property>
  <property fmtid="{D5CDD505-2E9C-101B-9397-08002B2CF9AE}" pid="8" name="MSIP_Label_817d4574-7375-4d17-b29c-6e4c6df0fcb0_ContentBits">
    <vt:lpwstr>2</vt:lpwstr>
  </property>
  <property fmtid="{D5CDD505-2E9C-101B-9397-08002B2CF9AE}" pid="9" name="ClassificationContentMarkingFooterLocations">
    <vt:lpwstr>Office Theme:9</vt:lpwstr>
  </property>
  <property fmtid="{D5CDD505-2E9C-101B-9397-08002B2CF9AE}" pid="10" name="ClassificationContentMarkingFooterText">
    <vt:lpwstr>INTERNAL. This information is accessible to ADB Management and staff. It may be shared outside ADB with appropriate permission.</vt:lpwstr>
  </property>
</Properties>
</file>