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2" r:id="rId3"/>
    <p:sldId id="276" r:id="rId4"/>
    <p:sldId id="289" r:id="rId5"/>
    <p:sldId id="290" r:id="rId6"/>
    <p:sldId id="275" r:id="rId7"/>
    <p:sldId id="29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3" r:id="rId21"/>
    <p:sldId id="292" r:id="rId22"/>
    <p:sldId id="294" r:id="rId23"/>
    <p:sldId id="271" r:id="rId24"/>
    <p:sldId id="296" r:id="rId25"/>
    <p:sldId id="297" r:id="rId26"/>
    <p:sldId id="299" r:id="rId27"/>
    <p:sldId id="298" r:id="rId28"/>
    <p:sldId id="266" r:id="rId29"/>
    <p:sldId id="300" r:id="rId30"/>
    <p:sldId id="295" r:id="rId31"/>
    <p:sldId id="26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706" autoAdjust="0"/>
  </p:normalViewPr>
  <p:slideViewPr>
    <p:cSldViewPr>
      <p:cViewPr varScale="1">
        <p:scale>
          <a:sx n="61" d="100"/>
          <a:sy n="61" d="100"/>
        </p:scale>
        <p:origin x="38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28170-B500-493D-B0EE-B3635A40FF8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069B866-C0BC-413A-999A-925EBED98727}" type="pres">
      <dgm:prSet presAssocID="{88228170-B500-493D-B0EE-B3635A40FF87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B508F44B-DAD1-4582-AAC8-F0B7C247156D}" type="presOf" srcId="{88228170-B500-493D-B0EE-B3635A40FF87}" destId="{A069B866-C0BC-413A-999A-925EBED98727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9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4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24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27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1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1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8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8/16/2017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steele/techtalksk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ric.clst.org/Stuff/USGeoJS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openlayers.org/" TargetMode="External"/><Relationship Id="rId4" Type="http://schemas.openxmlformats.org/officeDocument/2006/relationships/hyperlink" Target="http://geojson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patial-geometry/ogc-methods-on-geometry-instanc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microsoft.com/en-us/sql/t-sql/spatial-geography/ogc-methods-on-geography-instanc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i="1" dirty="0"/>
              <a:t>‘Properly’</a:t>
            </a:r>
            <a:r>
              <a:rPr lang="en-US" dirty="0"/>
              <a:t> add GIS data to your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P.J. Steele</a:t>
            </a:r>
          </a:p>
          <a:p>
            <a:r>
              <a:rPr lang="en-US" dirty="0"/>
              <a:t>pj@steele.us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715962"/>
          </a:xfrm>
        </p:spPr>
        <p:txBody>
          <a:bodyPr/>
          <a:lstStyle/>
          <a:p>
            <a:r>
              <a:rPr lang="en-US" dirty="0"/>
              <a:t>GIS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1BD783-066A-49D4-82D6-72429719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8971"/>
              </p:ext>
            </p:extLst>
          </p:nvPr>
        </p:nvGraphicFramePr>
        <p:xfrm>
          <a:off x="531812" y="1066801"/>
          <a:ext cx="11049000" cy="496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9960">
                  <a:extLst>
                    <a:ext uri="{9D8B030D-6E8A-4147-A177-3AD203B41FA5}">
                      <a16:colId xmlns:a16="http://schemas.microsoft.com/office/drawing/2014/main" val="4177508581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25129629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2081878955"/>
                    </a:ext>
                  </a:extLst>
                </a:gridCol>
                <a:gridCol w="2129052">
                  <a:extLst>
                    <a:ext uri="{9D8B030D-6E8A-4147-A177-3AD203B41FA5}">
                      <a16:colId xmlns:a16="http://schemas.microsoft.com/office/drawing/2014/main" val="148905338"/>
                    </a:ext>
                  </a:extLst>
                </a:gridCol>
              </a:tblGrid>
              <a:tr h="34643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782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Maps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55811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Google Earth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09494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Open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7955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Highcharts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HighMaps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44930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SQL Server (2011 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3548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PostGIS</a:t>
                      </a:r>
                      <a:r>
                        <a:rPr lang="en-US" sz="2400" dirty="0"/>
                        <a:t> + PostgreSQL*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44918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GeoServer</a:t>
                      </a:r>
                      <a:r>
                        <a:rPr lang="en-US" sz="24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19272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76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41979"/>
                  </a:ext>
                </a:extLst>
              </a:tr>
              <a:tr h="453036">
                <a:tc>
                  <a:txBody>
                    <a:bodyPr/>
                    <a:lstStyle/>
                    <a:p>
                      <a:r>
                        <a:rPr lang="en-US" sz="2400" dirty="0"/>
                        <a:t>QGIS*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68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1DC8F3-D0C2-42BF-9426-2B2500F587E5}"/>
              </a:ext>
            </a:extLst>
          </p:cNvPr>
          <p:cNvSpPr txBox="1"/>
          <p:nvPr/>
        </p:nvSpPr>
        <p:spPr>
          <a:xfrm>
            <a:off x="559308" y="6248400"/>
            <a:ext cx="11430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* Open Source</a:t>
            </a:r>
          </a:p>
        </p:txBody>
      </p:sp>
    </p:spTree>
    <p:extLst>
      <p:ext uri="{BB962C8B-B14F-4D97-AF65-F5344CB8AC3E}">
        <p14:creationId xmlns:p14="http://schemas.microsoft.com/office/powerpoint/2010/main" val="3605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676400"/>
            <a:ext cx="44958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Projection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– XXX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D88FF-B622-4860-AC20-7D851066AD7A}"/>
              </a:ext>
            </a:extLst>
          </p:cNvPr>
          <p:cNvSpPr txBox="1"/>
          <p:nvPr/>
        </p:nvSpPr>
        <p:spPr>
          <a:xfrm>
            <a:off x="5865812" y="1676400"/>
            <a:ext cx="449580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Formats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KML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SHP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GeoJSON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08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3D projection onto a 2D object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0" name="Picture 6" descr="http://gsp.humboldt.edu/OLM/Lessons/GIS/03%20Projections/Images2/Goode%20Homolosine.png">
            <a:extLst>
              <a:ext uri="{FF2B5EF4-FFF2-40B4-BE49-F238E27FC236}">
                <a16:creationId xmlns:a16="http://schemas.microsoft.com/office/drawing/2014/main" id="{5020B967-474F-49ED-8A13-743A58444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" y="2438400"/>
            <a:ext cx="3579110" cy="15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2B92EE-5108-472C-8E32-3B183D73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012" y="4572000"/>
            <a:ext cx="2840035" cy="1466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39353-318A-4B93-85EF-6C5447450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412" y="2225454"/>
            <a:ext cx="2433051" cy="2477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38AE6-8B5B-42FC-B8B0-14240A2B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263" y="4506223"/>
            <a:ext cx="2950106" cy="1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Projection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55612" y="1600200"/>
            <a:ext cx="1143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Mercator (4326)– Google’s preference</a:t>
            </a:r>
          </a:p>
        </p:txBody>
      </p:sp>
      <p:pic>
        <p:nvPicPr>
          <p:cNvPr id="2052" name="Picture 4" descr="Image result for 4326 mercator">
            <a:extLst>
              <a:ext uri="{FF2B5EF4-FFF2-40B4-BE49-F238E27FC236}">
                <a16:creationId xmlns:a16="http://schemas.microsoft.com/office/drawing/2014/main" id="{D032F975-177F-4138-B1E5-DF85A577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362200"/>
            <a:ext cx="8686800" cy="43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F89B-554A-4FF3-B1E7-B2BF031C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2057400"/>
            <a:ext cx="5644391" cy="327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1"/>
            <a:ext cx="891540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single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current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Store location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POINT(38.2409,-85.7270)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{ type: "Point", coordinates: [38.2409,-85.7270] }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– Polyline / </a:t>
            </a:r>
            <a:r>
              <a:rPr lang="en-US" dirty="0" err="1"/>
              <a:t>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1828800"/>
            <a:ext cx="113538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series of points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Your bike path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Bardstown Road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LINESTRING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"</a:t>
            </a:r>
            <a:r>
              <a:rPr lang="en-US" sz="2400" dirty="0" err="1"/>
              <a:t>LineString</a:t>
            </a:r>
            <a:r>
              <a:rPr lang="en-US" sz="2400" dirty="0"/>
              <a:t>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Polygon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16776" y="1828800"/>
            <a:ext cx="11140235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 series of points that describes a enclosed shape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county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time zone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POLYGON (-</a:t>
            </a:r>
            <a:r>
              <a:rPr lang="en-US" dirty="0"/>
              <a:t>93.822 27.811, -93.822 27.811, -93.822 27.811, …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GeoJSON</a:t>
            </a:r>
            <a:endParaRPr lang="en-US" sz="28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"type": “Polygon",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       "coordinates": </a:t>
            </a:r>
            <a:r>
              <a:rPr lang="en-US" dirty="0"/>
              <a:t>[[</a:t>
            </a:r>
            <a:r>
              <a:rPr lang="en-US" sz="2800" dirty="0"/>
              <a:t>-</a:t>
            </a:r>
            <a:r>
              <a:rPr lang="en-US" dirty="0"/>
              <a:t>93.822 27.811], [-93.822 27.811, -93.822 27.811], …</a:t>
            </a:r>
            <a:r>
              <a:rPr lang="en-US" sz="2400" dirty="0"/>
              <a:t>]</a:t>
            </a: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Multi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16914-B08F-4461-A767-C84421EE1E63}"/>
              </a:ext>
            </a:extLst>
          </p:cNvPr>
          <p:cNvSpPr txBox="1"/>
          <p:nvPr/>
        </p:nvSpPr>
        <p:spPr>
          <a:xfrm>
            <a:off x="8151812" y="2057400"/>
            <a:ext cx="38862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Polygon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great lakes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123" name="Picture 3" descr="http://geo.glin.net/gis/imgs/glin:gl_mainlakes-large.png">
            <a:extLst>
              <a:ext uri="{FF2B5EF4-FFF2-40B4-BE49-F238E27FC236}">
                <a16:creationId xmlns:a16="http://schemas.microsoft.com/office/drawing/2014/main" id="{AB1A5421-AE7A-4470-91EA-DCAA273F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668" y="3429000"/>
            <a:ext cx="32766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54FF6-3104-4520-9A00-E7B2E1A6250A}"/>
              </a:ext>
            </a:extLst>
          </p:cNvPr>
          <p:cNvSpPr txBox="1"/>
          <p:nvPr/>
        </p:nvSpPr>
        <p:spPr>
          <a:xfrm>
            <a:off x="3732212" y="2105138"/>
            <a:ext cx="4800600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Polyline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Ohio River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3" descr="Image result for multi polyline river">
            <a:extLst>
              <a:ext uri="{FF2B5EF4-FFF2-40B4-BE49-F238E27FC236}">
                <a16:creationId xmlns:a16="http://schemas.microsoft.com/office/drawing/2014/main" id="{762DD76B-CCA4-447B-9FBA-669F2247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55" y="3429000"/>
            <a:ext cx="3438525" cy="19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1FE87-F668-4191-A0D9-9830B1F754C3}"/>
              </a:ext>
            </a:extLst>
          </p:cNvPr>
          <p:cNvSpPr txBox="1"/>
          <p:nvPr/>
        </p:nvSpPr>
        <p:spPr>
          <a:xfrm>
            <a:off x="490088" y="2105137"/>
            <a:ext cx="480060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Multi Point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ATM Locations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7" name="Picture 3" descr="http://4.bp.blogspot.com/_SKmFMv15who/THYRgA53QLI/AAAAAAAACA0/V9fAvo7PH2I/s1600/hotspot00.png">
            <a:extLst>
              <a:ext uri="{FF2B5EF4-FFF2-40B4-BE49-F238E27FC236}">
                <a16:creationId xmlns:a16="http://schemas.microsoft.com/office/drawing/2014/main" id="{87461C00-69D3-4296-9C24-D0F8CBC5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3" y="3429000"/>
            <a:ext cx="2638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4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GIS Datatypes -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3253-3F79-41DF-A626-7193904ED0B0}"/>
              </a:ext>
            </a:extLst>
          </p:cNvPr>
          <p:cNvSpPr txBox="1"/>
          <p:nvPr/>
        </p:nvSpPr>
        <p:spPr>
          <a:xfrm>
            <a:off x="531812" y="2133600"/>
            <a:ext cx="1074420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KML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Keyhole Markup Language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Earth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3200" b="1" dirty="0"/>
              <a:t>SHP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Shape File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ArcGIS, ESRI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 err="1"/>
              <a:t>GeoJSON</a:t>
            </a:r>
            <a:endParaRPr lang="en-US" sz="2800" b="1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 Standard. JSON Format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C95C4C-08CA-452F-926F-3FA9274A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Single point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600200"/>
            <a:ext cx="5257798" cy="4800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200" dirty="0"/>
              <a:t>Introduction</a:t>
            </a:r>
          </a:p>
          <a:p>
            <a:r>
              <a:rPr lang="en-US" sz="3200" dirty="0" err="1"/>
              <a:t>Teksystems</a:t>
            </a:r>
            <a:endParaRPr lang="en-US" sz="3200" dirty="0"/>
          </a:p>
          <a:p>
            <a:r>
              <a:rPr lang="en-US" sz="3200" dirty="0"/>
              <a:t>Overview of GIS</a:t>
            </a:r>
          </a:p>
          <a:p>
            <a:r>
              <a:rPr lang="en-US" sz="3200" dirty="0"/>
              <a:t>GIS Solutions</a:t>
            </a:r>
          </a:p>
          <a:p>
            <a:pPr lvl="1"/>
            <a:r>
              <a:rPr lang="en-US" sz="2800" dirty="0"/>
              <a:t>Enterprise</a:t>
            </a:r>
          </a:p>
          <a:p>
            <a:pPr lvl="1"/>
            <a:r>
              <a:rPr lang="en-US" sz="2800" dirty="0"/>
              <a:t>Client</a:t>
            </a:r>
          </a:p>
          <a:p>
            <a:pPr lvl="1"/>
            <a:r>
              <a:rPr lang="en-US" sz="2800" dirty="0"/>
              <a:t>Database</a:t>
            </a:r>
          </a:p>
          <a:p>
            <a:r>
              <a:rPr lang="en-US" sz="2800" dirty="0"/>
              <a:t>GIS Datatypes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1149C1-BE95-4A12-AC53-B0B3D6C86FE3}"/>
              </a:ext>
            </a:extLst>
          </p:cNvPr>
          <p:cNvSpPr txBox="1">
            <a:spLocks/>
          </p:cNvSpPr>
          <p:nvPr/>
        </p:nvSpPr>
        <p:spPr>
          <a:xfrm>
            <a:off x="5180012" y="1560064"/>
            <a:ext cx="6858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3200" dirty="0"/>
              <a:t>Simple GIS Demo</a:t>
            </a:r>
          </a:p>
          <a:p>
            <a:r>
              <a:rPr lang="en-US" sz="3200" dirty="0"/>
              <a:t>Suggested GIS Database design</a:t>
            </a:r>
          </a:p>
          <a:p>
            <a:r>
              <a:rPr lang="en-US" sz="3200" dirty="0"/>
              <a:t>Sample GIS queries</a:t>
            </a:r>
          </a:p>
          <a:p>
            <a:r>
              <a:rPr lang="en-US" sz="3200" dirty="0"/>
              <a:t>Sample applications using GIS Data</a:t>
            </a:r>
          </a:p>
          <a:p>
            <a:r>
              <a:rPr lang="en-US" sz="3200" dirty="0"/>
              <a:t>QA</a:t>
            </a:r>
          </a:p>
          <a:p>
            <a:r>
              <a:rPr lang="en-US" sz="3200" dirty="0"/>
              <a:t>P.J gives advice for beer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Top 3000 cities by </a:t>
            </a:r>
            <a:r>
              <a:rPr lang="en-US" sz="4000" dirty="0" err="1"/>
              <a:t>polutlation</a:t>
            </a: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3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40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Octagon 2">
            <a:extLst>
              <a:ext uri="{FF2B5EF4-FFF2-40B4-BE49-F238E27FC236}">
                <a16:creationId xmlns:a16="http://schemas.microsoft.com/office/drawing/2014/main" id="{5D146AFC-1B00-4985-AD21-14D9A2046114}"/>
              </a:ext>
            </a:extLst>
          </p:cNvPr>
          <p:cNvSpPr/>
          <p:nvPr/>
        </p:nvSpPr>
        <p:spPr>
          <a:xfrm>
            <a:off x="4265612" y="3886200"/>
            <a:ext cx="2514600" cy="2514600"/>
          </a:xfrm>
          <a:prstGeom prst="oc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2944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E18DF14F-1900-4C1C-AAC4-FD1805708F90}"/>
              </a:ext>
            </a:extLst>
          </p:cNvPr>
          <p:cNvSpPr/>
          <p:nvPr/>
        </p:nvSpPr>
        <p:spPr>
          <a:xfrm>
            <a:off x="8253279" y="1420764"/>
            <a:ext cx="3048000" cy="3405639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Geometry</a:t>
            </a:r>
            <a:br>
              <a:rPr lang="en-US" sz="3200" dirty="0"/>
            </a:br>
            <a:r>
              <a:rPr lang="en-US" sz="3200" dirty="0"/>
              <a:t>Geography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7C595AB-2768-42A7-9D84-FCA2623E6A7F}"/>
              </a:ext>
            </a:extLst>
          </p:cNvPr>
          <p:cNvSpPr/>
          <p:nvPr/>
        </p:nvSpPr>
        <p:spPr>
          <a:xfrm>
            <a:off x="230124" y="1724932"/>
            <a:ext cx="2819400" cy="1143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Shapefiles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EEC5BF-D119-44F1-9278-4860D43C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" y="3124200"/>
            <a:ext cx="2819402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 algn="ctr">
              <a:buNone/>
            </a:pPr>
            <a:r>
              <a:rPr lang="en-US" sz="3600" dirty="0"/>
              <a:t>KML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71A786C-C145-4586-ADAF-378305E526FE}"/>
              </a:ext>
            </a:extLst>
          </p:cNvPr>
          <p:cNvSpPr txBox="1">
            <a:spLocks/>
          </p:cNvSpPr>
          <p:nvPr/>
        </p:nvSpPr>
        <p:spPr>
          <a:xfrm>
            <a:off x="4189411" y="2345881"/>
            <a:ext cx="2625071" cy="10668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Arial" pitchFamily="34" charset="0"/>
              <a:buNone/>
            </a:pPr>
            <a:r>
              <a:rPr lang="en-US" sz="3600" dirty="0" err="1"/>
              <a:t>GeoJSON</a:t>
            </a:r>
            <a:endParaRPr lang="en-US" sz="36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200D4B5-1211-4986-8D31-D93C831DD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882210"/>
              </p:ext>
            </p:extLst>
          </p:nvPr>
        </p:nvGraphicFramePr>
        <p:xfrm>
          <a:off x="4341812" y="2438400"/>
          <a:ext cx="2438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DE2EA8-11A0-4A82-B358-173A1E3A3FD5}"/>
              </a:ext>
            </a:extLst>
          </p:cNvPr>
          <p:cNvSpPr/>
          <p:nvPr/>
        </p:nvSpPr>
        <p:spPr>
          <a:xfrm>
            <a:off x="6994373" y="2698596"/>
            <a:ext cx="1224635" cy="5464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97093698-FA7D-4B7F-BB1F-ECF8AB94AB37}"/>
              </a:ext>
            </a:extLst>
          </p:cNvPr>
          <p:cNvSpPr/>
          <p:nvPr/>
        </p:nvSpPr>
        <p:spPr>
          <a:xfrm>
            <a:off x="5522911" y="6934200"/>
            <a:ext cx="45719" cy="45719"/>
          </a:xfrm>
          <a:prstGeom prst="snip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66EE45-8C42-4B8A-B966-034A8CFF3E83}"/>
              </a:ext>
            </a:extLst>
          </p:cNvPr>
          <p:cNvSpPr/>
          <p:nvPr/>
        </p:nvSpPr>
        <p:spPr>
          <a:xfrm rot="1152189">
            <a:off x="3124882" y="2025255"/>
            <a:ext cx="1004320" cy="5227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A5D1FF4-1963-41AE-B1C9-B697EAE446D4}"/>
              </a:ext>
            </a:extLst>
          </p:cNvPr>
          <p:cNvSpPr/>
          <p:nvPr/>
        </p:nvSpPr>
        <p:spPr>
          <a:xfrm rot="19949821">
            <a:off x="3060567" y="3081283"/>
            <a:ext cx="1132950" cy="5158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3 </a:t>
            </a:r>
            <a:r>
              <a:rPr lang="en-US" sz="2800" dirty="0"/>
              <a:t>(again)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Multi point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All cities within a 100 mile radius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STDistance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3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Points within a Polygon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STBuffer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5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52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608012" y="1828800"/>
            <a:ext cx="114300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Linestring</a:t>
            </a:r>
            <a:endParaRPr lang="en-US" sz="4000" dirty="0"/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i="1" dirty="0">
                <a:solidFill>
                  <a:schemeClr val="accent3">
                    <a:lumMod val="75000"/>
                  </a:schemeClr>
                </a:solidFill>
              </a:rPr>
              <a:t>Eclipse Path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Google Maps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Angular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SQL Server Method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STIntersects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Presentation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90000"/>
              </a:lnSpc>
            </a:pPr>
            <a:r>
              <a:rPr lang="en-US" sz="4000" dirty="0">
                <a:hlinkClick r:id="rId3"/>
              </a:rPr>
              <a:t>https://github.com/pjsteele/techtalksky</a:t>
            </a:r>
            <a:endParaRPr lang="en-US" sz="4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US Boundaries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hlinkClick r:id="rId3"/>
              </a:rPr>
              <a:t>http://eric.clst.org/Stuff/USGeoJSON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Olnline</a:t>
            </a:r>
            <a:r>
              <a:rPr lang="en-US" sz="3200" dirty="0"/>
              <a:t> </a:t>
            </a:r>
            <a:r>
              <a:rPr lang="en-US" sz="3200" dirty="0" err="1"/>
              <a:t>GeoJSON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4"/>
              </a:rPr>
              <a:t>http://geojson.io/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err="1"/>
              <a:t>OpenLayers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hlinkClick r:id="rId5"/>
              </a:rPr>
              <a:t>http://openlayers.org/</a:t>
            </a: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3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Teksystems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1141412" y="160507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Get info from Wes</a:t>
            </a:r>
          </a:p>
        </p:txBody>
      </p:sp>
    </p:spTree>
    <p:extLst>
      <p:ext uri="{BB962C8B-B14F-4D97-AF65-F5344CB8AC3E}">
        <p14:creationId xmlns:p14="http://schemas.microsoft.com/office/powerpoint/2010/main" val="201755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25D7-95DE-4D72-8C59-8772EBEF9860}"/>
              </a:ext>
            </a:extLst>
          </p:cNvPr>
          <p:cNvSpPr txBox="1"/>
          <p:nvPr/>
        </p:nvSpPr>
        <p:spPr>
          <a:xfrm>
            <a:off x="455612" y="1905000"/>
            <a:ext cx="11277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MS SQL Geography Types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hlinkClick r:id="rId3"/>
              </a:rPr>
              <a:t>https://docs.microsoft.com/en-us/sql/t-sql/spatial-geometry/ogc-methods-on-geometry-instances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hlinkClick r:id="rId4"/>
              </a:rPr>
              <a:t>https://docs.microsoft.com/en-us/sql/t-sql/spatial-geography/ogc-methods-on-geography-instances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1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905000"/>
            <a:ext cx="1104900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25+ years of development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Started in early 90’s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KY Lottery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Several consulting companies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03212" y="2057400"/>
            <a:ext cx="1104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Co-Founder of software development company 1999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Offering consulting services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Established Southern Indian’s first Microsoft Technical Education Center (CTEC)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Billings of excess of 1.2 million annually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9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436095" y="2057400"/>
            <a:ext cx="1104900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Co-Failure of software company 2001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COM Crash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9-11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981200"/>
            <a:ext cx="11125200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Return to Software Development Only early 2000’s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i="1" dirty="0"/>
              <a:t>Much happier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Startup Companies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Codigo</a:t>
            </a:r>
            <a:r>
              <a:rPr lang="en-US" sz="3200" dirty="0"/>
              <a:t> (aka Captive Indoor Media 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 err="1"/>
              <a:t>Genscape</a:t>
            </a:r>
            <a:r>
              <a:rPr lang="en-US" sz="3200" dirty="0"/>
              <a:t>*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Churchill Downs!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5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b="1" i="1" dirty="0"/>
              <a:t>BOLD print!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379412" y="1605070"/>
            <a:ext cx="110490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If you are going to learn one thing tonight.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</a:rPr>
              <a:t>DO NOT </a:t>
            </a:r>
            <a:r>
              <a:rPr lang="en-US" sz="2800" dirty="0"/>
              <a:t>save your Latitude and Longitudes as columnar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9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5612" y="274638"/>
            <a:ext cx="10515602" cy="1325562"/>
          </a:xfrm>
        </p:spPr>
        <p:txBody>
          <a:bodyPr/>
          <a:lstStyle/>
          <a:p>
            <a:r>
              <a:rPr lang="en-US" dirty="0"/>
              <a:t>What is GIS?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5F80-2B02-497F-BE83-569527188373}"/>
              </a:ext>
            </a:extLst>
          </p:cNvPr>
          <p:cNvSpPr txBox="1"/>
          <p:nvPr/>
        </p:nvSpPr>
        <p:spPr>
          <a:xfrm>
            <a:off x="531812" y="1447800"/>
            <a:ext cx="114300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Geographic Information Systems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process/system to capture store or display geographic data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projection</a:t>
            </a:r>
            <a:r>
              <a:rPr lang="en-US" sz="2400" dirty="0"/>
              <a:t> of 3D object </a:t>
            </a:r>
            <a:r>
              <a:rPr lang="en-US" sz="2400" i="1" dirty="0"/>
              <a:t>(Geography) </a:t>
            </a:r>
            <a:r>
              <a:rPr lang="en-US" sz="2400" dirty="0"/>
              <a:t>over a 2D object </a:t>
            </a:r>
            <a:r>
              <a:rPr lang="en-US" sz="2400" i="1" dirty="0"/>
              <a:t>(Geometry)</a:t>
            </a:r>
            <a:br>
              <a:rPr lang="en-US" sz="2400" i="1" dirty="0"/>
            </a:br>
            <a:endParaRPr lang="en-US" sz="2400" i="1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0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2748</TotalTime>
  <Words>595</Words>
  <Application>Microsoft Office PowerPoint</Application>
  <PresentationFormat>Custom</PresentationFormat>
  <Paragraphs>243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Continental North America 16x9</vt:lpstr>
      <vt:lpstr>How to ‘Properly’ add GIS data to your App</vt:lpstr>
      <vt:lpstr>Presentation Overview</vt:lpstr>
      <vt:lpstr>Teksystems</vt:lpstr>
      <vt:lpstr>Introduction</vt:lpstr>
      <vt:lpstr>Introduction</vt:lpstr>
      <vt:lpstr>Introduction</vt:lpstr>
      <vt:lpstr>Introduction</vt:lpstr>
      <vt:lpstr>BOLD print!</vt:lpstr>
      <vt:lpstr>What is GIS?</vt:lpstr>
      <vt:lpstr>GIS Solutions</vt:lpstr>
      <vt:lpstr>GIS Datatypes</vt:lpstr>
      <vt:lpstr>GIS Datatypes - Projection</vt:lpstr>
      <vt:lpstr>GIS Datatypes - Projection</vt:lpstr>
      <vt:lpstr>GIS Datatypes - Point</vt:lpstr>
      <vt:lpstr>GIS Datatypes – Polyline / Linestring</vt:lpstr>
      <vt:lpstr>GIS Datatypes - Polygon</vt:lpstr>
      <vt:lpstr>GIS Datatypes - Multi</vt:lpstr>
      <vt:lpstr>GIS Datatypes - Formats</vt:lpstr>
      <vt:lpstr>Assignment 1</vt:lpstr>
      <vt:lpstr>Assignment 2</vt:lpstr>
      <vt:lpstr>Assignment 3</vt:lpstr>
      <vt:lpstr>Assignment 3</vt:lpstr>
      <vt:lpstr>Converting data</vt:lpstr>
      <vt:lpstr>Assignment 3 (again)</vt:lpstr>
      <vt:lpstr>Assignment 4</vt:lpstr>
      <vt:lpstr>Assignment 5</vt:lpstr>
      <vt:lpstr>Assignment 5</vt:lpstr>
      <vt:lpstr>Links</vt:lpstr>
      <vt:lpstr>Links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P.J. Steele</dc:creator>
  <cp:lastModifiedBy>P.J. Steele</cp:lastModifiedBy>
  <cp:revision>40</cp:revision>
  <dcterms:created xsi:type="dcterms:W3CDTF">2017-08-10T12:38:23Z</dcterms:created>
  <dcterms:modified xsi:type="dcterms:W3CDTF">2017-08-17T19:48:12Z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