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2" r:id="rId3"/>
    <p:sldId id="276" r:id="rId4"/>
    <p:sldId id="289" r:id="rId5"/>
    <p:sldId id="290" r:id="rId6"/>
    <p:sldId id="275" r:id="rId7"/>
    <p:sldId id="291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3" r:id="rId21"/>
    <p:sldId id="292" r:id="rId22"/>
    <p:sldId id="294" r:id="rId23"/>
    <p:sldId id="271" r:id="rId24"/>
    <p:sldId id="272" r:id="rId25"/>
    <p:sldId id="273" r:id="rId26"/>
    <p:sldId id="263" r:id="rId27"/>
    <p:sldId id="265" r:id="rId28"/>
    <p:sldId id="266" r:id="rId29"/>
    <p:sldId id="267" r:id="rId30"/>
    <p:sldId id="274" r:id="rId31"/>
    <p:sldId id="269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3" autoAdjust="0"/>
    <p:restoredTop sz="94706" autoAdjust="0"/>
  </p:normalViewPr>
  <p:slideViewPr>
    <p:cSldViewPr>
      <p:cViewPr varScale="1">
        <p:scale>
          <a:sx n="78" d="100"/>
          <a:sy n="78" d="100"/>
        </p:scale>
        <p:origin x="103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28170-B500-493D-B0EE-B3635A40FF87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A069B866-C0BC-413A-999A-925EBED98727}" type="pres">
      <dgm:prSet presAssocID="{88228170-B500-493D-B0EE-B3635A40FF87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B508F44B-DAD1-4582-AAC8-F0B7C247156D}" type="presOf" srcId="{88228170-B500-493D-B0EE-B3635A40FF87}" destId="{A069B866-C0BC-413A-999A-925EBED98727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BD8A950D-CB93-46AC-82D2-FFFA2C0B3683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FF739A41-6DE5-4A72-94BC-95D515C9C9B1}" type="parTrans" cxnId="{234D1E25-BC21-44AA-9FEE-465D76EA2B5A}">
      <dgm:prSet/>
      <dgm:spPr/>
      <dgm:t>
        <a:bodyPr/>
        <a:lstStyle/>
        <a:p>
          <a:endParaRPr lang="en-US"/>
        </a:p>
      </dgm:t>
    </dgm:pt>
    <dgm:pt modelId="{A1449449-8943-4FAE-BD79-065C2CB3A200}" type="sibTrans" cxnId="{234D1E25-BC21-44AA-9FEE-465D76EA2B5A}">
      <dgm:prSet/>
      <dgm:spPr/>
      <dgm:t>
        <a:bodyPr/>
        <a:lstStyle/>
        <a:p>
          <a:endParaRPr lang="en-US"/>
        </a:p>
      </dgm:t>
    </dgm:pt>
    <dgm:pt modelId="{2C3B9708-46C6-4CCC-86F7-E36EE58C4168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E492F9D-A193-492E-9254-80CD8A77E526}" type="parTrans" cxnId="{8C457B2F-DB5F-4EEC-B21C-822437760BBA}">
      <dgm:prSet/>
      <dgm:spPr/>
      <dgm:t>
        <a:bodyPr/>
        <a:lstStyle/>
        <a:p>
          <a:endParaRPr lang="en-US"/>
        </a:p>
      </dgm:t>
    </dgm:pt>
    <dgm:pt modelId="{D9444911-0E6B-4113-8FC1-5B15A09EC2B9}" type="sibTrans" cxnId="{8C457B2F-DB5F-4EEC-B21C-822437760BBA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  <dgm:extLst>
        <a:ext uri="{E40237B7-FDA0-4F09-8148-C483321AD2D9}">
          <dgm14:cNvPr xmlns:dgm14="http://schemas.microsoft.com/office/drawing/2010/diagram" id="0" name="" title="Group A to Group B"/>
        </a:ext>
      </dgm:extLst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00BB2B3-43BF-4BBF-B8B9-75901CCFACA5}" type="pres">
      <dgm:prSet presAssocID="{98450B70-D18C-4E1D-97E9-FA8BA06091D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  <dgm:extLst>
        <a:ext uri="{E40237B7-FDA0-4F09-8148-C483321AD2D9}">
          <dgm14:cNvPr xmlns:dgm14="http://schemas.microsoft.com/office/drawing/2010/diagram" id="0" name="" title="Group B to Group C"/>
        </a:ext>
      </dgm:extLst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812CCDB-7FE7-42D3-9D84-BC2F375234DF}" type="pres">
      <dgm:prSet presAssocID="{F20117B0-FCD8-4927-B2D0-4FE779DC2A9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4B5DC6C6-463E-44E5-A737-2C9DAC15B3C1}" type="pres">
      <dgm:prSet presAssocID="{0D636056-30D8-4434-99F7-E38A6E2B816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34D1E25-BC21-44AA-9FEE-465D76EA2B5A}" srcId="{0D636056-30D8-4434-99F7-E38A6E2B8161}" destId="{BD8A950D-CB93-46AC-82D2-FFFA2C0B3683}" srcOrd="0" destOrd="0" parTransId="{FF739A41-6DE5-4A72-94BC-95D515C9C9B1}" sibTransId="{A1449449-8943-4FAE-BD79-065C2CB3A200}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11E89A27-31F7-41AE-8C82-3D03C749A027}" type="presOf" srcId="{0D636056-30D8-4434-99F7-E38A6E2B8161}" destId="{AE7ECB50-F4B1-47FD-BE6E-79C06FC25BB6}" srcOrd="0" destOrd="0" presId="urn:microsoft.com/office/officeart/2005/8/layout/StepDownProcess"/>
    <dgm:cxn modelId="{9491C62E-4606-4303-B12E-A5EE1664A30F}" type="presOf" srcId="{2C3B9708-46C6-4CCC-86F7-E36EE58C4168}" destId="{4B5DC6C6-463E-44E5-A737-2C9DAC15B3C1}" srcOrd="0" destOrd="1" presId="urn:microsoft.com/office/officeart/2005/8/layout/StepDownProcess"/>
    <dgm:cxn modelId="{8C457B2F-DB5F-4EEC-B21C-822437760BBA}" srcId="{0D636056-30D8-4434-99F7-E38A6E2B8161}" destId="{2C3B9708-46C6-4CCC-86F7-E36EE58C4168}" srcOrd="1" destOrd="0" parTransId="{DE492F9D-A193-492E-9254-80CD8A77E526}" sibTransId="{D9444911-0E6B-4113-8FC1-5B15A09EC2B9}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460D234D-E1AC-4E31-B776-E7D0E8CB85AA}" type="presOf" srcId="{255827E2-CE07-427C-839C-BE2E51FCDBB8}" destId="{5812CCDB-7FE7-42D3-9D84-BC2F375234DF}" srcOrd="0" destOrd="0" presId="urn:microsoft.com/office/officeart/2005/8/layout/StepDownProcess"/>
    <dgm:cxn modelId="{52CCB673-385F-470F-A54C-0A6A09B2E6DD}" type="presOf" srcId="{A33F4830-5CD4-4C71-985C-0708E9B0BE14}" destId="{08ECF78B-FAD5-4D9C-8E49-B3383B679E74}" srcOrd="0" destOrd="0" presId="urn:microsoft.com/office/officeart/2005/8/layout/StepDownProcess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2C3E549D-843A-4232-AA64-BB617830FE79}" type="presOf" srcId="{BD8A950D-CB93-46AC-82D2-FFFA2C0B3683}" destId="{4B5DC6C6-463E-44E5-A737-2C9DAC15B3C1}" srcOrd="0" destOrd="0" presId="urn:microsoft.com/office/officeart/2005/8/layout/StepDownProcess"/>
    <dgm:cxn modelId="{E572B2A3-8A34-4E8A-B164-DBC92294F263}" type="presOf" srcId="{C1B61D4D-7B51-471F-A0A6-E55A5EC41A8E}" destId="{B00BB2B3-43BF-4BBF-B8B9-75901CCFACA5}" srcOrd="0" destOrd="0" presId="urn:microsoft.com/office/officeart/2005/8/layout/StepDownProcess"/>
    <dgm:cxn modelId="{F0B3DAC1-9EC4-46B2-B000-78412E8527A2}" type="presOf" srcId="{3791C0EA-2A16-4B79-AE66-267F4C96876D}" destId="{5812CCDB-7FE7-42D3-9D84-BC2F375234DF}" srcOrd="0" destOrd="1" presId="urn:microsoft.com/office/officeart/2005/8/layout/StepDownProcess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470D00CC-0F7E-4A13-8CE0-F14F2C49E263}" type="presOf" srcId="{98450B70-D18C-4E1D-97E9-FA8BA06091D9}" destId="{E2700167-FF4B-4025-A48B-3CB1A8B5F4C4}" srcOrd="0" destOrd="0" presId="urn:microsoft.com/office/officeart/2005/8/layout/StepDownProcess"/>
    <dgm:cxn modelId="{B94FC8CF-21AB-4D15-929F-08C372D820EA}" type="presOf" srcId="{EB73341C-FA6D-4FF7-B456-80B171416073}" destId="{B00BB2B3-43BF-4BBF-B8B9-75901CCFACA5}" srcOrd="0" destOrd="1" presId="urn:microsoft.com/office/officeart/2005/8/layout/StepDownProcess"/>
    <dgm:cxn modelId="{1935F2F0-4117-4564-A6FC-72EB954F2050}" type="presOf" srcId="{F20117B0-FCD8-4927-B2D0-4FE779DC2A9B}" destId="{1D736981-5D82-4672-9205-279958AACFE2}" srcOrd="0" destOrd="0" presId="urn:microsoft.com/office/officeart/2005/8/layout/StepDownProcess"/>
    <dgm:cxn modelId="{4161FDDC-ADD8-4D98-A699-0A2C25D5FD32}" type="presParOf" srcId="{08ECF78B-FAD5-4D9C-8E49-B3383B679E74}" destId="{CA25F1EE-EBF1-4624-880B-D3BCF13A2F47}" srcOrd="0" destOrd="0" presId="urn:microsoft.com/office/officeart/2005/8/layout/StepDownProcess"/>
    <dgm:cxn modelId="{AE2B249F-3ACA-4049-8404-6571E5B60ED2}" type="presParOf" srcId="{CA25F1EE-EBF1-4624-880B-D3BCF13A2F47}" destId="{1DBDDA96-9BFE-4E8D-B03A-B2FB6EE49E38}" srcOrd="0" destOrd="0" presId="urn:microsoft.com/office/officeart/2005/8/layout/StepDownProcess"/>
    <dgm:cxn modelId="{ED00EEA0-D5AC-44EB-9945-910B8D155F3C}" type="presParOf" srcId="{CA25F1EE-EBF1-4624-880B-D3BCF13A2F47}" destId="{E2700167-FF4B-4025-A48B-3CB1A8B5F4C4}" srcOrd="1" destOrd="0" presId="urn:microsoft.com/office/officeart/2005/8/layout/StepDownProcess"/>
    <dgm:cxn modelId="{CB95705E-7526-439F-AE91-2D62502F85E5}" type="presParOf" srcId="{CA25F1EE-EBF1-4624-880B-D3BCF13A2F47}" destId="{B00BB2B3-43BF-4BBF-B8B9-75901CCFACA5}" srcOrd="2" destOrd="0" presId="urn:microsoft.com/office/officeart/2005/8/layout/StepDownProcess"/>
    <dgm:cxn modelId="{87C436B9-3662-4F59-A1E4-931B0388531E}" type="presParOf" srcId="{08ECF78B-FAD5-4D9C-8E49-B3383B679E74}" destId="{939CB33E-F6DE-4B22-86E1-389888939D48}" srcOrd="1" destOrd="0" presId="urn:microsoft.com/office/officeart/2005/8/layout/StepDownProcess"/>
    <dgm:cxn modelId="{40B42195-D4A3-4DB3-9111-6033F45AE72D}" type="presParOf" srcId="{08ECF78B-FAD5-4D9C-8E49-B3383B679E74}" destId="{0B9F427B-E521-4A0D-A610-47D9D62FF434}" srcOrd="2" destOrd="0" presId="urn:microsoft.com/office/officeart/2005/8/layout/StepDownProcess"/>
    <dgm:cxn modelId="{FA855177-2360-42C2-9472-E5A819CAD31C}" type="presParOf" srcId="{0B9F427B-E521-4A0D-A610-47D9D62FF434}" destId="{CB65E7BF-26FC-4997-A604-64C56983E379}" srcOrd="0" destOrd="0" presId="urn:microsoft.com/office/officeart/2005/8/layout/StepDownProcess"/>
    <dgm:cxn modelId="{B6A6FCBB-CC80-456D-A533-043BA5806CEB}" type="presParOf" srcId="{0B9F427B-E521-4A0D-A610-47D9D62FF434}" destId="{1D736981-5D82-4672-9205-279958AACFE2}" srcOrd="1" destOrd="0" presId="urn:microsoft.com/office/officeart/2005/8/layout/StepDownProcess"/>
    <dgm:cxn modelId="{863599A3-E258-4E08-9D66-4B0ABF4525A1}" type="presParOf" srcId="{0B9F427B-E521-4A0D-A610-47D9D62FF434}" destId="{5812CCDB-7FE7-42D3-9D84-BC2F375234DF}" srcOrd="2" destOrd="0" presId="urn:microsoft.com/office/officeart/2005/8/layout/StepDownProcess"/>
    <dgm:cxn modelId="{01D25D17-C6D3-4038-975B-0E127F27C05D}" type="presParOf" srcId="{08ECF78B-FAD5-4D9C-8E49-B3383B679E74}" destId="{11E7C21B-758A-4A9D-8566-914D35C1B9FC}" srcOrd="3" destOrd="0" presId="urn:microsoft.com/office/officeart/2005/8/layout/StepDownProcess"/>
    <dgm:cxn modelId="{FE7E8931-4E57-4CBA-9E92-801159BA957A}" type="presParOf" srcId="{08ECF78B-FAD5-4D9C-8E49-B3383B679E74}" destId="{27AC4152-3790-436F-BE68-EF7D8416D588}" srcOrd="4" destOrd="0" presId="urn:microsoft.com/office/officeart/2005/8/layout/StepDownProcess"/>
    <dgm:cxn modelId="{D004FD4F-8D70-45E5-B100-EC6573AE203D}" type="presParOf" srcId="{27AC4152-3790-436F-BE68-EF7D8416D588}" destId="{AE7ECB50-F4B1-47FD-BE6E-79C06FC25BB6}" srcOrd="0" destOrd="0" presId="urn:microsoft.com/office/officeart/2005/8/layout/StepDownProcess"/>
    <dgm:cxn modelId="{16D5C8DF-78F1-462C-A678-4C80FE3CECD9}" type="presParOf" srcId="{27AC4152-3790-436F-BE68-EF7D8416D588}" destId="{4B5DC6C6-463E-44E5-A737-2C9DAC15B3C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219421" y="1507375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592" y="591779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A</a:t>
          </a:r>
        </a:p>
      </dsp:txBody>
      <dsp:txXfrm>
        <a:off x="48111" y="639298"/>
        <a:ext cx="1295396" cy="878221"/>
      </dsp:txXfrm>
    </dsp:sp>
    <dsp:sp modelId="{B00BB2B3-43BF-4BBF-B8B9-75901CCFACA5}">
      <dsp:nvSpPr>
        <dsp:cNvPr id="0" name=""/>
        <dsp:cNvSpPr/>
      </dsp:nvSpPr>
      <dsp:spPr>
        <a:xfrm>
          <a:off x="1391026" y="684601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1391026" y="684601"/>
        <a:ext cx="1011269" cy="786631"/>
      </dsp:txXfrm>
    </dsp:sp>
    <dsp:sp modelId="{CB65E7BF-26FC-4997-A604-64C56983E379}">
      <dsp:nvSpPr>
        <dsp:cNvPr id="0" name=""/>
        <dsp:cNvSpPr/>
      </dsp:nvSpPr>
      <dsp:spPr>
        <a:xfrm rot="5400000">
          <a:off x="1372240" y="2600666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153410" y="1685070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B</a:t>
          </a:r>
        </a:p>
      </dsp:txBody>
      <dsp:txXfrm>
        <a:off x="1200929" y="1732589"/>
        <a:ext cx="1295396" cy="878221"/>
      </dsp:txXfrm>
    </dsp:sp>
    <dsp:sp modelId="{5812CCDB-7FE7-42D3-9D84-BC2F375234DF}">
      <dsp:nvSpPr>
        <dsp:cNvPr id="0" name=""/>
        <dsp:cNvSpPr/>
      </dsp:nvSpPr>
      <dsp:spPr>
        <a:xfrm>
          <a:off x="2543845" y="1777892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2543845" y="1777892"/>
        <a:ext cx="1011269" cy="786631"/>
      </dsp:txXfrm>
    </dsp:sp>
    <dsp:sp modelId="{AE7ECB50-F4B1-47FD-BE6E-79C06FC25BB6}">
      <dsp:nvSpPr>
        <dsp:cNvPr id="0" name=""/>
        <dsp:cNvSpPr/>
      </dsp:nvSpPr>
      <dsp:spPr>
        <a:xfrm>
          <a:off x="2306228" y="2778361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C</a:t>
          </a:r>
        </a:p>
      </dsp:txBody>
      <dsp:txXfrm>
        <a:off x="2353747" y="2825880"/>
        <a:ext cx="1295396" cy="878221"/>
      </dsp:txXfrm>
    </dsp:sp>
    <dsp:sp modelId="{4B5DC6C6-463E-44E5-A737-2C9DAC15B3C1}">
      <dsp:nvSpPr>
        <dsp:cNvPr id="0" name=""/>
        <dsp:cNvSpPr/>
      </dsp:nvSpPr>
      <dsp:spPr>
        <a:xfrm>
          <a:off x="3696663" y="2871184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3696663" y="2871184"/>
        <a:ext cx="1011269" cy="786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6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03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43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3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32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26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9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19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2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3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49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4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80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3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85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56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8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68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3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ric.clst.org/Stuff/USGeoJSO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openlayers.org/" TargetMode="External"/><Relationship Id="rId4" Type="http://schemas.openxmlformats.org/officeDocument/2006/relationships/hyperlink" Target="http://geojson.io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i="1" dirty="0"/>
              <a:t>‘Properly’</a:t>
            </a:r>
            <a:r>
              <a:rPr lang="en-US" dirty="0"/>
              <a:t> add GIS data to your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P.J. Steele</a:t>
            </a:r>
          </a:p>
          <a:p>
            <a:r>
              <a:rPr lang="en-US" dirty="0"/>
              <a:t>pj@steele.us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715962"/>
          </a:xfrm>
        </p:spPr>
        <p:txBody>
          <a:bodyPr/>
          <a:lstStyle/>
          <a:p>
            <a:r>
              <a:rPr lang="en-US" dirty="0"/>
              <a:t>GIS Solutions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1BD783-066A-49D4-82D6-724297190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98971"/>
              </p:ext>
            </p:extLst>
          </p:nvPr>
        </p:nvGraphicFramePr>
        <p:xfrm>
          <a:off x="531812" y="1066801"/>
          <a:ext cx="11049000" cy="496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9960">
                  <a:extLst>
                    <a:ext uri="{9D8B030D-6E8A-4147-A177-3AD203B41FA5}">
                      <a16:colId xmlns:a16="http://schemas.microsoft.com/office/drawing/2014/main" val="4177508581"/>
                    </a:ext>
                  </a:extLst>
                </a:gridCol>
                <a:gridCol w="2292824">
                  <a:extLst>
                    <a:ext uri="{9D8B030D-6E8A-4147-A177-3AD203B41FA5}">
                      <a16:colId xmlns:a16="http://schemas.microsoft.com/office/drawing/2014/main" val="3251296291"/>
                    </a:ext>
                  </a:extLst>
                </a:gridCol>
                <a:gridCol w="2047164">
                  <a:extLst>
                    <a:ext uri="{9D8B030D-6E8A-4147-A177-3AD203B41FA5}">
                      <a16:colId xmlns:a16="http://schemas.microsoft.com/office/drawing/2014/main" val="2081878955"/>
                    </a:ext>
                  </a:extLst>
                </a:gridCol>
                <a:gridCol w="2129052">
                  <a:extLst>
                    <a:ext uri="{9D8B030D-6E8A-4147-A177-3AD203B41FA5}">
                      <a16:colId xmlns:a16="http://schemas.microsoft.com/office/drawing/2014/main" val="148905338"/>
                    </a:ext>
                  </a:extLst>
                </a:gridCol>
              </a:tblGrid>
              <a:tr h="34643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Front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77825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Google Maps SDK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55811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Google Earth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809494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Open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47955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 err="1"/>
                        <a:t>Highcharts</a:t>
                      </a:r>
                      <a:r>
                        <a:rPr lang="en-US" sz="2400" dirty="0"/>
                        <a:t> (</a:t>
                      </a:r>
                      <a:r>
                        <a:rPr lang="en-US" sz="2400" dirty="0" err="1"/>
                        <a:t>HighMaps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144930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SQL Server (2011 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635482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PostGIS</a:t>
                      </a:r>
                      <a:r>
                        <a:rPr lang="en-US" sz="2400" dirty="0"/>
                        <a:t> + PostgreSQL*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944918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 err="1"/>
                        <a:t>GeoServer</a:t>
                      </a:r>
                      <a:r>
                        <a:rPr lang="en-US" sz="2400" dirty="0"/>
                        <a:t>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19272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68769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ARCGIS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41979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QGIS*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8680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1DC8F3-D0C2-42BF-9426-2B2500F587E5}"/>
              </a:ext>
            </a:extLst>
          </p:cNvPr>
          <p:cNvSpPr txBox="1"/>
          <p:nvPr/>
        </p:nvSpPr>
        <p:spPr>
          <a:xfrm>
            <a:off x="559308" y="6248400"/>
            <a:ext cx="11430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* Open Source</a:t>
            </a:r>
          </a:p>
        </p:txBody>
      </p:sp>
    </p:spTree>
    <p:extLst>
      <p:ext uri="{BB962C8B-B14F-4D97-AF65-F5344CB8AC3E}">
        <p14:creationId xmlns:p14="http://schemas.microsoft.com/office/powerpoint/2010/main" val="36057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531812" y="1676400"/>
            <a:ext cx="4495800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Projection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Point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Line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Polygon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– XXX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Line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Polygon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D88FF-B622-4860-AC20-7D851066AD7A}"/>
              </a:ext>
            </a:extLst>
          </p:cNvPr>
          <p:cNvSpPr txBox="1"/>
          <p:nvPr/>
        </p:nvSpPr>
        <p:spPr>
          <a:xfrm>
            <a:off x="5865812" y="1676400"/>
            <a:ext cx="4495800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Data Formats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KML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SHP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GeoJSON</a:t>
            </a:r>
            <a:endParaRPr lang="en-US" sz="40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08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Projection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455612" y="1600200"/>
            <a:ext cx="11430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A 3D projection onto a 2D object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30" name="Picture 6" descr="http://gsp.humboldt.edu/OLM/Lessons/GIS/03%20Projections/Images2/Goode%20Homolosine.png">
            <a:extLst>
              <a:ext uri="{FF2B5EF4-FFF2-40B4-BE49-F238E27FC236}">
                <a16:creationId xmlns:a16="http://schemas.microsoft.com/office/drawing/2014/main" id="{5020B967-474F-49ED-8A13-743A58444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6" y="2438400"/>
            <a:ext cx="3579110" cy="153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538AE6-8B5B-42FC-B8B0-14240A2BD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359" y="2669701"/>
            <a:ext cx="2950106" cy="15185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2B92EE-5108-472C-8E32-3B183D735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336" y="4419600"/>
            <a:ext cx="2840035" cy="1466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839353-318A-4B93-85EF-6C5447450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9412" y="4332002"/>
            <a:ext cx="2433051" cy="24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9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Projection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455612" y="1600200"/>
            <a:ext cx="114300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Mercator (4326)– Google’s preference</a:t>
            </a:r>
          </a:p>
        </p:txBody>
      </p:sp>
      <p:pic>
        <p:nvPicPr>
          <p:cNvPr id="2052" name="Picture 4" descr="Image result for 4326 mercator">
            <a:extLst>
              <a:ext uri="{FF2B5EF4-FFF2-40B4-BE49-F238E27FC236}">
                <a16:creationId xmlns:a16="http://schemas.microsoft.com/office/drawing/2014/main" id="{D032F975-177F-4138-B1E5-DF85A577C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2590800"/>
            <a:ext cx="8686800" cy="435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61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Point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4F89B-554A-4FF3-B1E7-B2BF031CC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2" y="2057400"/>
            <a:ext cx="5644391" cy="3271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C73253-3F79-41DF-A626-7193904ED0B0}"/>
              </a:ext>
            </a:extLst>
          </p:cNvPr>
          <p:cNvSpPr txBox="1"/>
          <p:nvPr/>
        </p:nvSpPr>
        <p:spPr>
          <a:xfrm>
            <a:off x="531812" y="2133601"/>
            <a:ext cx="8915400" cy="469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single point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Your current location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Store location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ATM Location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 Server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POINT(38.2409,-85.7270)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GeoJSON</a:t>
            </a:r>
            <a:endParaRPr lang="en-US" sz="28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{ type: "Point", coordinates: [38.2409,-85.7270] }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9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– Polyline / </a:t>
            </a:r>
            <a:r>
              <a:rPr lang="en-US" dirty="0" err="1"/>
              <a:t>Linestring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73253-3F79-41DF-A626-7193904ED0B0}"/>
              </a:ext>
            </a:extLst>
          </p:cNvPr>
          <p:cNvSpPr txBox="1"/>
          <p:nvPr/>
        </p:nvSpPr>
        <p:spPr>
          <a:xfrm>
            <a:off x="531812" y="2133600"/>
            <a:ext cx="6705600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series of points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Your bike path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Bardstown Road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 Server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LINESTRING (-</a:t>
            </a:r>
            <a:r>
              <a:rPr lang="en-US" dirty="0"/>
              <a:t>93.822 27.811, -93.822 27.811, -93.822 27.811, …</a:t>
            </a:r>
            <a:r>
              <a:rPr lang="en-US" sz="2800" dirty="0"/>
              <a:t>)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GeoJSON</a:t>
            </a:r>
            <a:endParaRPr lang="en-US" sz="28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"type": "</a:t>
            </a:r>
            <a:r>
              <a:rPr lang="en-US" sz="2400" dirty="0" err="1"/>
              <a:t>LineString</a:t>
            </a:r>
            <a:r>
              <a:rPr lang="en-US" sz="2400" dirty="0"/>
              <a:t>",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        "coordinates": </a:t>
            </a:r>
            <a:r>
              <a:rPr lang="en-US" dirty="0"/>
              <a:t>[[</a:t>
            </a:r>
            <a:r>
              <a:rPr lang="en-US" sz="2800" dirty="0"/>
              <a:t>-</a:t>
            </a:r>
            <a:r>
              <a:rPr lang="en-US" dirty="0"/>
              <a:t>93.822 27.811], [-93.822 27.811, -93.822 27.811], …</a:t>
            </a:r>
            <a:r>
              <a:rPr lang="en-US" sz="2400" dirty="0"/>
              <a:t>]</a:t>
            </a: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Polygon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73253-3F79-41DF-A626-7193904ED0B0}"/>
              </a:ext>
            </a:extLst>
          </p:cNvPr>
          <p:cNvSpPr txBox="1"/>
          <p:nvPr/>
        </p:nvSpPr>
        <p:spPr>
          <a:xfrm>
            <a:off x="531812" y="2133600"/>
            <a:ext cx="10439402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series of points that describes a shape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Your bike path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Bardstown Road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 Server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LINESTRING (-</a:t>
            </a:r>
            <a:r>
              <a:rPr lang="en-US" dirty="0"/>
              <a:t>93.822 27.811, -93.822 27.811, -93.822 27.811, …</a:t>
            </a:r>
            <a:r>
              <a:rPr lang="en-US" sz="2800" dirty="0"/>
              <a:t>)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GeoJSON</a:t>
            </a:r>
            <a:endParaRPr lang="en-US" sz="28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"type": "</a:t>
            </a:r>
            <a:r>
              <a:rPr lang="en-US" sz="2400" dirty="0" err="1"/>
              <a:t>LineString</a:t>
            </a:r>
            <a:r>
              <a:rPr lang="en-US" sz="2400" dirty="0"/>
              <a:t>",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        "coordinates": </a:t>
            </a:r>
            <a:r>
              <a:rPr lang="en-US" dirty="0"/>
              <a:t>[[</a:t>
            </a:r>
            <a:r>
              <a:rPr lang="en-US" sz="2800" dirty="0"/>
              <a:t>-</a:t>
            </a:r>
            <a:r>
              <a:rPr lang="en-US" dirty="0"/>
              <a:t>93.822 27.811], [-93.822 27.811, -93.822 27.811], …</a:t>
            </a:r>
            <a:r>
              <a:rPr lang="en-US" sz="2400" dirty="0"/>
              <a:t>]</a:t>
            </a: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1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Multi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16914-B08F-4461-A767-C84421EE1E63}"/>
              </a:ext>
            </a:extLst>
          </p:cNvPr>
          <p:cNvSpPr txBox="1"/>
          <p:nvPr/>
        </p:nvSpPr>
        <p:spPr>
          <a:xfrm>
            <a:off x="8151812" y="2057400"/>
            <a:ext cx="3886200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Multi Polygon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The great lakes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123" name="Picture 3" descr="http://geo.glin.net/gis/imgs/glin:gl_mainlakes-large.png">
            <a:extLst>
              <a:ext uri="{FF2B5EF4-FFF2-40B4-BE49-F238E27FC236}">
                <a16:creationId xmlns:a16="http://schemas.microsoft.com/office/drawing/2014/main" id="{AB1A5421-AE7A-4470-91EA-DCAA273FE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668" y="3429000"/>
            <a:ext cx="32766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954FF6-3104-4520-9A00-E7B2E1A6250A}"/>
              </a:ext>
            </a:extLst>
          </p:cNvPr>
          <p:cNvSpPr txBox="1"/>
          <p:nvPr/>
        </p:nvSpPr>
        <p:spPr>
          <a:xfrm>
            <a:off x="3732212" y="2105138"/>
            <a:ext cx="4800600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Multi Polyline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The Ohio River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" name="Picture 3" descr="Image result for multi polyline river">
            <a:extLst>
              <a:ext uri="{FF2B5EF4-FFF2-40B4-BE49-F238E27FC236}">
                <a16:creationId xmlns:a16="http://schemas.microsoft.com/office/drawing/2014/main" id="{762DD76B-CCA4-447B-9FBA-669F22475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055" y="3429000"/>
            <a:ext cx="3438525" cy="193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41FE87-F668-4191-A0D9-9830B1F754C3}"/>
              </a:ext>
            </a:extLst>
          </p:cNvPr>
          <p:cNvSpPr txBox="1"/>
          <p:nvPr/>
        </p:nvSpPr>
        <p:spPr>
          <a:xfrm>
            <a:off x="490088" y="2105137"/>
            <a:ext cx="48006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Multi Point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ATM Locations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147" name="Picture 3" descr="http://4.bp.blogspot.com/_SKmFMv15who/THYRgA53QLI/AAAAAAAACA0/V9fAvo7PH2I/s1600/hotspot00.png">
            <a:extLst>
              <a:ext uri="{FF2B5EF4-FFF2-40B4-BE49-F238E27FC236}">
                <a16:creationId xmlns:a16="http://schemas.microsoft.com/office/drawing/2014/main" id="{87461C00-69D3-4296-9C24-D0F8CBC5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3" y="3429000"/>
            <a:ext cx="26384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44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Formats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73253-3F79-41DF-A626-7193904ED0B0}"/>
              </a:ext>
            </a:extLst>
          </p:cNvPr>
          <p:cNvSpPr txBox="1"/>
          <p:nvPr/>
        </p:nvSpPr>
        <p:spPr>
          <a:xfrm>
            <a:off x="531812" y="2133600"/>
            <a:ext cx="10744200" cy="413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/>
              <a:t>KML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Keyhole Markup Language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Google Earth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3200" b="1" dirty="0"/>
              <a:t>SHP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Shape File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ArcGIS, ESRI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i="1" dirty="0" err="1"/>
              <a:t>GeoJSON</a:t>
            </a:r>
            <a:endParaRPr lang="en-US" sz="2800" b="1" i="1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Open Standard. JSON Format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5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Single point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57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600200"/>
            <a:ext cx="5257798" cy="4800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Introduction</a:t>
            </a:r>
          </a:p>
          <a:p>
            <a:r>
              <a:rPr lang="en-US" sz="2800" dirty="0" err="1"/>
              <a:t>Teksystems</a:t>
            </a:r>
            <a:endParaRPr lang="en-US" sz="2800" dirty="0"/>
          </a:p>
          <a:p>
            <a:r>
              <a:rPr lang="en-US" sz="2800" dirty="0"/>
              <a:t>Overview of GIS</a:t>
            </a:r>
          </a:p>
          <a:p>
            <a:r>
              <a:rPr lang="en-US" sz="2800" dirty="0"/>
              <a:t>GIS Solutions</a:t>
            </a:r>
          </a:p>
          <a:p>
            <a:pPr lvl="1"/>
            <a:r>
              <a:rPr lang="en-US" sz="2400" dirty="0"/>
              <a:t>Enterprise</a:t>
            </a:r>
          </a:p>
          <a:p>
            <a:pPr lvl="1"/>
            <a:r>
              <a:rPr lang="en-US" sz="2400" dirty="0"/>
              <a:t>Client</a:t>
            </a:r>
          </a:p>
          <a:p>
            <a:pPr lvl="1"/>
            <a:r>
              <a:rPr lang="en-US" sz="2400" dirty="0"/>
              <a:t>Database</a:t>
            </a:r>
          </a:p>
          <a:p>
            <a:r>
              <a:rPr lang="en-US" dirty="0"/>
              <a:t>GIS Datatypes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1149C1-BE95-4A12-AC53-B0B3D6C86FE3}"/>
              </a:ext>
            </a:extLst>
          </p:cNvPr>
          <p:cNvSpPr txBox="1">
            <a:spLocks/>
          </p:cNvSpPr>
          <p:nvPr/>
        </p:nvSpPr>
        <p:spPr>
          <a:xfrm>
            <a:off x="5180012" y="1560064"/>
            <a:ext cx="6858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800" dirty="0"/>
              <a:t>Simple GIS Demo</a:t>
            </a:r>
          </a:p>
          <a:p>
            <a:r>
              <a:rPr lang="en-US" sz="2800" dirty="0"/>
              <a:t>Suggested GIS Database design</a:t>
            </a:r>
          </a:p>
          <a:p>
            <a:r>
              <a:rPr lang="en-US" sz="2800" dirty="0"/>
              <a:t>Sample GIS queries</a:t>
            </a:r>
          </a:p>
          <a:p>
            <a:r>
              <a:rPr lang="en-US" sz="2800" dirty="0"/>
              <a:t>Sample applications using GIS Data</a:t>
            </a:r>
          </a:p>
          <a:p>
            <a:r>
              <a:rPr lang="en-US" sz="2800" dirty="0"/>
              <a:t>QA</a:t>
            </a:r>
          </a:p>
          <a:p>
            <a:r>
              <a:rPr lang="en-US" sz="2800" dirty="0"/>
              <a:t>P.J gives advice for beer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Top 3000 cities by </a:t>
            </a:r>
            <a:r>
              <a:rPr lang="en-US" sz="4000" dirty="0" err="1"/>
              <a:t>polutlation</a:t>
            </a:r>
            <a:endParaRPr lang="en-US" sz="40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853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All cities within a 100 mile radius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40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All cities within a 100 mile radius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Octagon 2">
            <a:extLst>
              <a:ext uri="{FF2B5EF4-FFF2-40B4-BE49-F238E27FC236}">
                <a16:creationId xmlns:a16="http://schemas.microsoft.com/office/drawing/2014/main" id="{5D146AFC-1B00-4985-AD21-14D9A2046114}"/>
              </a:ext>
            </a:extLst>
          </p:cNvPr>
          <p:cNvSpPr/>
          <p:nvPr/>
        </p:nvSpPr>
        <p:spPr>
          <a:xfrm>
            <a:off x="4265612" y="3886200"/>
            <a:ext cx="2514600" cy="2514600"/>
          </a:xfrm>
          <a:prstGeom prst="oc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944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en-US" dirty="0"/>
              <a:t>Converting data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E18DF14F-1900-4C1C-AAC4-FD1805708F90}"/>
              </a:ext>
            </a:extLst>
          </p:cNvPr>
          <p:cNvSpPr/>
          <p:nvPr/>
        </p:nvSpPr>
        <p:spPr>
          <a:xfrm>
            <a:off x="7008812" y="1547360"/>
            <a:ext cx="3048000" cy="3405639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Geometry</a:t>
            </a:r>
            <a:br>
              <a:rPr lang="en-US" sz="3200" dirty="0"/>
            </a:br>
            <a:r>
              <a:rPr lang="en-US" sz="3200" dirty="0"/>
              <a:t>Geography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17C595AB-2768-42A7-9D84-FCA2623E6A7F}"/>
              </a:ext>
            </a:extLst>
          </p:cNvPr>
          <p:cNvSpPr/>
          <p:nvPr/>
        </p:nvSpPr>
        <p:spPr>
          <a:xfrm>
            <a:off x="1509222" y="1828800"/>
            <a:ext cx="2819400" cy="11430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Shapefiles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EEC5BF-D119-44F1-9278-4860D43CD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431" y="3276600"/>
            <a:ext cx="2819402" cy="10668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 algn="ctr">
              <a:buNone/>
            </a:pPr>
            <a:r>
              <a:rPr lang="en-US" sz="3600" dirty="0"/>
              <a:t>KML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71A786C-C145-4586-ADAF-378305E526FE}"/>
              </a:ext>
            </a:extLst>
          </p:cNvPr>
          <p:cNvSpPr txBox="1">
            <a:spLocks/>
          </p:cNvSpPr>
          <p:nvPr/>
        </p:nvSpPr>
        <p:spPr>
          <a:xfrm>
            <a:off x="1509220" y="4648200"/>
            <a:ext cx="2819402" cy="10668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US" sz="3600" dirty="0" err="1"/>
              <a:t>GeoJSON</a:t>
            </a:r>
            <a:endParaRPr lang="en-US" sz="36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200D4B5-1211-4986-8D31-D93C831DD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4134"/>
              </p:ext>
            </p:extLst>
          </p:nvPr>
        </p:nvGraphicFramePr>
        <p:xfrm>
          <a:off x="2031471" y="720372"/>
          <a:ext cx="4824941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0DDE2EA8-11A0-4A82-B358-173A1E3A3FD5}"/>
              </a:ext>
            </a:extLst>
          </p:cNvPr>
          <p:cNvSpPr/>
          <p:nvPr/>
        </p:nvSpPr>
        <p:spPr>
          <a:xfrm>
            <a:off x="4799012" y="2743200"/>
            <a:ext cx="1828800" cy="1066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8896083"/>
              </p:ext>
            </p:extLst>
          </p:nvPr>
        </p:nvGraphicFramePr>
        <p:xfrm>
          <a:off x="1233488" y="1828800"/>
          <a:ext cx="4708524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3103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</a:t>
            </a:r>
            <a:br>
              <a:rPr lang="en-US" dirty="0"/>
            </a:br>
            <a:r>
              <a:rPr lang="en-US" dirty="0"/>
              <a:t>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86177889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125D7-95DE-4D72-8C59-8772EBEF9860}"/>
              </a:ext>
            </a:extLst>
          </p:cNvPr>
          <p:cNvSpPr txBox="1"/>
          <p:nvPr/>
        </p:nvSpPr>
        <p:spPr>
          <a:xfrm>
            <a:off x="455612" y="1905000"/>
            <a:ext cx="1127760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US Boundaries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hlinkClick r:id="rId3"/>
              </a:rPr>
              <a:t>http://eric.clst.org/Stuff/USGeoJSON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Olnline</a:t>
            </a:r>
            <a:r>
              <a:rPr lang="en-US" sz="2400" dirty="0"/>
              <a:t> </a:t>
            </a:r>
            <a:r>
              <a:rPr lang="en-US" sz="2400" dirty="0" err="1"/>
              <a:t>GeoJSON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hlinkClick r:id="rId4"/>
              </a:rPr>
              <a:t>http://geojson.io/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OpenLayers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hlinkClick r:id="rId5"/>
              </a:rPr>
              <a:t>http://openlayers.org/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Teksystems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1141412" y="1605070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Get info from Wes</a:t>
            </a:r>
          </a:p>
        </p:txBody>
      </p:sp>
    </p:spTree>
    <p:extLst>
      <p:ext uri="{BB962C8B-B14F-4D97-AF65-F5344CB8AC3E}">
        <p14:creationId xmlns:p14="http://schemas.microsoft.com/office/powerpoint/2010/main" val="201755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79412" y="1605070"/>
            <a:ext cx="11049000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25+ years of development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Started in early 90’s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KY Lottery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Several consulting companies</a:t>
            </a:r>
            <a:br>
              <a:rPr lang="en-US" sz="4000" dirty="0"/>
            </a:br>
            <a:endParaRPr lang="en-US" sz="4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3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79412" y="1605070"/>
            <a:ext cx="1104900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Co-Founder of software development company 1999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Offering consulting services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Established Southern Indian’s first Microsoft Technical Education Center (CTEC)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Billings of excess of 1.2 million annually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945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79412" y="1605070"/>
            <a:ext cx="11049000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Co-Failure of software company 2001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Dot COM Crash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9-11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80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79412" y="1605070"/>
            <a:ext cx="11125200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Return to Software Development Only early 2000’s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i="1" dirty="0"/>
              <a:t>Much happier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Startup Companies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err="1"/>
              <a:t>Codigo</a:t>
            </a:r>
            <a:r>
              <a:rPr lang="en-US" sz="3200" dirty="0"/>
              <a:t> (aka Captive Indoor Media 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err="1"/>
              <a:t>Genscape</a:t>
            </a:r>
            <a:r>
              <a:rPr lang="en-US" sz="3200" dirty="0"/>
              <a:t>*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Churchill Downs!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51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b="1" i="1" dirty="0"/>
              <a:t>BOLD print!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79412" y="1605070"/>
            <a:ext cx="1104900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i="1" dirty="0"/>
              <a:t>If you are going to learn one thing tonight.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i="1" dirty="0">
                <a:solidFill>
                  <a:srgbClr val="FF0000"/>
                </a:solidFill>
              </a:rPr>
              <a:t>DO NOT </a:t>
            </a:r>
            <a:r>
              <a:rPr lang="en-US" sz="2800" dirty="0"/>
              <a:t>save your Latitude and Longitudes as columnar data!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297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What is GIS?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531812" y="1447800"/>
            <a:ext cx="11430000" cy="247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Geographic Information Systems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process/system to capture store or display geographic data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i="1" dirty="0"/>
              <a:t>projection</a:t>
            </a:r>
            <a:r>
              <a:rPr lang="en-US" sz="2400" dirty="0"/>
              <a:t> of 3D object </a:t>
            </a:r>
            <a:r>
              <a:rPr lang="en-US" sz="2400" i="1" dirty="0"/>
              <a:t>(Geography) </a:t>
            </a:r>
            <a:r>
              <a:rPr lang="en-US" sz="2400" dirty="0"/>
              <a:t>over a 2D object </a:t>
            </a:r>
            <a:r>
              <a:rPr lang="en-US" sz="2400" i="1" dirty="0"/>
              <a:t>(Geometry)</a:t>
            </a:r>
            <a:br>
              <a:rPr lang="en-US" sz="2400" i="1" dirty="0"/>
            </a:br>
            <a:endParaRPr lang="en-US" sz="2400" i="1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503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1582</TotalTime>
  <Words>581</Words>
  <Application>Microsoft Office PowerPoint</Application>
  <PresentationFormat>Custom</PresentationFormat>
  <Paragraphs>239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Century Gothic</vt:lpstr>
      <vt:lpstr>Continental North America 16x9</vt:lpstr>
      <vt:lpstr>How to ‘Properly’ add GIS data to your App</vt:lpstr>
      <vt:lpstr>Presentation Overview</vt:lpstr>
      <vt:lpstr>Teksystems</vt:lpstr>
      <vt:lpstr>Introduction</vt:lpstr>
      <vt:lpstr>Introduction</vt:lpstr>
      <vt:lpstr>Introduction</vt:lpstr>
      <vt:lpstr>Introduction</vt:lpstr>
      <vt:lpstr>BOLD print!</vt:lpstr>
      <vt:lpstr>What is GIS?</vt:lpstr>
      <vt:lpstr>GIS Solutions</vt:lpstr>
      <vt:lpstr>GIS Datatypes</vt:lpstr>
      <vt:lpstr>GIS Datatypes - Projection</vt:lpstr>
      <vt:lpstr>GIS Datatypes - Projection</vt:lpstr>
      <vt:lpstr>GIS Datatypes - Point</vt:lpstr>
      <vt:lpstr>GIS Datatypes – Polyline / Linestring</vt:lpstr>
      <vt:lpstr>GIS Datatypes - Polygon</vt:lpstr>
      <vt:lpstr>GIS Datatypes - Multi</vt:lpstr>
      <vt:lpstr>GIS Datatypes - Formats</vt:lpstr>
      <vt:lpstr>Assignment 1</vt:lpstr>
      <vt:lpstr>Assignment 2</vt:lpstr>
      <vt:lpstr>Assignment 3</vt:lpstr>
      <vt:lpstr>Assignment 3</vt:lpstr>
      <vt:lpstr>Converting data</vt:lpstr>
      <vt:lpstr>Two Content Layout with Table</vt:lpstr>
      <vt:lpstr>Two Content Layout  with SmartArt</vt:lpstr>
      <vt:lpstr>Add a Slide Title - 1</vt:lpstr>
      <vt:lpstr>Add a Slide Title - 2</vt:lpstr>
      <vt:lpstr>Links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P.J. Steele</dc:creator>
  <cp:lastModifiedBy>P.J. Steele</cp:lastModifiedBy>
  <cp:revision>20</cp:revision>
  <dcterms:created xsi:type="dcterms:W3CDTF">2017-08-10T12:38:23Z</dcterms:created>
  <dcterms:modified xsi:type="dcterms:W3CDTF">2017-08-17T00:22:27Z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