
<file path=[Content_Types].xml><?xml version="1.0" encoding="utf-8"?>
<Types xmlns="http://schemas.openxmlformats.org/package/2006/content-types">
  <Override PartName="/ppt/slideLayouts/slideLayout3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commentAuthors.xml" ContentType="application/vnd.openxmlformats-officedocument.presentationml.commentAuthors+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3.xml" ContentType="application/vnd.openxmlformats-officedocument.drawingml.diagramData+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24" r:id="rId2"/>
    <p:sldId id="2542" r:id="rId3"/>
    <p:sldId id="2544" r:id="rId4"/>
    <p:sldId id="2575" r:id="rId5"/>
    <p:sldId id="2576" r:id="rId6"/>
    <p:sldId id="2577" r:id="rId7"/>
    <p:sldId id="2581" r:id="rId8"/>
    <p:sldId id="2580" r:id="rId9"/>
    <p:sldId id="2582" r:id="rId10"/>
    <p:sldId id="2583" r:id="rId11"/>
    <p:sldId id="2578" r:id="rId12"/>
    <p:sldId id="2584" r:id="rId13"/>
    <p:sldId id="2585" r:id="rId14"/>
    <p:sldId id="2586" r:id="rId15"/>
    <p:sldId id="2587" r:id="rId16"/>
    <p:sldId id="2588" r:id="rId17"/>
    <p:sldId id="2589" r:id="rId18"/>
    <p:sldId id="259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0AA14A-A9B7-C240-9C3E-94382A1450D7}" v="70" dt="2022-05-07T18:47:38.854"/>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3" autoAdjust="0"/>
    <p:restoredTop sz="95034" autoAdjust="0"/>
  </p:normalViewPr>
  <p:slideViewPr>
    <p:cSldViewPr snapToGrid="0" snapToObjects="1" showGuides="1">
      <p:cViewPr varScale="1">
        <p:scale>
          <a:sx n="116" d="100"/>
          <a:sy n="116" d="100"/>
        </p:scale>
        <p:origin x="-390" y="-114"/>
      </p:cViewPr>
      <p:guideLst>
        <p:guide orient="horz" pos="2160"/>
        <p:guide pos="384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E7561E-8865-4C36-AD31-7093FA045B98}"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9FB44392-9D0C-453F-AC26-A9A46E7F759A}">
      <dgm:prSet phldrT="[Text]"/>
      <dgm:spPr/>
      <dgm:t>
        <a:bodyPr/>
        <a:lstStyle/>
        <a:p>
          <a:r>
            <a:rPr lang="en-US" dirty="0" smtClean="0"/>
            <a:t>There are multiple columns with only null values</a:t>
          </a:r>
          <a:endParaRPr lang="en-US" dirty="0"/>
        </a:p>
      </dgm:t>
    </dgm:pt>
    <dgm:pt modelId="{73BA6D74-8875-4BD9-8D90-73459B6EDE28}" type="parTrans" cxnId="{8988DE44-9183-4539-AE01-41576A23B822}">
      <dgm:prSet/>
      <dgm:spPr/>
      <dgm:t>
        <a:bodyPr/>
        <a:lstStyle/>
        <a:p>
          <a:endParaRPr lang="en-US"/>
        </a:p>
      </dgm:t>
    </dgm:pt>
    <dgm:pt modelId="{4D5B7D44-53A1-4FB8-B349-1ACF6225EDEF}" type="sibTrans" cxnId="{8988DE44-9183-4539-AE01-41576A23B822}">
      <dgm:prSet/>
      <dgm:spPr/>
      <dgm:t>
        <a:bodyPr/>
        <a:lstStyle/>
        <a:p>
          <a:endParaRPr lang="en-US"/>
        </a:p>
      </dgm:t>
    </dgm:pt>
    <dgm:pt modelId="{B91D6D53-1A0A-4D6E-B356-80F1E0A97EBE}">
      <dgm:prSet phldrT="[Text]"/>
      <dgm:spPr/>
      <dgm:t>
        <a:bodyPr/>
        <a:lstStyle/>
        <a:p>
          <a:r>
            <a:rPr lang="en-US" dirty="0" smtClean="0"/>
            <a:t>Some columns have only 1 unique value and null</a:t>
          </a:r>
          <a:endParaRPr lang="en-US" dirty="0"/>
        </a:p>
      </dgm:t>
    </dgm:pt>
    <dgm:pt modelId="{05716279-FBB5-4084-839A-0D9A77ADF953}" type="parTrans" cxnId="{5703F425-D2C2-4E70-BD6E-ADC8A63860D1}">
      <dgm:prSet/>
      <dgm:spPr/>
      <dgm:t>
        <a:bodyPr/>
        <a:lstStyle/>
        <a:p>
          <a:endParaRPr lang="en-US"/>
        </a:p>
      </dgm:t>
    </dgm:pt>
    <dgm:pt modelId="{C1664081-EC5F-4C86-9A35-DD8BCB906561}" type="sibTrans" cxnId="{5703F425-D2C2-4E70-BD6E-ADC8A63860D1}">
      <dgm:prSet/>
      <dgm:spPr/>
      <dgm:t>
        <a:bodyPr/>
        <a:lstStyle/>
        <a:p>
          <a:endParaRPr lang="en-US"/>
        </a:p>
      </dgm:t>
    </dgm:pt>
    <dgm:pt modelId="{42B8DA0A-34EB-4895-B9CB-25B613DDB7D2}">
      <dgm:prSet phldrT="[Text]"/>
      <dgm:spPr/>
      <dgm:t>
        <a:bodyPr/>
        <a:lstStyle/>
        <a:p>
          <a:r>
            <a:rPr lang="en-US" dirty="0" smtClean="0"/>
            <a:t>Columns like </a:t>
          </a:r>
          <a:r>
            <a:rPr lang="en-US" dirty="0" err="1" smtClean="0"/>
            <a:t>int_rate</a:t>
          </a:r>
          <a:r>
            <a:rPr lang="en-US" dirty="0" smtClean="0"/>
            <a:t>, </a:t>
          </a:r>
          <a:r>
            <a:rPr lang="en-US" dirty="0" err="1" smtClean="0"/>
            <a:t>revol_bal</a:t>
          </a:r>
          <a:r>
            <a:rPr lang="en-US" dirty="0" smtClean="0"/>
            <a:t> and </a:t>
          </a:r>
          <a:r>
            <a:rPr lang="en-US" dirty="0" err="1" smtClean="0"/>
            <a:t>emp_length</a:t>
          </a:r>
          <a:r>
            <a:rPr lang="en-US" dirty="0" smtClean="0"/>
            <a:t> which are numeric are counted as string because of additional text</a:t>
          </a:r>
          <a:endParaRPr lang="en-US" dirty="0"/>
        </a:p>
      </dgm:t>
    </dgm:pt>
    <dgm:pt modelId="{4338F9C5-F621-44E4-A8DE-AA7A554DD791}" type="parTrans" cxnId="{05E37C1A-522B-43E9-B2B7-257B376D6F1B}">
      <dgm:prSet/>
      <dgm:spPr/>
      <dgm:t>
        <a:bodyPr/>
        <a:lstStyle/>
        <a:p>
          <a:endParaRPr lang="en-US"/>
        </a:p>
      </dgm:t>
    </dgm:pt>
    <dgm:pt modelId="{FF8DA4BC-B18B-4E55-98B9-5080F14422A1}" type="sibTrans" cxnId="{05E37C1A-522B-43E9-B2B7-257B376D6F1B}">
      <dgm:prSet/>
      <dgm:spPr/>
      <dgm:t>
        <a:bodyPr/>
        <a:lstStyle/>
        <a:p>
          <a:endParaRPr lang="en-US"/>
        </a:p>
      </dgm:t>
    </dgm:pt>
    <dgm:pt modelId="{C2BBB08A-1C73-4BEE-9B4E-359C35838242}">
      <dgm:prSet phldrT="[Text]"/>
      <dgm:spPr/>
      <dgm:t>
        <a:bodyPr/>
        <a:lstStyle/>
        <a:p>
          <a:r>
            <a:rPr lang="en-US" dirty="0" smtClean="0"/>
            <a:t>Few columns have more than 70% null values</a:t>
          </a:r>
          <a:endParaRPr lang="en-US" dirty="0"/>
        </a:p>
      </dgm:t>
    </dgm:pt>
    <dgm:pt modelId="{96374051-C4E2-4C10-BB4C-76CD1AD5BC20}" type="parTrans" cxnId="{C44B0C99-CF2D-4C2A-B6BB-DDC7F582B3F2}">
      <dgm:prSet/>
      <dgm:spPr/>
      <dgm:t>
        <a:bodyPr/>
        <a:lstStyle/>
        <a:p>
          <a:endParaRPr lang="en-US"/>
        </a:p>
      </dgm:t>
    </dgm:pt>
    <dgm:pt modelId="{28519C65-78DF-4740-99B3-A2101C156852}" type="sibTrans" cxnId="{C44B0C99-CF2D-4C2A-B6BB-DDC7F582B3F2}">
      <dgm:prSet/>
      <dgm:spPr/>
      <dgm:t>
        <a:bodyPr/>
        <a:lstStyle/>
        <a:p>
          <a:endParaRPr lang="en-US"/>
        </a:p>
      </dgm:t>
    </dgm:pt>
    <dgm:pt modelId="{1B481944-EA15-4CE5-A99C-05D151A2933B}">
      <dgm:prSet phldrT="[Text]"/>
      <dgm:spPr/>
      <dgm:t>
        <a:bodyPr/>
        <a:lstStyle/>
        <a:p>
          <a:r>
            <a:rPr lang="en-US" dirty="0" smtClean="0"/>
            <a:t>The data set has loan types as Fully Paid, Charged Off and Current. Current type of loans won’t be needed for the analysis.</a:t>
          </a:r>
          <a:endParaRPr lang="en-US" dirty="0"/>
        </a:p>
      </dgm:t>
    </dgm:pt>
    <dgm:pt modelId="{31D091DE-C9F1-4D73-A1E9-9BE85C2B00FB}" type="parTrans" cxnId="{371ABCF9-6C03-4ED8-BE0E-28CA2F3050F3}">
      <dgm:prSet/>
      <dgm:spPr/>
      <dgm:t>
        <a:bodyPr/>
        <a:lstStyle/>
        <a:p>
          <a:endParaRPr lang="en-US"/>
        </a:p>
      </dgm:t>
    </dgm:pt>
    <dgm:pt modelId="{D0307DED-3312-410B-93F8-046F26B5A44D}" type="sibTrans" cxnId="{371ABCF9-6C03-4ED8-BE0E-28CA2F3050F3}">
      <dgm:prSet/>
      <dgm:spPr/>
      <dgm:t>
        <a:bodyPr/>
        <a:lstStyle/>
        <a:p>
          <a:endParaRPr lang="en-US"/>
        </a:p>
      </dgm:t>
    </dgm:pt>
    <dgm:pt modelId="{1987D7E4-0FE5-4F59-8232-14B164B3AB1A}" type="pres">
      <dgm:prSet presAssocID="{25E7561E-8865-4C36-AD31-7093FA045B98}" presName="linear" presStyleCnt="0">
        <dgm:presLayoutVars>
          <dgm:dir/>
          <dgm:animLvl val="lvl"/>
          <dgm:resizeHandles val="exact"/>
        </dgm:presLayoutVars>
      </dgm:prSet>
      <dgm:spPr/>
    </dgm:pt>
    <dgm:pt modelId="{734F50E7-EC47-4F81-B01B-81560B832671}" type="pres">
      <dgm:prSet presAssocID="{9FB44392-9D0C-453F-AC26-A9A46E7F759A}" presName="parentLin" presStyleCnt="0"/>
      <dgm:spPr/>
    </dgm:pt>
    <dgm:pt modelId="{E5BDA444-F455-45C3-9504-64FFE4646C84}" type="pres">
      <dgm:prSet presAssocID="{9FB44392-9D0C-453F-AC26-A9A46E7F759A}" presName="parentLeftMargin" presStyleLbl="node1" presStyleIdx="0" presStyleCnt="5"/>
      <dgm:spPr/>
    </dgm:pt>
    <dgm:pt modelId="{4C7A1087-15E2-4C0F-B613-0663B2B4C61C}" type="pres">
      <dgm:prSet presAssocID="{9FB44392-9D0C-453F-AC26-A9A46E7F759A}" presName="parentText" presStyleLbl="node1" presStyleIdx="0" presStyleCnt="5">
        <dgm:presLayoutVars>
          <dgm:chMax val="0"/>
          <dgm:bulletEnabled val="1"/>
        </dgm:presLayoutVars>
      </dgm:prSet>
      <dgm:spPr/>
      <dgm:t>
        <a:bodyPr/>
        <a:lstStyle/>
        <a:p>
          <a:endParaRPr lang="en-US"/>
        </a:p>
      </dgm:t>
    </dgm:pt>
    <dgm:pt modelId="{DF014694-9C7A-4C13-B4C2-C8614C2B10FD}" type="pres">
      <dgm:prSet presAssocID="{9FB44392-9D0C-453F-AC26-A9A46E7F759A}" presName="negativeSpace" presStyleCnt="0"/>
      <dgm:spPr/>
    </dgm:pt>
    <dgm:pt modelId="{62108258-DA45-4527-8625-6647B67A16FE}" type="pres">
      <dgm:prSet presAssocID="{9FB44392-9D0C-453F-AC26-A9A46E7F759A}" presName="childText" presStyleLbl="conFgAcc1" presStyleIdx="0" presStyleCnt="5">
        <dgm:presLayoutVars>
          <dgm:bulletEnabled val="1"/>
        </dgm:presLayoutVars>
      </dgm:prSet>
      <dgm:spPr/>
      <dgm:t>
        <a:bodyPr/>
        <a:lstStyle/>
        <a:p>
          <a:endParaRPr lang="en-US"/>
        </a:p>
      </dgm:t>
    </dgm:pt>
    <dgm:pt modelId="{F1F717CC-6C56-4D4D-8CB9-29E3FDFEBDDD}" type="pres">
      <dgm:prSet presAssocID="{4D5B7D44-53A1-4FB8-B349-1ACF6225EDEF}" presName="spaceBetweenRectangles" presStyleCnt="0"/>
      <dgm:spPr/>
    </dgm:pt>
    <dgm:pt modelId="{7240F35C-5D14-4D54-AE3B-B31A6999B23D}" type="pres">
      <dgm:prSet presAssocID="{B91D6D53-1A0A-4D6E-B356-80F1E0A97EBE}" presName="parentLin" presStyleCnt="0"/>
      <dgm:spPr/>
    </dgm:pt>
    <dgm:pt modelId="{130EA991-5159-4582-86CD-C836E0A9CF97}" type="pres">
      <dgm:prSet presAssocID="{B91D6D53-1A0A-4D6E-B356-80F1E0A97EBE}" presName="parentLeftMargin" presStyleLbl="node1" presStyleIdx="0" presStyleCnt="5"/>
      <dgm:spPr/>
    </dgm:pt>
    <dgm:pt modelId="{011A966F-E503-497D-A18C-E71380FE4C58}" type="pres">
      <dgm:prSet presAssocID="{B91D6D53-1A0A-4D6E-B356-80F1E0A97EBE}" presName="parentText" presStyleLbl="node1" presStyleIdx="1" presStyleCnt="5">
        <dgm:presLayoutVars>
          <dgm:chMax val="0"/>
          <dgm:bulletEnabled val="1"/>
        </dgm:presLayoutVars>
      </dgm:prSet>
      <dgm:spPr/>
      <dgm:t>
        <a:bodyPr/>
        <a:lstStyle/>
        <a:p>
          <a:endParaRPr lang="en-US"/>
        </a:p>
      </dgm:t>
    </dgm:pt>
    <dgm:pt modelId="{E5F36CA2-B770-41A8-8153-CA7CF7953110}" type="pres">
      <dgm:prSet presAssocID="{B91D6D53-1A0A-4D6E-B356-80F1E0A97EBE}" presName="negativeSpace" presStyleCnt="0"/>
      <dgm:spPr/>
    </dgm:pt>
    <dgm:pt modelId="{A5CBC4DA-3A44-4E78-AA5A-D63FAED50A7D}" type="pres">
      <dgm:prSet presAssocID="{B91D6D53-1A0A-4D6E-B356-80F1E0A97EBE}" presName="childText" presStyleLbl="conFgAcc1" presStyleIdx="1" presStyleCnt="5">
        <dgm:presLayoutVars>
          <dgm:bulletEnabled val="1"/>
        </dgm:presLayoutVars>
      </dgm:prSet>
      <dgm:spPr/>
    </dgm:pt>
    <dgm:pt modelId="{2CB71A6C-B4C2-4B2B-BEFF-26AD38857165}" type="pres">
      <dgm:prSet presAssocID="{C1664081-EC5F-4C86-9A35-DD8BCB906561}" presName="spaceBetweenRectangles" presStyleCnt="0"/>
      <dgm:spPr/>
    </dgm:pt>
    <dgm:pt modelId="{3F3983BB-4EAF-41EE-ACA8-0CCDEF009579}" type="pres">
      <dgm:prSet presAssocID="{C2BBB08A-1C73-4BEE-9B4E-359C35838242}" presName="parentLin" presStyleCnt="0"/>
      <dgm:spPr/>
    </dgm:pt>
    <dgm:pt modelId="{B3FC877E-EBB9-46A8-8A96-32B5C9B6CCDF}" type="pres">
      <dgm:prSet presAssocID="{C2BBB08A-1C73-4BEE-9B4E-359C35838242}" presName="parentLeftMargin" presStyleLbl="node1" presStyleIdx="1" presStyleCnt="5"/>
      <dgm:spPr/>
    </dgm:pt>
    <dgm:pt modelId="{F45D557A-DAE5-4A8F-9919-BB229A81FA4B}" type="pres">
      <dgm:prSet presAssocID="{C2BBB08A-1C73-4BEE-9B4E-359C35838242}" presName="parentText" presStyleLbl="node1" presStyleIdx="2" presStyleCnt="5">
        <dgm:presLayoutVars>
          <dgm:chMax val="0"/>
          <dgm:bulletEnabled val="1"/>
        </dgm:presLayoutVars>
      </dgm:prSet>
      <dgm:spPr/>
      <dgm:t>
        <a:bodyPr/>
        <a:lstStyle/>
        <a:p>
          <a:endParaRPr lang="en-US"/>
        </a:p>
      </dgm:t>
    </dgm:pt>
    <dgm:pt modelId="{5E8EEA85-B949-4F28-ABC0-6AC8A0DA4CB8}" type="pres">
      <dgm:prSet presAssocID="{C2BBB08A-1C73-4BEE-9B4E-359C35838242}" presName="negativeSpace" presStyleCnt="0"/>
      <dgm:spPr/>
    </dgm:pt>
    <dgm:pt modelId="{1299E9BC-2BFF-4354-BD6F-0BCE0B42097C}" type="pres">
      <dgm:prSet presAssocID="{C2BBB08A-1C73-4BEE-9B4E-359C35838242}" presName="childText" presStyleLbl="conFgAcc1" presStyleIdx="2" presStyleCnt="5">
        <dgm:presLayoutVars>
          <dgm:bulletEnabled val="1"/>
        </dgm:presLayoutVars>
      </dgm:prSet>
      <dgm:spPr/>
    </dgm:pt>
    <dgm:pt modelId="{4C0F3B20-169F-44A0-9E88-C1EA985CF36F}" type="pres">
      <dgm:prSet presAssocID="{28519C65-78DF-4740-99B3-A2101C156852}" presName="spaceBetweenRectangles" presStyleCnt="0"/>
      <dgm:spPr/>
    </dgm:pt>
    <dgm:pt modelId="{C3819D44-0757-4F70-92B7-648B2A56D09E}" type="pres">
      <dgm:prSet presAssocID="{42B8DA0A-34EB-4895-B9CB-25B613DDB7D2}" presName="parentLin" presStyleCnt="0"/>
      <dgm:spPr/>
    </dgm:pt>
    <dgm:pt modelId="{73D693F0-25C5-4A11-B87A-269C9E8BAD16}" type="pres">
      <dgm:prSet presAssocID="{42B8DA0A-34EB-4895-B9CB-25B613DDB7D2}" presName="parentLeftMargin" presStyleLbl="node1" presStyleIdx="2" presStyleCnt="5"/>
      <dgm:spPr/>
    </dgm:pt>
    <dgm:pt modelId="{F7D2F9C2-964E-49DD-87CB-D45A8C2C194E}" type="pres">
      <dgm:prSet presAssocID="{42B8DA0A-34EB-4895-B9CB-25B613DDB7D2}" presName="parentText" presStyleLbl="node1" presStyleIdx="3" presStyleCnt="5">
        <dgm:presLayoutVars>
          <dgm:chMax val="0"/>
          <dgm:bulletEnabled val="1"/>
        </dgm:presLayoutVars>
      </dgm:prSet>
      <dgm:spPr/>
      <dgm:t>
        <a:bodyPr/>
        <a:lstStyle/>
        <a:p>
          <a:endParaRPr lang="en-US"/>
        </a:p>
      </dgm:t>
    </dgm:pt>
    <dgm:pt modelId="{C089FB44-8B56-4871-ACB9-3F874C436B1B}" type="pres">
      <dgm:prSet presAssocID="{42B8DA0A-34EB-4895-B9CB-25B613DDB7D2}" presName="negativeSpace" presStyleCnt="0"/>
      <dgm:spPr/>
    </dgm:pt>
    <dgm:pt modelId="{C7F39CCA-5DA6-48E4-9E54-42ADE218432E}" type="pres">
      <dgm:prSet presAssocID="{42B8DA0A-34EB-4895-B9CB-25B613DDB7D2}" presName="childText" presStyleLbl="conFgAcc1" presStyleIdx="3" presStyleCnt="5">
        <dgm:presLayoutVars>
          <dgm:bulletEnabled val="1"/>
        </dgm:presLayoutVars>
      </dgm:prSet>
      <dgm:spPr/>
    </dgm:pt>
    <dgm:pt modelId="{80CC3552-0C69-4246-AE03-B6FE44704868}" type="pres">
      <dgm:prSet presAssocID="{FF8DA4BC-B18B-4E55-98B9-5080F14422A1}" presName="spaceBetweenRectangles" presStyleCnt="0"/>
      <dgm:spPr/>
    </dgm:pt>
    <dgm:pt modelId="{D17BDD04-5ACC-4CE9-8D03-2FF84D24F641}" type="pres">
      <dgm:prSet presAssocID="{1B481944-EA15-4CE5-A99C-05D151A2933B}" presName="parentLin" presStyleCnt="0"/>
      <dgm:spPr/>
    </dgm:pt>
    <dgm:pt modelId="{E7F223AD-A294-4A65-BB15-BCF4E5636EE9}" type="pres">
      <dgm:prSet presAssocID="{1B481944-EA15-4CE5-A99C-05D151A2933B}" presName="parentLeftMargin" presStyleLbl="node1" presStyleIdx="3" presStyleCnt="5"/>
      <dgm:spPr/>
    </dgm:pt>
    <dgm:pt modelId="{A9242513-C08F-4F79-9017-ABABF0D65111}" type="pres">
      <dgm:prSet presAssocID="{1B481944-EA15-4CE5-A99C-05D151A2933B}" presName="parentText" presStyleLbl="node1" presStyleIdx="4" presStyleCnt="5">
        <dgm:presLayoutVars>
          <dgm:chMax val="0"/>
          <dgm:bulletEnabled val="1"/>
        </dgm:presLayoutVars>
      </dgm:prSet>
      <dgm:spPr/>
      <dgm:t>
        <a:bodyPr/>
        <a:lstStyle/>
        <a:p>
          <a:endParaRPr lang="en-US"/>
        </a:p>
      </dgm:t>
    </dgm:pt>
    <dgm:pt modelId="{2A3FA450-04B5-4DF0-BAD2-C23A3A13621F}" type="pres">
      <dgm:prSet presAssocID="{1B481944-EA15-4CE5-A99C-05D151A2933B}" presName="negativeSpace" presStyleCnt="0"/>
      <dgm:spPr/>
    </dgm:pt>
    <dgm:pt modelId="{9F25BD00-CDDE-42CD-BDA9-395E817AEE37}" type="pres">
      <dgm:prSet presAssocID="{1B481944-EA15-4CE5-A99C-05D151A2933B}" presName="childText" presStyleLbl="conFgAcc1" presStyleIdx="4" presStyleCnt="5">
        <dgm:presLayoutVars>
          <dgm:bulletEnabled val="1"/>
        </dgm:presLayoutVars>
      </dgm:prSet>
      <dgm:spPr/>
    </dgm:pt>
  </dgm:ptLst>
  <dgm:cxnLst>
    <dgm:cxn modelId="{9CFD455B-2A97-4C6B-890C-910879CB8DC7}" type="presOf" srcId="{9FB44392-9D0C-453F-AC26-A9A46E7F759A}" destId="{4C7A1087-15E2-4C0F-B613-0663B2B4C61C}" srcOrd="1" destOrd="0" presId="urn:microsoft.com/office/officeart/2005/8/layout/list1"/>
    <dgm:cxn modelId="{C44B0C99-CF2D-4C2A-B6BB-DDC7F582B3F2}" srcId="{25E7561E-8865-4C36-AD31-7093FA045B98}" destId="{C2BBB08A-1C73-4BEE-9B4E-359C35838242}" srcOrd="2" destOrd="0" parTransId="{96374051-C4E2-4C10-BB4C-76CD1AD5BC20}" sibTransId="{28519C65-78DF-4740-99B3-A2101C156852}"/>
    <dgm:cxn modelId="{47F642B1-B7AE-4613-9B64-BB70D05B75E0}" type="presOf" srcId="{C2BBB08A-1C73-4BEE-9B4E-359C35838242}" destId="{B3FC877E-EBB9-46A8-8A96-32B5C9B6CCDF}" srcOrd="0" destOrd="0" presId="urn:microsoft.com/office/officeart/2005/8/layout/list1"/>
    <dgm:cxn modelId="{BC9C2014-C94B-4C0F-BC47-E5E203E97431}" type="presOf" srcId="{9FB44392-9D0C-453F-AC26-A9A46E7F759A}" destId="{E5BDA444-F455-45C3-9504-64FFE4646C84}" srcOrd="0" destOrd="0" presId="urn:microsoft.com/office/officeart/2005/8/layout/list1"/>
    <dgm:cxn modelId="{F1718E75-4EED-46A5-945C-1AEFE1F0CE04}" type="presOf" srcId="{42B8DA0A-34EB-4895-B9CB-25B613DDB7D2}" destId="{73D693F0-25C5-4A11-B87A-269C9E8BAD16}" srcOrd="0" destOrd="0" presId="urn:microsoft.com/office/officeart/2005/8/layout/list1"/>
    <dgm:cxn modelId="{CAC02106-31C9-441F-BDAF-D82E3326D5B8}" type="presOf" srcId="{B91D6D53-1A0A-4D6E-B356-80F1E0A97EBE}" destId="{130EA991-5159-4582-86CD-C836E0A9CF97}" srcOrd="0" destOrd="0" presId="urn:microsoft.com/office/officeart/2005/8/layout/list1"/>
    <dgm:cxn modelId="{E471421B-BA36-420E-A2DB-4E4A78D71CD9}" type="presOf" srcId="{B91D6D53-1A0A-4D6E-B356-80F1E0A97EBE}" destId="{011A966F-E503-497D-A18C-E71380FE4C58}" srcOrd="1" destOrd="0" presId="urn:microsoft.com/office/officeart/2005/8/layout/list1"/>
    <dgm:cxn modelId="{2F1BE2A5-F2E5-443D-88E1-99D2C1F1E3DE}" type="presOf" srcId="{C2BBB08A-1C73-4BEE-9B4E-359C35838242}" destId="{F45D557A-DAE5-4A8F-9919-BB229A81FA4B}" srcOrd="1" destOrd="0" presId="urn:microsoft.com/office/officeart/2005/8/layout/list1"/>
    <dgm:cxn modelId="{227DDA2E-9059-476E-805D-19E0350F26AE}" type="presOf" srcId="{42B8DA0A-34EB-4895-B9CB-25B613DDB7D2}" destId="{F7D2F9C2-964E-49DD-87CB-D45A8C2C194E}" srcOrd="1" destOrd="0" presId="urn:microsoft.com/office/officeart/2005/8/layout/list1"/>
    <dgm:cxn modelId="{3B5CDF1B-FD06-48E4-AC34-AF2C063D8D86}" type="presOf" srcId="{1B481944-EA15-4CE5-A99C-05D151A2933B}" destId="{A9242513-C08F-4F79-9017-ABABF0D65111}" srcOrd="1" destOrd="0" presId="urn:microsoft.com/office/officeart/2005/8/layout/list1"/>
    <dgm:cxn modelId="{05E37C1A-522B-43E9-B2B7-257B376D6F1B}" srcId="{25E7561E-8865-4C36-AD31-7093FA045B98}" destId="{42B8DA0A-34EB-4895-B9CB-25B613DDB7D2}" srcOrd="3" destOrd="0" parTransId="{4338F9C5-F621-44E4-A8DE-AA7A554DD791}" sibTransId="{FF8DA4BC-B18B-4E55-98B9-5080F14422A1}"/>
    <dgm:cxn modelId="{414F20E9-1095-4BD4-AD32-FF3AD6724A8A}" type="presOf" srcId="{25E7561E-8865-4C36-AD31-7093FA045B98}" destId="{1987D7E4-0FE5-4F59-8232-14B164B3AB1A}" srcOrd="0" destOrd="0" presId="urn:microsoft.com/office/officeart/2005/8/layout/list1"/>
    <dgm:cxn modelId="{8890B95C-57B0-496B-8FF8-509615943B1C}" type="presOf" srcId="{1B481944-EA15-4CE5-A99C-05D151A2933B}" destId="{E7F223AD-A294-4A65-BB15-BCF4E5636EE9}" srcOrd="0" destOrd="0" presId="urn:microsoft.com/office/officeart/2005/8/layout/list1"/>
    <dgm:cxn modelId="{5703F425-D2C2-4E70-BD6E-ADC8A63860D1}" srcId="{25E7561E-8865-4C36-AD31-7093FA045B98}" destId="{B91D6D53-1A0A-4D6E-B356-80F1E0A97EBE}" srcOrd="1" destOrd="0" parTransId="{05716279-FBB5-4084-839A-0D9A77ADF953}" sibTransId="{C1664081-EC5F-4C86-9A35-DD8BCB906561}"/>
    <dgm:cxn modelId="{371ABCF9-6C03-4ED8-BE0E-28CA2F3050F3}" srcId="{25E7561E-8865-4C36-AD31-7093FA045B98}" destId="{1B481944-EA15-4CE5-A99C-05D151A2933B}" srcOrd="4" destOrd="0" parTransId="{31D091DE-C9F1-4D73-A1E9-9BE85C2B00FB}" sibTransId="{D0307DED-3312-410B-93F8-046F26B5A44D}"/>
    <dgm:cxn modelId="{8988DE44-9183-4539-AE01-41576A23B822}" srcId="{25E7561E-8865-4C36-AD31-7093FA045B98}" destId="{9FB44392-9D0C-453F-AC26-A9A46E7F759A}" srcOrd="0" destOrd="0" parTransId="{73BA6D74-8875-4BD9-8D90-73459B6EDE28}" sibTransId="{4D5B7D44-53A1-4FB8-B349-1ACF6225EDEF}"/>
    <dgm:cxn modelId="{1060EBF9-C5F6-45B7-BCD3-8C8CB00A4D5C}" type="presParOf" srcId="{1987D7E4-0FE5-4F59-8232-14B164B3AB1A}" destId="{734F50E7-EC47-4F81-B01B-81560B832671}" srcOrd="0" destOrd="0" presId="urn:microsoft.com/office/officeart/2005/8/layout/list1"/>
    <dgm:cxn modelId="{5CE7DFF1-8A7E-4A4F-A374-A580F08B4410}" type="presParOf" srcId="{734F50E7-EC47-4F81-B01B-81560B832671}" destId="{E5BDA444-F455-45C3-9504-64FFE4646C84}" srcOrd="0" destOrd="0" presId="urn:microsoft.com/office/officeart/2005/8/layout/list1"/>
    <dgm:cxn modelId="{3DC68A73-25C8-4A60-AA3B-839D7B7B99B1}" type="presParOf" srcId="{734F50E7-EC47-4F81-B01B-81560B832671}" destId="{4C7A1087-15E2-4C0F-B613-0663B2B4C61C}" srcOrd="1" destOrd="0" presId="urn:microsoft.com/office/officeart/2005/8/layout/list1"/>
    <dgm:cxn modelId="{CD4227CC-ED8E-4AE1-80E4-E4E567202056}" type="presParOf" srcId="{1987D7E4-0FE5-4F59-8232-14B164B3AB1A}" destId="{DF014694-9C7A-4C13-B4C2-C8614C2B10FD}" srcOrd="1" destOrd="0" presId="urn:microsoft.com/office/officeart/2005/8/layout/list1"/>
    <dgm:cxn modelId="{2B02B9E2-0BD0-4726-81CA-66EEDAB35A87}" type="presParOf" srcId="{1987D7E4-0FE5-4F59-8232-14B164B3AB1A}" destId="{62108258-DA45-4527-8625-6647B67A16FE}" srcOrd="2" destOrd="0" presId="urn:microsoft.com/office/officeart/2005/8/layout/list1"/>
    <dgm:cxn modelId="{981216A3-5F3C-43F7-9793-75AC8558F1C4}" type="presParOf" srcId="{1987D7E4-0FE5-4F59-8232-14B164B3AB1A}" destId="{F1F717CC-6C56-4D4D-8CB9-29E3FDFEBDDD}" srcOrd="3" destOrd="0" presId="urn:microsoft.com/office/officeart/2005/8/layout/list1"/>
    <dgm:cxn modelId="{E780F305-7D14-40FB-80FA-81ED1E1C5794}" type="presParOf" srcId="{1987D7E4-0FE5-4F59-8232-14B164B3AB1A}" destId="{7240F35C-5D14-4D54-AE3B-B31A6999B23D}" srcOrd="4" destOrd="0" presId="urn:microsoft.com/office/officeart/2005/8/layout/list1"/>
    <dgm:cxn modelId="{9B657A87-B4B3-4B3B-8442-E481F685F02C}" type="presParOf" srcId="{7240F35C-5D14-4D54-AE3B-B31A6999B23D}" destId="{130EA991-5159-4582-86CD-C836E0A9CF97}" srcOrd="0" destOrd="0" presId="urn:microsoft.com/office/officeart/2005/8/layout/list1"/>
    <dgm:cxn modelId="{8B9E0B60-8DC3-42F0-8EEF-637C13526582}" type="presParOf" srcId="{7240F35C-5D14-4D54-AE3B-B31A6999B23D}" destId="{011A966F-E503-497D-A18C-E71380FE4C58}" srcOrd="1" destOrd="0" presId="urn:microsoft.com/office/officeart/2005/8/layout/list1"/>
    <dgm:cxn modelId="{D00326F2-39E6-4F64-BD4A-C857CF74563A}" type="presParOf" srcId="{1987D7E4-0FE5-4F59-8232-14B164B3AB1A}" destId="{E5F36CA2-B770-41A8-8153-CA7CF7953110}" srcOrd="5" destOrd="0" presId="urn:microsoft.com/office/officeart/2005/8/layout/list1"/>
    <dgm:cxn modelId="{C1647D43-D9B0-4CBA-B6CF-323D3EC21CC6}" type="presParOf" srcId="{1987D7E4-0FE5-4F59-8232-14B164B3AB1A}" destId="{A5CBC4DA-3A44-4E78-AA5A-D63FAED50A7D}" srcOrd="6" destOrd="0" presId="urn:microsoft.com/office/officeart/2005/8/layout/list1"/>
    <dgm:cxn modelId="{AA2C6497-8444-482F-8562-2D67DC332B8D}" type="presParOf" srcId="{1987D7E4-0FE5-4F59-8232-14B164B3AB1A}" destId="{2CB71A6C-B4C2-4B2B-BEFF-26AD38857165}" srcOrd="7" destOrd="0" presId="urn:microsoft.com/office/officeart/2005/8/layout/list1"/>
    <dgm:cxn modelId="{DBEDAB34-31A5-4CC9-AA29-A340FAC07DDC}" type="presParOf" srcId="{1987D7E4-0FE5-4F59-8232-14B164B3AB1A}" destId="{3F3983BB-4EAF-41EE-ACA8-0CCDEF009579}" srcOrd="8" destOrd="0" presId="urn:microsoft.com/office/officeart/2005/8/layout/list1"/>
    <dgm:cxn modelId="{566D0FBE-38F9-4EAC-BEEE-8B3B099ED688}" type="presParOf" srcId="{3F3983BB-4EAF-41EE-ACA8-0CCDEF009579}" destId="{B3FC877E-EBB9-46A8-8A96-32B5C9B6CCDF}" srcOrd="0" destOrd="0" presId="urn:microsoft.com/office/officeart/2005/8/layout/list1"/>
    <dgm:cxn modelId="{F6DEB03F-DB0B-49E5-A447-B2F72177D344}" type="presParOf" srcId="{3F3983BB-4EAF-41EE-ACA8-0CCDEF009579}" destId="{F45D557A-DAE5-4A8F-9919-BB229A81FA4B}" srcOrd="1" destOrd="0" presId="urn:microsoft.com/office/officeart/2005/8/layout/list1"/>
    <dgm:cxn modelId="{D9DCCEAE-2331-4C62-BCE2-96ECC397A0B2}" type="presParOf" srcId="{1987D7E4-0FE5-4F59-8232-14B164B3AB1A}" destId="{5E8EEA85-B949-4F28-ABC0-6AC8A0DA4CB8}" srcOrd="9" destOrd="0" presId="urn:microsoft.com/office/officeart/2005/8/layout/list1"/>
    <dgm:cxn modelId="{D86978D3-981A-42B0-9527-A92D1C0C21F6}" type="presParOf" srcId="{1987D7E4-0FE5-4F59-8232-14B164B3AB1A}" destId="{1299E9BC-2BFF-4354-BD6F-0BCE0B42097C}" srcOrd="10" destOrd="0" presId="urn:microsoft.com/office/officeart/2005/8/layout/list1"/>
    <dgm:cxn modelId="{BB344C95-3B02-4694-A256-F2FAEC44B36C}" type="presParOf" srcId="{1987D7E4-0FE5-4F59-8232-14B164B3AB1A}" destId="{4C0F3B20-169F-44A0-9E88-C1EA985CF36F}" srcOrd="11" destOrd="0" presId="urn:microsoft.com/office/officeart/2005/8/layout/list1"/>
    <dgm:cxn modelId="{DC010AB6-E7BA-4DE8-96A1-03BEEFAED4E8}" type="presParOf" srcId="{1987D7E4-0FE5-4F59-8232-14B164B3AB1A}" destId="{C3819D44-0757-4F70-92B7-648B2A56D09E}" srcOrd="12" destOrd="0" presId="urn:microsoft.com/office/officeart/2005/8/layout/list1"/>
    <dgm:cxn modelId="{D831F806-AC17-4C6E-A1A8-269025A60FD9}" type="presParOf" srcId="{C3819D44-0757-4F70-92B7-648B2A56D09E}" destId="{73D693F0-25C5-4A11-B87A-269C9E8BAD16}" srcOrd="0" destOrd="0" presId="urn:microsoft.com/office/officeart/2005/8/layout/list1"/>
    <dgm:cxn modelId="{1EBAEC02-2B9E-4447-802A-289968BE6726}" type="presParOf" srcId="{C3819D44-0757-4F70-92B7-648B2A56D09E}" destId="{F7D2F9C2-964E-49DD-87CB-D45A8C2C194E}" srcOrd="1" destOrd="0" presId="urn:microsoft.com/office/officeart/2005/8/layout/list1"/>
    <dgm:cxn modelId="{4F6FB124-4311-49DF-AF03-99D9853E3867}" type="presParOf" srcId="{1987D7E4-0FE5-4F59-8232-14B164B3AB1A}" destId="{C089FB44-8B56-4871-ACB9-3F874C436B1B}" srcOrd="13" destOrd="0" presId="urn:microsoft.com/office/officeart/2005/8/layout/list1"/>
    <dgm:cxn modelId="{8B39FFC0-3DC8-46D7-BF85-4E005F7AC68C}" type="presParOf" srcId="{1987D7E4-0FE5-4F59-8232-14B164B3AB1A}" destId="{C7F39CCA-5DA6-48E4-9E54-42ADE218432E}" srcOrd="14" destOrd="0" presId="urn:microsoft.com/office/officeart/2005/8/layout/list1"/>
    <dgm:cxn modelId="{44E6868D-F237-4665-B8B9-0498B0CFA2F8}" type="presParOf" srcId="{1987D7E4-0FE5-4F59-8232-14B164B3AB1A}" destId="{80CC3552-0C69-4246-AE03-B6FE44704868}" srcOrd="15" destOrd="0" presId="urn:microsoft.com/office/officeart/2005/8/layout/list1"/>
    <dgm:cxn modelId="{F1B270E5-2BBF-45C2-91E5-E5FE1C1D5D73}" type="presParOf" srcId="{1987D7E4-0FE5-4F59-8232-14B164B3AB1A}" destId="{D17BDD04-5ACC-4CE9-8D03-2FF84D24F641}" srcOrd="16" destOrd="0" presId="urn:microsoft.com/office/officeart/2005/8/layout/list1"/>
    <dgm:cxn modelId="{4C4E0719-95CD-4909-B7AA-F612B77EE79F}" type="presParOf" srcId="{D17BDD04-5ACC-4CE9-8D03-2FF84D24F641}" destId="{E7F223AD-A294-4A65-BB15-BCF4E5636EE9}" srcOrd="0" destOrd="0" presId="urn:microsoft.com/office/officeart/2005/8/layout/list1"/>
    <dgm:cxn modelId="{8295EB3A-1733-43FE-9C4F-016C6F066903}" type="presParOf" srcId="{D17BDD04-5ACC-4CE9-8D03-2FF84D24F641}" destId="{A9242513-C08F-4F79-9017-ABABF0D65111}" srcOrd="1" destOrd="0" presId="urn:microsoft.com/office/officeart/2005/8/layout/list1"/>
    <dgm:cxn modelId="{D73C671D-16B4-45A6-BF1B-C5B6DEC21D9E}" type="presParOf" srcId="{1987D7E4-0FE5-4F59-8232-14B164B3AB1A}" destId="{2A3FA450-04B5-4DF0-BAD2-C23A3A13621F}" srcOrd="17" destOrd="0" presId="urn:microsoft.com/office/officeart/2005/8/layout/list1"/>
    <dgm:cxn modelId="{838C19A9-C702-4957-B939-42C2971A94D4}" type="presParOf" srcId="{1987D7E4-0FE5-4F59-8232-14B164B3AB1A}" destId="{9F25BD00-CDDE-42CD-BDA9-395E817AEE37}" srcOrd="18" destOrd="0" presId="urn:microsoft.com/office/officeart/2005/8/layout/list1"/>
  </dgm:cxnLst>
  <dgm:bg/>
  <dgm:whole/>
</dgm:dataModel>
</file>

<file path=ppt/diagrams/data2.xml><?xml version="1.0" encoding="utf-8"?>
<dgm:dataModel xmlns:dgm="http://schemas.openxmlformats.org/drawingml/2006/diagram" xmlns:a="http://schemas.openxmlformats.org/drawingml/2006/main">
  <dgm:ptLst>
    <dgm:pt modelId="{1F58A20B-71E1-46F9-AE10-E4056F890EAB}"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A163F0CB-46F7-4809-B729-72140CB3D527}">
      <dgm:prSet phldrT="[Text]"/>
      <dgm:spPr/>
      <dgm:t>
        <a:bodyPr/>
        <a:lstStyle/>
        <a:p>
          <a:r>
            <a:rPr lang="en-US" b="1" dirty="0" err="1" smtClean="0"/>
            <a:t>emp_length</a:t>
          </a:r>
          <a:endParaRPr lang="en-US" b="1" dirty="0"/>
        </a:p>
      </dgm:t>
    </dgm:pt>
    <dgm:pt modelId="{1E969439-70AF-4486-B432-10C10A5C36A2}" type="parTrans" cxnId="{160B8FE9-5501-4B30-AD9F-19D4321AAAC3}">
      <dgm:prSet/>
      <dgm:spPr/>
      <dgm:t>
        <a:bodyPr/>
        <a:lstStyle/>
        <a:p>
          <a:endParaRPr lang="en-US"/>
        </a:p>
      </dgm:t>
    </dgm:pt>
    <dgm:pt modelId="{7B48D02B-149E-4C36-A35D-4071F7A2D143}" type="sibTrans" cxnId="{160B8FE9-5501-4B30-AD9F-19D4321AAAC3}">
      <dgm:prSet/>
      <dgm:spPr/>
      <dgm:t>
        <a:bodyPr/>
        <a:lstStyle/>
        <a:p>
          <a:endParaRPr lang="en-US"/>
        </a:p>
      </dgm:t>
    </dgm:pt>
    <dgm:pt modelId="{588DB4CB-5E71-401D-BA8E-E4F867B10ABD}">
      <dgm:prSet phldrT="[Text]"/>
      <dgm:spPr/>
      <dgm:t>
        <a:bodyPr/>
        <a:lstStyle/>
        <a:p>
          <a:pPr rtl="0"/>
          <a:r>
            <a:rPr lang="en-US" b="0" dirty="0" smtClean="0"/>
            <a:t>The column has texts which needs to be removed to</a:t>
          </a:r>
          <a:r>
            <a:rPr lang="en-US" b="0" baseline="0" dirty="0" smtClean="0"/>
            <a:t> create buckets.</a:t>
          </a:r>
          <a:endParaRPr lang="en-US" dirty="0"/>
        </a:p>
      </dgm:t>
    </dgm:pt>
    <dgm:pt modelId="{FD6E7C5D-0009-4EAB-87AC-632DEEF61298}" type="parTrans" cxnId="{DF57C93E-AA77-4B41-91C9-CBC9A2B2A66E}">
      <dgm:prSet/>
      <dgm:spPr/>
      <dgm:t>
        <a:bodyPr/>
        <a:lstStyle/>
        <a:p>
          <a:endParaRPr lang="en-US"/>
        </a:p>
      </dgm:t>
    </dgm:pt>
    <dgm:pt modelId="{FA028A4F-A63F-4440-8881-A85189504C67}" type="sibTrans" cxnId="{DF57C93E-AA77-4B41-91C9-CBC9A2B2A66E}">
      <dgm:prSet/>
      <dgm:spPr/>
      <dgm:t>
        <a:bodyPr/>
        <a:lstStyle/>
        <a:p>
          <a:endParaRPr lang="en-US"/>
        </a:p>
      </dgm:t>
    </dgm:pt>
    <dgm:pt modelId="{2845B1C3-6458-42EE-A531-16BF9F96E630}">
      <dgm:prSet phldrT="[Text]"/>
      <dgm:spPr/>
      <dgm:t>
        <a:bodyPr/>
        <a:lstStyle/>
        <a:p>
          <a:r>
            <a:rPr lang="en-US" dirty="0" smtClean="0"/>
            <a:t>The null values shall be replaced by median of the data set. It is also observed that the mean of the column is almost 4.</a:t>
          </a:r>
          <a:endParaRPr lang="en-US" dirty="0"/>
        </a:p>
      </dgm:t>
    </dgm:pt>
    <dgm:pt modelId="{39CE078D-43EF-4D8A-B4E8-C383F3277180}" type="parTrans" cxnId="{109D15EC-DD09-4527-B157-BCAAFA8C045F}">
      <dgm:prSet/>
      <dgm:spPr/>
      <dgm:t>
        <a:bodyPr/>
        <a:lstStyle/>
        <a:p>
          <a:endParaRPr lang="en-US"/>
        </a:p>
      </dgm:t>
    </dgm:pt>
    <dgm:pt modelId="{4291787E-0B1E-479A-B070-2B4EF775E344}" type="sibTrans" cxnId="{109D15EC-DD09-4527-B157-BCAAFA8C045F}">
      <dgm:prSet/>
      <dgm:spPr/>
      <dgm:t>
        <a:bodyPr/>
        <a:lstStyle/>
        <a:p>
          <a:endParaRPr lang="en-US"/>
        </a:p>
      </dgm:t>
    </dgm:pt>
    <dgm:pt modelId="{98756091-0F62-4A3B-ADAE-E6E20C50300E}">
      <dgm:prSet phldrT="[Text]"/>
      <dgm:spPr/>
      <dgm:t>
        <a:bodyPr/>
        <a:lstStyle/>
        <a:p>
          <a:r>
            <a:rPr lang="en-US" b="1" i="0" dirty="0" err="1" smtClean="0"/>
            <a:t>revol_util</a:t>
          </a:r>
          <a:endParaRPr lang="en-US" b="1" dirty="0"/>
        </a:p>
      </dgm:t>
    </dgm:pt>
    <dgm:pt modelId="{1B1C2AAE-C6F9-4E4F-84F3-DB652B8CA1C3}" type="parTrans" cxnId="{6F3CC817-87E3-40FD-9C72-0AD2B42E92F3}">
      <dgm:prSet/>
      <dgm:spPr/>
      <dgm:t>
        <a:bodyPr/>
        <a:lstStyle/>
        <a:p>
          <a:endParaRPr lang="en-US"/>
        </a:p>
      </dgm:t>
    </dgm:pt>
    <dgm:pt modelId="{3430FEE6-38DC-4AE5-95DB-061757D09E5D}" type="sibTrans" cxnId="{6F3CC817-87E3-40FD-9C72-0AD2B42E92F3}">
      <dgm:prSet/>
      <dgm:spPr/>
      <dgm:t>
        <a:bodyPr/>
        <a:lstStyle/>
        <a:p>
          <a:endParaRPr lang="en-US"/>
        </a:p>
      </dgm:t>
    </dgm:pt>
    <dgm:pt modelId="{0EA0EB67-6DD3-4D32-8FD1-606B44D7C411}">
      <dgm:prSet phldrT="[Text]"/>
      <dgm:spPr/>
      <dgm:t>
        <a:bodyPr/>
        <a:lstStyle/>
        <a:p>
          <a:r>
            <a:rPr lang="en-US" dirty="0" smtClean="0"/>
            <a:t>The column has % sign after every value. This sign needs to be removed to perform analysis.</a:t>
          </a:r>
          <a:endParaRPr lang="en-US" dirty="0"/>
        </a:p>
      </dgm:t>
    </dgm:pt>
    <dgm:pt modelId="{D84E21A3-1637-4E82-B368-31BEBD606353}" type="parTrans" cxnId="{54AC067C-45FA-48ED-9AAD-93E93B4D5F15}">
      <dgm:prSet/>
      <dgm:spPr/>
      <dgm:t>
        <a:bodyPr/>
        <a:lstStyle/>
        <a:p>
          <a:endParaRPr lang="en-US"/>
        </a:p>
      </dgm:t>
    </dgm:pt>
    <dgm:pt modelId="{FBB25724-9961-4327-8781-82A560A7EF4E}" type="sibTrans" cxnId="{54AC067C-45FA-48ED-9AAD-93E93B4D5F15}">
      <dgm:prSet/>
      <dgm:spPr/>
      <dgm:t>
        <a:bodyPr/>
        <a:lstStyle/>
        <a:p>
          <a:endParaRPr lang="en-US"/>
        </a:p>
      </dgm:t>
    </dgm:pt>
    <dgm:pt modelId="{845A2A9A-3DE7-4A17-AF45-9A52326E3F21}">
      <dgm:prSet phldrT="[Text]"/>
      <dgm:spPr/>
      <dgm:t>
        <a:bodyPr/>
        <a:lstStyle/>
        <a:p>
          <a:r>
            <a:rPr lang="en-US" dirty="0" smtClean="0"/>
            <a:t>Null values in the column shall be replaced by the median of the data set.</a:t>
          </a:r>
          <a:endParaRPr lang="en-US" dirty="0"/>
        </a:p>
      </dgm:t>
    </dgm:pt>
    <dgm:pt modelId="{DB53E8B4-BBD8-47E5-9768-BB69675B2974}" type="parTrans" cxnId="{1C7A3149-73BF-483F-AEF4-A027447E3140}">
      <dgm:prSet/>
      <dgm:spPr/>
      <dgm:t>
        <a:bodyPr/>
        <a:lstStyle/>
        <a:p>
          <a:endParaRPr lang="en-US"/>
        </a:p>
      </dgm:t>
    </dgm:pt>
    <dgm:pt modelId="{2CC117A7-2EB7-4238-9A60-181CF76C7604}" type="sibTrans" cxnId="{1C7A3149-73BF-483F-AEF4-A027447E3140}">
      <dgm:prSet/>
      <dgm:spPr/>
      <dgm:t>
        <a:bodyPr/>
        <a:lstStyle/>
        <a:p>
          <a:endParaRPr lang="en-US"/>
        </a:p>
      </dgm:t>
    </dgm:pt>
    <dgm:pt modelId="{BFC0EF5B-52B7-4C9E-99E2-CC74054377F7}">
      <dgm:prSet phldrT="[Text]"/>
      <dgm:spPr/>
      <dgm:t>
        <a:bodyPr/>
        <a:lstStyle/>
        <a:p>
          <a:r>
            <a:rPr lang="en-US" b="1" i="0" dirty="0" err="1" smtClean="0"/>
            <a:t>int_rate</a:t>
          </a:r>
          <a:endParaRPr lang="en-US" b="1" dirty="0"/>
        </a:p>
      </dgm:t>
    </dgm:pt>
    <dgm:pt modelId="{0D85D6E4-A7F3-4FA7-9326-7D1AA09DFB22}" type="parTrans" cxnId="{CCBC23CF-5658-4A5E-B4FB-6E2A849B638C}">
      <dgm:prSet/>
      <dgm:spPr/>
      <dgm:t>
        <a:bodyPr/>
        <a:lstStyle/>
        <a:p>
          <a:endParaRPr lang="en-US"/>
        </a:p>
      </dgm:t>
    </dgm:pt>
    <dgm:pt modelId="{E0A19162-71B6-449B-8187-64FD03388F7C}" type="sibTrans" cxnId="{CCBC23CF-5658-4A5E-B4FB-6E2A849B638C}">
      <dgm:prSet/>
      <dgm:spPr/>
      <dgm:t>
        <a:bodyPr/>
        <a:lstStyle/>
        <a:p>
          <a:endParaRPr lang="en-US"/>
        </a:p>
      </dgm:t>
    </dgm:pt>
    <dgm:pt modelId="{8DDABA63-1896-4518-8603-C59A6CE3D7D4}">
      <dgm:prSet phldrT="[Text]"/>
      <dgm:spPr/>
      <dgm:t>
        <a:bodyPr/>
        <a:lstStyle/>
        <a:p>
          <a:r>
            <a:rPr lang="en-US" dirty="0" smtClean="0"/>
            <a:t>The column has % sign after every value. This sign needs to be removed to perform analysis.</a:t>
          </a:r>
          <a:endParaRPr lang="en-US" dirty="0"/>
        </a:p>
      </dgm:t>
    </dgm:pt>
    <dgm:pt modelId="{B2D9FDD4-C14C-4733-BB88-277F2C8BF8E7}" type="parTrans" cxnId="{E95CDEEA-AE34-4575-91B3-51D4FE7A81C8}">
      <dgm:prSet/>
      <dgm:spPr/>
      <dgm:t>
        <a:bodyPr/>
        <a:lstStyle/>
        <a:p>
          <a:endParaRPr lang="en-US"/>
        </a:p>
      </dgm:t>
    </dgm:pt>
    <dgm:pt modelId="{890A2309-1E0B-418D-9E35-281373664EA1}" type="sibTrans" cxnId="{E95CDEEA-AE34-4575-91B3-51D4FE7A81C8}">
      <dgm:prSet/>
      <dgm:spPr/>
      <dgm:t>
        <a:bodyPr/>
        <a:lstStyle/>
        <a:p>
          <a:endParaRPr lang="en-US"/>
        </a:p>
      </dgm:t>
    </dgm:pt>
    <dgm:pt modelId="{AA12AF6C-0F71-42ED-BFE3-61DBDBA97510}">
      <dgm:prSet phldrT="[Text]"/>
      <dgm:spPr/>
      <dgm:t>
        <a:bodyPr/>
        <a:lstStyle/>
        <a:p>
          <a:r>
            <a:rPr lang="en-US" b="1" i="0" dirty="0" err="1" smtClean="0"/>
            <a:t>pub_rec_bankruptcies</a:t>
          </a:r>
          <a:endParaRPr lang="en-US" b="1" dirty="0"/>
        </a:p>
      </dgm:t>
    </dgm:pt>
    <dgm:pt modelId="{627E4C79-8481-424E-9859-E2EE895E48E7}" type="parTrans" cxnId="{927998D3-13AF-4D26-9CDB-951DAF1560AA}">
      <dgm:prSet/>
      <dgm:spPr/>
      <dgm:t>
        <a:bodyPr/>
        <a:lstStyle/>
        <a:p>
          <a:endParaRPr lang="en-US"/>
        </a:p>
      </dgm:t>
    </dgm:pt>
    <dgm:pt modelId="{8E0AE4AB-4559-41F6-9CC2-94B05B9A1916}" type="sibTrans" cxnId="{927998D3-13AF-4D26-9CDB-951DAF1560AA}">
      <dgm:prSet/>
      <dgm:spPr/>
      <dgm:t>
        <a:bodyPr/>
        <a:lstStyle/>
        <a:p>
          <a:endParaRPr lang="en-US"/>
        </a:p>
      </dgm:t>
    </dgm:pt>
    <dgm:pt modelId="{FB2EB30C-0EB2-4C05-8110-BBCC50BE705D}">
      <dgm:prSet/>
      <dgm:spPr/>
      <dgm:t>
        <a:bodyPr/>
        <a:lstStyle/>
        <a:p>
          <a:pPr rtl="0"/>
          <a:r>
            <a:rPr lang="en-US" b="0" baseline="0" dirty="0" smtClean="0"/>
            <a:t>&lt;1 years shall be replaced by 0 and 10+ years with 10. All other years shall be replaced by corresponding number.</a:t>
          </a:r>
          <a:endParaRPr lang="en-US" b="0" dirty="0" smtClean="0"/>
        </a:p>
      </dgm:t>
    </dgm:pt>
    <dgm:pt modelId="{3C7CD628-7EA5-4EE3-8EE7-4FAA2428E399}" type="parTrans" cxnId="{07F0C697-27D3-4164-B2DA-218C040B99C7}">
      <dgm:prSet/>
      <dgm:spPr/>
      <dgm:t>
        <a:bodyPr/>
        <a:lstStyle/>
        <a:p>
          <a:endParaRPr lang="en-US"/>
        </a:p>
      </dgm:t>
    </dgm:pt>
    <dgm:pt modelId="{831BC093-3C3C-4F06-A3E0-FB907CDB3CE1}" type="sibTrans" cxnId="{07F0C697-27D3-4164-B2DA-218C040B99C7}">
      <dgm:prSet/>
      <dgm:spPr/>
      <dgm:t>
        <a:bodyPr/>
        <a:lstStyle/>
        <a:p>
          <a:endParaRPr lang="en-US"/>
        </a:p>
      </dgm:t>
    </dgm:pt>
    <dgm:pt modelId="{3096670C-1D97-4A5B-AF23-80D5F9A4D8FA}">
      <dgm:prSet phldrT="[Text]"/>
      <dgm:spPr/>
      <dgm:t>
        <a:bodyPr/>
        <a:lstStyle/>
        <a:p>
          <a:r>
            <a:rPr lang="en-US" dirty="0" smtClean="0"/>
            <a:t>Also it is observed that there is not much difference in mean and median.</a:t>
          </a:r>
          <a:endParaRPr lang="en-US" dirty="0"/>
        </a:p>
      </dgm:t>
    </dgm:pt>
    <dgm:pt modelId="{2C54040E-4CCC-44DD-A465-2AE0AF806E76}" type="parTrans" cxnId="{2B537DA5-6982-4BA8-8B74-C9B093945C23}">
      <dgm:prSet/>
      <dgm:spPr/>
      <dgm:t>
        <a:bodyPr/>
        <a:lstStyle/>
        <a:p>
          <a:endParaRPr lang="en-US"/>
        </a:p>
      </dgm:t>
    </dgm:pt>
    <dgm:pt modelId="{89FE582C-9957-46E6-89C8-79C949C13292}" type="sibTrans" cxnId="{2B537DA5-6982-4BA8-8B74-C9B093945C23}">
      <dgm:prSet/>
      <dgm:spPr/>
      <dgm:t>
        <a:bodyPr/>
        <a:lstStyle/>
        <a:p>
          <a:endParaRPr lang="en-US"/>
        </a:p>
      </dgm:t>
    </dgm:pt>
    <dgm:pt modelId="{A029069D-AFE3-41CF-BA5C-00211432391D}">
      <dgm:prSet phldrT="[Text]"/>
      <dgm:spPr/>
      <dgm:t>
        <a:bodyPr/>
        <a:lstStyle/>
        <a:p>
          <a:r>
            <a:rPr lang="en-US" b="0" dirty="0" smtClean="0"/>
            <a:t>Null values shall be replaced by 0 i.e. the median of the column</a:t>
          </a:r>
          <a:endParaRPr lang="en-US" b="0" dirty="0"/>
        </a:p>
      </dgm:t>
    </dgm:pt>
    <dgm:pt modelId="{3DB09117-729C-450E-8389-EE6AD0181848}" type="parTrans" cxnId="{669A7AF4-38A4-4290-AEF0-1E410503C135}">
      <dgm:prSet/>
      <dgm:spPr/>
    </dgm:pt>
    <dgm:pt modelId="{86C47C02-2261-456A-82B0-92C641F369AF}" type="sibTrans" cxnId="{669A7AF4-38A4-4290-AEF0-1E410503C135}">
      <dgm:prSet/>
      <dgm:spPr/>
    </dgm:pt>
    <dgm:pt modelId="{D8C39B21-B461-40BC-8CA0-E6CDC90CBA72}">
      <dgm:prSet phldrT="[Text]"/>
      <dgm:spPr/>
      <dgm:t>
        <a:bodyPr/>
        <a:lstStyle/>
        <a:p>
          <a:r>
            <a:rPr lang="en-US" b="1" i="0" dirty="0" err="1" smtClean="0"/>
            <a:t>home_ownership</a:t>
          </a:r>
          <a:endParaRPr lang="en-US" b="0" dirty="0"/>
        </a:p>
      </dgm:t>
    </dgm:pt>
    <dgm:pt modelId="{EFC7403B-B7D8-4BCC-B586-83FF1A1048A1}" type="parTrans" cxnId="{66B78365-3FDA-4892-8AC3-2BDB1188A19C}">
      <dgm:prSet/>
      <dgm:spPr/>
    </dgm:pt>
    <dgm:pt modelId="{308D5C5A-B2DD-4FB1-92C1-94C01606930B}" type="sibTrans" cxnId="{66B78365-3FDA-4892-8AC3-2BDB1188A19C}">
      <dgm:prSet/>
      <dgm:spPr/>
    </dgm:pt>
    <dgm:pt modelId="{CD24FC1B-0645-4285-81A9-E3E45B7ED8A3}">
      <dgm:prSet phldrT="[Text]"/>
      <dgm:spPr/>
      <dgm:t>
        <a:bodyPr/>
        <a:lstStyle/>
        <a:p>
          <a:r>
            <a:rPr lang="en-US" b="0" dirty="0" smtClean="0"/>
            <a:t>The column has only 3 NONE as values, which can be considered as null.</a:t>
          </a:r>
          <a:endParaRPr lang="en-US" b="0" dirty="0"/>
        </a:p>
      </dgm:t>
    </dgm:pt>
    <dgm:pt modelId="{29B50762-BACB-4DDF-A31D-333C2870CF4E}" type="parTrans" cxnId="{4F52AF57-5A76-4C3D-93C6-78648BA26336}">
      <dgm:prSet/>
      <dgm:spPr/>
    </dgm:pt>
    <dgm:pt modelId="{1783A0BD-A4A5-47E7-B891-034F663D099F}" type="sibTrans" cxnId="{4F52AF57-5A76-4C3D-93C6-78648BA26336}">
      <dgm:prSet/>
      <dgm:spPr/>
    </dgm:pt>
    <dgm:pt modelId="{71E75B3E-F6D4-4B64-A67B-38B47A110B77}">
      <dgm:prSet phldrT="[Text]"/>
      <dgm:spPr/>
      <dgm:t>
        <a:bodyPr/>
        <a:lstStyle/>
        <a:p>
          <a:r>
            <a:rPr lang="en-US" b="0" dirty="0" smtClean="0"/>
            <a:t>Since the mode of the column is RENT, replacing all NONE values with RENT</a:t>
          </a:r>
          <a:endParaRPr lang="en-US" b="0" dirty="0"/>
        </a:p>
      </dgm:t>
    </dgm:pt>
    <dgm:pt modelId="{E2AB6A1D-504C-49EA-8770-200C718DBB9D}" type="parTrans" cxnId="{5ED858F3-A8C7-45B3-94C0-4C7747C0F81B}">
      <dgm:prSet/>
      <dgm:spPr/>
    </dgm:pt>
    <dgm:pt modelId="{169DEEDB-876C-4732-880C-3A1A30862912}" type="sibTrans" cxnId="{5ED858F3-A8C7-45B3-94C0-4C7747C0F81B}">
      <dgm:prSet/>
      <dgm:spPr/>
    </dgm:pt>
    <dgm:pt modelId="{4E7DFB3F-8C2B-4E1B-BD67-D7A1C8B0F7F3}" type="pres">
      <dgm:prSet presAssocID="{1F58A20B-71E1-46F9-AE10-E4056F890EAB}" presName="Name0" presStyleCnt="0">
        <dgm:presLayoutVars>
          <dgm:dir/>
          <dgm:animLvl val="lvl"/>
          <dgm:resizeHandles val="exact"/>
        </dgm:presLayoutVars>
      </dgm:prSet>
      <dgm:spPr/>
    </dgm:pt>
    <dgm:pt modelId="{44249343-060A-4E42-B465-33C1DC44B790}" type="pres">
      <dgm:prSet presAssocID="{A163F0CB-46F7-4809-B729-72140CB3D527}" presName="linNode" presStyleCnt="0"/>
      <dgm:spPr/>
    </dgm:pt>
    <dgm:pt modelId="{F8E83343-4269-4C44-93BE-EF0D897BE8BC}" type="pres">
      <dgm:prSet presAssocID="{A163F0CB-46F7-4809-B729-72140CB3D527}" presName="parentText" presStyleLbl="node1" presStyleIdx="0" presStyleCnt="5">
        <dgm:presLayoutVars>
          <dgm:chMax val="1"/>
          <dgm:bulletEnabled val="1"/>
        </dgm:presLayoutVars>
      </dgm:prSet>
      <dgm:spPr/>
      <dgm:t>
        <a:bodyPr/>
        <a:lstStyle/>
        <a:p>
          <a:endParaRPr lang="en-US"/>
        </a:p>
      </dgm:t>
    </dgm:pt>
    <dgm:pt modelId="{D293CF49-5162-4CFA-8089-B83A7DEF65EF}" type="pres">
      <dgm:prSet presAssocID="{A163F0CB-46F7-4809-B729-72140CB3D527}" presName="descendantText" presStyleLbl="alignAccFollowNode1" presStyleIdx="0" presStyleCnt="5">
        <dgm:presLayoutVars>
          <dgm:bulletEnabled val="1"/>
        </dgm:presLayoutVars>
      </dgm:prSet>
      <dgm:spPr/>
      <dgm:t>
        <a:bodyPr/>
        <a:lstStyle/>
        <a:p>
          <a:endParaRPr lang="en-US"/>
        </a:p>
      </dgm:t>
    </dgm:pt>
    <dgm:pt modelId="{5895263D-8428-4AC3-A3D3-A9C0EE15F4C6}" type="pres">
      <dgm:prSet presAssocID="{7B48D02B-149E-4C36-A35D-4071F7A2D143}" presName="sp" presStyleCnt="0"/>
      <dgm:spPr/>
    </dgm:pt>
    <dgm:pt modelId="{860875D0-6C78-4DA8-AEF1-7B8E1FD6A121}" type="pres">
      <dgm:prSet presAssocID="{98756091-0F62-4A3B-ADAE-E6E20C50300E}" presName="linNode" presStyleCnt="0"/>
      <dgm:spPr/>
    </dgm:pt>
    <dgm:pt modelId="{3FE87724-6249-46DE-9270-D31DB96B91D0}" type="pres">
      <dgm:prSet presAssocID="{98756091-0F62-4A3B-ADAE-E6E20C50300E}" presName="parentText" presStyleLbl="node1" presStyleIdx="1" presStyleCnt="5">
        <dgm:presLayoutVars>
          <dgm:chMax val="1"/>
          <dgm:bulletEnabled val="1"/>
        </dgm:presLayoutVars>
      </dgm:prSet>
      <dgm:spPr/>
      <dgm:t>
        <a:bodyPr/>
        <a:lstStyle/>
        <a:p>
          <a:endParaRPr lang="en-US"/>
        </a:p>
      </dgm:t>
    </dgm:pt>
    <dgm:pt modelId="{A87FAF4F-FD5B-4F89-BA9D-5B3BBE60FEBB}" type="pres">
      <dgm:prSet presAssocID="{98756091-0F62-4A3B-ADAE-E6E20C50300E}" presName="descendantText" presStyleLbl="alignAccFollowNode1" presStyleIdx="1" presStyleCnt="5">
        <dgm:presLayoutVars>
          <dgm:bulletEnabled val="1"/>
        </dgm:presLayoutVars>
      </dgm:prSet>
      <dgm:spPr/>
      <dgm:t>
        <a:bodyPr/>
        <a:lstStyle/>
        <a:p>
          <a:endParaRPr lang="en-US"/>
        </a:p>
      </dgm:t>
    </dgm:pt>
    <dgm:pt modelId="{759A595C-BFBB-426E-B750-50CF84FE36D0}" type="pres">
      <dgm:prSet presAssocID="{3430FEE6-38DC-4AE5-95DB-061757D09E5D}" presName="sp" presStyleCnt="0"/>
      <dgm:spPr/>
    </dgm:pt>
    <dgm:pt modelId="{AFD5A013-8717-4F20-8BCE-C288D00C90E1}" type="pres">
      <dgm:prSet presAssocID="{BFC0EF5B-52B7-4C9E-99E2-CC74054377F7}" presName="linNode" presStyleCnt="0"/>
      <dgm:spPr/>
    </dgm:pt>
    <dgm:pt modelId="{42904955-1BA7-4170-8A1C-D89FEE30D8A8}" type="pres">
      <dgm:prSet presAssocID="{BFC0EF5B-52B7-4C9E-99E2-CC74054377F7}" presName="parentText" presStyleLbl="node1" presStyleIdx="2" presStyleCnt="5">
        <dgm:presLayoutVars>
          <dgm:chMax val="1"/>
          <dgm:bulletEnabled val="1"/>
        </dgm:presLayoutVars>
      </dgm:prSet>
      <dgm:spPr/>
      <dgm:t>
        <a:bodyPr/>
        <a:lstStyle/>
        <a:p>
          <a:endParaRPr lang="en-US"/>
        </a:p>
      </dgm:t>
    </dgm:pt>
    <dgm:pt modelId="{9E2C8A48-0065-4901-AAAC-63959B95183C}" type="pres">
      <dgm:prSet presAssocID="{BFC0EF5B-52B7-4C9E-99E2-CC74054377F7}" presName="descendantText" presStyleLbl="alignAccFollowNode1" presStyleIdx="2" presStyleCnt="5">
        <dgm:presLayoutVars>
          <dgm:bulletEnabled val="1"/>
        </dgm:presLayoutVars>
      </dgm:prSet>
      <dgm:spPr/>
      <dgm:t>
        <a:bodyPr/>
        <a:lstStyle/>
        <a:p>
          <a:endParaRPr lang="en-US"/>
        </a:p>
      </dgm:t>
    </dgm:pt>
    <dgm:pt modelId="{C60E0471-3BC5-468D-918B-A42E784F51E1}" type="pres">
      <dgm:prSet presAssocID="{E0A19162-71B6-449B-8187-64FD03388F7C}" presName="sp" presStyleCnt="0"/>
      <dgm:spPr/>
    </dgm:pt>
    <dgm:pt modelId="{2261AD64-B5B3-43E0-BAE0-C30C1438DE4E}" type="pres">
      <dgm:prSet presAssocID="{AA12AF6C-0F71-42ED-BFE3-61DBDBA97510}" presName="linNode" presStyleCnt="0"/>
      <dgm:spPr/>
    </dgm:pt>
    <dgm:pt modelId="{C28AFAEF-C72D-4CAF-B50E-8DE9BE9E83CE}" type="pres">
      <dgm:prSet presAssocID="{AA12AF6C-0F71-42ED-BFE3-61DBDBA97510}" presName="parentText" presStyleLbl="node1" presStyleIdx="3" presStyleCnt="5">
        <dgm:presLayoutVars>
          <dgm:chMax val="1"/>
          <dgm:bulletEnabled val="1"/>
        </dgm:presLayoutVars>
      </dgm:prSet>
      <dgm:spPr/>
      <dgm:t>
        <a:bodyPr/>
        <a:lstStyle/>
        <a:p>
          <a:endParaRPr lang="en-US"/>
        </a:p>
      </dgm:t>
    </dgm:pt>
    <dgm:pt modelId="{D7E8ECF4-A5C0-4D8D-B5D3-37E21AC0444F}" type="pres">
      <dgm:prSet presAssocID="{AA12AF6C-0F71-42ED-BFE3-61DBDBA97510}" presName="descendantText" presStyleLbl="alignAccFollowNode1" presStyleIdx="3" presStyleCnt="5">
        <dgm:presLayoutVars>
          <dgm:bulletEnabled val="1"/>
        </dgm:presLayoutVars>
      </dgm:prSet>
      <dgm:spPr/>
      <dgm:t>
        <a:bodyPr/>
        <a:lstStyle/>
        <a:p>
          <a:endParaRPr lang="en-US"/>
        </a:p>
      </dgm:t>
    </dgm:pt>
    <dgm:pt modelId="{4B1599B8-67ED-4639-8ECB-6356A298607C}" type="pres">
      <dgm:prSet presAssocID="{8E0AE4AB-4559-41F6-9CC2-94B05B9A1916}" presName="sp" presStyleCnt="0"/>
      <dgm:spPr/>
    </dgm:pt>
    <dgm:pt modelId="{0B3DD6D3-5C03-46D0-9F72-3461EEFED209}" type="pres">
      <dgm:prSet presAssocID="{D8C39B21-B461-40BC-8CA0-E6CDC90CBA72}" presName="linNode" presStyleCnt="0"/>
      <dgm:spPr/>
    </dgm:pt>
    <dgm:pt modelId="{C39E6409-1EBE-4952-8292-E5D12030643D}" type="pres">
      <dgm:prSet presAssocID="{D8C39B21-B461-40BC-8CA0-E6CDC90CBA72}" presName="parentText" presStyleLbl="node1" presStyleIdx="4" presStyleCnt="5">
        <dgm:presLayoutVars>
          <dgm:chMax val="1"/>
          <dgm:bulletEnabled val="1"/>
        </dgm:presLayoutVars>
      </dgm:prSet>
      <dgm:spPr/>
    </dgm:pt>
    <dgm:pt modelId="{AA140D86-B005-40A0-9AD7-659D9C3DADA2}" type="pres">
      <dgm:prSet presAssocID="{D8C39B21-B461-40BC-8CA0-E6CDC90CBA72}" presName="descendantText" presStyleLbl="alignAccFollowNode1" presStyleIdx="4" presStyleCnt="5">
        <dgm:presLayoutVars>
          <dgm:bulletEnabled val="1"/>
        </dgm:presLayoutVars>
      </dgm:prSet>
      <dgm:spPr/>
      <dgm:t>
        <a:bodyPr/>
        <a:lstStyle/>
        <a:p>
          <a:endParaRPr lang="en-US"/>
        </a:p>
      </dgm:t>
    </dgm:pt>
  </dgm:ptLst>
  <dgm:cxnLst>
    <dgm:cxn modelId="{109D15EC-DD09-4527-B157-BCAAFA8C045F}" srcId="{A163F0CB-46F7-4809-B729-72140CB3D527}" destId="{2845B1C3-6458-42EE-A531-16BF9F96E630}" srcOrd="2" destOrd="0" parTransId="{39CE078D-43EF-4D8A-B4E8-C383F3277180}" sibTransId="{4291787E-0B1E-479A-B070-2B4EF775E344}"/>
    <dgm:cxn modelId="{992D09B9-2684-4A27-975D-08DFB15E063F}" type="presOf" srcId="{2845B1C3-6458-42EE-A531-16BF9F96E630}" destId="{D293CF49-5162-4CFA-8089-B83A7DEF65EF}" srcOrd="0" destOrd="2" presId="urn:microsoft.com/office/officeart/2005/8/layout/vList5"/>
    <dgm:cxn modelId="{927998D3-13AF-4D26-9CDB-951DAF1560AA}" srcId="{1F58A20B-71E1-46F9-AE10-E4056F890EAB}" destId="{AA12AF6C-0F71-42ED-BFE3-61DBDBA97510}" srcOrd="3" destOrd="0" parTransId="{627E4C79-8481-424E-9859-E2EE895E48E7}" sibTransId="{8E0AE4AB-4559-41F6-9CC2-94B05B9A1916}"/>
    <dgm:cxn modelId="{160B8FE9-5501-4B30-AD9F-19D4321AAAC3}" srcId="{1F58A20B-71E1-46F9-AE10-E4056F890EAB}" destId="{A163F0CB-46F7-4809-B729-72140CB3D527}" srcOrd="0" destOrd="0" parTransId="{1E969439-70AF-4486-B432-10C10A5C36A2}" sibTransId="{7B48D02B-149E-4C36-A35D-4071F7A2D143}"/>
    <dgm:cxn modelId="{669A7AF4-38A4-4290-AEF0-1E410503C135}" srcId="{AA12AF6C-0F71-42ED-BFE3-61DBDBA97510}" destId="{A029069D-AFE3-41CF-BA5C-00211432391D}" srcOrd="0" destOrd="0" parTransId="{3DB09117-729C-450E-8389-EE6AD0181848}" sibTransId="{86C47C02-2261-456A-82B0-92C641F369AF}"/>
    <dgm:cxn modelId="{54AC067C-45FA-48ED-9AAD-93E93B4D5F15}" srcId="{98756091-0F62-4A3B-ADAE-E6E20C50300E}" destId="{0EA0EB67-6DD3-4D32-8FD1-606B44D7C411}" srcOrd="0" destOrd="0" parTransId="{D84E21A3-1637-4E82-B368-31BEBD606353}" sibTransId="{FBB25724-9961-4327-8781-82A560A7EF4E}"/>
    <dgm:cxn modelId="{BF89733B-26D0-45D1-A5DE-D964BE23F2AE}" type="presOf" srcId="{BFC0EF5B-52B7-4C9E-99E2-CC74054377F7}" destId="{42904955-1BA7-4170-8A1C-D89FEE30D8A8}" srcOrd="0" destOrd="0" presId="urn:microsoft.com/office/officeart/2005/8/layout/vList5"/>
    <dgm:cxn modelId="{1F4C031A-3718-44A9-991B-CB6CDD37D726}" type="presOf" srcId="{A029069D-AFE3-41CF-BA5C-00211432391D}" destId="{D7E8ECF4-A5C0-4D8D-B5D3-37E21AC0444F}" srcOrd="0" destOrd="0" presId="urn:microsoft.com/office/officeart/2005/8/layout/vList5"/>
    <dgm:cxn modelId="{5ED858F3-A8C7-45B3-94C0-4C7747C0F81B}" srcId="{D8C39B21-B461-40BC-8CA0-E6CDC90CBA72}" destId="{71E75B3E-F6D4-4B64-A67B-38B47A110B77}" srcOrd="1" destOrd="0" parTransId="{E2AB6A1D-504C-49EA-8770-200C718DBB9D}" sibTransId="{169DEEDB-876C-4732-880C-3A1A30862912}"/>
    <dgm:cxn modelId="{2E8DAA88-C5F1-4DE5-ADCE-3EDB27809487}" type="presOf" srcId="{71E75B3E-F6D4-4B64-A67B-38B47A110B77}" destId="{AA140D86-B005-40A0-9AD7-659D9C3DADA2}" srcOrd="0" destOrd="1" presId="urn:microsoft.com/office/officeart/2005/8/layout/vList5"/>
    <dgm:cxn modelId="{E95CDEEA-AE34-4575-91B3-51D4FE7A81C8}" srcId="{BFC0EF5B-52B7-4C9E-99E2-CC74054377F7}" destId="{8DDABA63-1896-4518-8603-C59A6CE3D7D4}" srcOrd="0" destOrd="0" parTransId="{B2D9FDD4-C14C-4733-BB88-277F2C8BF8E7}" sibTransId="{890A2309-1E0B-418D-9E35-281373664EA1}"/>
    <dgm:cxn modelId="{8755592C-1917-4CDB-B600-50D620BA1BC3}" type="presOf" srcId="{98756091-0F62-4A3B-ADAE-E6E20C50300E}" destId="{3FE87724-6249-46DE-9270-D31DB96B91D0}" srcOrd="0" destOrd="0" presId="urn:microsoft.com/office/officeart/2005/8/layout/vList5"/>
    <dgm:cxn modelId="{66B78365-3FDA-4892-8AC3-2BDB1188A19C}" srcId="{1F58A20B-71E1-46F9-AE10-E4056F890EAB}" destId="{D8C39B21-B461-40BC-8CA0-E6CDC90CBA72}" srcOrd="4" destOrd="0" parTransId="{EFC7403B-B7D8-4BCC-B586-83FF1A1048A1}" sibTransId="{308D5C5A-B2DD-4FB1-92C1-94C01606930B}"/>
    <dgm:cxn modelId="{DF57C93E-AA77-4B41-91C9-CBC9A2B2A66E}" srcId="{A163F0CB-46F7-4809-B729-72140CB3D527}" destId="{588DB4CB-5E71-401D-BA8E-E4F867B10ABD}" srcOrd="0" destOrd="0" parTransId="{FD6E7C5D-0009-4EAB-87AC-632DEEF61298}" sibTransId="{FA028A4F-A63F-4440-8881-A85189504C67}"/>
    <dgm:cxn modelId="{DCEE3B12-819B-4B70-B067-6906D7A9072E}" type="presOf" srcId="{CD24FC1B-0645-4285-81A9-E3E45B7ED8A3}" destId="{AA140D86-B005-40A0-9AD7-659D9C3DADA2}" srcOrd="0" destOrd="0" presId="urn:microsoft.com/office/officeart/2005/8/layout/vList5"/>
    <dgm:cxn modelId="{2B537DA5-6982-4BA8-8B74-C9B093945C23}" srcId="{98756091-0F62-4A3B-ADAE-E6E20C50300E}" destId="{3096670C-1D97-4A5B-AF23-80D5F9A4D8FA}" srcOrd="2" destOrd="0" parTransId="{2C54040E-4CCC-44DD-A465-2AE0AF806E76}" sibTransId="{89FE582C-9957-46E6-89C8-79C949C13292}"/>
    <dgm:cxn modelId="{23E370DD-A990-41EA-9BF8-5DE174FB3BE5}" type="presOf" srcId="{1F58A20B-71E1-46F9-AE10-E4056F890EAB}" destId="{4E7DFB3F-8C2B-4E1B-BD67-D7A1C8B0F7F3}" srcOrd="0" destOrd="0" presId="urn:microsoft.com/office/officeart/2005/8/layout/vList5"/>
    <dgm:cxn modelId="{20FF600B-CC10-4C42-AE9C-472AD5CB2FC1}" type="presOf" srcId="{D8C39B21-B461-40BC-8CA0-E6CDC90CBA72}" destId="{C39E6409-1EBE-4952-8292-E5D12030643D}" srcOrd="0" destOrd="0" presId="urn:microsoft.com/office/officeart/2005/8/layout/vList5"/>
    <dgm:cxn modelId="{C93E485C-7613-435F-BA4C-CC5D08594815}" type="presOf" srcId="{AA12AF6C-0F71-42ED-BFE3-61DBDBA97510}" destId="{C28AFAEF-C72D-4CAF-B50E-8DE9BE9E83CE}" srcOrd="0" destOrd="0" presId="urn:microsoft.com/office/officeart/2005/8/layout/vList5"/>
    <dgm:cxn modelId="{1C7A3149-73BF-483F-AEF4-A027447E3140}" srcId="{98756091-0F62-4A3B-ADAE-E6E20C50300E}" destId="{845A2A9A-3DE7-4A17-AF45-9A52326E3F21}" srcOrd="1" destOrd="0" parTransId="{DB53E8B4-BBD8-47E5-9768-BB69675B2974}" sibTransId="{2CC117A7-2EB7-4238-9A60-181CF76C7604}"/>
    <dgm:cxn modelId="{4F52AF57-5A76-4C3D-93C6-78648BA26336}" srcId="{D8C39B21-B461-40BC-8CA0-E6CDC90CBA72}" destId="{CD24FC1B-0645-4285-81A9-E3E45B7ED8A3}" srcOrd="0" destOrd="0" parTransId="{29B50762-BACB-4DDF-A31D-333C2870CF4E}" sibTransId="{1783A0BD-A4A5-47E7-B891-034F663D099F}"/>
    <dgm:cxn modelId="{C24763D7-454B-4C99-BE6F-A448C1BE4CBA}" type="presOf" srcId="{FB2EB30C-0EB2-4C05-8110-BBCC50BE705D}" destId="{D293CF49-5162-4CFA-8089-B83A7DEF65EF}" srcOrd="0" destOrd="1" presId="urn:microsoft.com/office/officeart/2005/8/layout/vList5"/>
    <dgm:cxn modelId="{0C76E0D9-5A0D-4014-9B36-D85B7331CF78}" type="presOf" srcId="{3096670C-1D97-4A5B-AF23-80D5F9A4D8FA}" destId="{A87FAF4F-FD5B-4F89-BA9D-5B3BBE60FEBB}" srcOrd="0" destOrd="2" presId="urn:microsoft.com/office/officeart/2005/8/layout/vList5"/>
    <dgm:cxn modelId="{779D3569-D578-4FC4-9F64-CC161AD1FA8B}" type="presOf" srcId="{845A2A9A-3DE7-4A17-AF45-9A52326E3F21}" destId="{A87FAF4F-FD5B-4F89-BA9D-5B3BBE60FEBB}" srcOrd="0" destOrd="1" presId="urn:microsoft.com/office/officeart/2005/8/layout/vList5"/>
    <dgm:cxn modelId="{8467DFD2-72E3-4C1E-9C90-CC68DBB3395E}" type="presOf" srcId="{0EA0EB67-6DD3-4D32-8FD1-606B44D7C411}" destId="{A87FAF4F-FD5B-4F89-BA9D-5B3BBE60FEBB}" srcOrd="0" destOrd="0" presId="urn:microsoft.com/office/officeart/2005/8/layout/vList5"/>
    <dgm:cxn modelId="{1798FC46-FEDB-4D6E-A645-B57352F871A6}" type="presOf" srcId="{8DDABA63-1896-4518-8603-C59A6CE3D7D4}" destId="{9E2C8A48-0065-4901-AAAC-63959B95183C}" srcOrd="0" destOrd="0" presId="urn:microsoft.com/office/officeart/2005/8/layout/vList5"/>
    <dgm:cxn modelId="{6F3CC817-87E3-40FD-9C72-0AD2B42E92F3}" srcId="{1F58A20B-71E1-46F9-AE10-E4056F890EAB}" destId="{98756091-0F62-4A3B-ADAE-E6E20C50300E}" srcOrd="1" destOrd="0" parTransId="{1B1C2AAE-C6F9-4E4F-84F3-DB652B8CA1C3}" sibTransId="{3430FEE6-38DC-4AE5-95DB-061757D09E5D}"/>
    <dgm:cxn modelId="{5DB87C46-9D83-4ACE-B335-19CBC4BA076C}" type="presOf" srcId="{588DB4CB-5E71-401D-BA8E-E4F867B10ABD}" destId="{D293CF49-5162-4CFA-8089-B83A7DEF65EF}" srcOrd="0" destOrd="0" presId="urn:microsoft.com/office/officeart/2005/8/layout/vList5"/>
    <dgm:cxn modelId="{07F0C697-27D3-4164-B2DA-218C040B99C7}" srcId="{A163F0CB-46F7-4809-B729-72140CB3D527}" destId="{FB2EB30C-0EB2-4C05-8110-BBCC50BE705D}" srcOrd="1" destOrd="0" parTransId="{3C7CD628-7EA5-4EE3-8EE7-4FAA2428E399}" sibTransId="{831BC093-3C3C-4F06-A3E0-FB907CDB3CE1}"/>
    <dgm:cxn modelId="{CCBC23CF-5658-4A5E-B4FB-6E2A849B638C}" srcId="{1F58A20B-71E1-46F9-AE10-E4056F890EAB}" destId="{BFC0EF5B-52B7-4C9E-99E2-CC74054377F7}" srcOrd="2" destOrd="0" parTransId="{0D85D6E4-A7F3-4FA7-9326-7D1AA09DFB22}" sibTransId="{E0A19162-71B6-449B-8187-64FD03388F7C}"/>
    <dgm:cxn modelId="{013475BC-CAA1-4EBE-A71F-AF7118D89621}" type="presOf" srcId="{A163F0CB-46F7-4809-B729-72140CB3D527}" destId="{F8E83343-4269-4C44-93BE-EF0D897BE8BC}" srcOrd="0" destOrd="0" presId="urn:microsoft.com/office/officeart/2005/8/layout/vList5"/>
    <dgm:cxn modelId="{5078EED2-1B6A-44FA-B860-B8C546D9AFF9}" type="presParOf" srcId="{4E7DFB3F-8C2B-4E1B-BD67-D7A1C8B0F7F3}" destId="{44249343-060A-4E42-B465-33C1DC44B790}" srcOrd="0" destOrd="0" presId="urn:microsoft.com/office/officeart/2005/8/layout/vList5"/>
    <dgm:cxn modelId="{A33C0E64-549B-49D3-8D2C-FF6CCA689BD6}" type="presParOf" srcId="{44249343-060A-4E42-B465-33C1DC44B790}" destId="{F8E83343-4269-4C44-93BE-EF0D897BE8BC}" srcOrd="0" destOrd="0" presId="urn:microsoft.com/office/officeart/2005/8/layout/vList5"/>
    <dgm:cxn modelId="{438B9AD3-AA1A-4BF5-9E75-25D03F6F65CC}" type="presParOf" srcId="{44249343-060A-4E42-B465-33C1DC44B790}" destId="{D293CF49-5162-4CFA-8089-B83A7DEF65EF}" srcOrd="1" destOrd="0" presId="urn:microsoft.com/office/officeart/2005/8/layout/vList5"/>
    <dgm:cxn modelId="{9857E0CC-1344-4350-8FD7-97B2C478E1A1}" type="presParOf" srcId="{4E7DFB3F-8C2B-4E1B-BD67-D7A1C8B0F7F3}" destId="{5895263D-8428-4AC3-A3D3-A9C0EE15F4C6}" srcOrd="1" destOrd="0" presId="urn:microsoft.com/office/officeart/2005/8/layout/vList5"/>
    <dgm:cxn modelId="{3B8CA781-7BC3-4049-B96B-32539E48F239}" type="presParOf" srcId="{4E7DFB3F-8C2B-4E1B-BD67-D7A1C8B0F7F3}" destId="{860875D0-6C78-4DA8-AEF1-7B8E1FD6A121}" srcOrd="2" destOrd="0" presId="urn:microsoft.com/office/officeart/2005/8/layout/vList5"/>
    <dgm:cxn modelId="{A27A2492-1D1E-47F3-824B-24F49C279814}" type="presParOf" srcId="{860875D0-6C78-4DA8-AEF1-7B8E1FD6A121}" destId="{3FE87724-6249-46DE-9270-D31DB96B91D0}" srcOrd="0" destOrd="0" presId="urn:microsoft.com/office/officeart/2005/8/layout/vList5"/>
    <dgm:cxn modelId="{A22321FC-D9B6-47CF-ACC7-F144534EF7A9}" type="presParOf" srcId="{860875D0-6C78-4DA8-AEF1-7B8E1FD6A121}" destId="{A87FAF4F-FD5B-4F89-BA9D-5B3BBE60FEBB}" srcOrd="1" destOrd="0" presId="urn:microsoft.com/office/officeart/2005/8/layout/vList5"/>
    <dgm:cxn modelId="{85C92C48-7B70-4209-A251-078A018EE2FE}" type="presParOf" srcId="{4E7DFB3F-8C2B-4E1B-BD67-D7A1C8B0F7F3}" destId="{759A595C-BFBB-426E-B750-50CF84FE36D0}" srcOrd="3" destOrd="0" presId="urn:microsoft.com/office/officeart/2005/8/layout/vList5"/>
    <dgm:cxn modelId="{B995661E-50DD-432F-882A-6CC58A29B5C4}" type="presParOf" srcId="{4E7DFB3F-8C2B-4E1B-BD67-D7A1C8B0F7F3}" destId="{AFD5A013-8717-4F20-8BCE-C288D00C90E1}" srcOrd="4" destOrd="0" presId="urn:microsoft.com/office/officeart/2005/8/layout/vList5"/>
    <dgm:cxn modelId="{EA7ADF5D-6EF8-4965-B1AA-0F97094193E7}" type="presParOf" srcId="{AFD5A013-8717-4F20-8BCE-C288D00C90E1}" destId="{42904955-1BA7-4170-8A1C-D89FEE30D8A8}" srcOrd="0" destOrd="0" presId="urn:microsoft.com/office/officeart/2005/8/layout/vList5"/>
    <dgm:cxn modelId="{92B44DFB-B40E-444B-89CA-CDF64FAF8EA5}" type="presParOf" srcId="{AFD5A013-8717-4F20-8BCE-C288D00C90E1}" destId="{9E2C8A48-0065-4901-AAAC-63959B95183C}" srcOrd="1" destOrd="0" presId="urn:microsoft.com/office/officeart/2005/8/layout/vList5"/>
    <dgm:cxn modelId="{299FBC17-F13B-48B4-ABA9-C9DB2BE425B0}" type="presParOf" srcId="{4E7DFB3F-8C2B-4E1B-BD67-D7A1C8B0F7F3}" destId="{C60E0471-3BC5-468D-918B-A42E784F51E1}" srcOrd="5" destOrd="0" presId="urn:microsoft.com/office/officeart/2005/8/layout/vList5"/>
    <dgm:cxn modelId="{7BC2DADC-A00A-4161-8580-2CCD3B6EECFA}" type="presParOf" srcId="{4E7DFB3F-8C2B-4E1B-BD67-D7A1C8B0F7F3}" destId="{2261AD64-B5B3-43E0-BAE0-C30C1438DE4E}" srcOrd="6" destOrd="0" presId="urn:microsoft.com/office/officeart/2005/8/layout/vList5"/>
    <dgm:cxn modelId="{FBE0B370-EDBA-43E9-AF9A-1DDC0CA8C458}" type="presParOf" srcId="{2261AD64-B5B3-43E0-BAE0-C30C1438DE4E}" destId="{C28AFAEF-C72D-4CAF-B50E-8DE9BE9E83CE}" srcOrd="0" destOrd="0" presId="urn:microsoft.com/office/officeart/2005/8/layout/vList5"/>
    <dgm:cxn modelId="{0BF2F72F-EA31-4422-A911-879860AE4B71}" type="presParOf" srcId="{2261AD64-B5B3-43E0-BAE0-C30C1438DE4E}" destId="{D7E8ECF4-A5C0-4D8D-B5D3-37E21AC0444F}" srcOrd="1" destOrd="0" presId="urn:microsoft.com/office/officeart/2005/8/layout/vList5"/>
    <dgm:cxn modelId="{956F6467-39C1-49B4-91A7-35A1848F113F}" type="presParOf" srcId="{4E7DFB3F-8C2B-4E1B-BD67-D7A1C8B0F7F3}" destId="{4B1599B8-67ED-4639-8ECB-6356A298607C}" srcOrd="7" destOrd="0" presId="urn:microsoft.com/office/officeart/2005/8/layout/vList5"/>
    <dgm:cxn modelId="{EA1B39B4-69F3-4906-AE6C-511A256C7557}" type="presParOf" srcId="{4E7DFB3F-8C2B-4E1B-BD67-D7A1C8B0F7F3}" destId="{0B3DD6D3-5C03-46D0-9F72-3461EEFED209}" srcOrd="8" destOrd="0" presId="urn:microsoft.com/office/officeart/2005/8/layout/vList5"/>
    <dgm:cxn modelId="{3EE1528C-D4D4-485D-85D1-C2A734F5197A}" type="presParOf" srcId="{0B3DD6D3-5C03-46D0-9F72-3461EEFED209}" destId="{C39E6409-1EBE-4952-8292-E5D12030643D}" srcOrd="0" destOrd="0" presId="urn:microsoft.com/office/officeart/2005/8/layout/vList5"/>
    <dgm:cxn modelId="{8053DA50-15CE-457F-8125-B7FC75AA410A}" type="presParOf" srcId="{0B3DD6D3-5C03-46D0-9F72-3461EEFED209}" destId="{AA140D86-B005-40A0-9AD7-659D9C3DADA2}" srcOrd="1" destOrd="0" presId="urn:microsoft.com/office/officeart/2005/8/layout/vList5"/>
  </dgm:cxnLst>
  <dgm:bg/>
  <dgm:whole/>
</dgm:dataModel>
</file>

<file path=ppt/diagrams/data3.xml><?xml version="1.0" encoding="utf-8"?>
<dgm:dataModel xmlns:dgm="http://schemas.openxmlformats.org/drawingml/2006/diagram" xmlns:a="http://schemas.openxmlformats.org/drawingml/2006/main">
  <dgm:ptLst>
    <dgm:pt modelId="{3004ED12-99E8-4960-A1D3-8370871050F6}"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F3F1F475-7B8A-41C0-8DBD-04B54EA07E66}">
      <dgm:prSet phldrT="[Text]" custT="1"/>
      <dgm:spPr/>
      <dgm:t>
        <a:bodyPr/>
        <a:lstStyle/>
        <a:p>
          <a:r>
            <a:rPr lang="en-US" sz="2200" dirty="0" err="1" smtClean="0"/>
            <a:t>issue_d</a:t>
          </a:r>
          <a:r>
            <a:rPr lang="en-US" sz="2200" dirty="0" smtClean="0"/>
            <a:t/>
          </a:r>
          <a:br>
            <a:rPr lang="en-US" sz="2200" dirty="0" smtClean="0"/>
          </a:br>
          <a:r>
            <a:rPr lang="en-US" sz="1100" dirty="0" smtClean="0"/>
            <a:t>Issue date of the loan</a:t>
          </a:r>
          <a:endParaRPr lang="en-US" sz="2200" dirty="0"/>
        </a:p>
      </dgm:t>
    </dgm:pt>
    <dgm:pt modelId="{0CAE5F23-7A10-4657-B328-80858089B050}" type="parTrans" cxnId="{E1D0DCA4-33DE-4F7E-971E-42496EBF4A02}">
      <dgm:prSet/>
      <dgm:spPr/>
      <dgm:t>
        <a:bodyPr/>
        <a:lstStyle/>
        <a:p>
          <a:endParaRPr lang="en-US"/>
        </a:p>
      </dgm:t>
    </dgm:pt>
    <dgm:pt modelId="{5573C4DE-E520-4017-B099-F5578D258D8B}" type="sibTrans" cxnId="{E1D0DCA4-33DE-4F7E-971E-42496EBF4A02}">
      <dgm:prSet/>
      <dgm:spPr/>
      <dgm:t>
        <a:bodyPr/>
        <a:lstStyle/>
        <a:p>
          <a:endParaRPr lang="en-US"/>
        </a:p>
      </dgm:t>
    </dgm:pt>
    <dgm:pt modelId="{EBA5C7B3-B7CA-4DFF-8242-CF2FB90B63A1}">
      <dgm:prSet phldrT="[Text]"/>
      <dgm:spPr/>
      <dgm:t>
        <a:bodyPr/>
        <a:lstStyle/>
        <a:p>
          <a:r>
            <a:rPr lang="en-US" dirty="0" smtClean="0"/>
            <a:t>The column first needs to be converted to correct date format.</a:t>
          </a:r>
        </a:p>
      </dgm:t>
    </dgm:pt>
    <dgm:pt modelId="{F801B772-6A77-4085-AC65-0E2DA6D2057C}" type="parTrans" cxnId="{8338823D-1907-4DFA-BE8C-649148CAF2B6}">
      <dgm:prSet/>
      <dgm:spPr/>
      <dgm:t>
        <a:bodyPr/>
        <a:lstStyle/>
        <a:p>
          <a:endParaRPr lang="en-US"/>
        </a:p>
      </dgm:t>
    </dgm:pt>
    <dgm:pt modelId="{FF084C1D-2A44-4458-AB09-F95087E18C0E}" type="sibTrans" cxnId="{8338823D-1907-4DFA-BE8C-649148CAF2B6}">
      <dgm:prSet/>
      <dgm:spPr/>
      <dgm:t>
        <a:bodyPr/>
        <a:lstStyle/>
        <a:p>
          <a:endParaRPr lang="en-US"/>
        </a:p>
      </dgm:t>
    </dgm:pt>
    <dgm:pt modelId="{D7647CA0-24C9-411D-B58C-3F8F5B5366D9}">
      <dgm:prSet phldrT="[Text]"/>
      <dgm:spPr/>
      <dgm:t>
        <a:bodyPr/>
        <a:lstStyle/>
        <a:p>
          <a:r>
            <a:rPr lang="en-US" dirty="0" smtClean="0"/>
            <a:t>Post that month and year of the issue date can be derived.</a:t>
          </a:r>
          <a:endParaRPr lang="en-US" dirty="0"/>
        </a:p>
      </dgm:t>
    </dgm:pt>
    <dgm:pt modelId="{3443F7FA-74E7-4752-9475-48E86449C100}" type="parTrans" cxnId="{FDC6AC0C-C892-466D-AC30-C29999668434}">
      <dgm:prSet/>
      <dgm:spPr/>
      <dgm:t>
        <a:bodyPr/>
        <a:lstStyle/>
        <a:p>
          <a:endParaRPr lang="en-US"/>
        </a:p>
      </dgm:t>
    </dgm:pt>
    <dgm:pt modelId="{D0CB67F5-DAC3-4BB1-A9E4-F81275D76042}" type="sibTrans" cxnId="{FDC6AC0C-C892-466D-AC30-C29999668434}">
      <dgm:prSet/>
      <dgm:spPr/>
      <dgm:t>
        <a:bodyPr/>
        <a:lstStyle/>
        <a:p>
          <a:endParaRPr lang="en-US"/>
        </a:p>
      </dgm:t>
    </dgm:pt>
    <dgm:pt modelId="{B8B7DD4B-E82F-4173-A0AB-D9C10E637BB6}">
      <dgm:prSet phldrT="[Text]" custT="1"/>
      <dgm:spPr/>
      <dgm:t>
        <a:bodyPr/>
        <a:lstStyle/>
        <a:p>
          <a:r>
            <a:rPr lang="en-US" sz="1800" dirty="0" err="1" smtClean="0"/>
            <a:t>annual_inc</a:t>
          </a:r>
          <a:r>
            <a:rPr lang="en-US" sz="1800" dirty="0" smtClean="0"/>
            <a:t/>
          </a:r>
          <a:br>
            <a:rPr lang="en-US" sz="1800" dirty="0" smtClean="0"/>
          </a:br>
          <a:r>
            <a:rPr lang="en-US" sz="1100" dirty="0" smtClean="0"/>
            <a:t>Annual income of the borrower</a:t>
          </a:r>
          <a:endParaRPr lang="en-US" sz="1800" dirty="0"/>
        </a:p>
      </dgm:t>
    </dgm:pt>
    <dgm:pt modelId="{AB23D27C-0755-4C7A-922C-231738B238AA}" type="parTrans" cxnId="{DE81FE0A-D33C-4CAA-993A-C35FDF0317EC}">
      <dgm:prSet/>
      <dgm:spPr/>
      <dgm:t>
        <a:bodyPr/>
        <a:lstStyle/>
        <a:p>
          <a:endParaRPr lang="en-US"/>
        </a:p>
      </dgm:t>
    </dgm:pt>
    <dgm:pt modelId="{5E79E31E-45D4-442A-B4E5-27FF43F501B8}" type="sibTrans" cxnId="{DE81FE0A-D33C-4CAA-993A-C35FDF0317EC}">
      <dgm:prSet/>
      <dgm:spPr/>
      <dgm:t>
        <a:bodyPr/>
        <a:lstStyle/>
        <a:p>
          <a:endParaRPr lang="en-US"/>
        </a:p>
      </dgm:t>
    </dgm:pt>
    <dgm:pt modelId="{26589D09-27A8-46E7-90C9-A6B772DDBB17}">
      <dgm:prSet phldrT="[Text]"/>
      <dgm:spPr/>
      <dgm:t>
        <a:bodyPr/>
        <a:lstStyle/>
        <a:p>
          <a:r>
            <a:rPr lang="en-US" dirty="0" smtClean="0"/>
            <a:t>Annual income of the borrower can be used to compute the monthly income.</a:t>
          </a:r>
          <a:endParaRPr lang="en-US" dirty="0"/>
        </a:p>
      </dgm:t>
    </dgm:pt>
    <dgm:pt modelId="{377495EC-087D-410D-81E5-54D4B63F1555}" type="parTrans" cxnId="{C4396FF1-FC51-4A33-96FE-F69A2D822B8A}">
      <dgm:prSet/>
      <dgm:spPr/>
      <dgm:t>
        <a:bodyPr/>
        <a:lstStyle/>
        <a:p>
          <a:endParaRPr lang="en-US"/>
        </a:p>
      </dgm:t>
    </dgm:pt>
    <dgm:pt modelId="{777F2303-403A-435F-A1F5-F1AFA709FDEC}" type="sibTrans" cxnId="{C4396FF1-FC51-4A33-96FE-F69A2D822B8A}">
      <dgm:prSet/>
      <dgm:spPr/>
      <dgm:t>
        <a:bodyPr/>
        <a:lstStyle/>
        <a:p>
          <a:endParaRPr lang="en-US"/>
        </a:p>
      </dgm:t>
    </dgm:pt>
    <dgm:pt modelId="{B48C43AE-422E-4730-8536-8712B0DED70D}">
      <dgm:prSet phldrT="[Text]"/>
      <dgm:spPr/>
      <dgm:t>
        <a:bodyPr/>
        <a:lstStyle/>
        <a:p>
          <a:r>
            <a:rPr lang="en-US" dirty="0" smtClean="0"/>
            <a:t>By subtracting installment amount from above value, approximate savings value can be derived</a:t>
          </a:r>
          <a:endParaRPr lang="en-US" dirty="0"/>
        </a:p>
      </dgm:t>
    </dgm:pt>
    <dgm:pt modelId="{90DD4FB3-C02A-4EF3-8D2D-0C7082831207}" type="parTrans" cxnId="{827F7E22-351B-49FD-B079-83D39DA8E7EA}">
      <dgm:prSet/>
      <dgm:spPr/>
      <dgm:t>
        <a:bodyPr/>
        <a:lstStyle/>
        <a:p>
          <a:endParaRPr lang="en-US"/>
        </a:p>
      </dgm:t>
    </dgm:pt>
    <dgm:pt modelId="{D9DCE629-4B48-4E27-AA6A-8DB8A5A32C3A}" type="sibTrans" cxnId="{827F7E22-351B-49FD-B079-83D39DA8E7EA}">
      <dgm:prSet/>
      <dgm:spPr/>
      <dgm:t>
        <a:bodyPr/>
        <a:lstStyle/>
        <a:p>
          <a:endParaRPr lang="en-US"/>
        </a:p>
      </dgm:t>
    </dgm:pt>
    <dgm:pt modelId="{7675BD2B-CD6A-478B-A508-8BED98C808F8}" type="pres">
      <dgm:prSet presAssocID="{3004ED12-99E8-4960-A1D3-8370871050F6}" presName="list" presStyleCnt="0">
        <dgm:presLayoutVars>
          <dgm:dir/>
          <dgm:animLvl val="lvl"/>
        </dgm:presLayoutVars>
      </dgm:prSet>
      <dgm:spPr/>
    </dgm:pt>
    <dgm:pt modelId="{4F15B36C-0A0E-4EF7-A37B-7D51E3139A8E}" type="pres">
      <dgm:prSet presAssocID="{F3F1F475-7B8A-41C0-8DBD-04B54EA07E66}" presName="posSpace" presStyleCnt="0"/>
      <dgm:spPr/>
    </dgm:pt>
    <dgm:pt modelId="{EA475372-E0F3-460B-8587-33E6A7661C14}" type="pres">
      <dgm:prSet presAssocID="{F3F1F475-7B8A-41C0-8DBD-04B54EA07E66}" presName="vertFlow" presStyleCnt="0"/>
      <dgm:spPr/>
    </dgm:pt>
    <dgm:pt modelId="{299E7AD2-B636-42BA-8938-8A23239070C6}" type="pres">
      <dgm:prSet presAssocID="{F3F1F475-7B8A-41C0-8DBD-04B54EA07E66}" presName="topSpace" presStyleCnt="0"/>
      <dgm:spPr/>
    </dgm:pt>
    <dgm:pt modelId="{6E2B6DA2-9E69-450E-B769-A1ACD4A78551}" type="pres">
      <dgm:prSet presAssocID="{F3F1F475-7B8A-41C0-8DBD-04B54EA07E66}" presName="firstComp" presStyleCnt="0"/>
      <dgm:spPr/>
    </dgm:pt>
    <dgm:pt modelId="{5F626BA4-772C-4478-9CC4-AF3066E64873}" type="pres">
      <dgm:prSet presAssocID="{F3F1F475-7B8A-41C0-8DBD-04B54EA07E66}" presName="firstChild" presStyleLbl="bgAccFollowNode1" presStyleIdx="0" presStyleCnt="4"/>
      <dgm:spPr/>
      <dgm:t>
        <a:bodyPr/>
        <a:lstStyle/>
        <a:p>
          <a:endParaRPr lang="en-US"/>
        </a:p>
      </dgm:t>
    </dgm:pt>
    <dgm:pt modelId="{4F86BFCB-231A-4A43-AB64-CC9688FD4513}" type="pres">
      <dgm:prSet presAssocID="{F3F1F475-7B8A-41C0-8DBD-04B54EA07E66}" presName="firstChildTx" presStyleLbl="bgAccFollowNode1" presStyleIdx="0" presStyleCnt="4">
        <dgm:presLayoutVars>
          <dgm:bulletEnabled val="1"/>
        </dgm:presLayoutVars>
      </dgm:prSet>
      <dgm:spPr/>
      <dgm:t>
        <a:bodyPr/>
        <a:lstStyle/>
        <a:p>
          <a:endParaRPr lang="en-US"/>
        </a:p>
      </dgm:t>
    </dgm:pt>
    <dgm:pt modelId="{9790BE71-6537-4B69-8894-9DB9186B0AE6}" type="pres">
      <dgm:prSet presAssocID="{D7647CA0-24C9-411D-B58C-3F8F5B5366D9}" presName="comp" presStyleCnt="0"/>
      <dgm:spPr/>
    </dgm:pt>
    <dgm:pt modelId="{B61E156D-629D-4AE6-9A2A-492FBFD681FE}" type="pres">
      <dgm:prSet presAssocID="{D7647CA0-24C9-411D-B58C-3F8F5B5366D9}" presName="child" presStyleLbl="bgAccFollowNode1" presStyleIdx="1" presStyleCnt="4"/>
      <dgm:spPr/>
      <dgm:t>
        <a:bodyPr/>
        <a:lstStyle/>
        <a:p>
          <a:endParaRPr lang="en-US"/>
        </a:p>
      </dgm:t>
    </dgm:pt>
    <dgm:pt modelId="{89CE31A4-29FB-4ACB-B587-87E51D6C56C7}" type="pres">
      <dgm:prSet presAssocID="{D7647CA0-24C9-411D-B58C-3F8F5B5366D9}" presName="childTx" presStyleLbl="bgAccFollowNode1" presStyleIdx="1" presStyleCnt="4">
        <dgm:presLayoutVars>
          <dgm:bulletEnabled val="1"/>
        </dgm:presLayoutVars>
      </dgm:prSet>
      <dgm:spPr/>
      <dgm:t>
        <a:bodyPr/>
        <a:lstStyle/>
        <a:p>
          <a:endParaRPr lang="en-US"/>
        </a:p>
      </dgm:t>
    </dgm:pt>
    <dgm:pt modelId="{F5899925-3D06-4D9F-9A3C-B19FF47B43C0}" type="pres">
      <dgm:prSet presAssocID="{F3F1F475-7B8A-41C0-8DBD-04B54EA07E66}" presName="negSpace" presStyleCnt="0"/>
      <dgm:spPr/>
    </dgm:pt>
    <dgm:pt modelId="{78490F90-3F0F-4D01-9245-4CF6A2D05ECE}" type="pres">
      <dgm:prSet presAssocID="{F3F1F475-7B8A-41C0-8DBD-04B54EA07E66}" presName="circle" presStyleLbl="node1" presStyleIdx="0" presStyleCnt="2"/>
      <dgm:spPr/>
      <dgm:t>
        <a:bodyPr/>
        <a:lstStyle/>
        <a:p>
          <a:endParaRPr lang="en-US"/>
        </a:p>
      </dgm:t>
    </dgm:pt>
    <dgm:pt modelId="{010EA3A8-63D5-4279-AF4A-8EA7B0565AE1}" type="pres">
      <dgm:prSet presAssocID="{5573C4DE-E520-4017-B099-F5578D258D8B}" presName="transSpace" presStyleCnt="0"/>
      <dgm:spPr/>
    </dgm:pt>
    <dgm:pt modelId="{2D7DBE24-DE07-4D45-AF15-AF81C049BB1D}" type="pres">
      <dgm:prSet presAssocID="{B8B7DD4B-E82F-4173-A0AB-D9C10E637BB6}" presName="posSpace" presStyleCnt="0"/>
      <dgm:spPr/>
    </dgm:pt>
    <dgm:pt modelId="{CC56D088-E856-4ED9-B788-5D91CCA25C15}" type="pres">
      <dgm:prSet presAssocID="{B8B7DD4B-E82F-4173-A0AB-D9C10E637BB6}" presName="vertFlow" presStyleCnt="0"/>
      <dgm:spPr/>
    </dgm:pt>
    <dgm:pt modelId="{4ADF365D-C6D9-46E1-8F6D-C3D59C98CB72}" type="pres">
      <dgm:prSet presAssocID="{B8B7DD4B-E82F-4173-A0AB-D9C10E637BB6}" presName="topSpace" presStyleCnt="0"/>
      <dgm:spPr/>
    </dgm:pt>
    <dgm:pt modelId="{46D0F557-C195-4868-871F-5B599558DB35}" type="pres">
      <dgm:prSet presAssocID="{B8B7DD4B-E82F-4173-A0AB-D9C10E637BB6}" presName="firstComp" presStyleCnt="0"/>
      <dgm:spPr/>
    </dgm:pt>
    <dgm:pt modelId="{5EC0449C-5139-4A75-BC70-259766BC156F}" type="pres">
      <dgm:prSet presAssocID="{B8B7DD4B-E82F-4173-A0AB-D9C10E637BB6}" presName="firstChild" presStyleLbl="bgAccFollowNode1" presStyleIdx="2" presStyleCnt="4"/>
      <dgm:spPr/>
      <dgm:t>
        <a:bodyPr/>
        <a:lstStyle/>
        <a:p>
          <a:endParaRPr lang="en-US"/>
        </a:p>
      </dgm:t>
    </dgm:pt>
    <dgm:pt modelId="{3B567E7C-5937-4B6F-9D9A-41DF9BAB726B}" type="pres">
      <dgm:prSet presAssocID="{B8B7DD4B-E82F-4173-A0AB-D9C10E637BB6}" presName="firstChildTx" presStyleLbl="bgAccFollowNode1" presStyleIdx="2" presStyleCnt="4">
        <dgm:presLayoutVars>
          <dgm:bulletEnabled val="1"/>
        </dgm:presLayoutVars>
      </dgm:prSet>
      <dgm:spPr/>
      <dgm:t>
        <a:bodyPr/>
        <a:lstStyle/>
        <a:p>
          <a:endParaRPr lang="en-US"/>
        </a:p>
      </dgm:t>
    </dgm:pt>
    <dgm:pt modelId="{A7EBCD35-1C34-46EE-AD78-8E8A0A863573}" type="pres">
      <dgm:prSet presAssocID="{B48C43AE-422E-4730-8536-8712B0DED70D}" presName="comp" presStyleCnt="0"/>
      <dgm:spPr/>
    </dgm:pt>
    <dgm:pt modelId="{A557DC3D-83F4-4E0B-B948-00CD3205877E}" type="pres">
      <dgm:prSet presAssocID="{B48C43AE-422E-4730-8536-8712B0DED70D}" presName="child" presStyleLbl="bgAccFollowNode1" presStyleIdx="3" presStyleCnt="4"/>
      <dgm:spPr/>
      <dgm:t>
        <a:bodyPr/>
        <a:lstStyle/>
        <a:p>
          <a:endParaRPr lang="en-US"/>
        </a:p>
      </dgm:t>
    </dgm:pt>
    <dgm:pt modelId="{4EC61207-AB13-4B55-AFC3-F5E7F3338318}" type="pres">
      <dgm:prSet presAssocID="{B48C43AE-422E-4730-8536-8712B0DED70D}" presName="childTx" presStyleLbl="bgAccFollowNode1" presStyleIdx="3" presStyleCnt="4">
        <dgm:presLayoutVars>
          <dgm:bulletEnabled val="1"/>
        </dgm:presLayoutVars>
      </dgm:prSet>
      <dgm:spPr/>
      <dgm:t>
        <a:bodyPr/>
        <a:lstStyle/>
        <a:p>
          <a:endParaRPr lang="en-US"/>
        </a:p>
      </dgm:t>
    </dgm:pt>
    <dgm:pt modelId="{2BC9149B-8FBE-4AE8-B16C-031A0F27661F}" type="pres">
      <dgm:prSet presAssocID="{B8B7DD4B-E82F-4173-A0AB-D9C10E637BB6}" presName="negSpace" presStyleCnt="0"/>
      <dgm:spPr/>
    </dgm:pt>
    <dgm:pt modelId="{960547A3-1381-45FC-9B1A-A40AA9FF2E72}" type="pres">
      <dgm:prSet presAssocID="{B8B7DD4B-E82F-4173-A0AB-D9C10E637BB6}" presName="circle" presStyleLbl="node1" presStyleIdx="1" presStyleCnt="2"/>
      <dgm:spPr/>
      <dgm:t>
        <a:bodyPr/>
        <a:lstStyle/>
        <a:p>
          <a:endParaRPr lang="en-US"/>
        </a:p>
      </dgm:t>
    </dgm:pt>
  </dgm:ptLst>
  <dgm:cxnLst>
    <dgm:cxn modelId="{827F7E22-351B-49FD-B079-83D39DA8E7EA}" srcId="{B8B7DD4B-E82F-4173-A0AB-D9C10E637BB6}" destId="{B48C43AE-422E-4730-8536-8712B0DED70D}" srcOrd="1" destOrd="0" parTransId="{90DD4FB3-C02A-4EF3-8D2D-0C7082831207}" sibTransId="{D9DCE629-4B48-4E27-AA6A-8DB8A5A32C3A}"/>
    <dgm:cxn modelId="{A07BAD66-794D-4102-A618-245534230101}" type="presOf" srcId="{26589D09-27A8-46E7-90C9-A6B772DDBB17}" destId="{5EC0449C-5139-4A75-BC70-259766BC156F}" srcOrd="0" destOrd="0" presId="urn:microsoft.com/office/officeart/2005/8/layout/hList9"/>
    <dgm:cxn modelId="{C94E3993-5EEF-49A6-8369-CFED2EAE047E}" type="presOf" srcId="{EBA5C7B3-B7CA-4DFF-8242-CF2FB90B63A1}" destId="{5F626BA4-772C-4478-9CC4-AF3066E64873}" srcOrd="0" destOrd="0" presId="urn:microsoft.com/office/officeart/2005/8/layout/hList9"/>
    <dgm:cxn modelId="{8B12CBBA-E3D9-4967-9588-C09E620AA7EA}" type="presOf" srcId="{B48C43AE-422E-4730-8536-8712B0DED70D}" destId="{A557DC3D-83F4-4E0B-B948-00CD3205877E}" srcOrd="0" destOrd="0" presId="urn:microsoft.com/office/officeart/2005/8/layout/hList9"/>
    <dgm:cxn modelId="{0AC5D7DD-D313-42EE-A199-E97AB44DB8C4}" type="presOf" srcId="{D7647CA0-24C9-411D-B58C-3F8F5B5366D9}" destId="{B61E156D-629D-4AE6-9A2A-492FBFD681FE}" srcOrd="0" destOrd="0" presId="urn:microsoft.com/office/officeart/2005/8/layout/hList9"/>
    <dgm:cxn modelId="{473BC755-63C4-42D9-BEF1-F90A98B664A5}" type="presOf" srcId="{F3F1F475-7B8A-41C0-8DBD-04B54EA07E66}" destId="{78490F90-3F0F-4D01-9245-4CF6A2D05ECE}" srcOrd="0" destOrd="0" presId="urn:microsoft.com/office/officeart/2005/8/layout/hList9"/>
    <dgm:cxn modelId="{DCE01C5D-E284-4BA8-8FBD-5B546F459550}" type="presOf" srcId="{B8B7DD4B-E82F-4173-A0AB-D9C10E637BB6}" destId="{960547A3-1381-45FC-9B1A-A40AA9FF2E72}" srcOrd="0" destOrd="0" presId="urn:microsoft.com/office/officeart/2005/8/layout/hList9"/>
    <dgm:cxn modelId="{FD770676-5B99-46F2-BC22-755CD70B7FCB}" type="presOf" srcId="{B48C43AE-422E-4730-8536-8712B0DED70D}" destId="{4EC61207-AB13-4B55-AFC3-F5E7F3338318}" srcOrd="1" destOrd="0" presId="urn:microsoft.com/office/officeart/2005/8/layout/hList9"/>
    <dgm:cxn modelId="{98F43299-154A-4A8E-BDF7-59B57CF40E93}" type="presOf" srcId="{D7647CA0-24C9-411D-B58C-3F8F5B5366D9}" destId="{89CE31A4-29FB-4ACB-B587-87E51D6C56C7}" srcOrd="1" destOrd="0" presId="urn:microsoft.com/office/officeart/2005/8/layout/hList9"/>
    <dgm:cxn modelId="{C4396FF1-FC51-4A33-96FE-F69A2D822B8A}" srcId="{B8B7DD4B-E82F-4173-A0AB-D9C10E637BB6}" destId="{26589D09-27A8-46E7-90C9-A6B772DDBB17}" srcOrd="0" destOrd="0" parTransId="{377495EC-087D-410D-81E5-54D4B63F1555}" sibTransId="{777F2303-403A-435F-A1F5-F1AFA709FDEC}"/>
    <dgm:cxn modelId="{DE81FE0A-D33C-4CAA-993A-C35FDF0317EC}" srcId="{3004ED12-99E8-4960-A1D3-8370871050F6}" destId="{B8B7DD4B-E82F-4173-A0AB-D9C10E637BB6}" srcOrd="1" destOrd="0" parTransId="{AB23D27C-0755-4C7A-922C-231738B238AA}" sibTransId="{5E79E31E-45D4-442A-B4E5-27FF43F501B8}"/>
    <dgm:cxn modelId="{1E8057DC-FD65-4E14-A612-C0E69CCF948E}" type="presOf" srcId="{26589D09-27A8-46E7-90C9-A6B772DDBB17}" destId="{3B567E7C-5937-4B6F-9D9A-41DF9BAB726B}" srcOrd="1" destOrd="0" presId="urn:microsoft.com/office/officeart/2005/8/layout/hList9"/>
    <dgm:cxn modelId="{4C63B324-1503-46AE-AB43-8B527F236A24}" type="presOf" srcId="{3004ED12-99E8-4960-A1D3-8370871050F6}" destId="{7675BD2B-CD6A-478B-A508-8BED98C808F8}" srcOrd="0" destOrd="0" presId="urn:microsoft.com/office/officeart/2005/8/layout/hList9"/>
    <dgm:cxn modelId="{E1D0DCA4-33DE-4F7E-971E-42496EBF4A02}" srcId="{3004ED12-99E8-4960-A1D3-8370871050F6}" destId="{F3F1F475-7B8A-41C0-8DBD-04B54EA07E66}" srcOrd="0" destOrd="0" parTransId="{0CAE5F23-7A10-4657-B328-80858089B050}" sibTransId="{5573C4DE-E520-4017-B099-F5578D258D8B}"/>
    <dgm:cxn modelId="{47CFB2EE-9EA3-4E8C-B0DE-4DD560886E3D}" type="presOf" srcId="{EBA5C7B3-B7CA-4DFF-8242-CF2FB90B63A1}" destId="{4F86BFCB-231A-4A43-AB64-CC9688FD4513}" srcOrd="1" destOrd="0" presId="urn:microsoft.com/office/officeart/2005/8/layout/hList9"/>
    <dgm:cxn modelId="{8338823D-1907-4DFA-BE8C-649148CAF2B6}" srcId="{F3F1F475-7B8A-41C0-8DBD-04B54EA07E66}" destId="{EBA5C7B3-B7CA-4DFF-8242-CF2FB90B63A1}" srcOrd="0" destOrd="0" parTransId="{F801B772-6A77-4085-AC65-0E2DA6D2057C}" sibTransId="{FF084C1D-2A44-4458-AB09-F95087E18C0E}"/>
    <dgm:cxn modelId="{FDC6AC0C-C892-466D-AC30-C29999668434}" srcId="{F3F1F475-7B8A-41C0-8DBD-04B54EA07E66}" destId="{D7647CA0-24C9-411D-B58C-3F8F5B5366D9}" srcOrd="1" destOrd="0" parTransId="{3443F7FA-74E7-4752-9475-48E86449C100}" sibTransId="{D0CB67F5-DAC3-4BB1-A9E4-F81275D76042}"/>
    <dgm:cxn modelId="{1993CED0-C27B-4E98-8425-5F8A4AA7EC01}" type="presParOf" srcId="{7675BD2B-CD6A-478B-A508-8BED98C808F8}" destId="{4F15B36C-0A0E-4EF7-A37B-7D51E3139A8E}" srcOrd="0" destOrd="0" presId="urn:microsoft.com/office/officeart/2005/8/layout/hList9"/>
    <dgm:cxn modelId="{28B69BFE-2208-41F1-8B8E-2CBFC535EE03}" type="presParOf" srcId="{7675BD2B-CD6A-478B-A508-8BED98C808F8}" destId="{EA475372-E0F3-460B-8587-33E6A7661C14}" srcOrd="1" destOrd="0" presId="urn:microsoft.com/office/officeart/2005/8/layout/hList9"/>
    <dgm:cxn modelId="{1DD83BFC-AE6A-4BC1-B348-95BA67FA434C}" type="presParOf" srcId="{EA475372-E0F3-460B-8587-33E6A7661C14}" destId="{299E7AD2-B636-42BA-8938-8A23239070C6}" srcOrd="0" destOrd="0" presId="urn:microsoft.com/office/officeart/2005/8/layout/hList9"/>
    <dgm:cxn modelId="{CEE62E1D-839D-4EC0-8F38-F139929E8439}" type="presParOf" srcId="{EA475372-E0F3-460B-8587-33E6A7661C14}" destId="{6E2B6DA2-9E69-450E-B769-A1ACD4A78551}" srcOrd="1" destOrd="0" presId="urn:microsoft.com/office/officeart/2005/8/layout/hList9"/>
    <dgm:cxn modelId="{FD6F5BA2-384B-4259-A3E3-F3545E07A994}" type="presParOf" srcId="{6E2B6DA2-9E69-450E-B769-A1ACD4A78551}" destId="{5F626BA4-772C-4478-9CC4-AF3066E64873}" srcOrd="0" destOrd="0" presId="urn:microsoft.com/office/officeart/2005/8/layout/hList9"/>
    <dgm:cxn modelId="{D92A900D-E958-4044-8D98-8D14C2ACC2F0}" type="presParOf" srcId="{6E2B6DA2-9E69-450E-B769-A1ACD4A78551}" destId="{4F86BFCB-231A-4A43-AB64-CC9688FD4513}" srcOrd="1" destOrd="0" presId="urn:microsoft.com/office/officeart/2005/8/layout/hList9"/>
    <dgm:cxn modelId="{69556878-6071-443A-AC61-067A88DB328E}" type="presParOf" srcId="{EA475372-E0F3-460B-8587-33E6A7661C14}" destId="{9790BE71-6537-4B69-8894-9DB9186B0AE6}" srcOrd="2" destOrd="0" presId="urn:microsoft.com/office/officeart/2005/8/layout/hList9"/>
    <dgm:cxn modelId="{47B43EA5-296B-4588-BF0E-F6B631BB3D78}" type="presParOf" srcId="{9790BE71-6537-4B69-8894-9DB9186B0AE6}" destId="{B61E156D-629D-4AE6-9A2A-492FBFD681FE}" srcOrd="0" destOrd="0" presId="urn:microsoft.com/office/officeart/2005/8/layout/hList9"/>
    <dgm:cxn modelId="{43691444-26C4-4768-8D8C-41766CD4C2F8}" type="presParOf" srcId="{9790BE71-6537-4B69-8894-9DB9186B0AE6}" destId="{89CE31A4-29FB-4ACB-B587-87E51D6C56C7}" srcOrd="1" destOrd="0" presId="urn:microsoft.com/office/officeart/2005/8/layout/hList9"/>
    <dgm:cxn modelId="{4D41B091-829D-4BD5-9449-DFA4370DBECD}" type="presParOf" srcId="{7675BD2B-CD6A-478B-A508-8BED98C808F8}" destId="{F5899925-3D06-4D9F-9A3C-B19FF47B43C0}" srcOrd="2" destOrd="0" presId="urn:microsoft.com/office/officeart/2005/8/layout/hList9"/>
    <dgm:cxn modelId="{31BA3E5B-3064-4A4F-8C4F-6A32DFBEF0D3}" type="presParOf" srcId="{7675BD2B-CD6A-478B-A508-8BED98C808F8}" destId="{78490F90-3F0F-4D01-9245-4CF6A2D05ECE}" srcOrd="3" destOrd="0" presId="urn:microsoft.com/office/officeart/2005/8/layout/hList9"/>
    <dgm:cxn modelId="{4E0D41DB-71EB-416C-919E-29293995A455}" type="presParOf" srcId="{7675BD2B-CD6A-478B-A508-8BED98C808F8}" destId="{010EA3A8-63D5-4279-AF4A-8EA7B0565AE1}" srcOrd="4" destOrd="0" presId="urn:microsoft.com/office/officeart/2005/8/layout/hList9"/>
    <dgm:cxn modelId="{00D0B6E0-E1D9-4ECF-9E4C-8F8B8B00F433}" type="presParOf" srcId="{7675BD2B-CD6A-478B-A508-8BED98C808F8}" destId="{2D7DBE24-DE07-4D45-AF15-AF81C049BB1D}" srcOrd="5" destOrd="0" presId="urn:microsoft.com/office/officeart/2005/8/layout/hList9"/>
    <dgm:cxn modelId="{F4D7B0D1-C8BE-4CB9-8F04-95221055A9B3}" type="presParOf" srcId="{7675BD2B-CD6A-478B-A508-8BED98C808F8}" destId="{CC56D088-E856-4ED9-B788-5D91CCA25C15}" srcOrd="6" destOrd="0" presId="urn:microsoft.com/office/officeart/2005/8/layout/hList9"/>
    <dgm:cxn modelId="{F19A9C3A-9BDA-4F79-AFCD-1E3B891BA31E}" type="presParOf" srcId="{CC56D088-E856-4ED9-B788-5D91CCA25C15}" destId="{4ADF365D-C6D9-46E1-8F6D-C3D59C98CB72}" srcOrd="0" destOrd="0" presId="urn:microsoft.com/office/officeart/2005/8/layout/hList9"/>
    <dgm:cxn modelId="{E2EBBE6F-33AE-4EC1-8D92-8A78F25B68CE}" type="presParOf" srcId="{CC56D088-E856-4ED9-B788-5D91CCA25C15}" destId="{46D0F557-C195-4868-871F-5B599558DB35}" srcOrd="1" destOrd="0" presId="urn:microsoft.com/office/officeart/2005/8/layout/hList9"/>
    <dgm:cxn modelId="{9AD00B70-2C36-4768-BE3A-D759207BBF40}" type="presParOf" srcId="{46D0F557-C195-4868-871F-5B599558DB35}" destId="{5EC0449C-5139-4A75-BC70-259766BC156F}" srcOrd="0" destOrd="0" presId="urn:microsoft.com/office/officeart/2005/8/layout/hList9"/>
    <dgm:cxn modelId="{B953E122-1F69-43B6-A886-B9D03A31F272}" type="presParOf" srcId="{46D0F557-C195-4868-871F-5B599558DB35}" destId="{3B567E7C-5937-4B6F-9D9A-41DF9BAB726B}" srcOrd="1" destOrd="0" presId="urn:microsoft.com/office/officeart/2005/8/layout/hList9"/>
    <dgm:cxn modelId="{A47D72C2-A747-42E7-9E90-E17DE9632CCD}" type="presParOf" srcId="{CC56D088-E856-4ED9-B788-5D91CCA25C15}" destId="{A7EBCD35-1C34-46EE-AD78-8E8A0A863573}" srcOrd="2" destOrd="0" presId="urn:microsoft.com/office/officeart/2005/8/layout/hList9"/>
    <dgm:cxn modelId="{3098CA2F-8824-44DD-9F10-B4520969AF95}" type="presParOf" srcId="{A7EBCD35-1C34-46EE-AD78-8E8A0A863573}" destId="{A557DC3D-83F4-4E0B-B948-00CD3205877E}" srcOrd="0" destOrd="0" presId="urn:microsoft.com/office/officeart/2005/8/layout/hList9"/>
    <dgm:cxn modelId="{2F9DD9C9-A2D5-429E-B845-74C01B1593E1}" type="presParOf" srcId="{A7EBCD35-1C34-46EE-AD78-8E8A0A863573}" destId="{4EC61207-AB13-4B55-AFC3-F5E7F3338318}" srcOrd="1" destOrd="0" presId="urn:microsoft.com/office/officeart/2005/8/layout/hList9"/>
    <dgm:cxn modelId="{538CE7C6-9741-4202-ADE3-2C36EF74209E}" type="presParOf" srcId="{7675BD2B-CD6A-478B-A508-8BED98C808F8}" destId="{2BC9149B-8FBE-4AE8-B16C-031A0F27661F}" srcOrd="7" destOrd="0" presId="urn:microsoft.com/office/officeart/2005/8/layout/hList9"/>
    <dgm:cxn modelId="{238CD6B4-FE43-418F-AAB4-253AD857A057}" type="presParOf" srcId="{7675BD2B-CD6A-478B-A508-8BED98C808F8}" destId="{960547A3-1381-45FC-9B1A-A40AA9FF2E72}" srcOrd="8" destOrd="0" presId="urn:microsoft.com/office/officeart/2005/8/layout/hList9"/>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pPr/>
              <a:t>5/8/2022</a:t>
            </a:fld>
            <a:endParaRPr lang="en-US" dirty="0"/>
          </a:p>
        </p:txBody>
      </p:sp>
      <p:sp>
        <p:nvSpPr>
          <p:cNvPr id="4" name="Footer Placeholder 3">
            <a:extLst>
              <a:ext uri="{FF2B5EF4-FFF2-40B4-BE49-F238E27FC236}">
                <a16:creationId xmlns:a16="http://schemas.microsoft.com/office/drawing/2014/main" xmlns=""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pPr/>
              <a:t>‹#›</a:t>
            </a:fld>
            <a:endParaRPr lang="en-US" dirty="0"/>
          </a:p>
        </p:txBody>
      </p:sp>
    </p:spTree>
    <p:extLst>
      <p:ext uri="{BB962C8B-B14F-4D97-AF65-F5344CB8AC3E}">
        <p14:creationId xmlns:p14="http://schemas.microsoft.com/office/powerpoint/2010/main" xmlns=""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pPr/>
              <a:t>5/8/2022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pPr/>
              <a:t>‹#›</a:t>
            </a:fld>
            <a:endParaRPr lang="en-US" dirty="0"/>
          </a:p>
        </p:txBody>
      </p:sp>
    </p:spTree>
    <p:extLst>
      <p:ext uri="{BB962C8B-B14F-4D97-AF65-F5344CB8AC3E}">
        <p14:creationId xmlns:p14="http://schemas.microsoft.com/office/powerpoint/2010/main" xmlns=""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249664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pPr/>
              <a:t>2</a:t>
            </a:fld>
            <a:endParaRPr lang="en-US" dirty="0"/>
          </a:p>
        </p:txBody>
      </p:sp>
    </p:spTree>
    <p:extLst>
      <p:ext uri="{BB962C8B-B14F-4D97-AF65-F5344CB8AC3E}">
        <p14:creationId xmlns:p14="http://schemas.microsoft.com/office/powerpoint/2010/main" xmlns="" val="7822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pPr/>
              <a:t>3</a:t>
            </a:fld>
            <a:endParaRPr lang="en-US" dirty="0"/>
          </a:p>
        </p:txBody>
      </p:sp>
    </p:spTree>
    <p:extLst>
      <p:ext uri="{BB962C8B-B14F-4D97-AF65-F5344CB8AC3E}">
        <p14:creationId xmlns:p14="http://schemas.microsoft.com/office/powerpoint/2010/main" xmlns="" val="525550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xmlns=""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xmlns=""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xmlns=""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xmlns=""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xmlns=""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xmlns=""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xmlns=""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xmlns=""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xmlns=""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xmlns=""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xmlns=""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xmlns=""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xmlns=""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xmlns=""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xmlns=""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xmlns=""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xmlns=""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xmlns=""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xmlns=""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xmlns=""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xmlns=""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xmlns=""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xmlns=""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xmlns=""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xmlns=""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xmlns=""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xmlns=""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xmlns=""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xmlns=""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xmlns=""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xmlns=""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xmlns=""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xmlns=""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xmlns=""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xmlns=""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xmlns=""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xmlns=""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xmlns=""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xmlns=""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xmlns=""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xmlns=""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xmlns=""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xmlns=""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xmlns=""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xmlns=""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xmlns=""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xmlns=""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xmlns=""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xmlns=""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xmlns=""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xmlns=""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xmlns=""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xmlns=""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xmlns=""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xmlns=""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xmlns=""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xmlns=""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xmlns=""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xmlns=""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xmlns=""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xmlns=""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xmlns=""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xmlns=""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xmlns=""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xmlns=""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xmlns=""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xmlns=""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xmlns=""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xmlns=""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xmlns=""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xmlns=""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xmlns=""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xmlns=""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xmlns=""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xmlns=""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xmlns=""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xmlns=""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xmlns=""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xmlns=""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xmlns=""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xmlns=""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xmlns=""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xmlns=""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xmlns=""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xmlns=""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xmlns=""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xmlns=""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xmlns=""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xmlns=""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xmlns=""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xmlns=""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xmlns=""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xmlns=""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xmlns=""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xmlns=""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xmlns=""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xmlns=""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xmlns=""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xmlns=""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xmlns=""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xmlns=""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xmlns=""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xmlns=""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xmlns=""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xmlns=""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xmlns=""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xmlns=""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xmlns=""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xmlns=""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xmlns=""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xmlns=""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xmlns=""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xmlns=""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xmlns=""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xmlns=""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xmlns=""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xmlns=""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xmlns=""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xmlns=""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xmlns=""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xmlns=""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xmlns=""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xmlns=""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xmlns=""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xmlns=""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xmlns=""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xmlns=""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xmlns=""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xmlns=""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xmlns=""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xmlns=""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xmlns="" val="4144426491"/>
      </p:ext>
    </p:extLst>
  </p:cSld>
  <p:clrMapOvr>
    <a:masterClrMapping/>
  </p:clrMapOvr>
  <p:extLst>
    <p:ext uri="{DCECCB84-F9BA-43D5-87BE-67443E8EF086}">
      <p15:sldGuideLst xmlns:p15="http://schemas.microsoft.com/office/powerpoint/2012/main" xmlns="">
        <p15:guide id="1" orient="horz" pos="2160">
          <p15:clr>
            <a:srgbClr val="FBAE40"/>
          </p15:clr>
        </p15:guide>
        <p15:guide id="2" pos="538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xmlns=""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xmlns=""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xmlns=""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xmlns=""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xmlns=""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xmlns=""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xmlns=""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xmlns=""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xmlns=""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xmlns=""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xmlns=""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xmlns="" val="2219225103"/>
      </p:ext>
    </p:extLst>
  </p:cSld>
  <p:clrMapOvr>
    <a:masterClrMapping/>
  </p:clrMapOvr>
  <p:extLst>
    <p:ext uri="{DCECCB84-F9BA-43D5-87BE-67443E8EF086}">
      <p15:sldGuideLst xmlns:p15="http://schemas.microsoft.com/office/powerpoint/2012/main" xmlns="">
        <p15:guide id="1" orient="horz" pos="2160">
          <p15:clr>
            <a:srgbClr val="FBAE40"/>
          </p15:clr>
        </p15:guide>
        <p15:guide id="2" pos="386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xmlns=""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xmlns=""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xmlns=""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xmlns=""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xmlns=""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xmlns=""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xmlns=""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xmlns=""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xmlns=""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xmlns=""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xmlns=""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xmlns=""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xmlns=""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xmlns=""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xmlns="" val="638410284"/>
      </p:ext>
    </p:extLst>
  </p:cSld>
  <p:clrMapOvr>
    <a:masterClrMapping/>
  </p:clrMapOvr>
  <p:extLst>
    <p:ext uri="{DCECCB84-F9BA-43D5-87BE-67443E8EF086}">
      <p15:sldGuideLst xmlns:p15="http://schemas.microsoft.com/office/powerpoint/2012/main" xmlns="">
        <p15:guide id="1" orient="horz" pos="2160">
          <p15:clr>
            <a:srgbClr val="FBAE40"/>
          </p15:clr>
        </p15:guide>
        <p15:guide id="2" pos="3864">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xmlns=""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xmlns=""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xmlns=""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xmlns=""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xmlns=""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xmlns=""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xmlns=""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xmlns=""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xmlns=""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xmlns="" val="2620055036"/>
      </p:ext>
    </p:extLst>
  </p:cSld>
  <p:clrMapOvr>
    <a:masterClrMapping/>
  </p:clrMapOvr>
  <p:extLst>
    <p:ext uri="{DCECCB84-F9BA-43D5-87BE-67443E8EF086}">
      <p15:sldGuideLst xmlns:p15="http://schemas.microsoft.com/office/powerpoint/2012/main" xmlns="">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xmlns=""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xmlns=""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xmlns=""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xmlns=""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xmlns=""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xmlns=""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xmlns=""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xmlns=""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xmlns=""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xmlns=""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xmlns=""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xmlns="" val="4194667956"/>
      </p:ext>
    </p:extLst>
  </p:cSld>
  <p:clrMapOvr>
    <a:masterClrMapping/>
  </p:clrMapOvr>
  <p:extLst>
    <p:ext uri="{DCECCB84-F9BA-43D5-87BE-67443E8EF086}">
      <p15:sldGuideLst xmlns:p15="http://schemas.microsoft.com/office/powerpoint/2012/main" xmlns="">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xmlns=""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xmlns=""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xmlns=""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xmlns=""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xmlns=""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xmlns=""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xmlns=""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xmlns=""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xmlns=""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xmlns=""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xmlns=""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xmlns=""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xmlns=""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xmlns="" val="6877645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xmlns=""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xmlns=""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xmlns=""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xmlns=""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xmlns=""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xmlns=""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xmlns=""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xmlns=""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xmlns=""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xmlns=""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xmlns=""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xmlns=""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xmlns=""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xmlns=""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xmlns=""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xmlns=""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xmlns=""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xmlns="" val="33311750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xmlns=""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xmlns=""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xmlns="" val="7445607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xmlns=""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xmlns=""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xmlns=""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xmlns="" val="6985145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xmlns=""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xmlns=""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xmlns="" val="8508298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2869723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xmlns=""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xmlns=""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xmlns=""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xmlns=""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xmlns=""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xmlns="" val="125293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xmlns=""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xmlns=""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xmlns=""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xmlns=""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xmlns=""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xmlns=""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xmlns=""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xmlns=""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xmlns=""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xmlns=""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xmlns=""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xmlns=""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xmlns=""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xmlns=""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xmlns=""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xmlns=""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xmlns="" val="934178817"/>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xmlns=""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xmlns=""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xmlns=""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xmlns=""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xmlns=""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xmlns=""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xmlns=""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xmlns=""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xmlns=""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xmlns=""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xmlns=""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xmlns=""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xmlns=""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xmlns=""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xmlns=""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xmlns=""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xmlns=""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xmlns=""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719" r:id="rId38"/>
    <p:sldLayoutId id="2147483720" r:id="rId39"/>
    <p:sldLayoutId id="2147483718" r:id="rId40"/>
    <p:sldLayoutId id="2147483721" r:id="rId41"/>
    <p:sldLayoutId id="2147483716" r:id="rId42"/>
    <p:sldLayoutId id="2147483722" r:id="rId43"/>
    <p:sldLayoutId id="2147483723" r:id="rId44"/>
    <p:sldLayoutId id="2147483725" r:id="rId45"/>
    <p:sldLayoutId id="2147483726" r:id="rId46"/>
    <p:sldLayoutId id="2147483675" r:id="rId47"/>
    <p:sldLayoutId id="2147483677" r:id="rId48"/>
    <p:sldLayoutId id="2147483729" r:id="rId49"/>
    <p:sldLayoutId id="2147483728" r:id="rId50"/>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7.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7.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7.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8.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8.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801ABD-7339-4C70-82A3-696BE8EF14DF}"/>
              </a:ext>
            </a:extLst>
          </p:cNvPr>
          <p:cNvSpPr>
            <a:spLocks noGrp="1"/>
          </p:cNvSpPr>
          <p:nvPr>
            <p:ph type="title"/>
          </p:nvPr>
        </p:nvSpPr>
        <p:spPr/>
        <p:txBody>
          <a:bodyPr/>
          <a:lstStyle/>
          <a:p>
            <a:r>
              <a:rPr lang="en-IN" dirty="0"/>
              <a:t>Lending Club Case study</a:t>
            </a:r>
          </a:p>
        </p:txBody>
      </p:sp>
      <p:sp>
        <p:nvSpPr>
          <p:cNvPr id="6" name="Text Placeholder 5">
            <a:extLst>
              <a:ext uri="{FF2B5EF4-FFF2-40B4-BE49-F238E27FC236}">
                <a16:creationId xmlns:a16="http://schemas.microsoft.com/office/drawing/2014/main" xmlns="" id="{849EBC96-F2B6-43D3-A761-898E1D269BC3}"/>
              </a:ext>
            </a:extLst>
          </p:cNvPr>
          <p:cNvSpPr>
            <a:spLocks noGrp="1"/>
          </p:cNvSpPr>
          <p:nvPr>
            <p:ph type="body" sz="quarter" idx="14"/>
          </p:nvPr>
        </p:nvSpPr>
        <p:spPr>
          <a:xfrm>
            <a:off x="838200" y="3090444"/>
            <a:ext cx="7252504" cy="747778"/>
          </a:xfrm>
        </p:spPr>
        <p:txBody>
          <a:bodyPr>
            <a:normAutofit/>
          </a:bodyPr>
          <a:lstStyle/>
          <a:p>
            <a:r>
              <a:rPr lang="en-IN" sz="1100" b="1" dirty="0"/>
              <a:t>Course 2 Module 4</a:t>
            </a:r>
          </a:p>
          <a:p>
            <a:r>
              <a:rPr lang="en-IN" sz="1100" b="1" dirty="0"/>
              <a:t>May 2022</a:t>
            </a:r>
          </a:p>
        </p:txBody>
      </p:sp>
      <p:pic>
        <p:nvPicPr>
          <p:cNvPr id="13" name="Picture Placeholder 5" descr="Buildings">
            <a:extLst>
              <a:ext uri="{FF2B5EF4-FFF2-40B4-BE49-F238E27FC236}">
                <a16:creationId xmlns:a16="http://schemas.microsoft.com/office/drawing/2014/main" xmlns="" id="{002497D9-8F14-40C3-90A2-8264564E1F97}"/>
              </a:ext>
              <a:ext uri="{C183D7F6-B498-43B3-948B-1728B52AA6E4}">
                <adec:decorative xmlns:adec="http://schemas.microsoft.com/office/drawing/2017/decorative" xmlns="" val="0"/>
              </a:ext>
            </a:extLst>
          </p:cNvPr>
          <p:cNvPicPr>
            <a:picLocks noGrp="1" noChangeAspect="1"/>
          </p:cNvPicPr>
          <p:nvPr>
            <p:ph type="pic" sz="quarter" idx="15"/>
          </p:nvPr>
        </p:nvPicPr>
        <p:blipFill>
          <a:blip r:embed="rId3" cstate="screen">
            <a:grayscl/>
            <a:extLst>
              <a:ext uri="{28A0092B-C50C-407E-A947-70E740481C1C}">
                <a14:useLocalDpi xmlns:a14="http://schemas.microsoft.com/office/drawing/2010/main" xmlns=""/>
              </a:ext>
            </a:extLst>
          </a:blip>
          <a:srcRect t="7813" b="7813"/>
          <a:stretch>
            <a:fillRect/>
          </a:stretch>
        </p:blipFill>
        <p:spPr>
          <a:xfrm>
            <a:off x="0" y="0"/>
            <a:ext cx="12192000" cy="6858000"/>
          </a:xfrm>
        </p:spPr>
      </p:pic>
      <p:sp>
        <p:nvSpPr>
          <p:cNvPr id="4" name="Rectangle 3">
            <a:extLst>
              <a:ext uri="{FF2B5EF4-FFF2-40B4-BE49-F238E27FC236}">
                <a16:creationId xmlns:a16="http://schemas.microsoft.com/office/drawing/2014/main" xmlns="" id="{C18DC21B-7FF3-D0FB-688F-60283ECB5199}"/>
              </a:ext>
            </a:extLst>
          </p:cNvPr>
          <p:cNvSpPr/>
          <p:nvPr/>
        </p:nvSpPr>
        <p:spPr>
          <a:xfrm>
            <a:off x="740355" y="4978779"/>
            <a:ext cx="2536272" cy="276999"/>
          </a:xfrm>
          <a:prstGeom prst="rect">
            <a:avLst/>
          </a:prstGeom>
        </p:spPr>
        <p:txBody>
          <a:bodyPr wrap="none">
            <a:spAutoFit/>
          </a:bodyPr>
          <a:lstStyle/>
          <a:p>
            <a:r>
              <a:rPr lang="en-US" sz="1200" dirty="0">
                <a:solidFill>
                  <a:schemeClr val="bg1"/>
                </a:solidFill>
              </a:rPr>
              <a:t>Pooja </a:t>
            </a:r>
            <a:r>
              <a:rPr lang="en-US" sz="1200" dirty="0" err="1">
                <a:solidFill>
                  <a:schemeClr val="bg1"/>
                </a:solidFill>
              </a:rPr>
              <a:t>Surve-Mahadik</a:t>
            </a:r>
            <a:r>
              <a:rPr lang="en-US" sz="1200" dirty="0">
                <a:solidFill>
                  <a:schemeClr val="bg1"/>
                </a:solidFill>
              </a:rPr>
              <a:t> &amp; Nikhil Nan</a:t>
            </a:r>
          </a:p>
        </p:txBody>
      </p:sp>
      <p:pic>
        <p:nvPicPr>
          <p:cNvPr id="5" name="Picture 4">
            <a:extLst>
              <a:ext uri="{FF2B5EF4-FFF2-40B4-BE49-F238E27FC236}">
                <a16:creationId xmlns:a16="http://schemas.microsoft.com/office/drawing/2014/main" xmlns="" id="{600B4531-0B25-4B6D-80B6-2EDF1EE5052A}"/>
              </a:ext>
            </a:extLst>
          </p:cNvPr>
          <p:cNvPicPr>
            <a:picLocks noChangeAspect="1"/>
          </p:cNvPicPr>
          <p:nvPr/>
        </p:nvPicPr>
        <p:blipFill>
          <a:blip r:embed="rId4"/>
          <a:stretch>
            <a:fillRect/>
          </a:stretch>
        </p:blipFill>
        <p:spPr>
          <a:xfrm>
            <a:off x="8866118" y="0"/>
            <a:ext cx="3308016" cy="2201334"/>
          </a:xfrm>
          <a:prstGeom prst="rect">
            <a:avLst/>
          </a:prstGeom>
        </p:spPr>
      </p:pic>
    </p:spTree>
    <p:extLst>
      <p:ext uri="{BB962C8B-B14F-4D97-AF65-F5344CB8AC3E}">
        <p14:creationId xmlns:p14="http://schemas.microsoft.com/office/powerpoint/2010/main" xmlns="" val="24396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D962A16-340E-B0A3-0BA9-0C12A0DCB932}"/>
              </a:ext>
            </a:extLst>
          </p:cNvPr>
          <p:cNvPicPr>
            <a:picLocks noChangeAspect="1"/>
          </p:cNvPicPr>
          <p:nvPr/>
        </p:nvPicPr>
        <p:blipFill>
          <a:blip r:embed="rId2"/>
          <a:stretch>
            <a:fillRect/>
          </a:stretch>
        </p:blipFill>
        <p:spPr>
          <a:xfrm>
            <a:off x="110508" y="3093904"/>
            <a:ext cx="11970983" cy="3389590"/>
          </a:xfrm>
          <a:prstGeom prst="rect">
            <a:avLst/>
          </a:prstGeom>
        </p:spPr>
      </p:pic>
      <p:sp>
        <p:nvSpPr>
          <p:cNvPr id="4" name="Title 1">
            <a:extLst>
              <a:ext uri="{FF2B5EF4-FFF2-40B4-BE49-F238E27FC236}">
                <a16:creationId xmlns:a16="http://schemas.microsoft.com/office/drawing/2014/main" xmlns="" id="{ADD7BB64-6027-103C-417C-50795CAF8365}"/>
              </a:ext>
            </a:extLst>
          </p:cNvPr>
          <p:cNvSpPr txBox="1">
            <a:spLocks/>
          </p:cNvSpPr>
          <p:nvPr/>
        </p:nvSpPr>
        <p:spPr>
          <a:xfrm>
            <a:off x="647700" y="289560"/>
            <a:ext cx="10896600" cy="893218"/>
          </a:xfrm>
          <a:prstGeom prst="rect">
            <a:avLst/>
          </a:prstGeom>
        </p:spPr>
        <p:txBody>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dirty="0"/>
              <a:t>Bivariate Analysis Discussion</a:t>
            </a:r>
          </a:p>
        </p:txBody>
      </p:sp>
      <p:sp>
        <p:nvSpPr>
          <p:cNvPr id="5" name="TextBox 4">
            <a:extLst>
              <a:ext uri="{FF2B5EF4-FFF2-40B4-BE49-F238E27FC236}">
                <a16:creationId xmlns:a16="http://schemas.microsoft.com/office/drawing/2014/main" xmlns="" id="{C7B152A3-6B7D-2E66-87B1-5B7E525117D7}"/>
              </a:ext>
            </a:extLst>
          </p:cNvPr>
          <p:cNvSpPr txBox="1"/>
          <p:nvPr/>
        </p:nvSpPr>
        <p:spPr>
          <a:xfrm>
            <a:off x="421501" y="1450388"/>
            <a:ext cx="3292543" cy="738664"/>
          </a:xfrm>
          <a:prstGeom prst="rect">
            <a:avLst/>
          </a:prstGeom>
          <a:noFill/>
        </p:spPr>
        <p:txBody>
          <a:bodyPr wrap="square" rtlCol="0">
            <a:spAutoFit/>
          </a:bodyPr>
          <a:lstStyle/>
          <a:p>
            <a:pPr marL="285750" indent="-285750">
              <a:buFont typeface="Wingdings" pitchFamily="2" charset="2"/>
              <a:buChar char="Ø"/>
            </a:pPr>
            <a:r>
              <a:rPr lang="en-US" sz="1400" dirty="0"/>
              <a:t>Highest delinquency of 60% observed in Nevada </a:t>
            </a:r>
          </a:p>
          <a:p>
            <a:pPr marL="285750" indent="-285750">
              <a:buFont typeface="Wingdings" pitchFamily="2" charset="2"/>
              <a:buChar char="Ø"/>
            </a:pPr>
            <a:r>
              <a:rPr lang="en-US" sz="1400" dirty="0"/>
              <a:t>Lowest in Wyoming at 5%</a:t>
            </a:r>
          </a:p>
        </p:txBody>
      </p:sp>
      <p:sp>
        <p:nvSpPr>
          <p:cNvPr id="6" name="TextBox 5">
            <a:extLst>
              <a:ext uri="{FF2B5EF4-FFF2-40B4-BE49-F238E27FC236}">
                <a16:creationId xmlns:a16="http://schemas.microsoft.com/office/drawing/2014/main" xmlns="" id="{AFC17518-F9FD-D247-FC78-8646DF9B1A95}"/>
              </a:ext>
            </a:extLst>
          </p:cNvPr>
          <p:cNvSpPr txBox="1"/>
          <p:nvPr/>
        </p:nvSpPr>
        <p:spPr>
          <a:xfrm>
            <a:off x="421501" y="1056901"/>
            <a:ext cx="3615731" cy="307777"/>
          </a:xfrm>
          <a:prstGeom prst="rect">
            <a:avLst/>
          </a:prstGeom>
          <a:noFill/>
        </p:spPr>
        <p:txBody>
          <a:bodyPr wrap="square" rtlCol="0">
            <a:spAutoFit/>
          </a:bodyPr>
          <a:lstStyle/>
          <a:p>
            <a:r>
              <a:rPr lang="en-US" sz="1400" b="1" dirty="0"/>
              <a:t>State vs. Delinquency</a:t>
            </a:r>
          </a:p>
        </p:txBody>
      </p:sp>
    </p:spTree>
    <p:extLst>
      <p:ext uri="{BB962C8B-B14F-4D97-AF65-F5344CB8AC3E}">
        <p14:creationId xmlns:p14="http://schemas.microsoft.com/office/powerpoint/2010/main" xmlns="" val="2340667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168E73-4357-C650-C115-DBBF7A921728}"/>
              </a:ext>
            </a:extLst>
          </p:cNvPr>
          <p:cNvSpPr txBox="1">
            <a:spLocks/>
          </p:cNvSpPr>
          <p:nvPr/>
        </p:nvSpPr>
        <p:spPr>
          <a:xfrm>
            <a:off x="647700" y="289560"/>
            <a:ext cx="10896598" cy="893218"/>
          </a:xfrm>
          <a:prstGeom prst="rect">
            <a:avLst/>
          </a:prstGeom>
        </p:spPr>
        <p:txBody>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IN" dirty="0"/>
              <a:t>Discussion of Observations &amp; Recommendations</a:t>
            </a:r>
          </a:p>
        </p:txBody>
      </p:sp>
      <p:sp>
        <p:nvSpPr>
          <p:cNvPr id="7" name="TextBox 6">
            <a:extLst>
              <a:ext uri="{FF2B5EF4-FFF2-40B4-BE49-F238E27FC236}">
                <a16:creationId xmlns:a16="http://schemas.microsoft.com/office/drawing/2014/main" xmlns="" id="{E4BF6021-51A0-B59B-B30A-A21F3873D8A9}"/>
              </a:ext>
            </a:extLst>
          </p:cNvPr>
          <p:cNvSpPr txBox="1"/>
          <p:nvPr/>
        </p:nvSpPr>
        <p:spPr>
          <a:xfrm>
            <a:off x="421498" y="2129096"/>
            <a:ext cx="11122799" cy="1477328"/>
          </a:xfrm>
          <a:prstGeom prst="rect">
            <a:avLst/>
          </a:prstGeom>
          <a:noFill/>
        </p:spPr>
        <p:txBody>
          <a:bodyPr wrap="square" rtlCol="0">
            <a:spAutoFit/>
          </a:bodyPr>
          <a:lstStyle/>
          <a:p>
            <a:pPr marL="285750" indent="-285750">
              <a:buFont typeface="Wingdings" pitchFamily="2" charset="2"/>
              <a:buChar char="Ø"/>
            </a:pPr>
            <a:r>
              <a:rPr lang="en-US" dirty="0"/>
              <a:t>Key influencer attributes are:</a:t>
            </a:r>
          </a:p>
          <a:p>
            <a:pPr marL="742950" lvl="1" indent="-285750">
              <a:buFont typeface="Wingdings" pitchFamily="2" charset="2"/>
              <a:buChar char="Ø"/>
            </a:pPr>
            <a:r>
              <a:rPr lang="en-US" dirty="0"/>
              <a:t>Purpose</a:t>
            </a:r>
          </a:p>
          <a:p>
            <a:pPr marL="742950" lvl="1" indent="-285750">
              <a:buFont typeface="Wingdings" pitchFamily="2" charset="2"/>
              <a:buChar char="Ø"/>
            </a:pPr>
            <a:r>
              <a:rPr lang="en-US" dirty="0"/>
              <a:t>Annual Income</a:t>
            </a:r>
          </a:p>
          <a:p>
            <a:pPr marL="742950" lvl="1" indent="-285750">
              <a:buFont typeface="Wingdings" pitchFamily="2" charset="2"/>
              <a:buChar char="Ø"/>
            </a:pPr>
            <a:r>
              <a:rPr lang="en-US" dirty="0"/>
              <a:t>State</a:t>
            </a:r>
          </a:p>
          <a:p>
            <a:pPr marL="742950" lvl="1" indent="-285750">
              <a:buFont typeface="Wingdings" pitchFamily="2" charset="2"/>
              <a:buChar char="Ø"/>
            </a:pPr>
            <a:r>
              <a:rPr lang="en-US" dirty="0"/>
              <a:t>Grade</a:t>
            </a:r>
          </a:p>
        </p:txBody>
      </p:sp>
      <p:sp>
        <p:nvSpPr>
          <p:cNvPr id="9" name="TextBox 8">
            <a:extLst>
              <a:ext uri="{FF2B5EF4-FFF2-40B4-BE49-F238E27FC236}">
                <a16:creationId xmlns:a16="http://schemas.microsoft.com/office/drawing/2014/main" xmlns="" id="{D0E66FB2-10B8-1FD3-C79E-86A309E82843}"/>
              </a:ext>
            </a:extLst>
          </p:cNvPr>
          <p:cNvSpPr txBox="1"/>
          <p:nvPr/>
        </p:nvSpPr>
        <p:spPr>
          <a:xfrm>
            <a:off x="421498" y="4334769"/>
            <a:ext cx="11122799" cy="1200329"/>
          </a:xfrm>
          <a:prstGeom prst="rect">
            <a:avLst/>
          </a:prstGeom>
          <a:noFill/>
        </p:spPr>
        <p:txBody>
          <a:bodyPr wrap="square" rtlCol="0">
            <a:spAutoFit/>
          </a:bodyPr>
          <a:lstStyle/>
          <a:p>
            <a:pPr marL="285750" indent="-285750">
              <a:buFont typeface="Wingdings" pitchFamily="2" charset="2"/>
              <a:buChar char="Ø"/>
            </a:pPr>
            <a:r>
              <a:rPr lang="en-US" dirty="0"/>
              <a:t>A risk model to be developed based on these attributes with a base interest rate. </a:t>
            </a:r>
          </a:p>
          <a:p>
            <a:pPr marL="285750" indent="-285750">
              <a:buFont typeface="Wingdings" pitchFamily="2" charset="2"/>
              <a:buChar char="Ø"/>
            </a:pPr>
            <a:r>
              <a:rPr lang="en-US" dirty="0"/>
              <a:t>Based on the risk model, add on interest rates are added to the base interest rate to compensate for delinquency risk. </a:t>
            </a:r>
          </a:p>
          <a:p>
            <a:pPr marL="285750" indent="-285750">
              <a:buFont typeface="Wingdings" pitchFamily="2" charset="2"/>
              <a:buChar char="Ø"/>
            </a:pPr>
            <a:endParaRPr lang="en-US" dirty="0"/>
          </a:p>
        </p:txBody>
      </p:sp>
      <p:sp>
        <p:nvSpPr>
          <p:cNvPr id="10" name="TextBox 9">
            <a:extLst>
              <a:ext uri="{FF2B5EF4-FFF2-40B4-BE49-F238E27FC236}">
                <a16:creationId xmlns:a16="http://schemas.microsoft.com/office/drawing/2014/main" xmlns="" id="{38060097-DC17-C231-9011-7688D040F580}"/>
              </a:ext>
            </a:extLst>
          </p:cNvPr>
          <p:cNvSpPr txBox="1"/>
          <p:nvPr/>
        </p:nvSpPr>
        <p:spPr>
          <a:xfrm>
            <a:off x="421498" y="1640093"/>
            <a:ext cx="3292543" cy="369332"/>
          </a:xfrm>
          <a:prstGeom prst="rect">
            <a:avLst/>
          </a:prstGeom>
          <a:noFill/>
        </p:spPr>
        <p:txBody>
          <a:bodyPr wrap="square" rtlCol="0">
            <a:spAutoFit/>
          </a:bodyPr>
          <a:lstStyle/>
          <a:p>
            <a:r>
              <a:rPr lang="en-US" b="1" dirty="0"/>
              <a:t>Key Influencers</a:t>
            </a:r>
          </a:p>
        </p:txBody>
      </p:sp>
      <p:sp>
        <p:nvSpPr>
          <p:cNvPr id="11" name="TextBox 10">
            <a:extLst>
              <a:ext uri="{FF2B5EF4-FFF2-40B4-BE49-F238E27FC236}">
                <a16:creationId xmlns:a16="http://schemas.microsoft.com/office/drawing/2014/main" xmlns="" id="{02DCD7C8-F595-27AD-CCA6-2C5C44A71DA1}"/>
              </a:ext>
            </a:extLst>
          </p:cNvPr>
          <p:cNvSpPr txBox="1"/>
          <p:nvPr/>
        </p:nvSpPr>
        <p:spPr>
          <a:xfrm>
            <a:off x="421498" y="3726095"/>
            <a:ext cx="3292543" cy="369332"/>
          </a:xfrm>
          <a:prstGeom prst="rect">
            <a:avLst/>
          </a:prstGeom>
          <a:noFill/>
        </p:spPr>
        <p:txBody>
          <a:bodyPr wrap="square" rtlCol="0">
            <a:spAutoFit/>
          </a:bodyPr>
          <a:lstStyle/>
          <a:p>
            <a:r>
              <a:rPr lang="en-US" b="1" dirty="0"/>
              <a:t>Recommendation</a:t>
            </a:r>
          </a:p>
        </p:txBody>
      </p:sp>
    </p:spTree>
    <p:extLst>
      <p:ext uri="{BB962C8B-B14F-4D97-AF65-F5344CB8AC3E}">
        <p14:creationId xmlns:p14="http://schemas.microsoft.com/office/powerpoint/2010/main" xmlns="" val="1820043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t>1</a:t>
            </a:r>
            <a:endParaRPr lang="en-US" dirty="0"/>
          </a:p>
        </p:txBody>
      </p:sp>
      <p:sp>
        <p:nvSpPr>
          <p:cNvPr id="6" name="Title 5"/>
          <p:cNvSpPr>
            <a:spLocks noGrp="1"/>
          </p:cNvSpPr>
          <p:nvPr>
            <p:ph type="title"/>
          </p:nvPr>
        </p:nvSpPr>
        <p:spPr/>
        <p:txBody>
          <a:bodyPr>
            <a:normAutofit fontScale="90000"/>
          </a:bodyPr>
          <a:lstStyle/>
          <a:p>
            <a:r>
              <a:rPr lang="en-IN" dirty="0" smtClean="0"/>
              <a:t>Understanding of the </a:t>
            </a:r>
            <a:r>
              <a:rPr lang="en-IN" dirty="0" smtClean="0"/>
              <a:t>dataset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Observations</a:t>
            </a:r>
            <a:endParaRPr lang="en-US" dirty="0"/>
          </a:p>
        </p:txBody>
      </p:sp>
      <p:sp>
        <p:nvSpPr>
          <p:cNvPr id="12" name="Text Placeholder 11"/>
          <p:cNvSpPr>
            <a:spLocks noGrp="1"/>
          </p:cNvSpPr>
          <p:nvPr>
            <p:ph type="body" sz="quarter" idx="12"/>
          </p:nvPr>
        </p:nvSpPr>
        <p:spPr/>
        <p:txBody>
          <a:bodyPr/>
          <a:lstStyle/>
          <a:p>
            <a:r>
              <a:rPr lang="en-US" dirty="0" smtClean="0"/>
              <a:t>Understanding the data set</a:t>
            </a:r>
            <a:endParaRPr lang="en-US" dirty="0"/>
          </a:p>
        </p:txBody>
      </p:sp>
      <p:graphicFrame>
        <p:nvGraphicFramePr>
          <p:cNvPr id="9" name="Diagram 8"/>
          <p:cNvGraphicFramePr/>
          <p:nvPr/>
        </p:nvGraphicFramePr>
        <p:xfrm>
          <a:off x="691978" y="1400432"/>
          <a:ext cx="10775092" cy="49674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2</a:t>
            </a:r>
            <a:endParaRPr lang="en-US" dirty="0"/>
          </a:p>
        </p:txBody>
      </p:sp>
      <p:sp>
        <p:nvSpPr>
          <p:cNvPr id="5" name="Title 4"/>
          <p:cNvSpPr>
            <a:spLocks noGrp="1"/>
          </p:cNvSpPr>
          <p:nvPr>
            <p:ph type="title"/>
          </p:nvPr>
        </p:nvSpPr>
        <p:spPr>
          <a:xfrm>
            <a:off x="822960" y="1934210"/>
            <a:ext cx="5701408" cy="1694180"/>
          </a:xfrm>
        </p:spPr>
        <p:txBody>
          <a:bodyPr>
            <a:normAutofit fontScale="90000"/>
          </a:bodyPr>
          <a:lstStyle/>
          <a:p>
            <a:pPr marL="285750" indent="-285750"/>
            <a:r>
              <a:rPr lang="en-IN" dirty="0" smtClean="0"/>
              <a:t>Data </a:t>
            </a:r>
            <a:r>
              <a:rPr lang="en-IN" dirty="0" smtClean="0"/>
              <a:t>Cleansing and Preparation</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Cleaning</a:t>
            </a:r>
            <a:endParaRPr lang="en-US" dirty="0"/>
          </a:p>
        </p:txBody>
      </p:sp>
      <p:sp>
        <p:nvSpPr>
          <p:cNvPr id="4" name="Text Placeholder 3"/>
          <p:cNvSpPr>
            <a:spLocks noGrp="1"/>
          </p:cNvSpPr>
          <p:nvPr>
            <p:ph type="body" sz="quarter" idx="12"/>
          </p:nvPr>
        </p:nvSpPr>
        <p:spPr/>
        <p:txBody>
          <a:bodyPr/>
          <a:lstStyle/>
          <a:p>
            <a:r>
              <a:rPr lang="en-US" dirty="0" smtClean="0"/>
              <a:t>Deleting columns with only null or single values</a:t>
            </a:r>
            <a:endParaRPr lang="en-US" dirty="0"/>
          </a:p>
        </p:txBody>
      </p:sp>
      <p:sp>
        <p:nvSpPr>
          <p:cNvPr id="6" name="TextBox 5"/>
          <p:cNvSpPr txBox="1"/>
          <p:nvPr/>
        </p:nvSpPr>
        <p:spPr>
          <a:xfrm>
            <a:off x="647700" y="1700250"/>
            <a:ext cx="3026376" cy="369332"/>
          </a:xfrm>
          <a:prstGeom prst="rect">
            <a:avLst/>
          </a:prstGeom>
          <a:noFill/>
        </p:spPr>
        <p:txBody>
          <a:bodyPr wrap="square" rtlCol="0">
            <a:spAutoFit/>
          </a:bodyPr>
          <a:lstStyle/>
          <a:p>
            <a:endParaRPr lang="en-US" dirty="0" smtClean="0"/>
          </a:p>
        </p:txBody>
      </p:sp>
      <p:graphicFrame>
        <p:nvGraphicFramePr>
          <p:cNvPr id="7" name="Table 6"/>
          <p:cNvGraphicFramePr>
            <a:graphicFrameLocks noGrp="1"/>
          </p:cNvGraphicFramePr>
          <p:nvPr/>
        </p:nvGraphicFramePr>
        <p:xfrm>
          <a:off x="1002268" y="1700250"/>
          <a:ext cx="10431850" cy="4887516"/>
        </p:xfrm>
        <a:graphic>
          <a:graphicData uri="http://schemas.openxmlformats.org/drawingml/2006/table">
            <a:tbl>
              <a:tblPr firstRow="1" bandRow="1">
                <a:tableStyleId>{5C22544A-7EE6-4342-B048-85BDC9FD1C3A}</a:tableStyleId>
              </a:tblPr>
              <a:tblGrid>
                <a:gridCol w="7820456"/>
                <a:gridCol w="2611394"/>
              </a:tblGrid>
              <a:tr h="2858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Observation</a:t>
                      </a:r>
                    </a:p>
                  </a:txBody>
                  <a:tcPr/>
                </a:tc>
                <a:tc>
                  <a:txBody>
                    <a:bodyPr/>
                    <a:lstStyle/>
                    <a:p>
                      <a:r>
                        <a:rPr lang="en-US" sz="1200" b="0" dirty="0" smtClean="0"/>
                        <a:t>Dropped</a:t>
                      </a:r>
                      <a:r>
                        <a:rPr lang="en-US" sz="1200" b="0" baseline="0" dirty="0" smtClean="0"/>
                        <a:t> columns</a:t>
                      </a:r>
                      <a:endParaRPr lang="en-US" sz="1200" b="0" dirty="0"/>
                    </a:p>
                  </a:txBody>
                  <a:tcPr/>
                </a:tc>
              </a:tr>
              <a:tr h="8860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There are few columns with only null or single values. These columns have been given first priority for deletion.</a:t>
                      </a:r>
                    </a:p>
                  </a:txBody>
                  <a:tcPr/>
                </a:tc>
                <a:tc>
                  <a:txBody>
                    <a:bodyPr/>
                    <a:lstStyle/>
                    <a:p>
                      <a:r>
                        <a:rPr lang="en-US" sz="1200" b="0" dirty="0" err="1" smtClean="0"/>
                        <a:t>tot_hi_cred_lim</a:t>
                      </a:r>
                      <a:endParaRPr lang="en-US" sz="1200" b="0" dirty="0" smtClean="0"/>
                    </a:p>
                    <a:p>
                      <a:r>
                        <a:rPr lang="en-US" sz="1200" b="0" dirty="0" err="1" smtClean="0"/>
                        <a:t>total_bal_ex_mort</a:t>
                      </a:r>
                      <a:endParaRPr lang="en-US" sz="1200" b="0" dirty="0" smtClean="0"/>
                    </a:p>
                    <a:p>
                      <a:r>
                        <a:rPr lang="en-US" sz="1200" b="0" dirty="0" err="1" smtClean="0"/>
                        <a:t>total_bc_limit</a:t>
                      </a:r>
                      <a:endParaRPr lang="en-US" sz="1200" b="0" dirty="0" smtClean="0"/>
                    </a:p>
                    <a:p>
                      <a:r>
                        <a:rPr lang="en-US" sz="1200" b="0" dirty="0" err="1" smtClean="0"/>
                        <a:t>total_il_high_credit_limit</a:t>
                      </a:r>
                      <a:endParaRPr lang="en-US" sz="1200" b="0" dirty="0"/>
                    </a:p>
                  </a:txBody>
                  <a:tcPr/>
                </a:tc>
              </a:tr>
              <a:tr h="6859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latin typeface="+mn-lt"/>
                          <a:ea typeface="+mn-ea"/>
                          <a:cs typeface="+mn-cs"/>
                        </a:rPr>
                        <a:t>Columns with too many null values</a:t>
                      </a:r>
                      <a:endParaRPr lang="en-US" sz="1200" b="0" dirty="0" smtClean="0"/>
                    </a:p>
                  </a:txBody>
                  <a:tcPr/>
                </a:tc>
                <a:tc>
                  <a:txBody>
                    <a:bodyPr/>
                    <a:lstStyle/>
                    <a:p>
                      <a:r>
                        <a:rPr lang="en-US" sz="1200" b="0" i="0" kern="1200" dirty="0" err="1" smtClean="0">
                          <a:solidFill>
                            <a:schemeClr val="dk1"/>
                          </a:solidFill>
                          <a:latin typeface="+mn-lt"/>
                          <a:ea typeface="+mn-ea"/>
                          <a:cs typeface="+mn-cs"/>
                        </a:rPr>
                        <a:t>next_pymnt_d</a:t>
                      </a:r>
                      <a:endParaRPr lang="en-US" sz="1200" b="0" i="0" kern="1200" dirty="0" smtClean="0">
                        <a:solidFill>
                          <a:schemeClr val="dk1"/>
                        </a:solidFill>
                        <a:latin typeface="+mn-lt"/>
                        <a:ea typeface="+mn-ea"/>
                        <a:cs typeface="+mn-cs"/>
                      </a:endParaRPr>
                    </a:p>
                    <a:p>
                      <a:r>
                        <a:rPr lang="en-US" sz="1200" b="0" i="0" kern="1200" dirty="0" err="1" smtClean="0">
                          <a:solidFill>
                            <a:schemeClr val="dk1"/>
                          </a:solidFill>
                          <a:latin typeface="+mn-lt"/>
                          <a:ea typeface="+mn-ea"/>
                          <a:cs typeface="+mn-cs"/>
                        </a:rPr>
                        <a:t>mths_since_last_record</a:t>
                      </a:r>
                      <a:endParaRPr lang="en-US" sz="1200" b="0" i="0" kern="1200" dirty="0" smtClean="0">
                        <a:solidFill>
                          <a:schemeClr val="dk1"/>
                        </a:solidFill>
                        <a:latin typeface="+mn-lt"/>
                        <a:ea typeface="+mn-ea"/>
                        <a:cs typeface="+mn-cs"/>
                      </a:endParaRPr>
                    </a:p>
                    <a:p>
                      <a:r>
                        <a:rPr lang="en-US" sz="1200" b="0" i="0" kern="1200" dirty="0" err="1" smtClean="0">
                          <a:solidFill>
                            <a:schemeClr val="dk1"/>
                          </a:solidFill>
                          <a:latin typeface="+mn-lt"/>
                          <a:ea typeface="+mn-ea"/>
                          <a:cs typeface="+mn-cs"/>
                        </a:rPr>
                        <a:t>mths_since_last_delinq</a:t>
                      </a:r>
                      <a:endParaRPr lang="en-US" sz="1200" b="0" dirty="0"/>
                    </a:p>
                  </a:txBody>
                  <a:tcPr/>
                </a:tc>
              </a:tr>
              <a:tr h="6859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Columns with only zero or null values</a:t>
                      </a:r>
                    </a:p>
                  </a:txBody>
                  <a:tcPr/>
                </a:tc>
                <a:tc>
                  <a:txBody>
                    <a:bodyPr/>
                    <a:lstStyle/>
                    <a:p>
                      <a:r>
                        <a:rPr lang="en-US" sz="1200" b="0" i="0" kern="1200" dirty="0" smtClean="0">
                          <a:solidFill>
                            <a:schemeClr val="dk1"/>
                          </a:solidFill>
                          <a:latin typeface="+mn-lt"/>
                          <a:ea typeface="+mn-ea"/>
                          <a:cs typeface="+mn-cs"/>
                        </a:rPr>
                        <a:t>collections_12_mths_ex_med</a:t>
                      </a:r>
                    </a:p>
                    <a:p>
                      <a:r>
                        <a:rPr lang="en-US" sz="1200" b="0" i="0" kern="1200" dirty="0" smtClean="0">
                          <a:solidFill>
                            <a:schemeClr val="dk1"/>
                          </a:solidFill>
                          <a:latin typeface="+mn-lt"/>
                          <a:ea typeface="+mn-ea"/>
                          <a:cs typeface="+mn-cs"/>
                        </a:rPr>
                        <a:t>chargeoff_within_12_mths</a:t>
                      </a:r>
                    </a:p>
                    <a:p>
                      <a:r>
                        <a:rPr lang="en-US" sz="1200" b="0" i="0" kern="1200" dirty="0" err="1" smtClean="0">
                          <a:solidFill>
                            <a:schemeClr val="dk1"/>
                          </a:solidFill>
                          <a:latin typeface="+mn-lt"/>
                          <a:ea typeface="+mn-ea"/>
                          <a:cs typeface="+mn-cs"/>
                        </a:rPr>
                        <a:t>tax_liens</a:t>
                      </a:r>
                      <a:endParaRPr lang="en-US" sz="1200" b="0" dirty="0"/>
                    </a:p>
                  </a:txBody>
                  <a:tcPr/>
                </a:tc>
              </a:tr>
              <a:tr h="4858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Not useful</a:t>
                      </a:r>
                      <a:endParaRPr lang="en-US" sz="1200" b="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err="1" smtClean="0"/>
                        <a:t>last_pymnt_d</a:t>
                      </a:r>
                      <a:endParaRPr 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err="1" smtClean="0"/>
                        <a:t>last_credit_pull_d</a:t>
                      </a:r>
                      <a:endParaRPr lang="en-US" sz="1200" b="0" dirty="0"/>
                    </a:p>
                  </a:txBody>
                  <a:tcPr/>
                </a:tc>
              </a:tr>
              <a:tr h="12861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Columns</a:t>
                      </a:r>
                      <a:r>
                        <a:rPr lang="en-US" sz="1200" b="0" baseline="0" dirty="0" smtClean="0"/>
                        <a:t> with only 1 unique value</a:t>
                      </a:r>
                      <a:endParaRPr lang="en-US" sz="1200" b="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err="1" smtClean="0"/>
                        <a:t>pymnt_plan</a:t>
                      </a:r>
                      <a:endParaRPr 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err="1" smtClean="0"/>
                        <a:t>initial_list_status</a:t>
                      </a:r>
                      <a:endParaRPr 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err="1" smtClean="0"/>
                        <a:t>policy_code</a:t>
                      </a:r>
                      <a:endParaRPr 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err="1" smtClean="0"/>
                        <a:t>application_type</a:t>
                      </a:r>
                      <a:endParaRPr 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err="1" smtClean="0"/>
                        <a:t>acc_now_delinq</a:t>
                      </a:r>
                      <a:endParaRPr 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err="1" smtClean="0"/>
                        <a:t>delinq_amnt</a:t>
                      </a:r>
                      <a:endParaRPr lang="en-US" sz="1200" b="0" dirty="0"/>
                    </a:p>
                  </a:txBody>
                  <a:tcPr/>
                </a:tc>
              </a:tr>
              <a:tr h="28582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Since</a:t>
                      </a:r>
                      <a:r>
                        <a:rPr lang="en-US" sz="1200" b="1" baseline="0" dirty="0" smtClean="0"/>
                        <a:t> current types of load won’t be useful for analysis, the same shall be removed.</a:t>
                      </a:r>
                      <a:endParaRPr lang="en-US" sz="1200" b="1" dirty="0" smtClean="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dirty="0"/>
                    </a:p>
                  </a:txBody>
                  <a:tcPr/>
                </a:tc>
              </a:tr>
              <a:tr h="28582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There are some outliers in </a:t>
                      </a:r>
                      <a:r>
                        <a:rPr lang="en-US" sz="1200" b="1" dirty="0" err="1" smtClean="0"/>
                        <a:t>annual_inc</a:t>
                      </a:r>
                      <a:r>
                        <a:rPr lang="en-US" sz="1200" b="1" dirty="0" smtClean="0"/>
                        <a:t>.</a:t>
                      </a:r>
                      <a:r>
                        <a:rPr lang="en-US" sz="1200" b="1" baseline="0" dirty="0" smtClean="0"/>
                        <a:t> Therefore, values above 95 percentile shall be removed.</a:t>
                      </a:r>
                      <a:endParaRPr lang="en-US" sz="1200" b="1" dirty="0" smtClean="0"/>
                    </a:p>
                  </a:txBody>
                  <a:tcPr/>
                </a:tc>
                <a:tc hMerge="1">
                  <a:txBody>
                    <a:bodyPr/>
                    <a:lstStyle/>
                    <a:p>
                      <a:endParaRPr lang="en-US"/>
                    </a:p>
                  </a:txBody>
                  <a:tcPr/>
                </a:tc>
              </a:tr>
            </a:tbl>
          </a:graphicData>
        </a:graphic>
      </p:graphicFrame>
    </p:spTree>
    <p:extLst>
      <p:ext uri="{BB962C8B-B14F-4D97-AF65-F5344CB8AC3E}">
        <p14:creationId xmlns="" xmlns:p14="http://schemas.microsoft.com/office/powerpoint/2010/main" val="6090578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sp>
        <p:nvSpPr>
          <p:cNvPr id="3" name="Text Placeholder 2"/>
          <p:cNvSpPr>
            <a:spLocks noGrp="1"/>
          </p:cNvSpPr>
          <p:nvPr>
            <p:ph type="body" sz="quarter" idx="12"/>
          </p:nvPr>
        </p:nvSpPr>
        <p:spPr/>
        <p:txBody>
          <a:bodyPr/>
          <a:lstStyle/>
          <a:p>
            <a:r>
              <a:rPr lang="en-US" dirty="0" smtClean="0"/>
              <a:t>Missing values</a:t>
            </a:r>
            <a:endParaRPr lang="en-US" dirty="0"/>
          </a:p>
        </p:txBody>
      </p:sp>
      <p:graphicFrame>
        <p:nvGraphicFramePr>
          <p:cNvPr id="5" name="Diagram 4"/>
          <p:cNvGraphicFramePr/>
          <p:nvPr/>
        </p:nvGraphicFramePr>
        <p:xfrm>
          <a:off x="647700" y="1700250"/>
          <a:ext cx="10896600" cy="4438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Deriving values</a:t>
            </a:r>
            <a:endParaRPr lang="en-US" dirty="0"/>
          </a:p>
        </p:txBody>
      </p:sp>
      <p:sp>
        <p:nvSpPr>
          <p:cNvPr id="3" name="Text Placeholder 2"/>
          <p:cNvSpPr>
            <a:spLocks noGrp="1"/>
          </p:cNvSpPr>
          <p:nvPr>
            <p:ph type="body" sz="quarter" idx="12"/>
          </p:nvPr>
        </p:nvSpPr>
        <p:spPr/>
        <p:txBody>
          <a:bodyPr/>
          <a:lstStyle/>
          <a:p>
            <a:r>
              <a:rPr lang="en-US" dirty="0" smtClean="0"/>
              <a:t>New features for analysis</a:t>
            </a:r>
            <a:endParaRPr lang="en-US" dirty="0"/>
          </a:p>
        </p:txBody>
      </p:sp>
      <p:graphicFrame>
        <p:nvGraphicFramePr>
          <p:cNvPr id="5" name="Diagram 4"/>
          <p:cNvGraphicFramePr/>
          <p:nvPr/>
        </p:nvGraphicFramePr>
        <p:xfrm>
          <a:off x="354227" y="1700250"/>
          <a:ext cx="11508259" cy="4601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3</a:t>
            </a:r>
            <a:endParaRPr lang="en-US" dirty="0"/>
          </a:p>
        </p:txBody>
      </p:sp>
      <p:sp>
        <p:nvSpPr>
          <p:cNvPr id="5" name="Title 4"/>
          <p:cNvSpPr>
            <a:spLocks noGrp="1"/>
          </p:cNvSpPr>
          <p:nvPr>
            <p:ph type="title"/>
          </p:nvPr>
        </p:nvSpPr>
        <p:spPr/>
        <p:txBody>
          <a:bodyPr>
            <a:normAutofit fontScale="90000"/>
          </a:bodyPr>
          <a:lstStyle/>
          <a:p>
            <a:r>
              <a:rPr lang="en-IN" dirty="0" err="1" smtClean="0"/>
              <a:t>Univariate</a:t>
            </a:r>
            <a:r>
              <a:rPr lang="en-IN" dirty="0" smtClean="0"/>
              <a:t> </a:t>
            </a:r>
            <a:r>
              <a:rPr lang="en-IN" dirty="0" smtClean="0"/>
              <a:t>Analysis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CC12AB6B-2397-478A-BF32-BF0AFF5D84DB}"/>
              </a:ext>
            </a:extLst>
          </p:cNvPr>
          <p:cNvSpPr>
            <a:spLocks noGrp="1"/>
          </p:cNvSpPr>
          <p:nvPr>
            <p:ph type="title"/>
          </p:nvPr>
        </p:nvSpPr>
        <p:spPr>
          <a:xfrm>
            <a:off x="826625" y="4867539"/>
            <a:ext cx="2727803" cy="1025525"/>
          </a:xfrm>
        </p:spPr>
        <p:txBody>
          <a:bodyPr/>
          <a:lstStyle/>
          <a:p>
            <a:r>
              <a:rPr lang="en-US" dirty="0"/>
              <a:t>Agenda</a:t>
            </a:r>
          </a:p>
        </p:txBody>
      </p:sp>
      <p:sp>
        <p:nvSpPr>
          <p:cNvPr id="10" name="Text Placeholder 9">
            <a:extLst>
              <a:ext uri="{FF2B5EF4-FFF2-40B4-BE49-F238E27FC236}">
                <a16:creationId xmlns:a16="http://schemas.microsoft.com/office/drawing/2014/main" xmlns="" id="{1A50CE80-CA72-48E8-BA6A-98B4A0501A5B}"/>
              </a:ext>
            </a:extLst>
          </p:cNvPr>
          <p:cNvSpPr>
            <a:spLocks noGrp="1"/>
          </p:cNvSpPr>
          <p:nvPr>
            <p:ph type="body" sz="quarter" idx="11"/>
          </p:nvPr>
        </p:nvSpPr>
        <p:spPr/>
        <p:txBody>
          <a:bodyPr/>
          <a:lstStyle/>
          <a:p>
            <a:r>
              <a:rPr lang="en-US" dirty="0"/>
              <a:t>Project Overview</a:t>
            </a:r>
          </a:p>
        </p:txBody>
      </p:sp>
      <p:sp>
        <p:nvSpPr>
          <p:cNvPr id="12" name="Text Placeholder 11">
            <a:extLst>
              <a:ext uri="{FF2B5EF4-FFF2-40B4-BE49-F238E27FC236}">
                <a16:creationId xmlns:a16="http://schemas.microsoft.com/office/drawing/2014/main" xmlns="" id="{75BAF650-FD43-47DB-AB10-61E4F4A72162}"/>
              </a:ext>
            </a:extLst>
          </p:cNvPr>
          <p:cNvSpPr>
            <a:spLocks noGrp="1"/>
          </p:cNvSpPr>
          <p:nvPr>
            <p:ph type="body" sz="quarter" idx="13"/>
          </p:nvPr>
        </p:nvSpPr>
        <p:spPr/>
        <p:txBody>
          <a:bodyPr/>
          <a:lstStyle/>
          <a:p>
            <a:r>
              <a:rPr lang="en-US" dirty="0"/>
              <a:t>Analysis Approach</a:t>
            </a:r>
          </a:p>
        </p:txBody>
      </p:sp>
      <p:sp>
        <p:nvSpPr>
          <p:cNvPr id="13" name="Text Placeholder 12">
            <a:extLst>
              <a:ext uri="{FF2B5EF4-FFF2-40B4-BE49-F238E27FC236}">
                <a16:creationId xmlns:a16="http://schemas.microsoft.com/office/drawing/2014/main" xmlns="" id="{FF16BB79-5932-44CF-9C3A-407F4849693A}"/>
              </a:ext>
            </a:extLst>
          </p:cNvPr>
          <p:cNvSpPr>
            <a:spLocks noGrp="1"/>
          </p:cNvSpPr>
          <p:nvPr>
            <p:ph type="body" sz="quarter" idx="14"/>
          </p:nvPr>
        </p:nvSpPr>
        <p:spPr/>
        <p:txBody>
          <a:bodyPr/>
          <a:lstStyle/>
          <a:p>
            <a:r>
              <a:rPr lang="en-US" dirty="0"/>
              <a:t>Results </a:t>
            </a:r>
            <a:r>
              <a:rPr lang="en-US" dirty="0" err="1"/>
              <a:t>Dsicussion</a:t>
            </a:r>
            <a:endParaRPr lang="en-US" dirty="0"/>
          </a:p>
        </p:txBody>
      </p:sp>
      <p:sp>
        <p:nvSpPr>
          <p:cNvPr id="14" name="Text Placeholder 13">
            <a:extLst>
              <a:ext uri="{FF2B5EF4-FFF2-40B4-BE49-F238E27FC236}">
                <a16:creationId xmlns:a16="http://schemas.microsoft.com/office/drawing/2014/main" xmlns="" id="{9C7D62EB-2597-47CE-BB7C-6A6EAB5BC0B7}"/>
              </a:ext>
            </a:extLst>
          </p:cNvPr>
          <p:cNvSpPr>
            <a:spLocks noGrp="1"/>
          </p:cNvSpPr>
          <p:nvPr>
            <p:ph type="body" sz="quarter" idx="15"/>
          </p:nvPr>
        </p:nvSpPr>
        <p:spPr/>
        <p:txBody>
          <a:bodyPr/>
          <a:lstStyle/>
          <a:p>
            <a:r>
              <a:rPr lang="en-US" dirty="0"/>
              <a:t>Analysis and Findings</a:t>
            </a:r>
          </a:p>
        </p:txBody>
      </p:sp>
      <p:sp>
        <p:nvSpPr>
          <p:cNvPr id="15" name="Text Placeholder 14">
            <a:extLst>
              <a:ext uri="{FF2B5EF4-FFF2-40B4-BE49-F238E27FC236}">
                <a16:creationId xmlns:a16="http://schemas.microsoft.com/office/drawing/2014/main" xmlns="" id="{82271CFC-BF42-4890-8441-5320497A37EE}"/>
              </a:ext>
            </a:extLst>
          </p:cNvPr>
          <p:cNvSpPr>
            <a:spLocks noGrp="1"/>
          </p:cNvSpPr>
          <p:nvPr>
            <p:ph type="body" sz="quarter" idx="16"/>
          </p:nvPr>
        </p:nvSpPr>
        <p:spPr/>
        <p:txBody>
          <a:bodyPr/>
          <a:lstStyle/>
          <a:p>
            <a:r>
              <a:rPr lang="en-US" dirty="0"/>
              <a:t>Recommendations and Conclusions</a:t>
            </a:r>
          </a:p>
        </p:txBody>
      </p:sp>
      <p:pic>
        <p:nvPicPr>
          <p:cNvPr id="5" name="Picture Placeholder 4" descr="Two people sitting at a table&#10;&#10;Description automatically generated">
            <a:extLst>
              <a:ext uri="{FF2B5EF4-FFF2-40B4-BE49-F238E27FC236}">
                <a16:creationId xmlns:a16="http://schemas.microsoft.com/office/drawing/2014/main" xmlns="" id="{7DE76D96-D2E8-6F4E-BE03-3ADF7B81D9E1}"/>
              </a:ext>
            </a:extLst>
          </p:cNvPr>
          <p:cNvPicPr>
            <a:picLocks noGrp="1" noChangeAspect="1"/>
          </p:cNvPicPr>
          <p:nvPr>
            <p:ph type="pic" sz="quarter" idx="12"/>
          </p:nvPr>
        </p:nvPicPr>
        <p:blipFill>
          <a:blip r:embed="rId3"/>
          <a:srcRect l="19952" r="19952"/>
          <a:stretch>
            <a:fillRect/>
          </a:stretch>
        </p:blipFill>
        <p:spPr/>
      </p:pic>
    </p:spTree>
    <p:extLst>
      <p:ext uri="{BB962C8B-B14F-4D97-AF65-F5344CB8AC3E}">
        <p14:creationId xmlns:p14="http://schemas.microsoft.com/office/powerpoint/2010/main" xmlns="" val="307395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group of people sitting in front of a window">
            <a:extLst>
              <a:ext uri="{FF2B5EF4-FFF2-40B4-BE49-F238E27FC236}">
                <a16:creationId xmlns:a16="http://schemas.microsoft.com/office/drawing/2014/main" xmlns="" id="{52A2CEC9-3F71-424A-8B32-9D07BE6254B7}"/>
              </a:ext>
            </a:extLst>
          </p:cNvPr>
          <p:cNvPicPr>
            <a:picLocks noGrp="1" noChangeAspect="1"/>
          </p:cNvPicPr>
          <p:nvPr>
            <p:ph type="pic" sz="quarter" idx="10"/>
          </p:nvPr>
        </p:nvPicPr>
        <p:blipFill rotWithShape="1">
          <a:blip r:embed="rId3" cstate="screen">
            <a:alphaModFix amt="50000"/>
            <a:extLst>
              <a:ext uri="{28A0092B-C50C-407E-A947-70E740481C1C}">
                <a14:useLocalDpi xmlns:a14="http://schemas.microsoft.com/office/drawing/2010/main" xmlns=""/>
              </a:ext>
            </a:extLst>
          </a:blip>
          <a:srcRect t="44976" b="13760"/>
          <a:stretch/>
        </p:blipFill>
        <p:spPr>
          <a:xfrm>
            <a:off x="0" y="2484613"/>
            <a:ext cx="12191999" cy="4373388"/>
          </a:xfrm>
          <a:prstGeom prst="rect">
            <a:avLst/>
          </a:prstGeom>
        </p:spPr>
      </p:pic>
      <p:sp>
        <p:nvSpPr>
          <p:cNvPr id="9" name="Title 8">
            <a:extLst>
              <a:ext uri="{FF2B5EF4-FFF2-40B4-BE49-F238E27FC236}">
                <a16:creationId xmlns:a16="http://schemas.microsoft.com/office/drawing/2014/main" xmlns="" id="{5249062A-D4B8-4980-B15D-2F0CF58BB5B7}"/>
              </a:ext>
            </a:extLst>
          </p:cNvPr>
          <p:cNvSpPr>
            <a:spLocks noGrp="1"/>
          </p:cNvSpPr>
          <p:nvPr>
            <p:ph type="title"/>
          </p:nvPr>
        </p:nvSpPr>
        <p:spPr>
          <a:xfrm>
            <a:off x="158045" y="0"/>
            <a:ext cx="5045593" cy="959084"/>
          </a:xfrm>
        </p:spPr>
        <p:txBody>
          <a:bodyPr/>
          <a:lstStyle/>
          <a:p>
            <a:pPr algn="l"/>
            <a:r>
              <a:rPr lang="en-IN" dirty="0"/>
              <a:t>Project Overview</a:t>
            </a:r>
          </a:p>
        </p:txBody>
      </p:sp>
      <p:sp>
        <p:nvSpPr>
          <p:cNvPr id="11" name="Text Placeholder 10">
            <a:extLst>
              <a:ext uri="{FF2B5EF4-FFF2-40B4-BE49-F238E27FC236}">
                <a16:creationId xmlns:a16="http://schemas.microsoft.com/office/drawing/2014/main" xmlns="" id="{B59FCEF3-B015-47B8-8D8F-7C0C90D275EB}"/>
              </a:ext>
            </a:extLst>
          </p:cNvPr>
          <p:cNvSpPr>
            <a:spLocks noGrp="1"/>
          </p:cNvSpPr>
          <p:nvPr>
            <p:ph type="body" sz="quarter" idx="11"/>
          </p:nvPr>
        </p:nvSpPr>
        <p:spPr>
          <a:xfrm>
            <a:off x="541948" y="2887875"/>
            <a:ext cx="9258010" cy="1207201"/>
          </a:xfrm>
        </p:spPr>
        <p:txBody>
          <a:bodyPr>
            <a:noAutofit/>
          </a:bodyPr>
          <a:lstStyle/>
          <a:p>
            <a:r>
              <a:rPr lang="en-IN" dirty="0"/>
              <a:t>The project will progress as follows:</a:t>
            </a:r>
          </a:p>
          <a:p>
            <a:pPr marL="285750" indent="-285750">
              <a:buFont typeface="Wingdings" pitchFamily="2" charset="2"/>
              <a:buChar char="Ø"/>
            </a:pPr>
            <a:r>
              <a:rPr lang="en-IN" dirty="0"/>
              <a:t>Understanding of the dataset</a:t>
            </a:r>
          </a:p>
          <a:p>
            <a:pPr marL="285750" indent="-285750">
              <a:buFont typeface="Wingdings" pitchFamily="2" charset="2"/>
              <a:buChar char="Ø"/>
            </a:pPr>
            <a:r>
              <a:rPr lang="en-IN" dirty="0"/>
              <a:t>Data Cleansing and Preparation</a:t>
            </a:r>
          </a:p>
          <a:p>
            <a:pPr marL="285750" indent="-285750">
              <a:buFont typeface="Wingdings" pitchFamily="2" charset="2"/>
              <a:buChar char="Ø"/>
            </a:pPr>
            <a:r>
              <a:rPr lang="en-IN" dirty="0"/>
              <a:t>Univariate Analysis</a:t>
            </a:r>
          </a:p>
          <a:p>
            <a:pPr marL="285750" indent="-285750">
              <a:buFont typeface="Wingdings" pitchFamily="2" charset="2"/>
              <a:buChar char="Ø"/>
            </a:pPr>
            <a:r>
              <a:rPr lang="en-IN" dirty="0"/>
              <a:t>Bivariate Analysis</a:t>
            </a:r>
          </a:p>
          <a:p>
            <a:pPr marL="285750" indent="-285750">
              <a:buFont typeface="Wingdings" pitchFamily="2" charset="2"/>
              <a:buChar char="Ø"/>
            </a:pPr>
            <a:r>
              <a:rPr lang="en-IN" dirty="0"/>
              <a:t>Discussion of Observations</a:t>
            </a:r>
          </a:p>
          <a:p>
            <a:pPr marL="285750" indent="-285750">
              <a:buFont typeface="Wingdings" pitchFamily="2" charset="2"/>
              <a:buChar char="Ø"/>
            </a:pPr>
            <a:r>
              <a:rPr lang="en-IN" dirty="0"/>
              <a:t>Recommendations</a:t>
            </a:r>
          </a:p>
          <a:p>
            <a:pPr marL="285750" indent="-285750">
              <a:buFont typeface="Wingdings" pitchFamily="2" charset="2"/>
              <a:buChar char="Ø"/>
            </a:pPr>
            <a:endParaRPr lang="en-IN" dirty="0"/>
          </a:p>
        </p:txBody>
      </p:sp>
      <p:sp>
        <p:nvSpPr>
          <p:cNvPr id="12" name="Text Placeholder 11">
            <a:extLst>
              <a:ext uri="{FF2B5EF4-FFF2-40B4-BE49-F238E27FC236}">
                <a16:creationId xmlns:a16="http://schemas.microsoft.com/office/drawing/2014/main" xmlns="" id="{045C97E3-0CF5-415A-BEEC-B465AA7F130B}"/>
              </a:ext>
            </a:extLst>
          </p:cNvPr>
          <p:cNvSpPr>
            <a:spLocks noGrp="1"/>
          </p:cNvSpPr>
          <p:nvPr>
            <p:ph type="body" sz="quarter" idx="12"/>
          </p:nvPr>
        </p:nvSpPr>
        <p:spPr>
          <a:xfrm>
            <a:off x="389548" y="953185"/>
            <a:ext cx="4155432" cy="382749"/>
          </a:xfrm>
        </p:spPr>
        <p:txBody>
          <a:bodyPr/>
          <a:lstStyle/>
          <a:p>
            <a:r>
              <a:rPr lang="en-IN" dirty="0"/>
              <a:t>Objective</a:t>
            </a:r>
            <a:endParaRPr lang="en-US" dirty="0"/>
          </a:p>
        </p:txBody>
      </p:sp>
      <p:pic>
        <p:nvPicPr>
          <p:cNvPr id="2" name="Picture 1">
            <a:extLst>
              <a:ext uri="{FF2B5EF4-FFF2-40B4-BE49-F238E27FC236}">
                <a16:creationId xmlns:a16="http://schemas.microsoft.com/office/drawing/2014/main" xmlns="" id="{4072538C-D8C2-7DBE-F7FA-2CE482FAC076}"/>
              </a:ext>
            </a:extLst>
          </p:cNvPr>
          <p:cNvPicPr>
            <a:picLocks noChangeAspect="1"/>
          </p:cNvPicPr>
          <p:nvPr/>
        </p:nvPicPr>
        <p:blipFill>
          <a:blip r:embed="rId4"/>
          <a:stretch>
            <a:fillRect/>
          </a:stretch>
        </p:blipFill>
        <p:spPr>
          <a:xfrm>
            <a:off x="9647559" y="1335934"/>
            <a:ext cx="2544441" cy="1418546"/>
          </a:xfrm>
          <a:prstGeom prst="rect">
            <a:avLst/>
          </a:prstGeom>
        </p:spPr>
      </p:pic>
      <p:sp>
        <p:nvSpPr>
          <p:cNvPr id="7" name="Text Placeholder 10">
            <a:extLst>
              <a:ext uri="{FF2B5EF4-FFF2-40B4-BE49-F238E27FC236}">
                <a16:creationId xmlns:a16="http://schemas.microsoft.com/office/drawing/2014/main" xmlns="" id="{BA12C820-3D3D-BCC0-EB74-F31FED32973D}"/>
              </a:ext>
            </a:extLst>
          </p:cNvPr>
          <p:cNvSpPr txBox="1">
            <a:spLocks/>
          </p:cNvSpPr>
          <p:nvPr/>
        </p:nvSpPr>
        <p:spPr>
          <a:xfrm>
            <a:off x="541948" y="1508304"/>
            <a:ext cx="9258010" cy="120720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Lending Club is an online market place company facilitating personal loans, business loans, and financing of medical procedures. Objective of the project is to </a:t>
            </a:r>
            <a:r>
              <a:rPr lang="en-IN" b="1" dirty="0"/>
              <a:t>analyse</a:t>
            </a:r>
            <a:r>
              <a:rPr lang="en-IN" dirty="0"/>
              <a:t> the organization’s </a:t>
            </a:r>
            <a:r>
              <a:rPr lang="en-IN" b="1" dirty="0"/>
              <a:t>historic loan data</a:t>
            </a:r>
            <a:r>
              <a:rPr lang="en-IN" dirty="0"/>
              <a:t> and </a:t>
            </a:r>
            <a:r>
              <a:rPr lang="en-IN" b="1" dirty="0"/>
              <a:t>identify patterns and key drivers that will enable the organization to take actions</a:t>
            </a:r>
            <a:r>
              <a:rPr lang="en-IN" dirty="0"/>
              <a:t> such as denying the loan, reducing the amount of loan, lending (to risky applicants) at a higher interest rate, etc. to a new applicant. </a:t>
            </a:r>
          </a:p>
        </p:txBody>
      </p:sp>
      <p:sp>
        <p:nvSpPr>
          <p:cNvPr id="8" name="Text Placeholder 11">
            <a:extLst>
              <a:ext uri="{FF2B5EF4-FFF2-40B4-BE49-F238E27FC236}">
                <a16:creationId xmlns:a16="http://schemas.microsoft.com/office/drawing/2014/main" xmlns="" id="{107338F8-959D-F99C-955A-5B7A081D544E}"/>
              </a:ext>
            </a:extLst>
          </p:cNvPr>
          <p:cNvSpPr txBox="1">
            <a:spLocks/>
          </p:cNvSpPr>
          <p:nvPr/>
        </p:nvSpPr>
        <p:spPr>
          <a:xfrm>
            <a:off x="389548" y="2484612"/>
            <a:ext cx="4155432" cy="382749"/>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b="1"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Analysis Approach</a:t>
            </a:r>
            <a:endParaRPr lang="en-US" dirty="0"/>
          </a:p>
        </p:txBody>
      </p:sp>
    </p:spTree>
    <p:extLst>
      <p:ext uri="{BB962C8B-B14F-4D97-AF65-F5344CB8AC3E}">
        <p14:creationId xmlns:p14="http://schemas.microsoft.com/office/powerpoint/2010/main" xmlns="" val="605044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6E529B-F867-517C-425B-EC416048B1F3}"/>
              </a:ext>
            </a:extLst>
          </p:cNvPr>
          <p:cNvSpPr txBox="1">
            <a:spLocks/>
          </p:cNvSpPr>
          <p:nvPr/>
        </p:nvSpPr>
        <p:spPr>
          <a:xfrm>
            <a:off x="647700" y="289560"/>
            <a:ext cx="10896600" cy="893218"/>
          </a:xfrm>
          <a:prstGeom prst="rect">
            <a:avLst/>
          </a:prstGeom>
        </p:spPr>
        <p:txBody>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dirty="0"/>
              <a:t>Data Familiarization and Data Preparation</a:t>
            </a:r>
          </a:p>
        </p:txBody>
      </p:sp>
      <p:sp>
        <p:nvSpPr>
          <p:cNvPr id="3" name="TextBox 2">
            <a:extLst>
              <a:ext uri="{FF2B5EF4-FFF2-40B4-BE49-F238E27FC236}">
                <a16:creationId xmlns:a16="http://schemas.microsoft.com/office/drawing/2014/main" xmlns="" id="{B4126B50-BAE6-65D4-5EF1-3BB50AF13775}"/>
              </a:ext>
            </a:extLst>
          </p:cNvPr>
          <p:cNvSpPr txBox="1"/>
          <p:nvPr/>
        </p:nvSpPr>
        <p:spPr>
          <a:xfrm>
            <a:off x="647700" y="1255993"/>
            <a:ext cx="10896600" cy="523220"/>
          </a:xfrm>
          <a:prstGeom prst="rect">
            <a:avLst/>
          </a:prstGeom>
          <a:noFill/>
        </p:spPr>
        <p:txBody>
          <a:bodyPr wrap="square" rtlCol="0">
            <a:spAutoFit/>
          </a:bodyPr>
          <a:lstStyle/>
          <a:p>
            <a:r>
              <a:rPr lang="en-US" sz="1400" dirty="0"/>
              <a:t>The data set contains 5 years loan data of the company for the period 2007 to 2011. It contained over 110 attributes of the data such as the loan amount details, applicant details, sanction status, repayment status etc. </a:t>
            </a:r>
          </a:p>
        </p:txBody>
      </p:sp>
      <p:sp>
        <p:nvSpPr>
          <p:cNvPr id="4" name="TextBox 3">
            <a:extLst>
              <a:ext uri="{FF2B5EF4-FFF2-40B4-BE49-F238E27FC236}">
                <a16:creationId xmlns:a16="http://schemas.microsoft.com/office/drawing/2014/main" xmlns="" id="{6223C640-D379-E684-27B1-F00475101E35}"/>
              </a:ext>
            </a:extLst>
          </p:cNvPr>
          <p:cNvSpPr txBox="1"/>
          <p:nvPr/>
        </p:nvSpPr>
        <p:spPr>
          <a:xfrm>
            <a:off x="647700" y="899713"/>
            <a:ext cx="3540478" cy="307777"/>
          </a:xfrm>
          <a:prstGeom prst="rect">
            <a:avLst/>
          </a:prstGeom>
          <a:noFill/>
        </p:spPr>
        <p:txBody>
          <a:bodyPr wrap="square" rtlCol="0">
            <a:spAutoFit/>
          </a:bodyPr>
          <a:lstStyle/>
          <a:p>
            <a:pPr marL="285750" indent="-285750">
              <a:buFont typeface="Wingdings" pitchFamily="2" charset="2"/>
              <a:buChar char="Ø"/>
            </a:pPr>
            <a:r>
              <a:rPr lang="en-US" sz="1400" b="1" dirty="0"/>
              <a:t>Data Description</a:t>
            </a:r>
          </a:p>
        </p:txBody>
      </p:sp>
      <p:sp>
        <p:nvSpPr>
          <p:cNvPr id="5" name="TextBox 4">
            <a:extLst>
              <a:ext uri="{FF2B5EF4-FFF2-40B4-BE49-F238E27FC236}">
                <a16:creationId xmlns:a16="http://schemas.microsoft.com/office/drawing/2014/main" xmlns="" id="{995B7878-4157-2A21-9153-FB4F0AE62BD3}"/>
              </a:ext>
            </a:extLst>
          </p:cNvPr>
          <p:cNvSpPr txBox="1"/>
          <p:nvPr/>
        </p:nvSpPr>
        <p:spPr>
          <a:xfrm>
            <a:off x="647700" y="2183996"/>
            <a:ext cx="10896600" cy="1815882"/>
          </a:xfrm>
          <a:prstGeom prst="rect">
            <a:avLst/>
          </a:prstGeom>
          <a:noFill/>
        </p:spPr>
        <p:txBody>
          <a:bodyPr wrap="square" rtlCol="0">
            <a:spAutoFit/>
          </a:bodyPr>
          <a:lstStyle/>
          <a:p>
            <a:r>
              <a:rPr lang="en-US" sz="1400" dirty="0"/>
              <a:t>After the initial screening, it has been found that the over 50 attributes were empty attributes with null values. These 54 columns were dropped from the data set. </a:t>
            </a:r>
          </a:p>
          <a:p>
            <a:endParaRPr lang="en-US" sz="1400" dirty="0"/>
          </a:p>
          <a:p>
            <a:r>
              <a:rPr lang="en-US" sz="1400" dirty="0"/>
              <a:t>Further there were around 10 columns which had some portion of null values. These attributes were prepared by techniques such as mean/median/mode value replacement. </a:t>
            </a:r>
          </a:p>
          <a:p>
            <a:endParaRPr lang="en-US" sz="1400" dirty="0"/>
          </a:p>
          <a:p>
            <a:r>
              <a:rPr lang="en-US" sz="1400" dirty="0"/>
              <a:t>Additionally, the columns that contained unique values (same values in all the cells of the column) were dropped as it is not adding any value to the analysis. </a:t>
            </a:r>
          </a:p>
        </p:txBody>
      </p:sp>
      <p:sp>
        <p:nvSpPr>
          <p:cNvPr id="6" name="TextBox 5">
            <a:extLst>
              <a:ext uri="{FF2B5EF4-FFF2-40B4-BE49-F238E27FC236}">
                <a16:creationId xmlns:a16="http://schemas.microsoft.com/office/drawing/2014/main" xmlns="" id="{E3220E3B-4ECF-F77A-C241-047AAF889CE6}"/>
              </a:ext>
            </a:extLst>
          </p:cNvPr>
          <p:cNvSpPr txBox="1"/>
          <p:nvPr/>
        </p:nvSpPr>
        <p:spPr>
          <a:xfrm>
            <a:off x="647700" y="1827716"/>
            <a:ext cx="4138789" cy="307777"/>
          </a:xfrm>
          <a:prstGeom prst="rect">
            <a:avLst/>
          </a:prstGeom>
          <a:noFill/>
        </p:spPr>
        <p:txBody>
          <a:bodyPr wrap="square" rtlCol="0">
            <a:spAutoFit/>
          </a:bodyPr>
          <a:lstStyle/>
          <a:p>
            <a:pPr marL="285750" indent="-285750">
              <a:buFont typeface="Wingdings" pitchFamily="2" charset="2"/>
              <a:buChar char="Ø"/>
            </a:pPr>
            <a:r>
              <a:rPr lang="en-US" sz="1400" b="1" dirty="0"/>
              <a:t>Null value &amp; Unique value fields</a:t>
            </a:r>
          </a:p>
        </p:txBody>
      </p:sp>
      <p:sp>
        <p:nvSpPr>
          <p:cNvPr id="8" name="TextBox 7">
            <a:extLst>
              <a:ext uri="{FF2B5EF4-FFF2-40B4-BE49-F238E27FC236}">
                <a16:creationId xmlns:a16="http://schemas.microsoft.com/office/drawing/2014/main" xmlns="" id="{94997BFF-720D-2C56-A773-7EF21186E5E4}"/>
              </a:ext>
            </a:extLst>
          </p:cNvPr>
          <p:cNvSpPr txBox="1"/>
          <p:nvPr/>
        </p:nvSpPr>
        <p:spPr>
          <a:xfrm>
            <a:off x="647700" y="4404661"/>
            <a:ext cx="10896600" cy="307777"/>
          </a:xfrm>
          <a:prstGeom prst="rect">
            <a:avLst/>
          </a:prstGeom>
          <a:noFill/>
        </p:spPr>
        <p:txBody>
          <a:bodyPr wrap="square" rtlCol="0">
            <a:spAutoFit/>
          </a:bodyPr>
          <a:lstStyle/>
          <a:p>
            <a:r>
              <a:rPr lang="en-US" sz="1400" dirty="0"/>
              <a:t>By analyzing the data, appropriate data conversions were done such as converting interest rate column from text to float. </a:t>
            </a:r>
          </a:p>
        </p:txBody>
      </p:sp>
      <p:sp>
        <p:nvSpPr>
          <p:cNvPr id="9" name="TextBox 8">
            <a:extLst>
              <a:ext uri="{FF2B5EF4-FFF2-40B4-BE49-F238E27FC236}">
                <a16:creationId xmlns:a16="http://schemas.microsoft.com/office/drawing/2014/main" xmlns="" id="{C181DE44-C709-0969-58DB-D8D36EFB5123}"/>
              </a:ext>
            </a:extLst>
          </p:cNvPr>
          <p:cNvSpPr txBox="1"/>
          <p:nvPr/>
        </p:nvSpPr>
        <p:spPr>
          <a:xfrm>
            <a:off x="647700" y="4048381"/>
            <a:ext cx="3540478" cy="307777"/>
          </a:xfrm>
          <a:prstGeom prst="rect">
            <a:avLst/>
          </a:prstGeom>
          <a:noFill/>
        </p:spPr>
        <p:txBody>
          <a:bodyPr wrap="square" rtlCol="0">
            <a:spAutoFit/>
          </a:bodyPr>
          <a:lstStyle>
            <a:defPPr>
              <a:defRPr lang="en-US"/>
            </a:defPPr>
            <a:lvl1pPr marL="285750" indent="-285750">
              <a:buFont typeface="Wingdings" pitchFamily="2" charset="2"/>
              <a:buChar char="Ø"/>
              <a:defRPr sz="1400" b="1"/>
            </a:lvl1pPr>
          </a:lstStyle>
          <a:p>
            <a:r>
              <a:rPr lang="en-US" dirty="0"/>
              <a:t>Data type conversion</a:t>
            </a:r>
          </a:p>
        </p:txBody>
      </p:sp>
      <p:sp>
        <p:nvSpPr>
          <p:cNvPr id="10" name="TextBox 9">
            <a:extLst>
              <a:ext uri="{FF2B5EF4-FFF2-40B4-BE49-F238E27FC236}">
                <a16:creationId xmlns:a16="http://schemas.microsoft.com/office/drawing/2014/main" xmlns="" id="{2175E6FA-CA9C-0802-FD76-EA6E2C01CAFD}"/>
              </a:ext>
            </a:extLst>
          </p:cNvPr>
          <p:cNvSpPr txBox="1"/>
          <p:nvPr/>
        </p:nvSpPr>
        <p:spPr>
          <a:xfrm>
            <a:off x="647700" y="5117221"/>
            <a:ext cx="10896600" cy="523220"/>
          </a:xfrm>
          <a:prstGeom prst="rect">
            <a:avLst/>
          </a:prstGeom>
          <a:noFill/>
        </p:spPr>
        <p:txBody>
          <a:bodyPr wrap="square" rtlCol="0">
            <a:spAutoFit/>
          </a:bodyPr>
          <a:lstStyle/>
          <a:p>
            <a:r>
              <a:rPr lang="en-US" sz="1400" dirty="0"/>
              <a:t>Columns were derived based on the existing columns such as bucketizing loan amount &amp; income, deriving date, month and year from date columns etc. to add more dimensions to data for deriving insights. </a:t>
            </a:r>
          </a:p>
        </p:txBody>
      </p:sp>
      <p:sp>
        <p:nvSpPr>
          <p:cNvPr id="11" name="TextBox 10">
            <a:extLst>
              <a:ext uri="{FF2B5EF4-FFF2-40B4-BE49-F238E27FC236}">
                <a16:creationId xmlns:a16="http://schemas.microsoft.com/office/drawing/2014/main" xmlns="" id="{608783B2-F931-CA69-848D-E26719B622C9}"/>
              </a:ext>
            </a:extLst>
          </p:cNvPr>
          <p:cNvSpPr txBox="1"/>
          <p:nvPr/>
        </p:nvSpPr>
        <p:spPr>
          <a:xfrm>
            <a:off x="647700" y="4760941"/>
            <a:ext cx="3540478" cy="307777"/>
          </a:xfrm>
          <a:prstGeom prst="rect">
            <a:avLst/>
          </a:prstGeom>
          <a:noFill/>
        </p:spPr>
        <p:txBody>
          <a:bodyPr wrap="square" rtlCol="0">
            <a:spAutoFit/>
          </a:bodyPr>
          <a:lstStyle>
            <a:defPPr>
              <a:defRPr lang="en-US"/>
            </a:defPPr>
            <a:lvl1pPr marL="285750" indent="-285750">
              <a:buFont typeface="Wingdings" pitchFamily="2" charset="2"/>
              <a:buChar char="Ø"/>
              <a:defRPr sz="1400" b="1"/>
            </a:lvl1pPr>
          </a:lstStyle>
          <a:p>
            <a:r>
              <a:rPr lang="en-US" dirty="0"/>
              <a:t>Derived Columns</a:t>
            </a:r>
          </a:p>
        </p:txBody>
      </p:sp>
      <p:sp>
        <p:nvSpPr>
          <p:cNvPr id="12" name="TextBox 11">
            <a:extLst>
              <a:ext uri="{FF2B5EF4-FFF2-40B4-BE49-F238E27FC236}">
                <a16:creationId xmlns:a16="http://schemas.microsoft.com/office/drawing/2014/main" xmlns="" id="{ADBE8D41-1512-D833-3571-0519D6E83C2B}"/>
              </a:ext>
            </a:extLst>
          </p:cNvPr>
          <p:cNvSpPr txBox="1"/>
          <p:nvPr/>
        </p:nvSpPr>
        <p:spPr>
          <a:xfrm>
            <a:off x="647700" y="6045220"/>
            <a:ext cx="10896600" cy="307777"/>
          </a:xfrm>
          <a:prstGeom prst="rect">
            <a:avLst/>
          </a:prstGeom>
          <a:noFill/>
        </p:spPr>
        <p:txBody>
          <a:bodyPr wrap="square" rtlCol="0">
            <a:spAutoFit/>
          </a:bodyPr>
          <a:lstStyle/>
          <a:p>
            <a:r>
              <a:rPr lang="en-US" sz="1400" dirty="0"/>
              <a:t>After data cleaning and preparation, the dataset was ready with about 50 attributes to start with for the analysis</a:t>
            </a:r>
          </a:p>
        </p:txBody>
      </p:sp>
      <p:sp>
        <p:nvSpPr>
          <p:cNvPr id="13" name="TextBox 12">
            <a:extLst>
              <a:ext uri="{FF2B5EF4-FFF2-40B4-BE49-F238E27FC236}">
                <a16:creationId xmlns:a16="http://schemas.microsoft.com/office/drawing/2014/main" xmlns="" id="{243934A3-F0B6-86D5-A19B-B161E706C764}"/>
              </a:ext>
            </a:extLst>
          </p:cNvPr>
          <p:cNvSpPr txBox="1"/>
          <p:nvPr/>
        </p:nvSpPr>
        <p:spPr>
          <a:xfrm>
            <a:off x="647700" y="5688944"/>
            <a:ext cx="3540478" cy="307777"/>
          </a:xfrm>
          <a:prstGeom prst="rect">
            <a:avLst/>
          </a:prstGeom>
          <a:noFill/>
        </p:spPr>
        <p:txBody>
          <a:bodyPr wrap="square" rtlCol="0">
            <a:spAutoFit/>
          </a:bodyPr>
          <a:lstStyle>
            <a:defPPr>
              <a:defRPr lang="en-US"/>
            </a:defPPr>
            <a:lvl1pPr marL="285750" indent="-285750">
              <a:buFont typeface="Wingdings" pitchFamily="2" charset="2"/>
              <a:buChar char="Ø"/>
              <a:defRPr sz="1400" b="1"/>
            </a:lvl1pPr>
          </a:lstStyle>
          <a:p>
            <a:r>
              <a:rPr lang="en-US" dirty="0"/>
              <a:t>Summary</a:t>
            </a:r>
            <a:r>
              <a:rPr lang="en-US"/>
              <a:t>	</a:t>
            </a:r>
            <a:endParaRPr lang="en-US" dirty="0"/>
          </a:p>
        </p:txBody>
      </p:sp>
    </p:spTree>
    <p:extLst>
      <p:ext uri="{BB962C8B-B14F-4D97-AF65-F5344CB8AC3E}">
        <p14:creationId xmlns:p14="http://schemas.microsoft.com/office/powerpoint/2010/main" xmlns="" val="609057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168E73-4357-C650-C115-DBBF7A921728}"/>
              </a:ext>
            </a:extLst>
          </p:cNvPr>
          <p:cNvSpPr txBox="1">
            <a:spLocks/>
          </p:cNvSpPr>
          <p:nvPr/>
        </p:nvSpPr>
        <p:spPr>
          <a:xfrm>
            <a:off x="647700" y="289560"/>
            <a:ext cx="10896600" cy="893218"/>
          </a:xfrm>
          <a:prstGeom prst="rect">
            <a:avLst/>
          </a:prstGeom>
        </p:spPr>
        <p:txBody>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dirty="0"/>
              <a:t>Univariate Analysis Discussion</a:t>
            </a:r>
          </a:p>
        </p:txBody>
      </p:sp>
      <p:sp>
        <p:nvSpPr>
          <p:cNvPr id="4" name="TextBox 3">
            <a:extLst>
              <a:ext uri="{FF2B5EF4-FFF2-40B4-BE49-F238E27FC236}">
                <a16:creationId xmlns:a16="http://schemas.microsoft.com/office/drawing/2014/main" xmlns="" id="{58B12753-C5AB-461C-3B2E-77CCF6C8B455}"/>
              </a:ext>
            </a:extLst>
          </p:cNvPr>
          <p:cNvSpPr txBox="1"/>
          <p:nvPr/>
        </p:nvSpPr>
        <p:spPr>
          <a:xfrm>
            <a:off x="421501" y="1182778"/>
            <a:ext cx="3292543" cy="318644"/>
          </a:xfrm>
          <a:prstGeom prst="rect">
            <a:avLst/>
          </a:prstGeom>
          <a:noFill/>
        </p:spPr>
        <p:txBody>
          <a:bodyPr wrap="square" rtlCol="0">
            <a:spAutoFit/>
          </a:bodyPr>
          <a:lstStyle/>
          <a:p>
            <a:r>
              <a:rPr lang="en-US" sz="1400" b="1" dirty="0"/>
              <a:t>Loan Amount Distribution</a:t>
            </a:r>
          </a:p>
        </p:txBody>
      </p:sp>
      <p:pic>
        <p:nvPicPr>
          <p:cNvPr id="5" name="Picture 4">
            <a:extLst>
              <a:ext uri="{FF2B5EF4-FFF2-40B4-BE49-F238E27FC236}">
                <a16:creationId xmlns:a16="http://schemas.microsoft.com/office/drawing/2014/main" xmlns="" id="{33144BE2-D1DE-4F23-2DA3-D2675CC35F86}"/>
              </a:ext>
            </a:extLst>
          </p:cNvPr>
          <p:cNvPicPr>
            <a:picLocks noChangeAspect="1"/>
          </p:cNvPicPr>
          <p:nvPr/>
        </p:nvPicPr>
        <p:blipFill rotWithShape="1">
          <a:blip r:embed="rId2"/>
          <a:srcRect l="12393" t="20329"/>
          <a:stretch/>
        </p:blipFill>
        <p:spPr>
          <a:xfrm>
            <a:off x="9038132" y="4323786"/>
            <a:ext cx="3153868" cy="1772344"/>
          </a:xfrm>
          <a:prstGeom prst="rect">
            <a:avLst/>
          </a:prstGeom>
        </p:spPr>
      </p:pic>
      <p:pic>
        <p:nvPicPr>
          <p:cNvPr id="6" name="Picture 5">
            <a:extLst>
              <a:ext uri="{FF2B5EF4-FFF2-40B4-BE49-F238E27FC236}">
                <a16:creationId xmlns:a16="http://schemas.microsoft.com/office/drawing/2014/main" xmlns="" id="{5483A698-9143-3438-864C-CEC022421B52}"/>
              </a:ext>
            </a:extLst>
          </p:cNvPr>
          <p:cNvPicPr>
            <a:picLocks noChangeAspect="1"/>
          </p:cNvPicPr>
          <p:nvPr/>
        </p:nvPicPr>
        <p:blipFill rotWithShape="1">
          <a:blip r:embed="rId3"/>
          <a:srcRect l="13546" t="21441"/>
          <a:stretch/>
        </p:blipFill>
        <p:spPr>
          <a:xfrm>
            <a:off x="5734756" y="1666082"/>
            <a:ext cx="3112330" cy="1762918"/>
          </a:xfrm>
          <a:prstGeom prst="rect">
            <a:avLst/>
          </a:prstGeom>
        </p:spPr>
      </p:pic>
      <p:pic>
        <p:nvPicPr>
          <p:cNvPr id="7" name="Picture 6">
            <a:extLst>
              <a:ext uri="{FF2B5EF4-FFF2-40B4-BE49-F238E27FC236}">
                <a16:creationId xmlns:a16="http://schemas.microsoft.com/office/drawing/2014/main" xmlns="" id="{E96C22F0-C770-EE76-1CF1-4C98311E0B96}"/>
              </a:ext>
            </a:extLst>
          </p:cNvPr>
          <p:cNvPicPr>
            <a:picLocks noChangeAspect="1"/>
          </p:cNvPicPr>
          <p:nvPr/>
        </p:nvPicPr>
        <p:blipFill rotWithShape="1">
          <a:blip r:embed="rId4"/>
          <a:srcRect l="8540" t="20329"/>
          <a:stretch/>
        </p:blipFill>
        <p:spPr>
          <a:xfrm>
            <a:off x="8702819" y="1656656"/>
            <a:ext cx="3292543" cy="1772344"/>
          </a:xfrm>
          <a:prstGeom prst="rect">
            <a:avLst/>
          </a:prstGeom>
        </p:spPr>
      </p:pic>
      <p:sp>
        <p:nvSpPr>
          <p:cNvPr id="8" name="TextBox 7">
            <a:extLst>
              <a:ext uri="{FF2B5EF4-FFF2-40B4-BE49-F238E27FC236}">
                <a16:creationId xmlns:a16="http://schemas.microsoft.com/office/drawing/2014/main" xmlns="" id="{36B2F0AA-3101-856F-33E0-C5617415B250}"/>
              </a:ext>
            </a:extLst>
          </p:cNvPr>
          <p:cNvSpPr txBox="1"/>
          <p:nvPr/>
        </p:nvSpPr>
        <p:spPr>
          <a:xfrm>
            <a:off x="421501" y="1819783"/>
            <a:ext cx="5313255" cy="1384995"/>
          </a:xfrm>
          <a:prstGeom prst="rect">
            <a:avLst/>
          </a:prstGeom>
          <a:noFill/>
        </p:spPr>
        <p:txBody>
          <a:bodyPr wrap="square" rtlCol="0">
            <a:spAutoFit/>
          </a:bodyPr>
          <a:lstStyle/>
          <a:p>
            <a:r>
              <a:rPr lang="en-US" sz="1400" dirty="0"/>
              <a:t>Univariate analysis helped to look at the distribution of the loan amounts and the key observations were:</a:t>
            </a:r>
          </a:p>
          <a:p>
            <a:pPr marL="285750" indent="-285750">
              <a:buFont typeface="Arial" panose="020B0604020202020204" pitchFamily="34" charset="0"/>
              <a:buChar char="•"/>
            </a:pPr>
            <a:r>
              <a:rPr lang="en-US" sz="1400" dirty="0"/>
              <a:t> Average loan amount was ~$10k, while the median was around ~$9.2k. </a:t>
            </a:r>
          </a:p>
          <a:p>
            <a:pPr marL="285750" indent="-285750">
              <a:buFont typeface="Arial" panose="020B0604020202020204" pitchFamily="34" charset="0"/>
              <a:buChar char="•"/>
            </a:pPr>
            <a:r>
              <a:rPr lang="en-US" sz="1400" dirty="0"/>
              <a:t>75% of the loan amounts were under $15k.  </a:t>
            </a:r>
          </a:p>
          <a:p>
            <a:pPr marL="285750" indent="-285750">
              <a:buFont typeface="Arial" panose="020B0604020202020204" pitchFamily="34" charset="0"/>
              <a:buChar char="•"/>
            </a:pPr>
            <a:r>
              <a:rPr lang="en-US" sz="1400" dirty="0"/>
              <a:t>Maximum loan amount sanctioned was $35k </a:t>
            </a:r>
          </a:p>
        </p:txBody>
      </p:sp>
      <p:sp>
        <p:nvSpPr>
          <p:cNvPr id="9" name="TextBox 8">
            <a:extLst>
              <a:ext uri="{FF2B5EF4-FFF2-40B4-BE49-F238E27FC236}">
                <a16:creationId xmlns:a16="http://schemas.microsoft.com/office/drawing/2014/main" xmlns="" id="{3F95128C-EA8A-FB97-21B8-C0CF77F824C8}"/>
              </a:ext>
            </a:extLst>
          </p:cNvPr>
          <p:cNvSpPr txBox="1"/>
          <p:nvPr/>
        </p:nvSpPr>
        <p:spPr>
          <a:xfrm>
            <a:off x="286456" y="3727316"/>
            <a:ext cx="3292543" cy="318644"/>
          </a:xfrm>
          <a:prstGeom prst="rect">
            <a:avLst/>
          </a:prstGeom>
          <a:noFill/>
        </p:spPr>
        <p:txBody>
          <a:bodyPr wrap="square" rtlCol="0">
            <a:spAutoFit/>
          </a:bodyPr>
          <a:lstStyle/>
          <a:p>
            <a:r>
              <a:rPr lang="en-US" sz="1400" b="1" dirty="0"/>
              <a:t>Annual Income Distribution</a:t>
            </a:r>
          </a:p>
        </p:txBody>
      </p:sp>
      <p:sp>
        <p:nvSpPr>
          <p:cNvPr id="10" name="TextBox 9">
            <a:extLst>
              <a:ext uri="{FF2B5EF4-FFF2-40B4-BE49-F238E27FC236}">
                <a16:creationId xmlns:a16="http://schemas.microsoft.com/office/drawing/2014/main" xmlns="" id="{DF040564-7375-F465-CE24-48DA4A4167C1}"/>
              </a:ext>
            </a:extLst>
          </p:cNvPr>
          <p:cNvSpPr txBox="1"/>
          <p:nvPr/>
        </p:nvSpPr>
        <p:spPr>
          <a:xfrm>
            <a:off x="286456" y="4351117"/>
            <a:ext cx="5448300" cy="1600438"/>
          </a:xfrm>
          <a:prstGeom prst="rect">
            <a:avLst/>
          </a:prstGeom>
          <a:noFill/>
        </p:spPr>
        <p:txBody>
          <a:bodyPr wrap="square" rtlCol="0">
            <a:spAutoFit/>
          </a:bodyPr>
          <a:lstStyle/>
          <a:p>
            <a:r>
              <a:rPr lang="en-US" sz="1400" dirty="0"/>
              <a:t>Univariate analysis helped to look at the distribution of the annual income of the applicants and the key observations were:</a:t>
            </a:r>
          </a:p>
          <a:p>
            <a:pPr marL="285750" indent="-285750">
              <a:buFont typeface="Arial" panose="020B0604020202020204" pitchFamily="34" charset="0"/>
              <a:buChar char="•"/>
            </a:pPr>
            <a:r>
              <a:rPr lang="en-US" sz="1400" dirty="0"/>
              <a:t> The annual amount had outliers revealed by the box plot. </a:t>
            </a:r>
          </a:p>
          <a:p>
            <a:pPr marL="285750" indent="-285750">
              <a:buFont typeface="Arial" panose="020B0604020202020204" pitchFamily="34" charset="0"/>
              <a:buChar char="•"/>
            </a:pPr>
            <a:r>
              <a:rPr lang="en-US" sz="1400" dirty="0"/>
              <a:t>Outliers were removed by removing values &gt;95 percentile.</a:t>
            </a:r>
          </a:p>
          <a:p>
            <a:pPr marL="285750" indent="-285750">
              <a:buFont typeface="Arial" panose="020B0604020202020204" pitchFamily="34" charset="0"/>
              <a:buChar char="•"/>
            </a:pPr>
            <a:r>
              <a:rPr lang="en-US" sz="1400" dirty="0"/>
              <a:t>Annual income varied from $4k to $117k</a:t>
            </a:r>
          </a:p>
          <a:p>
            <a:pPr marL="285750" indent="-285750">
              <a:buFont typeface="Arial" panose="020B0604020202020204" pitchFamily="34" charset="0"/>
              <a:buChar char="•"/>
            </a:pPr>
            <a:r>
              <a:rPr lang="en-US" sz="1400" dirty="0"/>
              <a:t>Mean was ~$57k and median ~$55k</a:t>
            </a:r>
          </a:p>
          <a:p>
            <a:pPr marL="285750" indent="-285750">
              <a:buFont typeface="Arial" panose="020B0604020202020204" pitchFamily="34" charset="0"/>
              <a:buChar char="•"/>
            </a:pPr>
            <a:r>
              <a:rPr lang="en-US" sz="1400" dirty="0"/>
              <a:t>75% of the applicant’s income were under $74k</a:t>
            </a:r>
          </a:p>
        </p:txBody>
      </p:sp>
      <p:pic>
        <p:nvPicPr>
          <p:cNvPr id="11" name="Picture 10">
            <a:extLst>
              <a:ext uri="{FF2B5EF4-FFF2-40B4-BE49-F238E27FC236}">
                <a16:creationId xmlns:a16="http://schemas.microsoft.com/office/drawing/2014/main" xmlns="" id="{B941C245-E916-CB58-D0B8-92FC3CD09891}"/>
              </a:ext>
            </a:extLst>
          </p:cNvPr>
          <p:cNvPicPr>
            <a:picLocks noChangeAspect="1"/>
          </p:cNvPicPr>
          <p:nvPr/>
        </p:nvPicPr>
        <p:blipFill>
          <a:blip r:embed="rId5"/>
          <a:stretch>
            <a:fillRect/>
          </a:stretch>
        </p:blipFill>
        <p:spPr>
          <a:xfrm>
            <a:off x="5734756" y="4160048"/>
            <a:ext cx="2968063" cy="2040543"/>
          </a:xfrm>
          <a:prstGeom prst="rect">
            <a:avLst/>
          </a:prstGeom>
        </p:spPr>
      </p:pic>
      <p:cxnSp>
        <p:nvCxnSpPr>
          <p:cNvPr id="24" name="Straight Connector 23">
            <a:extLst>
              <a:ext uri="{FF2B5EF4-FFF2-40B4-BE49-F238E27FC236}">
                <a16:creationId xmlns:a16="http://schemas.microsoft.com/office/drawing/2014/main" xmlns="" id="{70D29D4F-69D5-AF04-CBCA-0CFC8EA4D176}"/>
              </a:ext>
            </a:extLst>
          </p:cNvPr>
          <p:cNvCxnSpPr/>
          <p:nvPr/>
        </p:nvCxnSpPr>
        <p:spPr>
          <a:xfrm>
            <a:off x="363150" y="3611880"/>
            <a:ext cx="11465699" cy="0"/>
          </a:xfrm>
          <a:prstGeom prst="line">
            <a:avLst/>
          </a:prstGeom>
          <a:ln w="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29E98143-7AB9-DC89-436A-CC4F8B7E5318}"/>
              </a:ext>
            </a:extLst>
          </p:cNvPr>
          <p:cNvCxnSpPr/>
          <p:nvPr/>
        </p:nvCxnSpPr>
        <p:spPr>
          <a:xfrm>
            <a:off x="5734756" y="1927316"/>
            <a:ext cx="0" cy="3600000"/>
          </a:xfrm>
          <a:prstGeom prst="line">
            <a:avLst/>
          </a:prstGeom>
          <a:ln w="0"/>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xmlns="" id="{B7A1DF30-1A6A-64BF-CCE1-80A1A7A3CF28}"/>
              </a:ext>
            </a:extLst>
          </p:cNvPr>
          <p:cNvSpPr txBox="1"/>
          <p:nvPr/>
        </p:nvSpPr>
        <p:spPr>
          <a:xfrm>
            <a:off x="5868811" y="3752982"/>
            <a:ext cx="5960030" cy="307777"/>
          </a:xfrm>
          <a:prstGeom prst="rect">
            <a:avLst/>
          </a:prstGeom>
          <a:noFill/>
        </p:spPr>
        <p:txBody>
          <a:bodyPr wrap="square" rtlCol="0">
            <a:spAutoFit/>
          </a:bodyPr>
          <a:lstStyle/>
          <a:p>
            <a:r>
              <a:rPr lang="en-US" sz="1400" b="1" dirty="0"/>
              <a:t>Annual Income Distribution plot before and after outlier removal</a:t>
            </a:r>
          </a:p>
        </p:txBody>
      </p:sp>
      <p:sp>
        <p:nvSpPr>
          <p:cNvPr id="27" name="TextBox 26">
            <a:extLst>
              <a:ext uri="{FF2B5EF4-FFF2-40B4-BE49-F238E27FC236}">
                <a16:creationId xmlns:a16="http://schemas.microsoft.com/office/drawing/2014/main" xmlns="" id="{67B3FB37-4A44-6600-CC56-B094C6897A4D}"/>
              </a:ext>
            </a:extLst>
          </p:cNvPr>
          <p:cNvSpPr txBox="1"/>
          <p:nvPr/>
        </p:nvSpPr>
        <p:spPr>
          <a:xfrm>
            <a:off x="5734756" y="1182778"/>
            <a:ext cx="5960030" cy="307777"/>
          </a:xfrm>
          <a:prstGeom prst="rect">
            <a:avLst/>
          </a:prstGeom>
          <a:noFill/>
        </p:spPr>
        <p:txBody>
          <a:bodyPr wrap="square" rtlCol="0">
            <a:spAutoFit/>
          </a:bodyPr>
          <a:lstStyle/>
          <a:p>
            <a:r>
              <a:rPr lang="en-US" sz="1400" b="1" dirty="0"/>
              <a:t>Loan amount distribution box plot and histogram</a:t>
            </a:r>
          </a:p>
        </p:txBody>
      </p:sp>
    </p:spTree>
    <p:extLst>
      <p:ext uri="{BB962C8B-B14F-4D97-AF65-F5344CB8AC3E}">
        <p14:creationId xmlns:p14="http://schemas.microsoft.com/office/powerpoint/2010/main" xmlns="" val="154600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168E73-4357-C650-C115-DBBF7A921728}"/>
              </a:ext>
            </a:extLst>
          </p:cNvPr>
          <p:cNvSpPr txBox="1">
            <a:spLocks/>
          </p:cNvSpPr>
          <p:nvPr/>
        </p:nvSpPr>
        <p:spPr>
          <a:xfrm>
            <a:off x="647700" y="289560"/>
            <a:ext cx="10896600" cy="893218"/>
          </a:xfrm>
          <a:prstGeom prst="rect">
            <a:avLst/>
          </a:prstGeom>
        </p:spPr>
        <p:txBody>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dirty="0"/>
              <a:t>Bivariate Analysis Discussion</a:t>
            </a:r>
          </a:p>
        </p:txBody>
      </p:sp>
      <p:pic>
        <p:nvPicPr>
          <p:cNvPr id="3" name="Picture 2">
            <a:extLst>
              <a:ext uri="{FF2B5EF4-FFF2-40B4-BE49-F238E27FC236}">
                <a16:creationId xmlns:a16="http://schemas.microsoft.com/office/drawing/2014/main" xmlns="" id="{FDC65B09-24FA-4843-5ABB-7666077C8200}"/>
              </a:ext>
            </a:extLst>
          </p:cNvPr>
          <p:cNvPicPr>
            <a:picLocks noChangeAspect="1"/>
          </p:cNvPicPr>
          <p:nvPr/>
        </p:nvPicPr>
        <p:blipFill>
          <a:blip r:embed="rId2"/>
          <a:stretch>
            <a:fillRect/>
          </a:stretch>
        </p:blipFill>
        <p:spPr>
          <a:xfrm>
            <a:off x="51560" y="3429000"/>
            <a:ext cx="3600000" cy="2697831"/>
          </a:xfrm>
          <a:prstGeom prst="rect">
            <a:avLst/>
          </a:prstGeom>
        </p:spPr>
      </p:pic>
      <p:pic>
        <p:nvPicPr>
          <p:cNvPr id="4" name="Picture 3">
            <a:extLst>
              <a:ext uri="{FF2B5EF4-FFF2-40B4-BE49-F238E27FC236}">
                <a16:creationId xmlns:a16="http://schemas.microsoft.com/office/drawing/2014/main" xmlns="" id="{077E69EB-2E46-8F21-84A2-4D050B88ACEA}"/>
              </a:ext>
            </a:extLst>
          </p:cNvPr>
          <p:cNvPicPr>
            <a:picLocks noChangeAspect="1"/>
          </p:cNvPicPr>
          <p:nvPr/>
        </p:nvPicPr>
        <p:blipFill>
          <a:blip r:embed="rId3"/>
          <a:stretch>
            <a:fillRect/>
          </a:stretch>
        </p:blipFill>
        <p:spPr>
          <a:xfrm>
            <a:off x="3997930" y="3429000"/>
            <a:ext cx="3600000" cy="2585680"/>
          </a:xfrm>
          <a:prstGeom prst="rect">
            <a:avLst/>
          </a:prstGeom>
        </p:spPr>
      </p:pic>
      <p:pic>
        <p:nvPicPr>
          <p:cNvPr id="6" name="Picture 5">
            <a:extLst>
              <a:ext uri="{FF2B5EF4-FFF2-40B4-BE49-F238E27FC236}">
                <a16:creationId xmlns:a16="http://schemas.microsoft.com/office/drawing/2014/main" xmlns="" id="{8E032E8B-F685-8692-042D-3ED7D3A4CA06}"/>
              </a:ext>
            </a:extLst>
          </p:cNvPr>
          <p:cNvPicPr>
            <a:picLocks noChangeAspect="1"/>
          </p:cNvPicPr>
          <p:nvPr/>
        </p:nvPicPr>
        <p:blipFill>
          <a:blip r:embed="rId4"/>
          <a:stretch>
            <a:fillRect/>
          </a:stretch>
        </p:blipFill>
        <p:spPr>
          <a:xfrm>
            <a:off x="7944300" y="3429000"/>
            <a:ext cx="3600000" cy="2814706"/>
          </a:xfrm>
          <a:prstGeom prst="rect">
            <a:avLst/>
          </a:prstGeom>
        </p:spPr>
      </p:pic>
      <p:sp>
        <p:nvSpPr>
          <p:cNvPr id="7" name="TextBox 6">
            <a:extLst>
              <a:ext uri="{FF2B5EF4-FFF2-40B4-BE49-F238E27FC236}">
                <a16:creationId xmlns:a16="http://schemas.microsoft.com/office/drawing/2014/main" xmlns="" id="{AC97C33A-6ED8-F053-D329-97BC91A882F7}"/>
              </a:ext>
            </a:extLst>
          </p:cNvPr>
          <p:cNvSpPr txBox="1"/>
          <p:nvPr/>
        </p:nvSpPr>
        <p:spPr>
          <a:xfrm>
            <a:off x="421501" y="1450388"/>
            <a:ext cx="3292543" cy="1384995"/>
          </a:xfrm>
          <a:prstGeom prst="rect">
            <a:avLst/>
          </a:prstGeom>
          <a:noFill/>
        </p:spPr>
        <p:txBody>
          <a:bodyPr wrap="square" rtlCol="0">
            <a:spAutoFit/>
          </a:bodyPr>
          <a:lstStyle/>
          <a:p>
            <a:pPr marL="285750" indent="-285750">
              <a:buFont typeface="Wingdings" pitchFamily="2" charset="2"/>
              <a:buChar char="Ø"/>
            </a:pPr>
            <a:r>
              <a:rPr lang="en-US" sz="1400" dirty="0"/>
              <a:t>There’s an increasing trend in delinquency: delinquencies are higher in higher loan amounts; highest 20% in $30k-$35k category and lowest – 13% in $5k-10k category</a:t>
            </a:r>
          </a:p>
        </p:txBody>
      </p:sp>
      <p:sp>
        <p:nvSpPr>
          <p:cNvPr id="8" name="TextBox 7">
            <a:extLst>
              <a:ext uri="{FF2B5EF4-FFF2-40B4-BE49-F238E27FC236}">
                <a16:creationId xmlns:a16="http://schemas.microsoft.com/office/drawing/2014/main" xmlns="" id="{239E9851-F69A-AFB6-9934-8F76E1423E8B}"/>
              </a:ext>
            </a:extLst>
          </p:cNvPr>
          <p:cNvSpPr txBox="1"/>
          <p:nvPr/>
        </p:nvSpPr>
        <p:spPr>
          <a:xfrm>
            <a:off x="421501" y="1056901"/>
            <a:ext cx="3292543" cy="318644"/>
          </a:xfrm>
          <a:prstGeom prst="rect">
            <a:avLst/>
          </a:prstGeom>
          <a:noFill/>
        </p:spPr>
        <p:txBody>
          <a:bodyPr wrap="square" rtlCol="0">
            <a:spAutoFit/>
          </a:bodyPr>
          <a:lstStyle/>
          <a:p>
            <a:r>
              <a:rPr lang="en-US" sz="1400" b="1" dirty="0"/>
              <a:t>Laon Amount vs. Delinquency</a:t>
            </a:r>
          </a:p>
        </p:txBody>
      </p:sp>
      <p:sp>
        <p:nvSpPr>
          <p:cNvPr id="9" name="TextBox 8">
            <a:extLst>
              <a:ext uri="{FF2B5EF4-FFF2-40B4-BE49-F238E27FC236}">
                <a16:creationId xmlns:a16="http://schemas.microsoft.com/office/drawing/2014/main" xmlns="" id="{BF141803-11FC-569E-B357-D5C2EEC81E91}"/>
              </a:ext>
            </a:extLst>
          </p:cNvPr>
          <p:cNvSpPr txBox="1"/>
          <p:nvPr/>
        </p:nvSpPr>
        <p:spPr>
          <a:xfrm>
            <a:off x="4182900" y="1099656"/>
            <a:ext cx="3292543" cy="318644"/>
          </a:xfrm>
          <a:prstGeom prst="rect">
            <a:avLst/>
          </a:prstGeom>
          <a:noFill/>
        </p:spPr>
        <p:txBody>
          <a:bodyPr wrap="square" rtlCol="0">
            <a:spAutoFit/>
          </a:bodyPr>
          <a:lstStyle/>
          <a:p>
            <a:r>
              <a:rPr lang="en-US" sz="1400" b="1" dirty="0"/>
              <a:t>Interest Rate vs. Delinquency</a:t>
            </a:r>
          </a:p>
        </p:txBody>
      </p:sp>
      <p:sp>
        <p:nvSpPr>
          <p:cNvPr id="10" name="TextBox 9">
            <a:extLst>
              <a:ext uri="{FF2B5EF4-FFF2-40B4-BE49-F238E27FC236}">
                <a16:creationId xmlns:a16="http://schemas.microsoft.com/office/drawing/2014/main" xmlns="" id="{75BC763F-D1E0-0603-0A87-434E05638B1C}"/>
              </a:ext>
            </a:extLst>
          </p:cNvPr>
          <p:cNvSpPr txBox="1"/>
          <p:nvPr/>
        </p:nvSpPr>
        <p:spPr>
          <a:xfrm>
            <a:off x="7944300" y="1099656"/>
            <a:ext cx="3292543" cy="318644"/>
          </a:xfrm>
          <a:prstGeom prst="rect">
            <a:avLst/>
          </a:prstGeom>
          <a:noFill/>
        </p:spPr>
        <p:txBody>
          <a:bodyPr wrap="square" rtlCol="0">
            <a:spAutoFit/>
          </a:bodyPr>
          <a:lstStyle/>
          <a:p>
            <a:r>
              <a:rPr lang="en-US" sz="1400" b="1" dirty="0"/>
              <a:t>Interest Rate vs. Delinquency</a:t>
            </a:r>
          </a:p>
        </p:txBody>
      </p:sp>
      <p:sp>
        <p:nvSpPr>
          <p:cNvPr id="11" name="TextBox 10">
            <a:extLst>
              <a:ext uri="{FF2B5EF4-FFF2-40B4-BE49-F238E27FC236}">
                <a16:creationId xmlns:a16="http://schemas.microsoft.com/office/drawing/2014/main" xmlns="" id="{307E9092-6A9D-3648-BD8C-8DDA02AADD8C}"/>
              </a:ext>
            </a:extLst>
          </p:cNvPr>
          <p:cNvSpPr txBox="1"/>
          <p:nvPr/>
        </p:nvSpPr>
        <p:spPr>
          <a:xfrm>
            <a:off x="4182899" y="1450387"/>
            <a:ext cx="3292543" cy="523220"/>
          </a:xfrm>
          <a:prstGeom prst="rect">
            <a:avLst/>
          </a:prstGeom>
          <a:noFill/>
        </p:spPr>
        <p:txBody>
          <a:bodyPr wrap="square" rtlCol="0">
            <a:spAutoFit/>
          </a:bodyPr>
          <a:lstStyle/>
          <a:p>
            <a:pPr marL="285750" indent="-285750">
              <a:buFont typeface="Wingdings" pitchFamily="2" charset="2"/>
              <a:buChar char="Ø"/>
            </a:pPr>
            <a:r>
              <a:rPr lang="en-US" sz="1400" dirty="0"/>
              <a:t>High delinquencies are observed in higher interest rate groups. </a:t>
            </a:r>
          </a:p>
        </p:txBody>
      </p:sp>
      <p:sp>
        <p:nvSpPr>
          <p:cNvPr id="12" name="TextBox 11">
            <a:extLst>
              <a:ext uri="{FF2B5EF4-FFF2-40B4-BE49-F238E27FC236}">
                <a16:creationId xmlns:a16="http://schemas.microsoft.com/office/drawing/2014/main" xmlns="" id="{8235CAD0-EE52-65C6-FA37-C82591E8448D}"/>
              </a:ext>
            </a:extLst>
          </p:cNvPr>
          <p:cNvSpPr txBox="1"/>
          <p:nvPr/>
        </p:nvSpPr>
        <p:spPr>
          <a:xfrm>
            <a:off x="7944297" y="1409438"/>
            <a:ext cx="3292543" cy="954107"/>
          </a:xfrm>
          <a:prstGeom prst="rect">
            <a:avLst/>
          </a:prstGeom>
          <a:noFill/>
        </p:spPr>
        <p:txBody>
          <a:bodyPr wrap="square" rtlCol="0">
            <a:spAutoFit/>
          </a:bodyPr>
          <a:lstStyle/>
          <a:p>
            <a:pPr marL="285750" indent="-285750">
              <a:buFont typeface="Wingdings" pitchFamily="2" charset="2"/>
              <a:buChar char="Ø"/>
            </a:pPr>
            <a:r>
              <a:rPr lang="en-US" sz="1400" dirty="0"/>
              <a:t>Relatively similar delinquency rates across home ownership categories</a:t>
            </a:r>
          </a:p>
          <a:p>
            <a:pPr marL="285750" indent="-285750">
              <a:buFont typeface="Wingdings" pitchFamily="2" charset="2"/>
              <a:buChar char="Ø"/>
            </a:pPr>
            <a:r>
              <a:rPr lang="en-US" sz="1400" dirty="0"/>
              <a:t>Highest observed in OTHER category with 18% </a:t>
            </a:r>
          </a:p>
        </p:txBody>
      </p:sp>
    </p:spTree>
    <p:extLst>
      <p:ext uri="{BB962C8B-B14F-4D97-AF65-F5344CB8AC3E}">
        <p14:creationId xmlns:p14="http://schemas.microsoft.com/office/powerpoint/2010/main" xmlns="" val="3115032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0A6C9A5-0F39-1BEA-6039-DBE27D4AE732}"/>
              </a:ext>
            </a:extLst>
          </p:cNvPr>
          <p:cNvPicPr>
            <a:picLocks noChangeAspect="1"/>
          </p:cNvPicPr>
          <p:nvPr/>
        </p:nvPicPr>
        <p:blipFill>
          <a:blip r:embed="rId2"/>
          <a:stretch>
            <a:fillRect/>
          </a:stretch>
        </p:blipFill>
        <p:spPr>
          <a:xfrm>
            <a:off x="4290451" y="1056901"/>
            <a:ext cx="7747000" cy="4318000"/>
          </a:xfrm>
          <a:prstGeom prst="rect">
            <a:avLst/>
          </a:prstGeom>
        </p:spPr>
      </p:pic>
      <p:sp>
        <p:nvSpPr>
          <p:cNvPr id="4" name="TextBox 3">
            <a:extLst>
              <a:ext uri="{FF2B5EF4-FFF2-40B4-BE49-F238E27FC236}">
                <a16:creationId xmlns:a16="http://schemas.microsoft.com/office/drawing/2014/main" xmlns="" id="{5B25D950-1A48-1192-D0D0-774B4132F6DD}"/>
              </a:ext>
            </a:extLst>
          </p:cNvPr>
          <p:cNvSpPr txBox="1"/>
          <p:nvPr/>
        </p:nvSpPr>
        <p:spPr>
          <a:xfrm>
            <a:off x="421501" y="1450388"/>
            <a:ext cx="3292543" cy="954107"/>
          </a:xfrm>
          <a:prstGeom prst="rect">
            <a:avLst/>
          </a:prstGeom>
          <a:noFill/>
        </p:spPr>
        <p:txBody>
          <a:bodyPr wrap="square" rtlCol="0">
            <a:spAutoFit/>
          </a:bodyPr>
          <a:lstStyle/>
          <a:p>
            <a:pPr marL="285750" indent="-285750">
              <a:buFont typeface="Wingdings" pitchFamily="2" charset="2"/>
              <a:buChar char="Ø"/>
            </a:pPr>
            <a:r>
              <a:rPr lang="en-US" sz="1400" dirty="0"/>
              <a:t>Highest delinquency in the lower income group</a:t>
            </a:r>
          </a:p>
          <a:p>
            <a:pPr marL="285750" indent="-285750">
              <a:buFont typeface="Wingdings" pitchFamily="2" charset="2"/>
              <a:buChar char="Ø"/>
            </a:pPr>
            <a:r>
              <a:rPr lang="en-US" sz="1400" dirty="0"/>
              <a:t>Highest delinquency at 22% in &lt;$17k annual income</a:t>
            </a:r>
          </a:p>
        </p:txBody>
      </p:sp>
      <p:sp>
        <p:nvSpPr>
          <p:cNvPr id="5" name="TextBox 4">
            <a:extLst>
              <a:ext uri="{FF2B5EF4-FFF2-40B4-BE49-F238E27FC236}">
                <a16:creationId xmlns:a16="http://schemas.microsoft.com/office/drawing/2014/main" xmlns="" id="{811BFA4F-A822-5431-FD9A-8069B08620EF}"/>
              </a:ext>
            </a:extLst>
          </p:cNvPr>
          <p:cNvSpPr txBox="1"/>
          <p:nvPr/>
        </p:nvSpPr>
        <p:spPr>
          <a:xfrm>
            <a:off x="421501" y="1056901"/>
            <a:ext cx="3292543" cy="318644"/>
          </a:xfrm>
          <a:prstGeom prst="rect">
            <a:avLst/>
          </a:prstGeom>
          <a:noFill/>
        </p:spPr>
        <p:txBody>
          <a:bodyPr wrap="square" rtlCol="0">
            <a:spAutoFit/>
          </a:bodyPr>
          <a:lstStyle/>
          <a:p>
            <a:r>
              <a:rPr lang="en-US" sz="1400" b="1" dirty="0"/>
              <a:t>Annual Income vs. Delinquency</a:t>
            </a:r>
          </a:p>
        </p:txBody>
      </p:sp>
      <p:sp>
        <p:nvSpPr>
          <p:cNvPr id="6" name="Title 1">
            <a:extLst>
              <a:ext uri="{FF2B5EF4-FFF2-40B4-BE49-F238E27FC236}">
                <a16:creationId xmlns:a16="http://schemas.microsoft.com/office/drawing/2014/main" xmlns="" id="{4DEA1998-FB89-9B2A-A970-304D262EF4CC}"/>
              </a:ext>
            </a:extLst>
          </p:cNvPr>
          <p:cNvSpPr txBox="1">
            <a:spLocks/>
          </p:cNvSpPr>
          <p:nvPr/>
        </p:nvSpPr>
        <p:spPr>
          <a:xfrm>
            <a:off x="647700" y="289560"/>
            <a:ext cx="10896600" cy="893218"/>
          </a:xfrm>
          <a:prstGeom prst="rect">
            <a:avLst/>
          </a:prstGeom>
        </p:spPr>
        <p:txBody>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dirty="0"/>
              <a:t>Bivariate Analysis Discussion</a:t>
            </a:r>
          </a:p>
        </p:txBody>
      </p:sp>
    </p:spTree>
    <p:extLst>
      <p:ext uri="{BB962C8B-B14F-4D97-AF65-F5344CB8AC3E}">
        <p14:creationId xmlns:p14="http://schemas.microsoft.com/office/powerpoint/2010/main" xmlns="" val="4183107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168E73-4357-C650-C115-DBBF7A921728}"/>
              </a:ext>
            </a:extLst>
          </p:cNvPr>
          <p:cNvSpPr txBox="1">
            <a:spLocks/>
          </p:cNvSpPr>
          <p:nvPr/>
        </p:nvSpPr>
        <p:spPr>
          <a:xfrm>
            <a:off x="647700" y="289560"/>
            <a:ext cx="10896600" cy="893218"/>
          </a:xfrm>
          <a:prstGeom prst="rect">
            <a:avLst/>
          </a:prstGeom>
        </p:spPr>
        <p:txBody>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dirty="0"/>
              <a:t>Bivariate Analysis Discussion</a:t>
            </a:r>
          </a:p>
        </p:txBody>
      </p:sp>
      <p:pic>
        <p:nvPicPr>
          <p:cNvPr id="7" name="Picture 6">
            <a:extLst>
              <a:ext uri="{FF2B5EF4-FFF2-40B4-BE49-F238E27FC236}">
                <a16:creationId xmlns:a16="http://schemas.microsoft.com/office/drawing/2014/main" xmlns="" id="{7A600468-E953-C233-577B-74310FE4741C}"/>
              </a:ext>
            </a:extLst>
          </p:cNvPr>
          <p:cNvPicPr>
            <a:picLocks noChangeAspect="1"/>
          </p:cNvPicPr>
          <p:nvPr/>
        </p:nvPicPr>
        <p:blipFill>
          <a:blip r:embed="rId2"/>
          <a:stretch>
            <a:fillRect/>
          </a:stretch>
        </p:blipFill>
        <p:spPr>
          <a:xfrm>
            <a:off x="4167944" y="1056901"/>
            <a:ext cx="7823200" cy="5232400"/>
          </a:xfrm>
          <a:prstGeom prst="rect">
            <a:avLst/>
          </a:prstGeom>
        </p:spPr>
      </p:pic>
      <p:sp>
        <p:nvSpPr>
          <p:cNvPr id="8" name="TextBox 7">
            <a:extLst>
              <a:ext uri="{FF2B5EF4-FFF2-40B4-BE49-F238E27FC236}">
                <a16:creationId xmlns:a16="http://schemas.microsoft.com/office/drawing/2014/main" xmlns="" id="{91714281-50FD-B7BD-BA64-8B7F5641060E}"/>
              </a:ext>
            </a:extLst>
          </p:cNvPr>
          <p:cNvSpPr txBox="1"/>
          <p:nvPr/>
        </p:nvSpPr>
        <p:spPr>
          <a:xfrm>
            <a:off x="421501" y="1450388"/>
            <a:ext cx="3292543" cy="738664"/>
          </a:xfrm>
          <a:prstGeom prst="rect">
            <a:avLst/>
          </a:prstGeom>
          <a:noFill/>
        </p:spPr>
        <p:txBody>
          <a:bodyPr wrap="square" rtlCol="0">
            <a:spAutoFit/>
          </a:bodyPr>
          <a:lstStyle/>
          <a:p>
            <a:pPr marL="285750" indent="-285750">
              <a:buFont typeface="Wingdings" pitchFamily="2" charset="2"/>
              <a:buChar char="Ø"/>
            </a:pPr>
            <a:r>
              <a:rPr lang="en-US" sz="1400" dirty="0"/>
              <a:t>Purpose SMALL BUSINESS has the highest delinquency with 28%</a:t>
            </a:r>
          </a:p>
          <a:p>
            <a:pPr marL="285750" indent="-285750">
              <a:buFont typeface="Wingdings" pitchFamily="2" charset="2"/>
              <a:buChar char="Ø"/>
            </a:pPr>
            <a:r>
              <a:rPr lang="en-US" sz="1400" dirty="0"/>
              <a:t>Wedding has the lowest at 10.3%</a:t>
            </a:r>
          </a:p>
        </p:txBody>
      </p:sp>
      <p:sp>
        <p:nvSpPr>
          <p:cNvPr id="9" name="TextBox 8">
            <a:extLst>
              <a:ext uri="{FF2B5EF4-FFF2-40B4-BE49-F238E27FC236}">
                <a16:creationId xmlns:a16="http://schemas.microsoft.com/office/drawing/2014/main" xmlns="" id="{85B8E93D-3E85-93C4-63B0-3BF0DBBD84CF}"/>
              </a:ext>
            </a:extLst>
          </p:cNvPr>
          <p:cNvSpPr txBox="1"/>
          <p:nvPr/>
        </p:nvSpPr>
        <p:spPr>
          <a:xfrm>
            <a:off x="421501" y="1056901"/>
            <a:ext cx="3292543" cy="318644"/>
          </a:xfrm>
          <a:prstGeom prst="rect">
            <a:avLst/>
          </a:prstGeom>
          <a:noFill/>
        </p:spPr>
        <p:txBody>
          <a:bodyPr wrap="square" rtlCol="0">
            <a:spAutoFit/>
          </a:bodyPr>
          <a:lstStyle/>
          <a:p>
            <a:r>
              <a:rPr lang="en-US" sz="1400" b="1" dirty="0"/>
              <a:t>Laon Purpose vs. Delinquency</a:t>
            </a:r>
          </a:p>
        </p:txBody>
      </p:sp>
    </p:spTree>
    <p:extLst>
      <p:ext uri="{BB962C8B-B14F-4D97-AF65-F5344CB8AC3E}">
        <p14:creationId xmlns:p14="http://schemas.microsoft.com/office/powerpoint/2010/main" xmlns="" val="1823899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04451E2-693C-AE16-9DF0-60C2C9448AEC}"/>
              </a:ext>
            </a:extLst>
          </p:cNvPr>
          <p:cNvPicPr>
            <a:picLocks noChangeAspect="1"/>
          </p:cNvPicPr>
          <p:nvPr/>
        </p:nvPicPr>
        <p:blipFill>
          <a:blip r:embed="rId2"/>
          <a:stretch>
            <a:fillRect/>
          </a:stretch>
        </p:blipFill>
        <p:spPr>
          <a:xfrm>
            <a:off x="4037232" y="1587500"/>
            <a:ext cx="7747000" cy="3683000"/>
          </a:xfrm>
          <a:prstGeom prst="rect">
            <a:avLst/>
          </a:prstGeom>
        </p:spPr>
      </p:pic>
      <p:sp>
        <p:nvSpPr>
          <p:cNvPr id="3" name="Title 1">
            <a:extLst>
              <a:ext uri="{FF2B5EF4-FFF2-40B4-BE49-F238E27FC236}">
                <a16:creationId xmlns:a16="http://schemas.microsoft.com/office/drawing/2014/main" xmlns="" id="{18E595A5-0E20-8330-8B38-DF61B60787A8}"/>
              </a:ext>
            </a:extLst>
          </p:cNvPr>
          <p:cNvSpPr txBox="1">
            <a:spLocks/>
          </p:cNvSpPr>
          <p:nvPr/>
        </p:nvSpPr>
        <p:spPr>
          <a:xfrm>
            <a:off x="647700" y="289560"/>
            <a:ext cx="10896600" cy="893218"/>
          </a:xfrm>
          <a:prstGeom prst="rect">
            <a:avLst/>
          </a:prstGeom>
        </p:spPr>
        <p:txBody>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dirty="0"/>
              <a:t>Bivariate Analysis Discussion</a:t>
            </a:r>
          </a:p>
        </p:txBody>
      </p:sp>
      <p:sp>
        <p:nvSpPr>
          <p:cNvPr id="4" name="TextBox 3">
            <a:extLst>
              <a:ext uri="{FF2B5EF4-FFF2-40B4-BE49-F238E27FC236}">
                <a16:creationId xmlns:a16="http://schemas.microsoft.com/office/drawing/2014/main" xmlns="" id="{5A06F8F2-F8F1-C7CB-68A6-80D04B594C12}"/>
              </a:ext>
            </a:extLst>
          </p:cNvPr>
          <p:cNvSpPr txBox="1"/>
          <p:nvPr/>
        </p:nvSpPr>
        <p:spPr>
          <a:xfrm>
            <a:off x="421501" y="1450388"/>
            <a:ext cx="3292543" cy="738664"/>
          </a:xfrm>
          <a:prstGeom prst="rect">
            <a:avLst/>
          </a:prstGeom>
          <a:noFill/>
        </p:spPr>
        <p:txBody>
          <a:bodyPr wrap="square" rtlCol="0">
            <a:spAutoFit/>
          </a:bodyPr>
          <a:lstStyle/>
          <a:p>
            <a:pPr marL="285750" indent="-285750">
              <a:buFont typeface="Wingdings" pitchFamily="2" charset="2"/>
              <a:buChar char="Ø"/>
            </a:pPr>
            <a:r>
              <a:rPr lang="en-US" sz="1400" dirty="0"/>
              <a:t>Highest delinquency of 63% observed in Grade G with lowest annual income($17k - $31k</a:t>
            </a:r>
          </a:p>
        </p:txBody>
      </p:sp>
      <p:sp>
        <p:nvSpPr>
          <p:cNvPr id="5" name="TextBox 4">
            <a:extLst>
              <a:ext uri="{FF2B5EF4-FFF2-40B4-BE49-F238E27FC236}">
                <a16:creationId xmlns:a16="http://schemas.microsoft.com/office/drawing/2014/main" xmlns="" id="{2BBA7587-F559-ED3F-3279-AC523FD697B7}"/>
              </a:ext>
            </a:extLst>
          </p:cNvPr>
          <p:cNvSpPr txBox="1"/>
          <p:nvPr/>
        </p:nvSpPr>
        <p:spPr>
          <a:xfrm>
            <a:off x="421501" y="1056901"/>
            <a:ext cx="3615731" cy="307777"/>
          </a:xfrm>
          <a:prstGeom prst="rect">
            <a:avLst/>
          </a:prstGeom>
          <a:noFill/>
        </p:spPr>
        <p:txBody>
          <a:bodyPr wrap="square" rtlCol="0">
            <a:spAutoFit/>
          </a:bodyPr>
          <a:lstStyle/>
          <a:p>
            <a:r>
              <a:rPr lang="en-US" sz="1400" b="1" dirty="0"/>
              <a:t>Annual Income &amp; Grade vs. Delinquency</a:t>
            </a:r>
          </a:p>
        </p:txBody>
      </p:sp>
    </p:spTree>
    <p:extLst>
      <p:ext uri="{BB962C8B-B14F-4D97-AF65-F5344CB8AC3E}">
        <p14:creationId xmlns:p14="http://schemas.microsoft.com/office/powerpoint/2010/main" xmlns="" val="3838868326"/>
      </p:ext>
    </p:extLst>
  </p:cSld>
  <p:clrMapOvr>
    <a:masterClrMapping/>
  </p:clrMapOvr>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LICK TO ADD TITLE" id="{F1EBDCD4-0DFE-4BFC-B527-76D7C1C6466B}" vid="{B36D0821-FAFD-4A44-B0A3-9261322768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5794</TotalTime>
  <Words>1189</Words>
  <Application>Microsoft Macintosh PowerPoint</Application>
  <PresentationFormat>Custom</PresentationFormat>
  <Paragraphs>153</Paragraphs>
  <Slides>18</Slides>
  <Notes>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Lending Club Case study</vt:lpstr>
      <vt:lpstr>Agenda</vt:lpstr>
      <vt:lpstr>Project Overview</vt:lpstr>
      <vt:lpstr>Slide 4</vt:lpstr>
      <vt:lpstr>Slide 5</vt:lpstr>
      <vt:lpstr>Slide 6</vt:lpstr>
      <vt:lpstr>Slide 7</vt:lpstr>
      <vt:lpstr>Slide 8</vt:lpstr>
      <vt:lpstr>Slide 9</vt:lpstr>
      <vt:lpstr>Slide 10</vt:lpstr>
      <vt:lpstr>Slide 11</vt:lpstr>
      <vt:lpstr>Understanding of the dataset</vt:lpstr>
      <vt:lpstr>Observations</vt:lpstr>
      <vt:lpstr>Data Cleansing and Preparation</vt:lpstr>
      <vt:lpstr>Data Cleaning</vt:lpstr>
      <vt:lpstr>Data Cleaning</vt:lpstr>
      <vt:lpstr>Deriving values</vt:lpstr>
      <vt:lpstr>Univariate Analysis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Nikhil Nan</dc:creator>
  <cp:lastModifiedBy>Kaustubh Surve</cp:lastModifiedBy>
  <cp:revision>10</cp:revision>
  <dcterms:created xsi:type="dcterms:W3CDTF">2022-05-03T18:15:32Z</dcterms:created>
  <dcterms:modified xsi:type="dcterms:W3CDTF">2022-05-07T19:46:49Z</dcterms:modified>
</cp:coreProperties>
</file>