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80" r:id="rId2"/>
    <p:sldId id="279" r:id="rId3"/>
    <p:sldId id="277" r:id="rId4"/>
    <p:sldId id="269" r:id="rId5"/>
    <p:sldId id="278" r:id="rId6"/>
    <p:sldId id="271" r:id="rId7"/>
    <p:sldId id="283" r:id="rId8"/>
    <p:sldId id="284" r:id="rId9"/>
    <p:sldId id="285" r:id="rId10"/>
    <p:sldId id="286" r:id="rId11"/>
    <p:sldId id="276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-윤고딕350" panose="02030504000101010101" pitchFamily="18" charset="-127"/>
      <p:regular r:id="rId16"/>
    </p:embeddedFont>
    <p:embeddedFont>
      <p:font typeface="-윤고딕160" panose="02030504000101010101" pitchFamily="18" charset="-127"/>
      <p:regular r:id="rId17"/>
    </p:embeddedFont>
    <p:embeddedFont>
      <p:font typeface="나눔손글씨 펜" panose="03040600000000000000" pitchFamily="66" charset="-127"/>
      <p:regular r:id="rId18"/>
    </p:embeddedFont>
    <p:embeddedFont>
      <p:font typeface="-윤고딕330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5902"/>
    <a:srgbClr val="FC790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4AA9F-D3D7-491D-9135-200681040D5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58D7-AA8D-4EC3-87D1-BC70ED80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4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8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640C1141-55A3-49C2-97B9-B5938AF5D4D3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916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1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3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4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9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6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3528-4A6D-4A3F-89AB-E1462294A946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8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3ACE-AD66-4B49-8F0B-F42FD67C314B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7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6D0F-13F0-47CD-B2D6-C24631CCFD78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9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41D3-2CE0-4FE8-AB60-DE45CC9CBEE3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0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F32-CD3A-465C-A471-CEB90C04EB69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0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6E05-5E75-43ED-9FCB-6417E912EEBC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3991-07D2-4475-9C49-909627E2A945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DB3C-5B10-4014-9CE0-16B52D2390AD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3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E96A-8D97-4CA2-A8D8-CDDFE9B57656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65BF-09C8-4427-B1B3-141B480E087D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6EBE-9FB8-44B2-ACC6-C028EB5FA9B7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D455C-A9D6-4484-8FDF-788224E94F20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C7BC8DC8-AFB9-48FF-B8F0-0AB6475D0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9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06" y="188640"/>
            <a:ext cx="6501588" cy="6501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9860" y="2435404"/>
            <a:ext cx="4137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과정 프로젝트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3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단계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160" panose="02030504000101010101" pitchFamily="18" charset="-127"/>
              <a:ea typeface="-윤고딕16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(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두더지 게임 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앱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160" panose="02030504000101010101" pitchFamily="18" charset="-127"/>
              <a:ea typeface="-윤고딕16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5934258"/>
            <a:ext cx="325554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2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5</a:t>
                </a:r>
                <a:r>
                  <a:rPr lang="ko-KR" altLang="en-US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단계</a:t>
                </a:r>
                <a:endParaRPr lang="en-US" altLang="ko-KR" dirty="0">
                  <a:latin typeface="-윤고딕160" panose="02030504000101010101" pitchFamily="18" charset="-127"/>
                  <a:ea typeface="-윤고딕160" panose="02030504000101010101" pitchFamily="18" charset="-127"/>
                </a:endParaRPr>
              </a:p>
              <a:p>
                <a:pPr algn="ctr"/>
                <a:r>
                  <a:rPr lang="en-US" altLang="ko-KR" dirty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( </a:t>
                </a:r>
                <a:r>
                  <a:rPr lang="ko-KR" altLang="en-US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랭킹 보기 화면 구성</a:t>
                </a:r>
                <a:r>
                  <a:rPr lang="en-US" altLang="ko-KR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)</a:t>
                </a:r>
                <a:endParaRPr lang="ko-KR" altLang="en-US" dirty="0">
                  <a:latin typeface="-윤고딕160" panose="02030504000101010101" pitchFamily="18" charset="-127"/>
                  <a:ea typeface="-윤고딕160" panose="02030504000101010101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64872" y="2400972"/>
              <a:ext cx="4219828" cy="86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err="1" smtClean="0"/>
                <a:t>인트로</a:t>
              </a:r>
              <a:r>
                <a:rPr lang="ko-KR" altLang="en-US" dirty="0" smtClean="0"/>
                <a:t> 페이지에서 랭킹보기 버튼을 </a:t>
              </a:r>
              <a:r>
                <a:rPr lang="ko-KR" altLang="en-US" dirty="0" err="1" smtClean="0"/>
                <a:t>눌렀을때</a:t>
              </a:r>
              <a:r>
                <a:rPr lang="ko-KR" altLang="en-US" dirty="0" smtClean="0"/>
                <a:t> 나오는 화면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err="1"/>
                <a:t>액티비티의</a:t>
              </a:r>
              <a:r>
                <a:rPr lang="ko-KR" altLang="en-US" dirty="0"/>
                <a:t> 테마를 수정 및 대화상자 형태로 </a:t>
              </a:r>
              <a:r>
                <a:rPr lang="ko-KR" altLang="en-US" dirty="0" smtClean="0"/>
                <a:t>표현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SQLite Database</a:t>
              </a:r>
              <a:r>
                <a:rPr lang="ko-KR" altLang="en-US" dirty="0"/>
                <a:t>를 통해 사용자 이름과 점수를 </a:t>
              </a:r>
              <a:r>
                <a:rPr lang="en-US" altLang="ko-KR" dirty="0" smtClean="0"/>
                <a:t>Open</a:t>
              </a:r>
              <a:endParaRPr lang="en-US" altLang="ko-KR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2137772" cy="381642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08686" y="1973484"/>
            <a:ext cx="2722848" cy="3687763"/>
            <a:chOff x="1408686" y="1973484"/>
            <a:chExt cx="2722848" cy="3687763"/>
          </a:xfrm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408686" y="1973484"/>
              <a:ext cx="2722848" cy="3687763"/>
            </a:xfrm>
            <a:prstGeom prst="roundRect">
              <a:avLst>
                <a:gd name="adj" fmla="val 4181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lvl="0" algn="ctr">
                <a:defRPr/>
              </a:pPr>
              <a:endParaRPr lang="en-US" altLang="ko-KR" sz="2400" dirty="0" smtClean="0"/>
            </a:p>
            <a:p>
              <a:pPr lvl="0" algn="ctr">
                <a:defRPr/>
              </a:pPr>
              <a:endParaRPr lang="en-US" altLang="ko-KR" sz="24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smtClean="0"/>
                <a:t>두더지 게임의 </a:t>
              </a:r>
              <a:endParaRPr lang="en-US" altLang="ko-KR" sz="20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smtClean="0"/>
                <a:t>단순함을 조금 더 </a:t>
              </a:r>
              <a:endParaRPr lang="en-US" altLang="ko-KR" sz="20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smtClean="0"/>
                <a:t>유연하게 대처해야 </a:t>
              </a:r>
              <a:endParaRPr lang="en-US" altLang="ko-KR" sz="20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smtClean="0"/>
                <a:t>할 필요성 느낌</a:t>
              </a:r>
              <a:endParaRPr lang="ko-KR" altLang="en-US" sz="2000" dirty="0"/>
            </a:p>
          </p:txBody>
        </p:sp>
        <p:sp>
          <p:nvSpPr>
            <p:cNvPr id="21512" name="AutoShape 19"/>
            <p:cNvSpPr>
              <a:spLocks noChangeArrowheads="1"/>
            </p:cNvSpPr>
            <p:nvPr/>
          </p:nvSpPr>
          <p:spPr bwMode="auto">
            <a:xfrm>
              <a:off x="1468192" y="2009998"/>
              <a:ext cx="2663009" cy="311150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000000"/>
                </a:solidFill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>
            <a:xfrm>
              <a:off x="1408686" y="3065685"/>
              <a:ext cx="272251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7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2267744" y="2313376"/>
              <a:ext cx="1116012" cy="3952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개선 </a:t>
              </a:r>
              <a:r>
                <a:rPr lang="en-US" altLang="ko-KR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="1" kern="10" spc="-90" dirty="0">
                <a:solidFill>
                  <a:schemeClr val="tx1">
                    <a:alpha val="50195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88797" y="1973485"/>
            <a:ext cx="2651555" cy="3687763"/>
            <a:chOff x="5088797" y="1973485"/>
            <a:chExt cx="2651555" cy="3687763"/>
          </a:xfrm>
        </p:grpSpPr>
        <p:sp>
          <p:nvSpPr>
            <p:cNvPr id="60" name="AutoShape 9"/>
            <p:cNvSpPr>
              <a:spLocks noChangeArrowheads="1"/>
            </p:cNvSpPr>
            <p:nvPr/>
          </p:nvSpPr>
          <p:spPr bwMode="auto">
            <a:xfrm>
              <a:off x="5088797" y="1973485"/>
              <a:ext cx="2651555" cy="3687763"/>
            </a:xfrm>
            <a:prstGeom prst="roundRect">
              <a:avLst>
                <a:gd name="adj" fmla="val 4181"/>
              </a:avLst>
            </a:prstGeom>
            <a:solidFill>
              <a:srgbClr val="0064FF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lvl="0" algn="ctr">
                <a:defRPr/>
              </a:pPr>
              <a:endParaRPr lang="en-US" altLang="ko-KR" sz="2400" dirty="0" smtClean="0"/>
            </a:p>
            <a:p>
              <a:pPr lvl="0" algn="ctr">
                <a:defRPr/>
              </a:pPr>
              <a:endParaRPr lang="en-US" altLang="ko-KR" sz="2400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</a:rPr>
                <a:t>아이템이나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맵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등을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</a:rPr>
                <a:t>조금 더 다양하게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</a:rPr>
                <a:t>개발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514" name="AutoShape 19"/>
            <p:cNvSpPr>
              <a:spLocks noChangeArrowheads="1"/>
            </p:cNvSpPr>
            <p:nvPr/>
          </p:nvSpPr>
          <p:spPr bwMode="auto">
            <a:xfrm>
              <a:off x="5138670" y="2009998"/>
              <a:ext cx="2601682" cy="311150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000000"/>
                </a:solidFill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>
            <a:xfrm>
              <a:off x="5088797" y="3065685"/>
              <a:ext cx="2651555" cy="538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8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5868144" y="2298923"/>
              <a:ext cx="1116013" cy="3952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개선 </a:t>
              </a:r>
              <a:r>
                <a:rPr lang="en-US" altLang="ko-KR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="1" kern="10" spc="-90" dirty="0">
                <a:solidFill>
                  <a:schemeClr val="tx1">
                    <a:alpha val="50195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6" name="직선 화살표 연결선 85"/>
          <p:cNvCxnSpPr/>
          <p:nvPr/>
        </p:nvCxnSpPr>
        <p:spPr>
          <a:xfrm>
            <a:off x="3995936" y="5438998"/>
            <a:ext cx="1368152" cy="0"/>
          </a:xfrm>
          <a:prstGeom prst="straightConnector1">
            <a:avLst/>
          </a:prstGeom>
          <a:ln w="762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4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추후 개선방향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9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20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타원 55"/>
          <p:cNvSpPr/>
          <p:nvPr/>
        </p:nvSpPr>
        <p:spPr>
          <a:xfrm>
            <a:off x="-324544" y="1844675"/>
            <a:ext cx="3836988" cy="4103688"/>
          </a:xfrm>
          <a:prstGeom prst="ellipse">
            <a:avLst/>
          </a:prstGeom>
          <a:noFill/>
          <a:ln w="15875">
            <a:solidFill>
              <a:schemeClr val="accent1"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272992" y="2040888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084910" y="2092028"/>
            <a:ext cx="31940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과정 프로젝트의 개요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grpSp>
        <p:nvGrpSpPr>
          <p:cNvPr id="16393" name="그룹 86"/>
          <p:cNvGrpSpPr>
            <a:grpSpLocks/>
          </p:cNvGrpSpPr>
          <p:nvPr/>
        </p:nvGrpSpPr>
        <p:grpSpPr bwMode="auto">
          <a:xfrm>
            <a:off x="3203848" y="1988840"/>
            <a:ext cx="658812" cy="641350"/>
            <a:chOff x="2104977" y="4186242"/>
            <a:chExt cx="1285884" cy="1285884"/>
          </a:xfrm>
        </p:grpSpPr>
        <p:sp>
          <p:nvSpPr>
            <p:cNvPr id="69" name="타원 68"/>
            <p:cNvSpPr/>
            <p:nvPr/>
          </p:nvSpPr>
          <p:spPr>
            <a:xfrm>
              <a:off x="2120469" y="4237168"/>
              <a:ext cx="1214619" cy="121586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tx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도넛 6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394" name="TextBox 70"/>
          <p:cNvSpPr txBox="1">
            <a:spLocks noChangeArrowheads="1"/>
          </p:cNvSpPr>
          <p:nvPr/>
        </p:nvSpPr>
        <p:spPr bwMode="auto">
          <a:xfrm>
            <a:off x="3349898" y="2061865"/>
            <a:ext cx="315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>
                <a:solidFill>
                  <a:schemeClr val="bg1"/>
                </a:solidFill>
                <a:latin typeface="Arial" charset="0"/>
                <a:cs typeface="Arial" charset="0"/>
              </a:rPr>
              <a:t>1</a:t>
            </a:r>
            <a:endParaRPr lang="ko-KR" altLang="en-US" sz="24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634957" y="3056085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445933" y="3106861"/>
            <a:ext cx="3194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프로젝트 핵심 기능 정리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grpSp>
        <p:nvGrpSpPr>
          <p:cNvPr id="16399" name="그룹 86"/>
          <p:cNvGrpSpPr>
            <a:grpSpLocks/>
          </p:cNvGrpSpPr>
          <p:nvPr/>
        </p:nvGrpSpPr>
        <p:grpSpPr bwMode="auto">
          <a:xfrm>
            <a:off x="3564870" y="3003674"/>
            <a:ext cx="658813" cy="641350"/>
            <a:chOff x="2104977" y="4186242"/>
            <a:chExt cx="1285884" cy="1285884"/>
          </a:xfrm>
        </p:grpSpPr>
        <p:sp>
          <p:nvSpPr>
            <p:cNvPr id="103" name="타원 102"/>
            <p:cNvSpPr/>
            <p:nvPr/>
          </p:nvSpPr>
          <p:spPr>
            <a:xfrm>
              <a:off x="2120471" y="4237168"/>
              <a:ext cx="1214617" cy="121586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도넛 103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400" name="TextBox 104"/>
          <p:cNvSpPr txBox="1">
            <a:spLocks noChangeArrowheads="1"/>
          </p:cNvSpPr>
          <p:nvPr/>
        </p:nvSpPr>
        <p:spPr bwMode="auto">
          <a:xfrm>
            <a:off x="3709333" y="3094161"/>
            <a:ext cx="315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>
                <a:solidFill>
                  <a:schemeClr val="bg1"/>
                </a:solidFill>
                <a:latin typeface="Arial" charset="0"/>
                <a:cs typeface="Arial" charset="0"/>
              </a:rPr>
              <a:t>2</a:t>
            </a:r>
            <a:endParaRPr lang="ko-KR" altLang="en-US" sz="24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705003" y="4063697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516958" y="4114974"/>
            <a:ext cx="3194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프로젝트 기능 단계별 구성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grpSp>
        <p:nvGrpSpPr>
          <p:cNvPr id="16405" name="그룹 86"/>
          <p:cNvGrpSpPr>
            <a:grpSpLocks/>
          </p:cNvGrpSpPr>
          <p:nvPr/>
        </p:nvGrpSpPr>
        <p:grpSpPr bwMode="auto">
          <a:xfrm>
            <a:off x="3635896" y="4011786"/>
            <a:ext cx="658812" cy="641350"/>
            <a:chOff x="2104977" y="4186242"/>
            <a:chExt cx="1285884" cy="1285884"/>
          </a:xfrm>
        </p:grpSpPr>
        <p:sp>
          <p:nvSpPr>
            <p:cNvPr id="109" name="타원 108"/>
            <p:cNvSpPr/>
            <p:nvPr/>
          </p:nvSpPr>
          <p:spPr>
            <a:xfrm>
              <a:off x="2120469" y="4237168"/>
              <a:ext cx="1214619" cy="1215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도넛 10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406" name="TextBox 110"/>
          <p:cNvSpPr txBox="1">
            <a:spLocks noChangeArrowheads="1"/>
          </p:cNvSpPr>
          <p:nvPr/>
        </p:nvSpPr>
        <p:spPr bwMode="auto">
          <a:xfrm>
            <a:off x="3781946" y="4084811"/>
            <a:ext cx="315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>
                <a:solidFill>
                  <a:schemeClr val="bg1"/>
                </a:solidFill>
                <a:latin typeface="Arial" charset="0"/>
                <a:cs typeface="Arial" charset="0"/>
              </a:rPr>
              <a:t>3</a:t>
            </a:r>
            <a:endParaRPr lang="ko-KR" altLang="en-US" sz="24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346925" y="5065156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6411" name="그룹 86"/>
          <p:cNvGrpSpPr>
            <a:grpSpLocks/>
          </p:cNvGrpSpPr>
          <p:nvPr/>
        </p:nvGrpSpPr>
        <p:grpSpPr bwMode="auto">
          <a:xfrm>
            <a:off x="3276352" y="5013176"/>
            <a:ext cx="660400" cy="641350"/>
            <a:chOff x="2104977" y="4186242"/>
            <a:chExt cx="1285884" cy="1285884"/>
          </a:xfrm>
        </p:grpSpPr>
        <p:sp>
          <p:nvSpPr>
            <p:cNvPr id="115" name="타원 114"/>
            <p:cNvSpPr/>
            <p:nvPr/>
          </p:nvSpPr>
          <p:spPr>
            <a:xfrm>
              <a:off x="2120433" y="4237168"/>
              <a:ext cx="1214788" cy="1215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" name="도넛 115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412" name="TextBox 116"/>
          <p:cNvSpPr txBox="1">
            <a:spLocks noChangeArrowheads="1"/>
          </p:cNvSpPr>
          <p:nvPr/>
        </p:nvSpPr>
        <p:spPr bwMode="auto">
          <a:xfrm>
            <a:off x="3423990" y="5086201"/>
            <a:ext cx="315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Arial" charset="0"/>
                <a:cs typeface="Arial" charset="0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53013" y="5117157"/>
            <a:ext cx="3194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추후 개선할 점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99392"/>
            <a:ext cx="2160240" cy="216024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81294" y="779711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35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36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3400"/>
            <a:ext cx="2814236" cy="25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3500" y="2411848"/>
            <a:ext cx="6501588" cy="65015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292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1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과정 프로젝트의 개요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1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395536" y="2025923"/>
            <a:ext cx="8064896" cy="4643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000" dirty="0" err="1" smtClean="0">
                <a:solidFill>
                  <a:srgbClr val="C00000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쓰레드</a:t>
            </a:r>
            <a:r>
              <a:rPr lang="en-US" altLang="ko-KR" sz="3000" dirty="0" smtClean="0">
                <a:solidFill>
                  <a:srgbClr val="C00000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(Runnable)</a:t>
            </a:r>
            <a:r>
              <a:rPr lang="ko-KR" altLang="en-US" sz="3000" dirty="0" smtClean="0">
                <a:solidFill>
                  <a:srgbClr val="C00000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 기능을 이용한 두더지 게임 </a:t>
            </a:r>
            <a:r>
              <a:rPr lang="ko-KR" altLang="en-US" sz="3000" dirty="0" err="1" smtClean="0">
                <a:solidFill>
                  <a:srgbClr val="C00000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앱</a:t>
            </a:r>
            <a:endParaRPr lang="en-US" altLang="ko-KR" sz="3000" dirty="0" smtClean="0">
              <a:solidFill>
                <a:srgbClr val="C00000"/>
              </a:solidFill>
              <a:latin typeface="나눔손글씨 펜" panose="020B0600000101010101" charset="-127"/>
              <a:ea typeface="나눔손글씨 펜" panose="020B0600000101010101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000" dirty="0" smtClean="0">
                <a:solidFill>
                  <a:srgbClr val="C00000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과정 프로젝트로 선정한 두더지 게임 </a:t>
            </a:r>
            <a:r>
              <a:rPr lang="ko-KR" altLang="en-US" sz="3000" dirty="0" err="1" smtClean="0">
                <a:solidFill>
                  <a:srgbClr val="C00000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앱은</a:t>
            </a:r>
            <a:r>
              <a:rPr lang="ko-KR" altLang="en-US" sz="3000" dirty="0" smtClean="0">
                <a:solidFill>
                  <a:srgbClr val="C00000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 기존의 단순한 두더지게임에서 벗어나 실감나는 플레이를 할 수 있도록 추가적인 요소를 가미한 </a:t>
            </a:r>
            <a:r>
              <a:rPr lang="ko-KR" altLang="en-US" sz="3000" dirty="0" err="1" smtClean="0">
                <a:solidFill>
                  <a:srgbClr val="C00000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안드로이드</a:t>
            </a:r>
            <a:r>
              <a:rPr lang="ko-KR" altLang="en-US" sz="3000" dirty="0" smtClean="0">
                <a:solidFill>
                  <a:srgbClr val="C00000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 애플리케이션입니다</a:t>
            </a:r>
            <a:r>
              <a:rPr lang="en-US" altLang="ko-KR" sz="3000" dirty="0" smtClean="0">
                <a:solidFill>
                  <a:srgbClr val="C00000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9808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핵심 기능 정리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21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22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1966283" y="3837304"/>
            <a:ext cx="334328" cy="336715"/>
          </a:xfrm>
          <a:prstGeom prst="ellipse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67ABF5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3367351" y="1412776"/>
            <a:ext cx="2174758" cy="2177042"/>
            <a:chOff x="502" y="3882"/>
            <a:chExt cx="1631" cy="1632"/>
          </a:xfrm>
        </p:grpSpPr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502" y="3882"/>
              <a:ext cx="1631" cy="1632"/>
            </a:xfrm>
            <a:prstGeom prst="ellipse">
              <a:avLst/>
            </a:prstGeom>
            <a:gradFill rotWithShape="1">
              <a:gsLst>
                <a:gs pos="0">
                  <a:srgbClr val="0064FF"/>
                </a:gs>
                <a:gs pos="100000">
                  <a:srgbClr val="00338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lvl="0" algn="ctr"/>
              <a:r>
                <a:rPr lang="ko-KR" altLang="en-US" sz="2000" dirty="0" smtClean="0">
                  <a:solidFill>
                    <a:prstClr val="white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두더지 게임</a:t>
              </a:r>
              <a:endParaRPr lang="en-US" altLang="ko-KR" sz="2000" dirty="0" smtClean="0">
                <a:solidFill>
                  <a:prstClr val="white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  <a:p>
              <a:pPr lvl="0" algn="ctr"/>
              <a:r>
                <a:rPr lang="ko-KR" altLang="en-US" sz="2000" dirty="0" err="1" smtClean="0">
                  <a:solidFill>
                    <a:prstClr val="white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앱</a:t>
              </a:r>
              <a:r>
                <a:rPr lang="ko-KR" altLang="en-US" sz="2000" dirty="0" smtClean="0">
                  <a:solidFill>
                    <a:prstClr val="white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기능 정리</a:t>
              </a:r>
              <a:endPara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836" y="4160"/>
              <a:ext cx="310" cy="31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7087" y="1618373"/>
            <a:ext cx="7255285" cy="4511708"/>
            <a:chOff x="827087" y="1618373"/>
            <a:chExt cx="7255285" cy="4511708"/>
          </a:xfrm>
        </p:grpSpPr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3572947" y="4366517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800" dirty="0" smtClean="0">
                  <a:latin typeface="나눔손글씨 펜" pitchFamily="66" charset="-127"/>
                  <a:ea typeface="나눔손글씨 펜" pitchFamily="66" charset="-127"/>
                </a:rPr>
                <a:t>3. </a:t>
              </a:r>
              <a:r>
                <a:rPr lang="en-US" altLang="ko-KR" sz="2800" dirty="0" smtClean="0">
                  <a:latin typeface="나눔손글씨 펜" pitchFamily="66" charset="-127"/>
                  <a:ea typeface="나눔손글씨 펜" pitchFamily="66" charset="-127"/>
                </a:rPr>
                <a:t>Pause / </a:t>
              </a:r>
              <a:r>
                <a:rPr lang="en-US" altLang="ko-KR" sz="2800" dirty="0" err="1" smtClean="0">
                  <a:latin typeface="나눔손글씨 펜" pitchFamily="66" charset="-127"/>
                  <a:ea typeface="나눔손글씨 펜" pitchFamily="66" charset="-127"/>
                </a:rPr>
                <a:t>rePlay</a:t>
              </a:r>
              <a:r>
                <a:rPr lang="en-US" altLang="ko-KR" sz="2800" dirty="0" smtClean="0">
                  <a:latin typeface="나눔손글씨 펜" pitchFamily="66" charset="-127"/>
                  <a:ea typeface="나눔손글씨 펜" pitchFamily="66" charset="-127"/>
                </a:rPr>
                <a:t> </a:t>
              </a:r>
              <a:endParaRPr lang="ko-KR" altLang="en-US" sz="28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827087" y="1618373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400" dirty="0" smtClean="0">
                  <a:latin typeface="나눔손글씨 펜" pitchFamily="66" charset="-127"/>
                  <a:ea typeface="나눔손글씨 펜" pitchFamily="66" charset="-127"/>
                </a:rPr>
                <a:t>1</a:t>
              </a:r>
              <a:r>
                <a:rPr lang="en-US" altLang="ko-KR" sz="2400" dirty="0" smtClean="0">
                  <a:latin typeface="나눔손글씨 펜" pitchFamily="66" charset="-127"/>
                  <a:ea typeface="나눔손글씨 펜" pitchFamily="66" charset="-127"/>
                </a:rPr>
                <a:t>. Matrix </a:t>
              </a:r>
              <a:r>
                <a:rPr lang="ko-KR" altLang="en-US" sz="2400" dirty="0" smtClean="0">
                  <a:latin typeface="나눔손글씨 펜" pitchFamily="66" charset="-127"/>
                  <a:ea typeface="나눔손글씨 펜" pitchFamily="66" charset="-127"/>
                </a:rPr>
                <a:t>다이얼로그</a:t>
              </a:r>
              <a:r>
                <a:rPr lang="en-US" altLang="ko-KR" sz="2400" dirty="0" smtClean="0">
                  <a:latin typeface="나눔손글씨 펜" pitchFamily="66" charset="-127"/>
                  <a:ea typeface="나눔손글씨 펜" pitchFamily="66" charset="-127"/>
                </a:rPr>
                <a:t> </a:t>
              </a:r>
              <a:endParaRPr lang="ko-KR" altLang="en-US" sz="24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6318808" y="1620657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800" dirty="0" smtClean="0">
                  <a:latin typeface="나눔손글씨 펜" pitchFamily="66" charset="-127"/>
                  <a:ea typeface="나눔손글씨 펜" pitchFamily="66" charset="-127"/>
                </a:rPr>
                <a:t>5. </a:t>
              </a:r>
              <a:r>
                <a:rPr lang="ko-KR" altLang="en-US" sz="2800" dirty="0" smtClean="0">
                  <a:latin typeface="나눔손글씨 펜" pitchFamily="66" charset="-127"/>
                  <a:ea typeface="나눔손글씨 펜" pitchFamily="66" charset="-127"/>
                </a:rPr>
                <a:t>배경 음악 </a:t>
              </a:r>
              <a:r>
                <a:rPr lang="en-US" altLang="ko-KR" sz="2800" dirty="0" smtClean="0">
                  <a:latin typeface="나눔손글씨 펜" pitchFamily="66" charset="-127"/>
                  <a:ea typeface="나눔손글씨 펜" pitchFamily="66" charset="-127"/>
                </a:rPr>
                <a:t>/  </a:t>
              </a:r>
              <a:r>
                <a:rPr lang="ko-KR" altLang="en-US" sz="2800" dirty="0" err="1" smtClean="0">
                  <a:latin typeface="나눔손글씨 펜" pitchFamily="66" charset="-127"/>
                  <a:ea typeface="나눔손글씨 펜" pitchFamily="66" charset="-127"/>
                </a:rPr>
                <a:t>타격음</a:t>
              </a:r>
              <a:r>
                <a:rPr lang="ko-KR" altLang="en-US" sz="2800" dirty="0" smtClean="0">
                  <a:latin typeface="나눔손글씨 펜" pitchFamily="66" charset="-127"/>
                  <a:ea typeface="나눔손글씨 펜" pitchFamily="66" charset="-127"/>
                </a:rPr>
                <a:t> </a:t>
              </a:r>
              <a:endParaRPr lang="ko-KR" altLang="en-US" sz="28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5539823" y="3537277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100" dirty="0" smtClean="0">
                  <a:latin typeface="나눔손글씨 펜" pitchFamily="66" charset="-127"/>
                  <a:ea typeface="나눔손글씨 펜" pitchFamily="66" charset="-127"/>
                </a:rPr>
                <a:t>4. </a:t>
              </a:r>
              <a:r>
                <a:rPr lang="en-US" altLang="ko-KR" sz="2400" dirty="0" err="1" smtClean="0">
                  <a:latin typeface="나눔손글씨 펜" pitchFamily="66" charset="-127"/>
                  <a:ea typeface="나눔손글씨 펜" pitchFamily="66" charset="-127"/>
                </a:rPr>
                <a:t>sQLite</a:t>
              </a:r>
              <a:r>
                <a:rPr lang="en-US" altLang="ko-KR" sz="2400" dirty="0" smtClean="0">
                  <a:latin typeface="나눔손글씨 펜" pitchFamily="66" charset="-127"/>
                  <a:ea typeface="나눔손글씨 펜" pitchFamily="66" charset="-127"/>
                </a:rPr>
                <a:t> Database  (</a:t>
              </a:r>
              <a:r>
                <a:rPr lang="ko-KR" altLang="en-US" sz="2400" dirty="0" smtClean="0">
                  <a:latin typeface="나눔손글씨 펜" pitchFamily="66" charset="-127"/>
                  <a:ea typeface="나눔손글씨 펜" pitchFamily="66" charset="-127"/>
                </a:rPr>
                <a:t>사용자</a:t>
              </a:r>
              <a:r>
                <a:rPr lang="en-US" altLang="ko-KR" sz="2400" dirty="0" smtClean="0">
                  <a:latin typeface="나눔손글씨 펜" pitchFamily="66" charset="-127"/>
                  <a:ea typeface="나눔손글씨 펜" pitchFamily="66" charset="-127"/>
                </a:rPr>
                <a:t>,   </a:t>
              </a:r>
              <a:r>
                <a:rPr lang="ko-KR" altLang="en-US" sz="2400" dirty="0" smtClean="0">
                  <a:latin typeface="나눔손글씨 펜" pitchFamily="66" charset="-127"/>
                  <a:ea typeface="나눔손글씨 펜" pitchFamily="66" charset="-127"/>
                </a:rPr>
                <a:t>득점 기록</a:t>
              </a:r>
              <a:r>
                <a:rPr lang="en-US" altLang="ko-KR" sz="2400" dirty="0" smtClean="0">
                  <a:latin typeface="나눔손글씨 펜" pitchFamily="66" charset="-127"/>
                  <a:ea typeface="나눔손글씨 펜" pitchFamily="66" charset="-127"/>
                </a:rPr>
                <a:t>)</a:t>
              </a:r>
              <a:endParaRPr lang="ko-KR" altLang="en-US" sz="24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H="1">
              <a:off x="2590651" y="2500155"/>
              <a:ext cx="776699" cy="0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>
              <a:off x="5542108" y="2500155"/>
              <a:ext cx="776699" cy="0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 flipH="1">
              <a:off x="4454730" y="3587534"/>
              <a:ext cx="0" cy="778983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 flipH="1">
              <a:off x="3106928" y="3226597"/>
              <a:ext cx="571102" cy="568817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5231429" y="3226597"/>
              <a:ext cx="571102" cy="568817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1584299" y="3501008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400" dirty="0" smtClean="0">
                  <a:latin typeface="나눔손글씨 펜" pitchFamily="66" charset="-127"/>
                  <a:ea typeface="나눔손글씨 펜" pitchFamily="66" charset="-127"/>
                </a:rPr>
                <a:t>2. </a:t>
              </a:r>
              <a:r>
                <a:rPr lang="ko-KR" altLang="en-US" sz="2400" dirty="0" err="1" smtClean="0">
                  <a:latin typeface="나눔손글씨 펜" pitchFamily="66" charset="-127"/>
                  <a:ea typeface="나눔손글씨 펜" pitchFamily="66" charset="-127"/>
                </a:rPr>
                <a:t>콤보기능</a:t>
              </a:r>
              <a:r>
                <a:rPr lang="ko-KR" altLang="en-US" sz="2400" dirty="0" smtClean="0">
                  <a:latin typeface="나눔손글씨 펜" pitchFamily="66" charset="-127"/>
                  <a:ea typeface="나눔손글씨 펜" pitchFamily="66" charset="-127"/>
                </a:rPr>
                <a:t> 점수 누적 </a:t>
              </a:r>
              <a:r>
                <a:rPr lang="en-US" altLang="ko-KR" sz="2400" dirty="0" smtClean="0">
                  <a:latin typeface="나눔손글씨 펜" pitchFamily="66" charset="-127"/>
                  <a:ea typeface="나눔손글씨 펜" pitchFamily="66" charset="-127"/>
                </a:rPr>
                <a:t>,</a:t>
              </a:r>
            </a:p>
            <a:p>
              <a:pPr lvl="0" algn="ctr"/>
              <a:r>
                <a:rPr lang="ko-KR" altLang="en-US" sz="2400" dirty="0" smtClean="0">
                  <a:latin typeface="나눔손글씨 펜" pitchFamily="66" charset="-127"/>
                  <a:ea typeface="나눔손글씨 펜" pitchFamily="66" charset="-127"/>
                </a:rPr>
                <a:t>특정이미지 감점</a:t>
              </a:r>
              <a:endParaRPr lang="ko-KR" altLang="en-US" sz="24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7"/>
          <p:cNvGrpSpPr>
            <a:grpSpLocks/>
          </p:cNvGrpSpPr>
          <p:nvPr/>
        </p:nvGrpSpPr>
        <p:grpSpPr bwMode="auto">
          <a:xfrm>
            <a:off x="927100" y="2101180"/>
            <a:ext cx="7389316" cy="3848100"/>
            <a:chOff x="922338" y="246789"/>
            <a:chExt cx="7389315" cy="3848961"/>
          </a:xfrm>
        </p:grpSpPr>
        <p:grpSp>
          <p:nvGrpSpPr>
            <p:cNvPr id="18" name="그룹 7"/>
            <p:cNvGrpSpPr>
              <a:grpSpLocks/>
            </p:cNvGrpSpPr>
            <p:nvPr/>
          </p:nvGrpSpPr>
          <p:grpSpPr bwMode="auto">
            <a:xfrm>
              <a:off x="3063875" y="2908300"/>
              <a:ext cx="338138" cy="338138"/>
              <a:chOff x="5411619" y="1495430"/>
              <a:chExt cx="1187432" cy="1187432"/>
            </a:xfrm>
          </p:grpSpPr>
          <p:cxnSp>
            <p:nvCxnSpPr>
              <p:cNvPr id="26" name="직선 연결선 25"/>
              <p:cNvCxnSpPr/>
              <p:nvPr/>
            </p:nvCxnSpPr>
            <p:spPr>
              <a:xfrm flipH="1">
                <a:off x="5411623" y="2091131"/>
                <a:ext cx="1187428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5400000" flipH="1">
                <a:off x="5414274" y="2088345"/>
                <a:ext cx="1187695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타원 18"/>
            <p:cNvSpPr/>
            <p:nvPr/>
          </p:nvSpPr>
          <p:spPr>
            <a:xfrm>
              <a:off x="3508376" y="2060120"/>
              <a:ext cx="2035175" cy="203563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JAVA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Ve</a:t>
              </a:r>
              <a:r>
                <a:rPr lang="en-US" altLang="ko-KR" sz="1600" b="1" spc="-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r</a:t>
              </a:r>
              <a:endParaRPr lang="en-US" altLang="ko-KR" sz="1600" b="1" spc="-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1.8_20</a:t>
              </a:r>
              <a:endParaRPr lang="ko-KR" altLang="en-US" sz="1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922338" y="2060120"/>
              <a:ext cx="2035175" cy="203563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PC</a:t>
              </a:r>
            </a:p>
            <a:p>
              <a:pPr algn="ctr"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(</a:t>
              </a:r>
              <a:r>
                <a:rPr lang="ko-KR" altLang="en-US" sz="1600" b="1" spc="-5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안드로이드</a:t>
              </a:r>
              <a:r>
                <a:rPr lang="ko-KR" altLang="en-US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스튜디오</a:t>
              </a: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)</a:t>
              </a:r>
              <a:endParaRPr lang="ko-KR" altLang="en-US" sz="1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478236" y="246789"/>
              <a:ext cx="3932797" cy="101758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1001">
              <a:schemeClr val="dk2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2400" b="1" spc="-12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두더지 게임 </a:t>
              </a:r>
              <a:r>
                <a:rPr lang="ko-KR" altLang="en-US" sz="2400" b="1" spc="-12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앱</a:t>
              </a:r>
              <a:endParaRPr lang="ko-KR" altLang="en-US" sz="2400" b="1" spc="-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grpSp>
          <p:nvGrpSpPr>
            <p:cNvPr id="22" name="그룹 13"/>
            <p:cNvGrpSpPr>
              <a:grpSpLocks/>
            </p:cNvGrpSpPr>
            <p:nvPr/>
          </p:nvGrpSpPr>
          <p:grpSpPr bwMode="auto">
            <a:xfrm>
              <a:off x="5638800" y="2908300"/>
              <a:ext cx="338138" cy="338138"/>
              <a:chOff x="5411619" y="1495430"/>
              <a:chExt cx="1187432" cy="1187432"/>
            </a:xfrm>
          </p:grpSpPr>
          <p:cxnSp>
            <p:nvCxnSpPr>
              <p:cNvPr id="24" name="직선 연결선 23"/>
              <p:cNvCxnSpPr/>
              <p:nvPr/>
            </p:nvCxnSpPr>
            <p:spPr>
              <a:xfrm flipH="1">
                <a:off x="5411619" y="2091131"/>
                <a:ext cx="1187428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 flipH="1">
                <a:off x="5414270" y="2088345"/>
                <a:ext cx="1187695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6084887" y="2060120"/>
              <a:ext cx="2226766" cy="203563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Android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7.1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(</a:t>
              </a:r>
              <a:r>
                <a:rPr lang="ko-KR" altLang="en-US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누가</a:t>
              </a: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)</a:t>
              </a:r>
              <a:endParaRPr lang="ko-KR" altLang="en-US" sz="1600" b="1" kern="1100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pic>
        <p:nvPicPr>
          <p:cNvPr id="28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3169567"/>
            <a:ext cx="53213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9808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개발환경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3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1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단계</a:t>
                </a:r>
                <a:endParaRPr lang="en-US" altLang="ko-KR" dirty="0" smtClean="0"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( </a:t>
                </a:r>
                <a:r>
                  <a:rPr lang="ko-KR" altLang="en-US" dirty="0" err="1" smtClean="0">
                    <a:latin typeface="-윤고딕350" pitchFamily="18" charset="-127"/>
                    <a:ea typeface="-윤고딕350" pitchFamily="18" charset="-127"/>
                  </a:rPr>
                  <a:t>인트로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 구성</a:t>
                </a:r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, 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스케치하기</a:t>
                </a:r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)</a:t>
                </a:r>
                <a:endParaRPr lang="ko-KR" altLang="en-US" dirty="0"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64872" y="2400972"/>
              <a:ext cx="4219828" cy="797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err="1" smtClean="0"/>
                <a:t>인트로</a:t>
              </a:r>
              <a:r>
                <a:rPr lang="ko-KR" altLang="en-US" dirty="0" smtClean="0"/>
                <a:t> 화면의 </a:t>
              </a:r>
              <a:r>
                <a:rPr lang="en-US" altLang="ko-KR" dirty="0" smtClean="0"/>
                <a:t>XML </a:t>
              </a:r>
              <a:r>
                <a:rPr lang="ko-KR" altLang="en-US" dirty="0" smtClean="0"/>
                <a:t>레이아웃을 구성</a:t>
              </a:r>
              <a:endParaRPr lang="en-US" altLang="ko-KR" dirty="0" smtClean="0"/>
            </a:p>
            <a:p>
              <a:pPr marL="285750" lvl="0" indent="-285750">
                <a:lnSpc>
                  <a:spcPct val="170000"/>
                </a:lnSpc>
                <a:buFontTx/>
                <a:buChar char="-"/>
              </a:pPr>
              <a:r>
                <a:rPr lang="ko-KR" altLang="en-US" dirty="0" smtClean="0"/>
                <a:t>배경화면과 음악</a:t>
              </a:r>
              <a:endParaRPr lang="en-US" altLang="ko-KR" dirty="0" smtClean="0"/>
            </a:p>
            <a:p>
              <a:pPr marL="285750" lvl="0" indent="-285750">
                <a:lnSpc>
                  <a:spcPct val="170000"/>
                </a:lnSpc>
                <a:buFontTx/>
                <a:buChar char="-"/>
              </a:pPr>
              <a:r>
                <a:rPr lang="ko-KR" altLang="en-US" dirty="0" smtClean="0"/>
                <a:t>랭킹보기 </a:t>
              </a:r>
              <a:r>
                <a:rPr lang="ko-KR" altLang="en-US" dirty="0" err="1" smtClean="0"/>
                <a:t>액티비티</a:t>
              </a:r>
              <a:r>
                <a:rPr lang="ko-KR" altLang="en-US" dirty="0" smtClean="0"/>
                <a:t> 전환</a:t>
              </a:r>
              <a:endParaRPr lang="en-US" altLang="ko-KR" dirty="0" smtClean="0"/>
            </a:p>
            <a:p>
              <a:pPr marL="285750" lvl="0" indent="-285750">
                <a:lnSpc>
                  <a:spcPct val="170000"/>
                </a:lnSpc>
                <a:buFontTx/>
                <a:buChar char="-"/>
              </a:pPr>
              <a:r>
                <a:rPr lang="ko-KR" altLang="en-US" dirty="0" smtClean="0"/>
                <a:t>메인 </a:t>
              </a:r>
              <a:r>
                <a:rPr lang="ko-KR" altLang="en-US" dirty="0" err="1" smtClean="0"/>
                <a:t>액티비티</a:t>
              </a:r>
              <a:r>
                <a:rPr lang="ko-KR" altLang="en-US" dirty="0" smtClean="0"/>
                <a:t> 전환</a:t>
              </a:r>
              <a:endParaRPr lang="en-US" altLang="ko-KR" dirty="0" smtClean="0"/>
            </a:p>
            <a:p>
              <a:pPr marL="285750" lvl="0" indent="-285750">
                <a:lnSpc>
                  <a:spcPct val="170000"/>
                </a:lnSpc>
                <a:buFontTx/>
                <a:buChar char="-"/>
              </a:pPr>
              <a:r>
                <a:rPr lang="ko-KR" altLang="en-US" dirty="0" smtClean="0"/>
                <a:t>나가기</a:t>
              </a: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76" y="2150186"/>
            <a:ext cx="2303929" cy="38424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2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2</a:t>
                </a:r>
                <a:r>
                  <a:rPr lang="ko-KR" altLang="en-US" dirty="0">
                    <a:latin typeface="-윤고딕350" pitchFamily="18" charset="-127"/>
                    <a:ea typeface="-윤고딕350" pitchFamily="18" charset="-127"/>
                  </a:rPr>
                  <a:t>단계</a:t>
                </a:r>
                <a:endParaRPr lang="en-US" altLang="ko-KR" dirty="0"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( </a:t>
                </a:r>
                <a:r>
                  <a:rPr lang="en-US" altLang="ko-KR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Matrix </a:t>
                </a:r>
                <a:r>
                  <a:rPr lang="ko-KR" altLang="en-US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모드 화면 구성</a:t>
                </a:r>
                <a:r>
                  <a:rPr lang="en-US" altLang="ko-KR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)</a:t>
                </a:r>
                <a:endParaRPr lang="ko-KR" altLang="en-US" dirty="0"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64872" y="2400972"/>
              <a:ext cx="4219828" cy="76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Tx/>
                <a:buChar char="-"/>
              </a:pPr>
              <a:r>
                <a:rPr lang="en-US" altLang="ko-KR" dirty="0" smtClean="0"/>
                <a:t>Matrix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화면의 </a:t>
              </a:r>
              <a:r>
                <a:rPr lang="en-US" altLang="ko-KR" dirty="0"/>
                <a:t>XML </a:t>
              </a:r>
              <a:r>
                <a:rPr lang="ko-KR" altLang="en-US" dirty="0"/>
                <a:t>레이아웃을 </a:t>
              </a:r>
              <a:r>
                <a:rPr lang="ko-KR" altLang="en-US" dirty="0" smtClean="0"/>
                <a:t>구성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err="1" smtClean="0"/>
                <a:t>액티비티의</a:t>
              </a:r>
              <a:r>
                <a:rPr lang="ko-KR" altLang="en-US" dirty="0" smtClean="0"/>
                <a:t> 테마를 수정 및  대화상자 형태로 표현</a:t>
              </a:r>
              <a:endParaRPr lang="en-US" altLang="ko-KR" dirty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난이도별 </a:t>
              </a:r>
              <a:r>
                <a:rPr lang="en-US" altLang="ko-KR" dirty="0" smtClean="0"/>
                <a:t>3</a:t>
              </a:r>
              <a:r>
                <a:rPr lang="ko-KR" altLang="en-US" dirty="0" smtClean="0"/>
                <a:t>개의 </a:t>
              </a:r>
              <a:r>
                <a:rPr lang="ko-KR" altLang="en-US" dirty="0" err="1" smtClean="0"/>
                <a:t>모드중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개를 선택하면 그에 맞는 플레이 </a:t>
              </a:r>
              <a:r>
                <a:rPr lang="ko-KR" altLang="en-US" dirty="0" err="1" smtClean="0"/>
                <a:t>액티비티로</a:t>
              </a:r>
              <a:r>
                <a:rPr lang="ko-KR" altLang="en-US" dirty="0" smtClean="0"/>
                <a:t> 전환</a:t>
              </a:r>
              <a:endParaRPr lang="en-US" altLang="ko-KR" dirty="0" smtClean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5" y="2132856"/>
            <a:ext cx="2143109" cy="38171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2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3</a:t>
                </a:r>
                <a:r>
                  <a:rPr lang="ko-KR" altLang="en-US" dirty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단계</a:t>
                </a:r>
                <a:endParaRPr lang="en-US" altLang="ko-KR" dirty="0">
                  <a:latin typeface="-윤고딕160" panose="02030504000101010101" pitchFamily="18" charset="-127"/>
                  <a:ea typeface="-윤고딕160" panose="02030504000101010101" pitchFamily="18" charset="-127"/>
                </a:endParaRPr>
              </a:p>
              <a:p>
                <a:pPr algn="ctr"/>
                <a:r>
                  <a:rPr lang="en-US" altLang="ko-KR" dirty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( </a:t>
                </a:r>
                <a:r>
                  <a:rPr lang="ko-KR" altLang="en-US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플레이 화면 구성</a:t>
                </a:r>
                <a:r>
                  <a:rPr lang="en-US" altLang="ko-KR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)</a:t>
                </a:r>
                <a:endParaRPr lang="ko-KR" altLang="en-US" dirty="0">
                  <a:latin typeface="-윤고딕160" panose="02030504000101010101" pitchFamily="18" charset="-127"/>
                  <a:ea typeface="-윤고딕160" panose="02030504000101010101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700340" y="2424971"/>
              <a:ext cx="4505326" cy="86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pause </a:t>
              </a:r>
              <a:r>
                <a:rPr lang="en-US" altLang="ko-KR" dirty="0" smtClean="0"/>
                <a:t>/ replay </a:t>
              </a:r>
              <a:r>
                <a:rPr lang="ko-KR" altLang="en-US" dirty="0" smtClean="0"/>
                <a:t>기능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err="1" smtClean="0"/>
                <a:t>콤보를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기록하면 할수록 누적 점수가 </a:t>
              </a:r>
              <a:r>
                <a:rPr lang="ko-KR" altLang="en-US" dirty="0" smtClean="0"/>
                <a:t>   높아짐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특정 이미지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부처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를 </a:t>
              </a:r>
              <a:r>
                <a:rPr lang="ko-KR" altLang="en-US" dirty="0"/>
                <a:t>클릭하면 점수 </a:t>
              </a:r>
              <a:r>
                <a:rPr lang="ko-KR" altLang="en-US" dirty="0" smtClean="0"/>
                <a:t>삭감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플레이 배경음악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타격 </a:t>
              </a:r>
              <a:r>
                <a:rPr lang="ko-KR" altLang="en-US" dirty="0" err="1" smtClean="0"/>
                <a:t>배경음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시간 카운트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스코어 누적</a:t>
              </a: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65368"/>
            <a:ext cx="2273368" cy="37839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2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4</a:t>
                </a:r>
                <a:r>
                  <a:rPr lang="ko-KR" altLang="en-US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단계</a:t>
                </a:r>
                <a:endParaRPr lang="en-US" altLang="ko-KR" dirty="0">
                  <a:latin typeface="-윤고딕160" panose="02030504000101010101" pitchFamily="18" charset="-127"/>
                  <a:ea typeface="-윤고딕160" panose="02030504000101010101" pitchFamily="18" charset="-127"/>
                </a:endParaRPr>
              </a:p>
              <a:p>
                <a:pPr algn="ctr"/>
                <a:r>
                  <a:rPr lang="en-US" altLang="ko-KR" dirty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( </a:t>
                </a:r>
                <a:r>
                  <a:rPr lang="ko-KR" altLang="en-US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게임 종료 후 랭킹등록 화면 </a:t>
                </a:r>
                <a:r>
                  <a:rPr lang="en-US" altLang="ko-KR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)</a:t>
                </a:r>
                <a:endParaRPr lang="ko-KR" altLang="en-US" dirty="0">
                  <a:latin typeface="-윤고딕160" panose="02030504000101010101" pitchFamily="18" charset="-127"/>
                  <a:ea typeface="-윤고딕160" panose="02030504000101010101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747975" y="2400972"/>
              <a:ext cx="4340794" cy="76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Tx/>
                <a:buChar char="-"/>
              </a:pPr>
              <a:r>
                <a:rPr lang="ko-KR" altLang="en-US" dirty="0" smtClean="0"/>
                <a:t>랭킹등록 </a:t>
              </a:r>
              <a:r>
                <a:rPr lang="ko-KR" altLang="en-US" dirty="0"/>
                <a:t>화면의 </a:t>
              </a:r>
              <a:r>
                <a:rPr lang="en-US" altLang="ko-KR" dirty="0"/>
                <a:t>XML </a:t>
              </a:r>
              <a:r>
                <a:rPr lang="ko-KR" altLang="en-US" dirty="0"/>
                <a:t>레이아웃을 구성</a:t>
              </a:r>
              <a:endParaRPr lang="en-US" altLang="ko-KR" dirty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err="1"/>
                <a:t>액티비티의</a:t>
              </a:r>
              <a:r>
                <a:rPr lang="ko-KR" altLang="en-US" dirty="0"/>
                <a:t> 테마를 </a:t>
              </a:r>
              <a:r>
                <a:rPr lang="ko-KR" altLang="en-US" dirty="0" smtClean="0"/>
                <a:t>수정 및 대화상자 </a:t>
              </a:r>
              <a:r>
                <a:rPr lang="ko-KR" altLang="en-US" dirty="0"/>
                <a:t>형태로 </a:t>
              </a:r>
              <a:r>
                <a:rPr lang="ko-KR" altLang="en-US" dirty="0" smtClean="0"/>
                <a:t>표현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/>
                <a:t>SQLite Database</a:t>
              </a:r>
              <a:r>
                <a:rPr lang="ko-KR" altLang="en-US" dirty="0" smtClean="0"/>
                <a:t>를 통해 사용자 이름과 점수를 기록</a:t>
              </a:r>
              <a:endParaRPr lang="en-US" altLang="ko-KR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22" y="2132856"/>
            <a:ext cx="2312493" cy="383610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339</Words>
  <Application>Microsoft Office PowerPoint</Application>
  <PresentationFormat>화면 슬라이드 쇼(4:3)</PresentationFormat>
  <Paragraphs>98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-윤고딕350</vt:lpstr>
      <vt:lpstr>Times New Roman</vt:lpstr>
      <vt:lpstr>-윤고딕160</vt:lpstr>
      <vt:lpstr>나눔손글씨 펜</vt:lpstr>
      <vt:lpstr>굴림</vt:lpstr>
      <vt:lpstr>Arial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건강검진 후 치료, 시술까지 원 ONE-STEP 전문기관</dc:title>
  <dc:creator>jpapa</dc:creator>
  <cp:lastModifiedBy>Kim</cp:lastModifiedBy>
  <cp:revision>85</cp:revision>
  <dcterms:created xsi:type="dcterms:W3CDTF">2014-12-20T08:43:14Z</dcterms:created>
  <dcterms:modified xsi:type="dcterms:W3CDTF">2017-09-11T09:19:41Z</dcterms:modified>
</cp:coreProperties>
</file>