
<file path=[Content_Types].xml><?xml version="1.0" encoding="utf-8"?>
<Types xmlns="http://schemas.openxmlformats.org/package/2006/content-types">
  <Default Extension="xml" ContentType="application/xml"/>
  <Default Extension="bmp" ContentType="image/bmp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9" r:id="rId2"/>
    <p:sldId id="265" r:id="rId3"/>
    <p:sldId id="266" r:id="rId4"/>
    <p:sldId id="267" r:id="rId5"/>
    <p:sldId id="261" r:id="rId6"/>
    <p:sldId id="264" r:id="rId7"/>
    <p:sldId id="262" r:id="rId8"/>
    <p:sldId id="260" r:id="rId9"/>
    <p:sldId id="263" r:id="rId10"/>
    <p:sldId id="269" r:id="rId11"/>
    <p:sldId id="271" r:id="rId12"/>
    <p:sldId id="268" r:id="rId13"/>
    <p:sldId id="270" r:id="rId14"/>
    <p:sldId id="256" r:id="rId15"/>
    <p:sldId id="257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5345"/>
  </p:normalViewPr>
  <p:slideViewPr>
    <p:cSldViewPr snapToGrid="0" showGuides="1">
      <p:cViewPr>
        <p:scale>
          <a:sx n="90" d="100"/>
          <a:sy n="90" d="100"/>
        </p:scale>
        <p:origin x="-25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5465D-522B-ED45-B1FB-8FA7E3F147D7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D7C08-92EB-3C4E-B9B5-487B0CEF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DNA</a:t>
            </a:r>
            <a:r>
              <a:rPr lang="en-US" baseline="0" dirty="0" smtClean="0"/>
              <a:t> contains the instructions for RNA, which are the instructions for proteins. Why the middle man?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D7C08-92EB-3C4E-B9B5-487B0CEFCC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Accurate</a:t>
            </a:r>
            <a:r>
              <a:rPr lang="en-US" baseline="0" dirty="0" smtClean="0"/>
              <a:t> plant yield predictions are important </a:t>
            </a:r>
            <a:r>
              <a:rPr lang="en-US" baseline="0" dirty="0" smtClean="0">
                <a:sym typeface="Wingdings"/>
              </a:rPr>
              <a:t> world hunger, global warming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D7C08-92EB-3C4E-B9B5-487B0CEFCC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bm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bm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0940A48-A5D7-44A1-ADC1-11F789758C36}" type="datetimeFigureOut">
              <a:rPr lang="en-US" smtClean="0"/>
              <a:t>4/30/16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F69E0-485A-41C3-B133-6309DD07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2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40A48-A5D7-44A1-ADC1-11F789758C36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F69E0-485A-41C3-B133-6309DD07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40A48-A5D7-44A1-ADC1-11F789758C36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F69E0-485A-41C3-B133-6309DD07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9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40A48-A5D7-44A1-ADC1-11F789758C36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F69E0-485A-41C3-B133-6309DD07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40A48-A5D7-44A1-ADC1-11F789758C36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F69E0-485A-41C3-B133-6309DD07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40A48-A5D7-44A1-ADC1-11F789758C36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F69E0-485A-41C3-B133-6309DD07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40A48-A5D7-44A1-ADC1-11F789758C36}" type="datetimeFigureOut">
              <a:rPr lang="en-US" smtClean="0"/>
              <a:t>4/30/16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F69E0-485A-41C3-B133-6309DD07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5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40A48-A5D7-44A1-ADC1-11F789758C36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F69E0-485A-41C3-B133-6309DD07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40A48-A5D7-44A1-ADC1-11F789758C36}" type="datetimeFigureOut">
              <a:rPr lang="en-US" smtClean="0"/>
              <a:t>4/30/16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F69E0-485A-41C3-B133-6309DD07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5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40A48-A5D7-44A1-ADC1-11F789758C36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AF69E0-485A-41C3-B133-6309DD0719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07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0940A48-A5D7-44A1-ADC1-11F789758C36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AF69E0-485A-41C3-B133-6309DD07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0940A48-A5D7-44A1-ADC1-11F789758C36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DDAF69E0-485A-41C3-B133-6309DD07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3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add </a:t>
            </a:r>
            <a:r>
              <a:rPr lang="en-US" dirty="0" err="1" smtClean="0"/>
              <a:t>edgeR</a:t>
            </a:r>
            <a:r>
              <a:rPr lang="en-US" dirty="0" smtClean="0"/>
              <a:t> plots???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posteriors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42" y="2103438"/>
            <a:ext cx="6236115" cy="3932237"/>
          </a:xfrm>
        </p:spPr>
      </p:pic>
    </p:spTree>
    <p:extLst>
      <p:ext uri="{BB962C8B-B14F-4D97-AF65-F5344CB8AC3E}">
        <p14:creationId xmlns:p14="http://schemas.microsoft.com/office/powerpoint/2010/main" val="50931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baySeq</a:t>
            </a:r>
            <a:r>
              <a:rPr lang="en-US" dirty="0" smtClean="0"/>
              <a:t> MA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19" y="1878653"/>
            <a:ext cx="5265482" cy="4257035"/>
          </a:xfrm>
        </p:spPr>
      </p:pic>
    </p:spTree>
    <p:extLst>
      <p:ext uri="{BB962C8B-B14F-4D97-AF65-F5344CB8AC3E}">
        <p14:creationId xmlns:p14="http://schemas.microsoft.com/office/powerpoint/2010/main" val="166569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03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1402234"/>
            <a:ext cx="5619750" cy="5124450"/>
          </a:xfrm>
          <a:prstGeom prst="rect">
            <a:avLst/>
          </a:prstGeo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5" y="0"/>
            <a:ext cx="10058400" cy="4866479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886" y="2528689"/>
            <a:ext cx="10058400" cy="900311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2000250" y="4986338"/>
            <a:ext cx="375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677" r="1656" b="20101"/>
          <a:stretch/>
        </p:blipFill>
        <p:spPr>
          <a:xfrm>
            <a:off x="141764" y="164757"/>
            <a:ext cx="8026212" cy="3138615"/>
          </a:xfrm>
          <a:prstGeom prst="rect">
            <a:avLst/>
          </a:prstGeom>
          <a:effectLst>
            <a:outerShdw blurRad="50800" dist="762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88" y="3640472"/>
            <a:ext cx="3322275" cy="3029465"/>
          </a:xfrm>
          <a:prstGeom prst="rect">
            <a:avLst/>
          </a:prstGeom>
          <a:effectLst>
            <a:outerShdw blurRad="50800" dist="76200" sx="101000" sy="1010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8308787" y="398476"/>
            <a:ext cx="3178362" cy="2455732"/>
            <a:chOff x="8294500" y="175111"/>
            <a:chExt cx="3178362" cy="2455732"/>
          </a:xfrm>
        </p:grpSpPr>
        <p:sp>
          <p:nvSpPr>
            <p:cNvPr id="6" name="TextBox 5"/>
            <p:cNvSpPr txBox="1"/>
            <p:nvPr/>
          </p:nvSpPr>
          <p:spPr>
            <a:xfrm>
              <a:off x="9205807" y="175111"/>
              <a:ext cx="1752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Raw Data</a:t>
              </a:r>
              <a:endParaRPr lang="en-US" sz="32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" r="81590" b="95599"/>
            <a:stretch/>
          </p:blipFill>
          <p:spPr>
            <a:xfrm>
              <a:off x="8942171" y="824472"/>
              <a:ext cx="2247982" cy="35422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294500" y="1473275"/>
              <a:ext cx="1265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Genotype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>
              <a:stCxn id="8" idx="0"/>
            </p:cNvCxnSpPr>
            <p:nvPr/>
          </p:nvCxnSpPr>
          <p:spPr>
            <a:xfrm flipV="1">
              <a:off x="8927186" y="1053835"/>
              <a:ext cx="399601" cy="41944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0066162" y="1067144"/>
              <a:ext cx="16000" cy="21349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05808" y="1298261"/>
              <a:ext cx="1338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Treatment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0421315" y="1067145"/>
              <a:ext cx="57216" cy="65679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559872" y="1644249"/>
              <a:ext cx="12283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Replicate</a:t>
              </a:r>
            </a:p>
            <a:p>
              <a:pPr algn="ctr"/>
              <a:r>
                <a:rPr lang="en-US" sz="1400" dirty="0" smtClean="0"/>
                <a:t>number</a:t>
              </a:r>
              <a:endParaRPr lang="en-US" sz="1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0788191" y="1067145"/>
              <a:ext cx="28090" cy="131359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0321361" y="2323066"/>
              <a:ext cx="1151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Tissue type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43025" y="3640472"/>
            <a:ext cx="3550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Differential Data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37422" y="4518452"/>
            <a:ext cx="4098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Differential data is the difference between the treatment groups’ data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Differential data = Sun data - Shade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Missing values are changed to zeros</a:t>
            </a:r>
            <a:endParaRPr lang="en-US" sz="1400" dirty="0"/>
          </a:p>
        </p:txBody>
      </p:sp>
      <p:sp>
        <p:nvSpPr>
          <p:cNvPr id="31" name="Bent Arrow 30"/>
          <p:cNvSpPr/>
          <p:nvPr/>
        </p:nvSpPr>
        <p:spPr>
          <a:xfrm flipV="1">
            <a:off x="5511113" y="3622966"/>
            <a:ext cx="1993557" cy="1532238"/>
          </a:xfrm>
          <a:prstGeom prst="ben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30" y="548794"/>
            <a:ext cx="3322275" cy="3029465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03332" y="427715"/>
            <a:ext cx="321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Differential Data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20"/>
          <a:stretch/>
        </p:blipFill>
        <p:spPr>
          <a:xfrm>
            <a:off x="568291" y="3912647"/>
            <a:ext cx="7109374" cy="900311"/>
          </a:xfrm>
          <a:prstGeom prst="rect">
            <a:avLst/>
          </a:prstGeom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45861" y="3824193"/>
            <a:ext cx="3945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Transposed Differential Data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971945" y="5284571"/>
            <a:ext cx="6705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We transpose the data to look for correlation of differential gene expression between various genes.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Now the genes are treated as variables and </a:t>
            </a:r>
            <a:r>
              <a:rPr lang="en-US" sz="1400" dirty="0" smtClean="0"/>
              <a:t>the genotype-location-replicate </a:t>
            </a:r>
            <a:r>
              <a:rPr lang="en-US" sz="1400" dirty="0" smtClean="0"/>
              <a:t>data are treated as individual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11" name="Bent Arrow 10"/>
          <p:cNvSpPr/>
          <p:nvPr/>
        </p:nvSpPr>
        <p:spPr>
          <a:xfrm rot="16200000" flipH="1" flipV="1">
            <a:off x="5156910" y="1682579"/>
            <a:ext cx="1713470" cy="1779373"/>
          </a:xfrm>
          <a:prstGeom prst="bentArrow">
            <a:avLst>
              <a:gd name="adj1" fmla="val 19086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Central Dogma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14" y="2310130"/>
            <a:ext cx="8770571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Expression (DE)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collecting own data</a:t>
            </a:r>
          </a:p>
          <a:p>
            <a:pPr lvl="1"/>
            <a:r>
              <a:rPr lang="en-US" dirty="0" smtClean="0"/>
              <a:t>Reliant on collaborators for data</a:t>
            </a:r>
            <a:endParaRPr lang="en-US" dirty="0"/>
          </a:p>
          <a:p>
            <a:pPr lvl="1"/>
            <a:r>
              <a:rPr lang="en-US" dirty="0" smtClean="0"/>
              <a:t>Limits the analyses you can perform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Apical meristem only taken in the shade, only one floral </a:t>
            </a:r>
            <a:r>
              <a:rPr lang="en-US" dirty="0" err="1" smtClean="0"/>
              <a:t>merisem</a:t>
            </a:r>
            <a:r>
              <a:rPr lang="en-US" dirty="0" smtClean="0"/>
              <a:t> measurement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Computational time</a:t>
            </a:r>
          </a:p>
          <a:p>
            <a:r>
              <a:rPr lang="en-US" dirty="0" smtClean="0"/>
              <a:t>Big P small n </a:t>
            </a:r>
            <a:r>
              <a:rPr lang="en-US" dirty="0" smtClean="0">
                <a:sym typeface="Wingdings"/>
              </a:rPr>
              <a:t> many genes, few replicates</a:t>
            </a:r>
            <a:endParaRPr lang="en-US" dirty="0" smtClean="0"/>
          </a:p>
          <a:p>
            <a:r>
              <a:rPr lang="en-US" dirty="0" smtClean="0"/>
              <a:t>Novel techniques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less literature and resources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</a:t>
            </a:r>
            <a:r>
              <a:rPr lang="en-US" dirty="0" err="1" smtClean="0"/>
              <a:t>baySeq</a:t>
            </a:r>
            <a:r>
              <a:rPr lang="en-US" dirty="0" smtClean="0"/>
              <a:t>? Why Bayesian?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Low FDR</a:t>
            </a:r>
          </a:p>
          <a:p>
            <a:r>
              <a:rPr lang="en-US" sz="2800" dirty="0" smtClean="0"/>
              <a:t>Posteriors can be fed in as priors for other Bayesian models</a:t>
            </a:r>
          </a:p>
          <a:p>
            <a:pPr lvl="1">
              <a:buFont typeface="Wingdings" charset="2"/>
              <a:buChar char="Ø"/>
            </a:pPr>
            <a:r>
              <a:rPr lang="en-US" sz="2800" dirty="0" smtClean="0"/>
              <a:t>Inform biophysical process models, improving predictions for plant yield</a:t>
            </a:r>
          </a:p>
          <a:p>
            <a:r>
              <a:rPr lang="en-US" sz="2800" dirty="0" smtClean="0"/>
              <a:t>Bayesian models can be used with any distribution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86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baySeq</a:t>
            </a:r>
            <a:r>
              <a:rPr lang="en-US" dirty="0" smtClean="0"/>
              <a:t> vs </a:t>
            </a:r>
            <a:r>
              <a:rPr lang="en-US" dirty="0" err="1"/>
              <a:t>edgeR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baySeq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Estimates </a:t>
            </a:r>
            <a:r>
              <a:rPr lang="en-US" dirty="0"/>
              <a:t>posterior likelihoods of DE via empirical Bayesian methods</a:t>
            </a:r>
          </a:p>
          <a:p>
            <a:r>
              <a:rPr lang="en-US" dirty="0"/>
              <a:t>Posterior probabilities and FDR estimates</a:t>
            </a:r>
          </a:p>
          <a:p>
            <a:r>
              <a:rPr lang="en-US" dirty="0"/>
              <a:t>Assumes Negative-Binomial distribution</a:t>
            </a:r>
          </a:p>
          <a:p>
            <a:r>
              <a:rPr lang="en-US" dirty="0"/>
              <a:t>Takes ~7hrs to run with parallel computing</a:t>
            </a:r>
          </a:p>
          <a:p>
            <a:r>
              <a:rPr lang="en-US" dirty="0"/>
              <a:t>Lower FDR than </a:t>
            </a:r>
            <a:r>
              <a:rPr lang="en-US" dirty="0" err="1"/>
              <a:t>edgeR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edgeR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Uses empirical Bayes estimation</a:t>
            </a:r>
          </a:p>
          <a:p>
            <a:r>
              <a:rPr lang="en-US" dirty="0"/>
              <a:t>Significance values for output</a:t>
            </a:r>
          </a:p>
          <a:p>
            <a:r>
              <a:rPr lang="en-US" dirty="0"/>
              <a:t>Takes seconds to run </a:t>
            </a:r>
          </a:p>
          <a:p>
            <a:r>
              <a:rPr lang="en-US" dirty="0"/>
              <a:t>Assumes Negative-Binomial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452979"/>
            <a:ext cx="10058400" cy="984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False Discovery Rate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801" y="1455824"/>
            <a:ext cx="7222397" cy="4293462"/>
          </a:xfrm>
          <a:prstGeom prst="rect">
            <a:avLst/>
          </a:prstGeom>
          <a:noFill/>
          <a:ln w="44450" cmpd="sng">
            <a:solidFill>
              <a:schemeClr val="bg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02830" y="6035040"/>
            <a:ext cx="49863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r>
              <a:rPr lang="en-GB" altLang="en-US" sz="1200" b="1" dirty="0" err="1">
                <a:solidFill>
                  <a:schemeClr val="tx1"/>
                </a:solidFill>
                <a:latin typeface="Arial" charset="0"/>
              </a:rPr>
              <a:t>Fatemeh</a:t>
            </a:r>
            <a:r>
              <a:rPr lang="en-GB" altLang="en-US" sz="12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altLang="en-US" sz="1200" b="1" dirty="0" err="1">
                <a:solidFill>
                  <a:schemeClr val="tx1"/>
                </a:solidFill>
                <a:latin typeface="Arial" charset="0"/>
              </a:rPr>
              <a:t>Seyednasrollah</a:t>
            </a:r>
            <a:r>
              <a:rPr lang="en-GB" altLang="en-US" sz="1200" b="1" dirty="0">
                <a:solidFill>
                  <a:schemeClr val="tx1"/>
                </a:solidFill>
                <a:latin typeface="Arial" charset="0"/>
              </a:rPr>
              <a:t> et al. Brief </a:t>
            </a:r>
            <a:r>
              <a:rPr lang="en-GB" altLang="en-US" sz="1200" b="1" dirty="0" err="1">
                <a:solidFill>
                  <a:schemeClr val="tx1"/>
                </a:solidFill>
                <a:latin typeface="Arial" charset="0"/>
              </a:rPr>
              <a:t>Bioinform</a:t>
            </a:r>
            <a:r>
              <a:rPr lang="en-GB" altLang="en-US" sz="1200" b="1" dirty="0">
                <a:solidFill>
                  <a:schemeClr val="tx1"/>
                </a:solidFill>
                <a:latin typeface="Arial" charset="0"/>
              </a:rPr>
              <a:t> 2013;bib.bbt086</a:t>
            </a:r>
          </a:p>
        </p:txBody>
      </p:sp>
    </p:spTree>
    <p:extLst>
      <p:ext uri="{BB962C8B-B14F-4D97-AF65-F5344CB8AC3E}">
        <p14:creationId xmlns:p14="http://schemas.microsoft.com/office/powerpoint/2010/main" val="11708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452979"/>
            <a:ext cx="10058400" cy="984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Runtime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788570" y="6035040"/>
            <a:ext cx="49863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r>
              <a:rPr lang="en-GB" altLang="en-US" sz="1200" b="1" dirty="0" err="1">
                <a:solidFill>
                  <a:schemeClr val="tx1"/>
                </a:solidFill>
                <a:latin typeface="Arial" charset="0"/>
              </a:rPr>
              <a:t>Fatemeh</a:t>
            </a:r>
            <a:r>
              <a:rPr lang="en-GB" altLang="en-US" sz="12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altLang="en-US" sz="1200" b="1" dirty="0" err="1">
                <a:solidFill>
                  <a:schemeClr val="tx1"/>
                </a:solidFill>
                <a:latin typeface="Arial" charset="0"/>
              </a:rPr>
              <a:t>Seyednasrollah</a:t>
            </a:r>
            <a:r>
              <a:rPr lang="en-GB" altLang="en-US" sz="1200" b="1" dirty="0">
                <a:solidFill>
                  <a:schemeClr val="tx1"/>
                </a:solidFill>
                <a:latin typeface="Arial" charset="0"/>
              </a:rPr>
              <a:t> et al. Brief </a:t>
            </a:r>
            <a:r>
              <a:rPr lang="en-GB" altLang="en-US" sz="1200" b="1" dirty="0" err="1">
                <a:solidFill>
                  <a:schemeClr val="tx1"/>
                </a:solidFill>
                <a:latin typeface="Arial" charset="0"/>
              </a:rPr>
              <a:t>Bioinform</a:t>
            </a:r>
            <a:r>
              <a:rPr lang="en-GB" altLang="en-US" sz="1200" b="1" dirty="0">
                <a:solidFill>
                  <a:schemeClr val="tx1"/>
                </a:solidFill>
                <a:latin typeface="Arial" charset="0"/>
              </a:rPr>
              <a:t> 2013;bib.bbt086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4" y="1337309"/>
            <a:ext cx="5183983" cy="4483374"/>
          </a:xfrm>
          <a:prstGeom prst="rect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148</TotalTime>
  <Words>287</Words>
  <Application>Microsoft Macintosh PowerPoint</Application>
  <PresentationFormat>Widescreen</PresentationFormat>
  <Paragraphs>57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msgothic</vt:lpstr>
      <vt:lpstr>Wingdings</vt:lpstr>
      <vt:lpstr>Arial</vt:lpstr>
      <vt:lpstr>Savon</vt:lpstr>
      <vt:lpstr>PowerPoint Presentation</vt:lpstr>
      <vt:lpstr>The Central Dogma</vt:lpstr>
      <vt:lpstr>Differential Expression (DE)</vt:lpstr>
      <vt:lpstr>Correlated Genes</vt:lpstr>
      <vt:lpstr>Big Data Challenges</vt:lpstr>
      <vt:lpstr>Why baySeq? Why Bayesian?</vt:lpstr>
      <vt:lpstr>baySeq vs edgeR </vt:lpstr>
      <vt:lpstr>False Discovery Rate</vt:lpstr>
      <vt:lpstr>Runtime</vt:lpstr>
      <vt:lpstr>Should I add edgeR plots???</vt:lpstr>
      <vt:lpstr>Plot of posteriors</vt:lpstr>
      <vt:lpstr>baySeq MA plot</vt:lpstr>
      <vt:lpstr>PowerPoint Presentation</vt:lpstr>
      <vt:lpstr>PowerPoint Presentation</vt:lpstr>
      <vt:lpstr>PowerPoint Presentation</vt:lpstr>
      <vt:lpstr>PowerPoint Presentation</vt:lpstr>
    </vt:vector>
  </TitlesOfParts>
  <Company>University of Wyoming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Webb</dc:creator>
  <cp:lastModifiedBy>Mallory Brooke Lai</cp:lastModifiedBy>
  <cp:revision>22</cp:revision>
  <dcterms:created xsi:type="dcterms:W3CDTF">2016-04-29T19:01:35Z</dcterms:created>
  <dcterms:modified xsi:type="dcterms:W3CDTF">2016-05-01T06:45:20Z</dcterms:modified>
</cp:coreProperties>
</file>