
<file path=[Content_Types].xml><?xml version="1.0" encoding="utf-8"?>
<Types xmlns="http://schemas.openxmlformats.org/package/2006/content-types">
  <Default Extension="xml" ContentType="application/xml"/>
  <Default Extension="bmp" ContentType="image/bmp"/>
  <Default Extension="jpeg" ContentType="image/jpeg"/>
  <Default Extension="JPG" ContentType="image/jpeg"/>
  <Default Extension="tiff" ContentType="image/tiff"/>
  <Default Extension="rels" ContentType="application/vnd.openxmlformats-package.relationships+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17"/>
  </p:notesMasterIdLst>
  <p:sldIdLst>
    <p:sldId id="259" r:id="rId2"/>
    <p:sldId id="265" r:id="rId3"/>
    <p:sldId id="266" r:id="rId4"/>
    <p:sldId id="261" r:id="rId5"/>
    <p:sldId id="264" r:id="rId6"/>
    <p:sldId id="262" r:id="rId7"/>
    <p:sldId id="260" r:id="rId8"/>
    <p:sldId id="263" r:id="rId9"/>
    <p:sldId id="269" r:id="rId10"/>
    <p:sldId id="271" r:id="rId11"/>
    <p:sldId id="268" r:id="rId12"/>
    <p:sldId id="256" r:id="rId13"/>
    <p:sldId id="257" r:id="rId14"/>
    <p:sldId id="258" r:id="rId15"/>
    <p:sldId id="2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6" autoAdjust="0"/>
    <p:restoredTop sz="95345"/>
  </p:normalViewPr>
  <p:slideViewPr>
    <p:cSldViewPr snapToGrid="0" showGuides="1">
      <p:cViewPr>
        <p:scale>
          <a:sx n="70" d="100"/>
          <a:sy n="70" d="100"/>
        </p:scale>
        <p:origin x="576" y="71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75465D-522B-ED45-B1FB-8FA7E3F147D7}" type="datetimeFigureOut">
              <a:rPr lang="en-US" smtClean="0"/>
              <a:t>5/1/16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6D7C08-92EB-3C4E-B9B5-487B0CEFCC8B}" type="slidenum">
              <a:rPr lang="en-US" smtClean="0"/>
              <a:t>‹#›</a:t>
            </a:fld>
            <a:endParaRPr lang="en-US"/>
          </a:p>
        </p:txBody>
      </p:sp>
    </p:spTree>
    <p:extLst>
      <p:ext uri="{BB962C8B-B14F-4D97-AF65-F5344CB8AC3E}">
        <p14:creationId xmlns:p14="http://schemas.microsoft.com/office/powerpoint/2010/main" val="682952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DNA</a:t>
            </a:r>
            <a:r>
              <a:rPr lang="en-US" baseline="0" dirty="0" smtClean="0"/>
              <a:t> contains the instructions for RNA, which are the instructions for proteins. Why the middle man?</a:t>
            </a:r>
            <a:endParaRPr lang="en-US" dirty="0"/>
          </a:p>
        </p:txBody>
      </p:sp>
      <p:sp>
        <p:nvSpPr>
          <p:cNvPr id="4" name="Slide Number Placeholder 3"/>
          <p:cNvSpPr>
            <a:spLocks noGrp="1"/>
          </p:cNvSpPr>
          <p:nvPr>
            <p:ph type="sldNum" sz="quarter" idx="10"/>
          </p:nvPr>
        </p:nvSpPr>
        <p:spPr/>
        <p:txBody>
          <a:bodyPr/>
          <a:lstStyle/>
          <a:p>
            <a:fld id="{386D7C08-92EB-3C4E-B9B5-487B0CEFCC8B}" type="slidenum">
              <a:rPr lang="en-US" smtClean="0"/>
              <a:t>2</a:t>
            </a:fld>
            <a:endParaRPr lang="en-US"/>
          </a:p>
        </p:txBody>
      </p:sp>
    </p:spTree>
    <p:extLst>
      <p:ext uri="{BB962C8B-B14F-4D97-AF65-F5344CB8AC3E}">
        <p14:creationId xmlns:p14="http://schemas.microsoft.com/office/powerpoint/2010/main" val="755825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Accurate</a:t>
            </a:r>
            <a:r>
              <a:rPr lang="en-US" baseline="0" dirty="0" smtClean="0"/>
              <a:t> plant yield predictions are important </a:t>
            </a:r>
            <a:r>
              <a:rPr lang="en-US" baseline="0" dirty="0" smtClean="0">
                <a:sym typeface="Wingdings"/>
              </a:rPr>
              <a:t> world hunger, global warming</a:t>
            </a:r>
            <a:endParaRPr lang="en-US" dirty="0"/>
          </a:p>
        </p:txBody>
      </p:sp>
      <p:sp>
        <p:nvSpPr>
          <p:cNvPr id="4" name="Slide Number Placeholder 3"/>
          <p:cNvSpPr>
            <a:spLocks noGrp="1"/>
          </p:cNvSpPr>
          <p:nvPr>
            <p:ph type="sldNum" sz="quarter" idx="10"/>
          </p:nvPr>
        </p:nvSpPr>
        <p:spPr/>
        <p:txBody>
          <a:bodyPr/>
          <a:lstStyle/>
          <a:p>
            <a:fld id="{386D7C08-92EB-3C4E-B9B5-487B0CEFCC8B}" type="slidenum">
              <a:rPr lang="en-US" smtClean="0"/>
              <a:t>5</a:t>
            </a:fld>
            <a:endParaRPr lang="en-US"/>
          </a:p>
        </p:txBody>
      </p:sp>
    </p:spTree>
    <p:extLst>
      <p:ext uri="{BB962C8B-B14F-4D97-AF65-F5344CB8AC3E}">
        <p14:creationId xmlns:p14="http://schemas.microsoft.com/office/powerpoint/2010/main" val="425718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D7C08-92EB-3C4E-B9B5-487B0CEFCC8B}" type="slidenum">
              <a:rPr lang="en-US" smtClean="0"/>
              <a:t>6</a:t>
            </a:fld>
            <a:endParaRPr lang="en-US"/>
          </a:p>
        </p:txBody>
      </p:sp>
    </p:spTree>
    <p:extLst>
      <p:ext uri="{BB962C8B-B14F-4D97-AF65-F5344CB8AC3E}">
        <p14:creationId xmlns:p14="http://schemas.microsoft.com/office/powerpoint/2010/main" val="165166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Plot of</a:t>
            </a:r>
            <a:r>
              <a:rPr lang="en-US" baseline="0" dirty="0" smtClean="0"/>
              <a:t> the differential genes and the posterior likelihood of the DE genes, the higher up you go the more confident we are that the gene is differentially expressed, the genes on the left are </a:t>
            </a:r>
            <a:r>
              <a:rPr lang="en-US" baseline="0" dirty="0" err="1" smtClean="0"/>
              <a:t>downregulated</a:t>
            </a:r>
            <a:r>
              <a:rPr lang="en-US" baseline="0" dirty="0" smtClean="0"/>
              <a:t>, the ones on the right are </a:t>
            </a:r>
            <a:r>
              <a:rPr lang="en-US" baseline="0" dirty="0" err="1" smtClean="0"/>
              <a:t>upregulated</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386D7C08-92EB-3C4E-B9B5-487B0CEFCC8B}" type="slidenum">
              <a:rPr lang="en-US" smtClean="0"/>
              <a:t>10</a:t>
            </a:fld>
            <a:endParaRPr lang="en-US"/>
          </a:p>
        </p:txBody>
      </p:sp>
    </p:spTree>
    <p:extLst>
      <p:ext uri="{BB962C8B-B14F-4D97-AF65-F5344CB8AC3E}">
        <p14:creationId xmlns:p14="http://schemas.microsoft.com/office/powerpoint/2010/main" val="7090809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is the arithmetic mean,</a:t>
            </a:r>
            <a:r>
              <a:rPr lang="en-US" baseline="0" dirty="0" smtClean="0"/>
              <a:t> M is the log ratio sun/shade (if they’re equal then the ratio with equal 1 and the log of 1 is zero)</a:t>
            </a:r>
            <a:endParaRPr lang="en-US" dirty="0"/>
          </a:p>
        </p:txBody>
      </p:sp>
      <p:sp>
        <p:nvSpPr>
          <p:cNvPr id="4" name="Slide Number Placeholder 3"/>
          <p:cNvSpPr>
            <a:spLocks noGrp="1"/>
          </p:cNvSpPr>
          <p:nvPr>
            <p:ph type="sldNum" sz="quarter" idx="10"/>
          </p:nvPr>
        </p:nvSpPr>
        <p:spPr/>
        <p:txBody>
          <a:bodyPr/>
          <a:lstStyle/>
          <a:p>
            <a:fld id="{386D7C08-92EB-3C4E-B9B5-487B0CEFCC8B}" type="slidenum">
              <a:rPr lang="en-US" smtClean="0"/>
              <a:t>11</a:t>
            </a:fld>
            <a:endParaRPr lang="en-US"/>
          </a:p>
        </p:txBody>
      </p:sp>
    </p:spTree>
    <p:extLst>
      <p:ext uri="{BB962C8B-B14F-4D97-AF65-F5344CB8AC3E}">
        <p14:creationId xmlns:p14="http://schemas.microsoft.com/office/powerpoint/2010/main" val="366933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bm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bmp"/></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ectangle 15"/>
          <p:cNvSpPr/>
          <p:nvPr/>
        </p:nvSpPr>
        <p:spPr>
          <a:xfrm>
            <a:off x="1" y="0"/>
            <a:ext cx="12192000" cy="6858000"/>
          </a:xfrm>
          <a:prstGeom prst="rect">
            <a:avLst/>
          </a:prstGeom>
          <a:blipFill dpi="0" rotWithShape="1">
            <a:blip r:embed="rId2">
              <a:alphaModFix amt="45000"/>
              <a:duotone>
                <a:schemeClr val="accent2">
                  <a:shade val="45000"/>
                  <a:satMod val="135000"/>
                </a:schemeClr>
                <a:prstClr val="white"/>
              </a:duotone>
            </a:blip>
            <a:srcRect/>
            <a:tile tx="-31750" ty="-120650" sx="100000" sy="100000" flip="xy" algn="tl"/>
          </a:blipFill>
          <a:ln w="19050" cmpd="sng">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tx1"/>
          </a:solidFill>
          <a:ln w="6350" cap="flat" cmpd="sng" algn="ctr">
            <a:solidFill>
              <a:schemeClr val="tx1">
                <a:lumMod val="65000"/>
                <a:lumOff val="35000"/>
              </a:schemeClr>
            </a:solidFill>
            <a:prstDash val="solid"/>
          </a:ln>
          <a:effectLst>
            <a:outerShdw blurRad="63500" algn="ctr" rotWithShape="0">
              <a:prstClr val="black">
                <a:alpha val="40000"/>
              </a:prstClr>
            </a:outerShdw>
            <a:softEdge rad="0"/>
          </a:effectLst>
        </p:spPr>
      </p:sp>
      <p:sp>
        <p:nvSpPr>
          <p:cNvPr id="11" name="Rectangle 10"/>
          <p:cNvSpPr/>
          <p:nvPr/>
        </p:nvSpPr>
        <p:spPr>
          <a:xfrm>
            <a:off x="1447801" y="1411615"/>
            <a:ext cx="9296400" cy="4034770"/>
          </a:xfrm>
          <a:prstGeom prst="rect">
            <a:avLst/>
          </a:prstGeom>
          <a:solidFill>
            <a:schemeClr val="bg2"/>
          </a:solidFill>
          <a:ln w="9525" cap="sq" cmpd="sng" algn="ctr">
            <a:no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solidFill>
                <a:effectLst>
                  <a:outerShdw blurRad="38100" dist="12700" dir="2700000" algn="tl" rotWithShape="0">
                    <a:prstClr val="black">
                      <a:alpha val="40000"/>
                    </a:prstClr>
                  </a:outerShdw>
                </a:effectLst>
                <a:latin typeface="+mj-lt"/>
                <a:ea typeface="+mn-ea"/>
                <a:cs typeface="+mn-cs"/>
              </a:defRPr>
            </a:lvl1pPr>
          </a:lstStyle>
          <a:p>
            <a:r>
              <a:rPr lang="en-US" smtClean="0"/>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2"/>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C0940A48-A5D7-44A1-ADC1-11F789758C36}" type="datetimeFigureOut">
              <a:rPr lang="en-US" smtClean="0"/>
              <a:t>5/1/16</a:t>
            </a:fld>
            <a:endParaRPr lang="en-US"/>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tx2"/>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2"/>
                </a:solidFill>
              </a:defRPr>
            </a:lvl1pPr>
          </a:lstStyle>
          <a:p>
            <a:fld id="{DDAF69E0-485A-41C3-B133-6309DD071903}" type="slidenum">
              <a:rPr lang="en-US" smtClean="0"/>
              <a:t>‹#›</a:t>
            </a:fld>
            <a:endParaRPr lang="en-US"/>
          </a:p>
        </p:txBody>
      </p:sp>
    </p:spTree>
    <p:extLst>
      <p:ext uri="{BB962C8B-B14F-4D97-AF65-F5344CB8AC3E}">
        <p14:creationId xmlns:p14="http://schemas.microsoft.com/office/powerpoint/2010/main" val="635625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solidFill>
                  <a:schemeClr val="tx2"/>
                </a:solidFill>
              </a:defRPr>
            </a:lvl1pPr>
          </a:lstStyle>
          <a:p>
            <a:fld id="{C0940A48-A5D7-44A1-ADC1-11F789758C36}" type="datetimeFigureOut">
              <a:rPr lang="en-US" smtClean="0"/>
              <a:t>5/1/16</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DDAF69E0-485A-41C3-B133-6309DD071903}" type="slidenum">
              <a:rPr lang="en-US" smtClean="0"/>
              <a:t>‹#›</a:t>
            </a:fld>
            <a:endParaRPr lang="en-US"/>
          </a:p>
        </p:txBody>
      </p:sp>
    </p:spTree>
    <p:extLst>
      <p:ext uri="{BB962C8B-B14F-4D97-AF65-F5344CB8AC3E}">
        <p14:creationId xmlns:p14="http://schemas.microsoft.com/office/powerpoint/2010/main" val="1776626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solidFill>
                  <a:schemeClr val="tx2"/>
                </a:solidFill>
              </a:defRPr>
            </a:lvl1pPr>
          </a:lstStyle>
          <a:p>
            <a:fld id="{C0940A48-A5D7-44A1-ADC1-11F789758C36}" type="datetimeFigureOut">
              <a:rPr lang="en-US" smtClean="0"/>
              <a:t>5/1/16</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DDAF69E0-485A-41C3-B133-6309DD071903}" type="slidenum">
              <a:rPr lang="en-US" smtClean="0"/>
              <a:t>‹#›</a:t>
            </a:fld>
            <a:endParaRPr lang="en-US"/>
          </a:p>
        </p:txBody>
      </p:sp>
    </p:spTree>
    <p:extLst>
      <p:ext uri="{BB962C8B-B14F-4D97-AF65-F5344CB8AC3E}">
        <p14:creationId xmlns:p14="http://schemas.microsoft.com/office/powerpoint/2010/main" val="1153495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18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solidFill>
                  <a:schemeClr val="tx2"/>
                </a:solidFill>
              </a:defRPr>
            </a:lvl1pPr>
          </a:lstStyle>
          <a:p>
            <a:fld id="{C0940A48-A5D7-44A1-ADC1-11F789758C36}" type="datetimeFigureOut">
              <a:rPr lang="en-US" smtClean="0"/>
              <a:t>5/1/16</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DDAF69E0-485A-41C3-B133-6309DD071903}" type="slidenum">
              <a:rPr lang="en-US" smtClean="0"/>
              <a:t>‹#›</a:t>
            </a:fld>
            <a:endParaRPr lang="en-US"/>
          </a:p>
        </p:txBody>
      </p:sp>
    </p:spTree>
    <p:extLst>
      <p:ext uri="{BB962C8B-B14F-4D97-AF65-F5344CB8AC3E}">
        <p14:creationId xmlns:p14="http://schemas.microsoft.com/office/powerpoint/2010/main" val="1371748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9" name="Rectangle 18"/>
          <p:cNvSpPr/>
          <p:nvPr/>
        </p:nvSpPr>
        <p:spPr>
          <a:xfrm>
            <a:off x="0" y="0"/>
            <a:ext cx="12192000" cy="6858000"/>
          </a:xfrm>
          <a:prstGeom prst="rect">
            <a:avLst/>
          </a:prstGeom>
          <a:blipFill dpi="0" rotWithShape="1">
            <a:blip r:embed="rId2">
              <a:alphaModFix amt="40000"/>
              <a:duotone>
                <a:schemeClr val="accent3">
                  <a:shade val="45000"/>
                  <a:satMod val="135000"/>
                </a:schemeClr>
                <a:prstClr val="white"/>
              </a:duotone>
            </a:blip>
            <a:srcRect/>
            <a:tile tx="-31750" ty="-120650" sx="100000" sy="100000" flip="xy" algn="tl"/>
          </a:blipFill>
          <a:ln w="19050" cmpd="sng">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tx1"/>
          </a:solidFill>
          <a:ln w="6350" cap="flat" cmpd="sng" algn="ctr">
            <a:solidFill>
              <a:schemeClr val="tx1">
                <a:lumMod val="65000"/>
                <a:lumOff val="35000"/>
              </a:schemeClr>
            </a:solidFill>
            <a:prstDash val="solid"/>
          </a:ln>
          <a:effectLst>
            <a:outerShdw blurRad="63500" algn="ctr" rotWithShape="0">
              <a:prstClr val="black">
                <a:alpha val="40000"/>
              </a:prstClr>
            </a:outerShdw>
            <a:softEdge rad="0"/>
          </a:effectLst>
        </p:spPr>
      </p:sp>
      <p:sp>
        <p:nvSpPr>
          <p:cNvPr id="24" name="Rectangle 23"/>
          <p:cNvSpPr/>
          <p:nvPr/>
        </p:nvSpPr>
        <p:spPr>
          <a:xfrm>
            <a:off x="1447801" y="1411615"/>
            <a:ext cx="9296400" cy="4034770"/>
          </a:xfrm>
          <a:prstGeom prst="rect">
            <a:avLst/>
          </a:prstGeom>
          <a:solidFill>
            <a:schemeClr val="bg2"/>
          </a:solidFill>
          <a:ln w="9525" cap="sq" cmpd="sng" algn="ctr">
            <a:noFill/>
            <a:prstDash val="solid"/>
            <a:miter lim="800000"/>
          </a:ln>
          <a:effectLst/>
        </p:spPr>
      </p:sp>
      <p:sp>
        <p:nvSpPr>
          <p:cNvPr id="30" name="Rectangle 29"/>
          <p:cNvSpPr/>
          <p:nvPr/>
        </p:nvSpPr>
        <p:spPr>
          <a:xfrm>
            <a:off x="5135880" y="1267730"/>
            <a:ext cx="1920240" cy="731520"/>
          </a:xfrm>
          <a:prstGeom prst="rect">
            <a:avLst/>
          </a:prstGeom>
          <a:solidFill>
            <a:schemeClr val="accent1"/>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b="0" kern="1200" cap="all" spc="-100" baseline="0" dirty="0">
                <a:solidFill>
                  <a:schemeClr val="tx1"/>
                </a:solidFill>
                <a:effectLst>
                  <a:outerShdw blurRad="38100" dist="12700" dir="2700000" algn="tl" rotWithShape="0">
                    <a:prstClr val="black">
                      <a:alpha val="40000"/>
                    </a:prstClr>
                  </a:outerShdw>
                </a:effectLst>
                <a:latin typeface="+mj-lt"/>
                <a:ea typeface="+mn-ea"/>
                <a:cs typeface="+mn-cs"/>
              </a:defRPr>
            </a:lvl1pPr>
          </a:lstStyle>
          <a:p>
            <a:r>
              <a:rPr lang="en-US" smtClean="0"/>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tx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C0940A48-A5D7-44A1-ADC1-11F789758C36}" type="datetimeFigureOut">
              <a:rPr lang="en-US" smtClean="0"/>
              <a:t>5/1/16</a:t>
            </a:fld>
            <a:endParaRPr lang="en-US"/>
          </a:p>
        </p:txBody>
      </p:sp>
      <p:sp>
        <p:nvSpPr>
          <p:cNvPr id="5" name="Footer Placeholder 4"/>
          <p:cNvSpPr>
            <a:spLocks noGrp="1"/>
          </p:cNvSpPr>
          <p:nvPr>
            <p:ph type="ftr" sz="quarter" idx="11"/>
          </p:nvPr>
        </p:nvSpPr>
        <p:spPr>
          <a:xfrm>
            <a:off x="1453896" y="5212080"/>
            <a:ext cx="5907024" cy="228600"/>
          </a:xfrm>
        </p:spPr>
        <p:txBody>
          <a:bodyPr/>
          <a:lstStyle>
            <a:lvl1pPr algn="l">
              <a:defRPr>
                <a:solidFill>
                  <a:schemeClr val="tx2"/>
                </a:solidFill>
              </a:defRPr>
            </a:lvl1pPr>
          </a:lstStyle>
          <a:p>
            <a:endParaRPr lang="en-US"/>
          </a:p>
        </p:txBody>
      </p:sp>
      <p:sp>
        <p:nvSpPr>
          <p:cNvPr id="6" name="Slide Number Placeholder 5"/>
          <p:cNvSpPr>
            <a:spLocks noGrp="1"/>
          </p:cNvSpPr>
          <p:nvPr>
            <p:ph type="sldNum" sz="quarter" idx="12"/>
          </p:nvPr>
        </p:nvSpPr>
        <p:spPr>
          <a:xfrm>
            <a:off x="8604504" y="5212080"/>
            <a:ext cx="2112264" cy="228600"/>
          </a:xfrm>
        </p:spPr>
        <p:txBody>
          <a:bodyPr/>
          <a:lstStyle>
            <a:lvl1pPr>
              <a:defRPr>
                <a:solidFill>
                  <a:schemeClr val="tx2"/>
                </a:solidFill>
              </a:defRPr>
            </a:lvl1pPr>
          </a:lstStyle>
          <a:p>
            <a:fld id="{DDAF69E0-485A-41C3-B133-6309DD071903}" type="slidenum">
              <a:rPr lang="en-US" smtClean="0"/>
              <a:t>‹#›</a:t>
            </a:fld>
            <a:endParaRPr lang="en-US"/>
          </a:p>
        </p:txBody>
      </p:sp>
    </p:spTree>
    <p:extLst>
      <p:ext uri="{BB962C8B-B14F-4D97-AF65-F5344CB8AC3E}">
        <p14:creationId xmlns:p14="http://schemas.microsoft.com/office/powerpoint/2010/main" val="1740677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lvl1pPr>
              <a:defRPr>
                <a:solidFill>
                  <a:schemeClr val="tx2"/>
                </a:solidFill>
              </a:defRPr>
            </a:lvl1pPr>
          </a:lstStyle>
          <a:p>
            <a:fld id="{C0940A48-A5D7-44A1-ADC1-11F789758C36}" type="datetimeFigureOut">
              <a:rPr lang="en-US" smtClean="0"/>
              <a:t>5/1/16</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DAF69E0-485A-41C3-B133-6309DD071903}" type="slidenum">
              <a:rPr lang="en-US" smtClean="0"/>
              <a:t>‹#›</a:t>
            </a:fld>
            <a:endParaRPr lang="en-US"/>
          </a:p>
        </p:txBody>
      </p:sp>
    </p:spTree>
    <p:extLst>
      <p:ext uri="{BB962C8B-B14F-4D97-AF65-F5344CB8AC3E}">
        <p14:creationId xmlns:p14="http://schemas.microsoft.com/office/powerpoint/2010/main" val="391977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lvl1pPr>
              <a:defRPr>
                <a:solidFill>
                  <a:schemeClr val="tx2"/>
                </a:solidFill>
              </a:defRPr>
            </a:lvl1pPr>
          </a:lstStyle>
          <a:p>
            <a:fld id="{C0940A48-A5D7-44A1-ADC1-11F789758C36}" type="datetimeFigureOut">
              <a:rPr lang="en-US" smtClean="0"/>
              <a:t>5/1/16</a:t>
            </a:fld>
            <a:endParaRPr lang="en-US"/>
          </a:p>
        </p:txBody>
      </p:sp>
      <p:sp>
        <p:nvSpPr>
          <p:cNvPr id="8" name="Footer Placeholder 7"/>
          <p:cNvSpPr>
            <a:spLocks noGrp="1"/>
          </p:cNvSpPr>
          <p:nvPr>
            <p:ph type="ftr" sz="quarter" idx="11"/>
          </p:nvPr>
        </p:nvSpPr>
        <p:spPr/>
        <p:txBody>
          <a:bodyPr/>
          <a:lstStyle>
            <a:lvl1pPr>
              <a:defRPr>
                <a:solidFill>
                  <a:schemeClr val="tx2"/>
                </a:solidFill>
              </a:defRPr>
            </a:lvl1pPr>
          </a:lstStyle>
          <a:p>
            <a:endParaRPr lang="en-US"/>
          </a:p>
        </p:txBody>
      </p:sp>
      <p:sp>
        <p:nvSpPr>
          <p:cNvPr id="9" name="Slide Number Placeholder 8"/>
          <p:cNvSpPr>
            <a:spLocks noGrp="1"/>
          </p:cNvSpPr>
          <p:nvPr>
            <p:ph type="sldNum" sz="quarter" idx="12"/>
          </p:nvPr>
        </p:nvSpPr>
        <p:spPr/>
        <p:txBody>
          <a:bodyPr/>
          <a:lstStyle>
            <a:lvl1pPr>
              <a:defRPr>
                <a:solidFill>
                  <a:schemeClr val="tx2"/>
                </a:solidFill>
              </a:defRPr>
            </a:lvl1pPr>
          </a:lstStyle>
          <a:p>
            <a:fld id="{DDAF69E0-485A-41C3-B133-6309DD071903}" type="slidenum">
              <a:rPr lang="en-US" smtClean="0"/>
              <a:t>‹#›</a:t>
            </a:fld>
            <a:endParaRPr lang="en-US"/>
          </a:p>
        </p:txBody>
      </p:sp>
    </p:spTree>
    <p:extLst>
      <p:ext uri="{BB962C8B-B14F-4D97-AF65-F5344CB8AC3E}">
        <p14:creationId xmlns:p14="http://schemas.microsoft.com/office/powerpoint/2010/main" val="1630455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tx2"/>
                </a:solidFill>
              </a:defRPr>
            </a:lvl1pPr>
          </a:lstStyle>
          <a:p>
            <a:fld id="{C0940A48-A5D7-44A1-ADC1-11F789758C36}" type="datetimeFigureOut">
              <a:rPr lang="en-US" smtClean="0"/>
              <a:t>5/1/16</a:t>
            </a:fld>
            <a:endParaRPr lang="en-US"/>
          </a:p>
        </p:txBody>
      </p:sp>
      <p:sp>
        <p:nvSpPr>
          <p:cNvPr id="4" name="Footer Placeholder 3"/>
          <p:cNvSpPr>
            <a:spLocks noGrp="1"/>
          </p:cNvSpPr>
          <p:nvPr>
            <p:ph type="ftr" sz="quarter" idx="11"/>
          </p:nvPr>
        </p:nvSpPr>
        <p:spPr/>
        <p:txBody>
          <a:bodyPr/>
          <a:lstStyle>
            <a:lvl1pPr>
              <a:defRPr>
                <a:solidFill>
                  <a:schemeClr val="tx2"/>
                </a:solidFill>
              </a:defRPr>
            </a:lvl1pPr>
          </a:lstStyle>
          <a:p>
            <a:endParaRPr lang="en-US"/>
          </a:p>
        </p:txBody>
      </p:sp>
      <p:sp>
        <p:nvSpPr>
          <p:cNvPr id="5" name="Slide Number Placeholder 4"/>
          <p:cNvSpPr>
            <a:spLocks noGrp="1"/>
          </p:cNvSpPr>
          <p:nvPr>
            <p:ph type="sldNum" sz="quarter" idx="12"/>
          </p:nvPr>
        </p:nvSpPr>
        <p:spPr/>
        <p:txBody>
          <a:bodyPr/>
          <a:lstStyle>
            <a:lvl1pPr>
              <a:defRPr>
                <a:solidFill>
                  <a:schemeClr val="tx2"/>
                </a:solidFill>
              </a:defRPr>
            </a:lvl1pPr>
          </a:lstStyle>
          <a:p>
            <a:fld id="{DDAF69E0-485A-41C3-B133-6309DD071903}" type="slidenum">
              <a:rPr lang="en-US" smtClean="0"/>
              <a:t>‹#›</a:t>
            </a:fld>
            <a:endParaRPr lang="en-US"/>
          </a:p>
        </p:txBody>
      </p:sp>
    </p:spTree>
    <p:extLst>
      <p:ext uri="{BB962C8B-B14F-4D97-AF65-F5344CB8AC3E}">
        <p14:creationId xmlns:p14="http://schemas.microsoft.com/office/powerpoint/2010/main" val="1167261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lstStyle>
          <a:p>
            <a:fld id="{C0940A48-A5D7-44A1-ADC1-11F789758C36}" type="datetimeFigureOut">
              <a:rPr lang="en-US" smtClean="0"/>
              <a:t>5/1/16</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lstStyle>
          <a:p>
            <a:endParaRPr lang="en-US"/>
          </a:p>
        </p:txBody>
      </p:sp>
      <p:sp>
        <p:nvSpPr>
          <p:cNvPr id="4" name="Slide Number Placeholder 3"/>
          <p:cNvSpPr>
            <a:spLocks noGrp="1"/>
          </p:cNvSpPr>
          <p:nvPr>
            <p:ph type="sldNum" sz="quarter" idx="12"/>
          </p:nvPr>
        </p:nvSpPr>
        <p:spPr/>
        <p:txBody>
          <a:bodyPr/>
          <a:lstStyle>
            <a:lvl1pPr>
              <a:defRPr>
                <a:solidFill>
                  <a:schemeClr val="tx2"/>
                </a:solidFill>
              </a:defRPr>
            </a:lvl1pPr>
          </a:lstStyle>
          <a:p>
            <a:fld id="{DDAF69E0-485A-41C3-B133-6309DD071903}" type="slidenum">
              <a:rPr lang="en-US" smtClean="0"/>
              <a:t>‹#›</a:t>
            </a:fld>
            <a:endParaRPr lang="en-US"/>
          </a:p>
        </p:txBody>
      </p:sp>
    </p:spTree>
    <p:extLst>
      <p:ext uri="{BB962C8B-B14F-4D97-AF65-F5344CB8AC3E}">
        <p14:creationId xmlns:p14="http://schemas.microsoft.com/office/powerpoint/2010/main" val="893654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4" name="Rectangle 13"/>
          <p:cNvSpPr/>
          <p:nvPr/>
        </p:nvSpPr>
        <p:spPr>
          <a:xfrm>
            <a:off x="234693" y="237744"/>
            <a:ext cx="8633081" cy="6382512"/>
          </a:xfrm>
          <a:prstGeom prst="rect">
            <a:avLst/>
          </a:prstGeom>
          <a:solidFill>
            <a:schemeClr val="tx1"/>
          </a:solidFill>
          <a:ln w="6350" cap="flat" cmpd="sng" algn="ctr">
            <a:solidFill>
              <a:schemeClr val="tx1">
                <a:lumMod val="75000"/>
              </a:schemeClr>
            </a:solidFill>
            <a:prstDash val="solid"/>
          </a:ln>
          <a:effectLst>
            <a:softEdge rad="0"/>
          </a:effectLst>
        </p:spPr>
      </p:sp>
      <p:sp>
        <p:nvSpPr>
          <p:cNvPr id="16" name="Rectangle 15"/>
          <p:cNvSpPr/>
          <p:nvPr/>
        </p:nvSpPr>
        <p:spPr>
          <a:xfrm>
            <a:off x="371856" y="374904"/>
            <a:ext cx="8353044" cy="6108192"/>
          </a:xfrm>
          <a:prstGeom prst="rect">
            <a:avLst/>
          </a:prstGeom>
          <a:solidFill>
            <a:schemeClr val="bg2"/>
          </a:solidFill>
          <a:ln w="6350" cap="sq" cmpd="sng" algn="ctr">
            <a:noFill/>
            <a:prstDash val="solid"/>
            <a:miter lim="800000"/>
          </a:ln>
          <a:effectLst/>
        </p:spPr>
      </p:sp>
      <p:sp>
        <p:nvSpPr>
          <p:cNvPr id="15" name="Rectangle 14"/>
          <p:cNvSpPr/>
          <p:nvPr/>
        </p:nvSpPr>
        <p:spPr>
          <a:xfrm>
            <a:off x="9020386" y="237744"/>
            <a:ext cx="2926080" cy="63825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chemeClr val="bg1"/>
                </a:solidFill>
                <a:effectLst/>
                <a:latin typeface="+mj-lt"/>
                <a:ea typeface="+mn-ea"/>
                <a:cs typeface="+mn-cs"/>
              </a:defRPr>
            </a:lvl1pPr>
          </a:lstStyle>
          <a:p>
            <a:r>
              <a:rPr lang="en-US" smtClean="0"/>
              <a:t>Click to edit Master title style</a:t>
            </a:r>
            <a:endParaRPr lang="en-US" dirty="0"/>
          </a:p>
        </p:txBody>
      </p:sp>
      <p:sp>
        <p:nvSpPr>
          <p:cNvPr id="3" name="Content Placeholder 2"/>
          <p:cNvSpPr>
            <a:spLocks noGrp="1"/>
          </p:cNvSpPr>
          <p:nvPr>
            <p:ph idx="1"/>
          </p:nvPr>
        </p:nvSpPr>
        <p:spPr>
          <a:xfrm>
            <a:off x="790575" y="704850"/>
            <a:ext cx="7562850" cy="51435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tx2"/>
                </a:solidFill>
              </a:defRPr>
            </a:lvl1pPr>
          </a:lstStyle>
          <a:p>
            <a:fld id="{C0940A48-A5D7-44A1-ADC1-11F789758C36}" type="datetimeFigureOut">
              <a:rPr lang="en-US" smtClean="0"/>
              <a:t>5/1/16</a:t>
            </a:fld>
            <a:endParaRPr lang="en-US"/>
          </a:p>
        </p:txBody>
      </p:sp>
      <p:sp>
        <p:nvSpPr>
          <p:cNvPr id="6" name="Footer Placeholder 5"/>
          <p:cNvSpPr>
            <a:spLocks noGrp="1"/>
          </p:cNvSpPr>
          <p:nvPr>
            <p:ph type="ftr" sz="quarter" idx="11"/>
          </p:nvPr>
        </p:nvSpPr>
        <p:spPr>
          <a:xfrm>
            <a:off x="3439158" y="6214535"/>
            <a:ext cx="5184648" cy="256032"/>
          </a:xfrm>
        </p:spPr>
        <p:txBody>
          <a:bodyPr/>
          <a:lstStyle>
            <a:lvl1pPr algn="r">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bg2"/>
                </a:solidFill>
              </a:defRPr>
            </a:lvl1pPr>
          </a:lstStyle>
          <a:p>
            <a:fld id="{DDAF69E0-485A-41C3-B133-6309DD071903}" type="slidenum">
              <a:rPr lang="en-US" smtClean="0"/>
              <a:t>‹#›</a:t>
            </a:fld>
            <a:endParaRPr lang="en-US"/>
          </a:p>
        </p:txBody>
      </p:sp>
      <p:sp>
        <p:nvSpPr>
          <p:cNvPr id="11" name="Rectangle 10"/>
          <p:cNvSpPr/>
          <p:nvPr/>
        </p:nvSpPr>
        <p:spPr>
          <a:xfrm>
            <a:off x="9157546" y="374904"/>
            <a:ext cx="2651760"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1075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tx1"/>
          </a:solidFill>
          <a:ln w="6350" cap="sq">
            <a:solidFill>
              <a:schemeClr val="tx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157546" y="374904"/>
            <a:ext cx="2651760" cy="6108192"/>
          </a:xfrm>
          <a:prstGeom prst="rect">
            <a:avLst/>
          </a:prstGeom>
          <a:solidFill>
            <a:schemeClr val="bg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chemeClr val="tx1"/>
                </a:solidFill>
                <a:latin typeface="+mj-lt"/>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28599" y="237744"/>
            <a:ext cx="8601076" cy="6382512"/>
          </a:xfrm>
          <a:solidFill>
            <a:srgbClr val="808080"/>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9050" dist="6350" dir="2700000" algn="tl" rotWithShape="0">
                    <a:prstClr val="black">
                      <a:alpha val="40000"/>
                    </a:prstClr>
                  </a:outerShdw>
                </a:effectLst>
              </a:defRPr>
            </a:lvl1pPr>
          </a:lstStyle>
          <a:p>
            <a:fld id="{C0940A48-A5D7-44A1-ADC1-11F789758C36}" type="datetimeFigureOut">
              <a:rPr lang="en-US" smtClean="0"/>
              <a:t>5/1/16</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DAF69E0-485A-41C3-B133-6309DD071903}" type="slidenum">
              <a:rPr lang="en-US" smtClean="0"/>
              <a:t>‹#›</a:t>
            </a:fld>
            <a:endParaRPr lang="en-US"/>
          </a:p>
        </p:txBody>
      </p:sp>
    </p:spTree>
    <p:extLst>
      <p:ext uri="{BB962C8B-B14F-4D97-AF65-F5344CB8AC3E}">
        <p14:creationId xmlns:p14="http://schemas.microsoft.com/office/powerpoint/2010/main" val="7985602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tx1"/>
          </a:solidFill>
          <a:ln w="6350" cap="flat" cmpd="sng" algn="ctr">
            <a:solidFill>
              <a:schemeClr val="tx1">
                <a:lumMod val="75000"/>
              </a:schemeClr>
            </a:solidFill>
            <a:prstDash val="solid"/>
          </a:ln>
          <a:effectLst>
            <a:softEdge rad="0"/>
          </a:effectLst>
        </p:spPr>
      </p:sp>
      <p:sp>
        <p:nvSpPr>
          <p:cNvPr id="8" name="Rectangle 7"/>
          <p:cNvSpPr/>
          <p:nvPr/>
        </p:nvSpPr>
        <p:spPr>
          <a:xfrm>
            <a:off x="371856" y="374904"/>
            <a:ext cx="11448288" cy="6108192"/>
          </a:xfrm>
          <a:prstGeom prst="rect">
            <a:avLst/>
          </a:prstGeom>
          <a:solidFill>
            <a:schemeClr val="bg2"/>
          </a:solidFill>
          <a:ln w="6350" cap="sq" cmpd="sng" algn="ctr">
            <a:no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bg2"/>
                </a:solidFill>
              </a:defRPr>
            </a:lvl1pPr>
          </a:lstStyle>
          <a:p>
            <a:fld id="{C0940A48-A5D7-44A1-ADC1-11F789758C36}" type="datetimeFigureOut">
              <a:rPr lang="en-US" smtClean="0"/>
              <a:t>5/1/16</a:t>
            </a:fld>
            <a:endParaRPr lang="en-US"/>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bg2"/>
                </a:solidFill>
              </a:defRPr>
            </a:lvl1pPr>
          </a:lstStyle>
          <a:p>
            <a:endParaRPr lang="en-US"/>
          </a:p>
        </p:txBody>
      </p:sp>
      <p:sp>
        <p:nvSpPr>
          <p:cNvPr id="6" name="Slide Number Placeholder 5"/>
          <p:cNvSpPr>
            <a:spLocks noGrp="1"/>
          </p:cNvSpPr>
          <p:nvPr>
            <p:ph type="sldNum" sz="quarter" idx="4"/>
          </p:nvPr>
        </p:nvSpPr>
        <p:spPr>
          <a:xfrm>
            <a:off x="10348535" y="6214535"/>
            <a:ext cx="1463040" cy="256032"/>
          </a:xfrm>
          <a:prstGeom prst="rect">
            <a:avLst/>
          </a:prstGeom>
        </p:spPr>
        <p:txBody>
          <a:bodyPr vert="horz" lIns="91440" tIns="45720" rIns="91440" bIns="45720" rtlCol="0" anchor="b"/>
          <a:lstStyle>
            <a:lvl1pPr algn="r">
              <a:defRPr sz="1000">
                <a:solidFill>
                  <a:schemeClr val="bg2"/>
                </a:solidFill>
              </a:defRPr>
            </a:lvl1pPr>
          </a:lstStyle>
          <a:p>
            <a:fld id="{DDAF69E0-485A-41C3-B133-6309DD071903}" type="slidenum">
              <a:rPr lang="en-US" smtClean="0"/>
              <a:t>‹#›</a:t>
            </a:fld>
            <a:endParaRPr lang="en-US"/>
          </a:p>
        </p:txBody>
      </p:sp>
    </p:spTree>
    <p:extLst>
      <p:ext uri="{BB962C8B-B14F-4D97-AF65-F5344CB8AC3E}">
        <p14:creationId xmlns:p14="http://schemas.microsoft.com/office/powerpoint/2010/main" val="1597713521"/>
      </p:ext>
    </p:extLst>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defTabSz="914400" rtl="0" eaLnBrk="1" latinLnBrk="0" hangingPunct="1">
        <a:lnSpc>
          <a:spcPct val="90000"/>
        </a:lnSpc>
        <a:spcBef>
          <a:spcPct val="0"/>
        </a:spcBef>
        <a:buNone/>
        <a:defRPr lang="en-US" sz="4800" kern="1200" cap="none" spc="0" baseline="0" dirty="0">
          <a:solidFill>
            <a:schemeClr val="tx1"/>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2">
            <a:lumMod val="60000"/>
            <a:lumOff val="40000"/>
          </a:schemeClr>
        </a:buClr>
        <a:buFont typeface="Arial" pitchFamily="34"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6pPr>
      <a:lvl7pPr marL="19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7pPr>
      <a:lvl8pPr marL="22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8pPr>
      <a:lvl9pPr marL="25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4" Type="http://schemas.openxmlformats.org/officeDocument/2006/relationships/image" Target="../media/image12.JPG"/><Relationship Id="rId1" Type="http://schemas.openxmlformats.org/officeDocument/2006/relationships/slideLayout" Target="../slideLayouts/slideLayout1.xml"/><Relationship Id="rId2" Type="http://schemas.openxmlformats.org/officeDocument/2006/relationships/image" Target="../media/image10.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G"/><Relationship Id="rId3" Type="http://schemas.openxmlformats.org/officeDocument/2006/relationships/image" Target="../media/image10.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G"/><Relationship Id="rId3" Type="http://schemas.openxmlformats.org/officeDocument/2006/relationships/image" Target="../media/image1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3.tif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2100" y="2205563"/>
            <a:ext cx="9068586" cy="2590800"/>
          </a:xfrm>
        </p:spPr>
        <p:txBody>
          <a:bodyPr/>
          <a:lstStyle/>
          <a:p>
            <a:r>
              <a:rPr lang="en-US" dirty="0" smtClean="0"/>
              <a:t>Differential gene expression networks</a:t>
            </a:r>
            <a:endParaRPr lang="en-US" dirty="0"/>
          </a:p>
        </p:txBody>
      </p:sp>
      <p:sp>
        <p:nvSpPr>
          <p:cNvPr id="3" name="Subtitle 2"/>
          <p:cNvSpPr>
            <a:spLocks noGrp="1"/>
          </p:cNvSpPr>
          <p:nvPr>
            <p:ph type="subTitle" idx="1"/>
          </p:nvPr>
        </p:nvSpPr>
        <p:spPr/>
        <p:txBody>
          <a:bodyPr/>
          <a:lstStyle/>
          <a:p>
            <a:r>
              <a:rPr lang="en-US" dirty="0" smtClean="0"/>
              <a:t>Michael Webb, Mallory Lai, Adam </a:t>
            </a:r>
            <a:r>
              <a:rPr lang="en-US" dirty="0" err="1" smtClean="0"/>
              <a:t>Kacmarsky</a:t>
            </a:r>
            <a:endParaRPr lang="en-US" dirty="0"/>
          </a:p>
        </p:txBody>
      </p:sp>
    </p:spTree>
    <p:extLst>
      <p:ext uri="{BB962C8B-B14F-4D97-AF65-F5344CB8AC3E}">
        <p14:creationId xmlns:p14="http://schemas.microsoft.com/office/powerpoint/2010/main" val="18861732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Plot of </a:t>
            </a:r>
            <a:r>
              <a:rPr lang="en-US" dirty="0" smtClean="0"/>
              <a:t>Posterior Likelihoods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77942" y="2103438"/>
            <a:ext cx="6236115" cy="3932237"/>
          </a:xfrm>
          <a:ln w="63500">
            <a:solidFill>
              <a:schemeClr val="bg1"/>
            </a:solidFill>
          </a:ln>
        </p:spPr>
      </p:pic>
    </p:spTree>
    <p:extLst>
      <p:ext uri="{BB962C8B-B14F-4D97-AF65-F5344CB8AC3E}">
        <p14:creationId xmlns:p14="http://schemas.microsoft.com/office/powerpoint/2010/main" val="509310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baySeq</a:t>
            </a:r>
            <a:r>
              <a:rPr lang="en-US" dirty="0" smtClean="0"/>
              <a:t> MA plot</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478471" y="1878653"/>
            <a:ext cx="5265482" cy="4257035"/>
          </a:xfrm>
          <a:ln w="66675">
            <a:solidFill>
              <a:schemeClr val="bg1"/>
            </a:solidFill>
          </a:ln>
        </p:spPr>
      </p:pic>
    </p:spTree>
    <p:extLst>
      <p:ext uri="{BB962C8B-B14F-4D97-AF65-F5344CB8AC3E}">
        <p14:creationId xmlns:p14="http://schemas.microsoft.com/office/powerpoint/2010/main" val="16656967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2250" y="1402234"/>
            <a:ext cx="5619750" cy="5124450"/>
          </a:xfrm>
          <a:prstGeom prst="rect">
            <a:avLst/>
          </a:prstGeom>
          <a:effectLst>
            <a:outerShdw blurRad="50800" dist="76200" dir="10800000" algn="r" rotWithShape="0">
              <a:prstClr val="black">
                <a:alpha val="40000"/>
              </a:prstClr>
            </a:outerShdw>
          </a:effec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3125" y="0"/>
            <a:ext cx="10058400" cy="4866479"/>
          </a:xfrm>
          <a:prstGeom prst="rect">
            <a:avLst/>
          </a:prstGeom>
          <a:effectLst>
            <a:outerShdw blurRad="50800" dist="76200" algn="l" rotWithShape="0">
              <a:prstClr val="black">
                <a:alpha val="40000"/>
              </a:prstClr>
            </a:outerShdw>
          </a:effectLst>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4886" y="2528689"/>
            <a:ext cx="10058400" cy="900311"/>
          </a:xfrm>
          <a:prstGeom prst="rect">
            <a:avLst/>
          </a:prstGeom>
          <a:effectLst>
            <a:outerShdw blurRad="50800" dist="76200" dir="5400000" algn="t" rotWithShape="0">
              <a:prstClr val="black">
                <a:alpha val="40000"/>
              </a:prstClr>
            </a:outerShdw>
          </a:effectLst>
        </p:spPr>
      </p:pic>
      <p:sp>
        <p:nvSpPr>
          <p:cNvPr id="2" name="TextBox 1"/>
          <p:cNvSpPr txBox="1"/>
          <p:nvPr/>
        </p:nvSpPr>
        <p:spPr>
          <a:xfrm>
            <a:off x="2000250" y="4986338"/>
            <a:ext cx="3757613" cy="369332"/>
          </a:xfrm>
          <a:prstGeom prst="rect">
            <a:avLst/>
          </a:prstGeom>
          <a:noFill/>
        </p:spPr>
        <p:txBody>
          <a:bodyPr wrap="square" rtlCol="0">
            <a:spAutoFit/>
          </a:bodyPr>
          <a:lstStyle/>
          <a:p>
            <a:r>
              <a:rPr lang="en-US" dirty="0" smtClean="0"/>
              <a:t>Data</a:t>
            </a:r>
            <a:endParaRPr lang="en-US" dirty="0"/>
          </a:p>
        </p:txBody>
      </p:sp>
    </p:spTree>
    <p:extLst>
      <p:ext uri="{BB962C8B-B14F-4D97-AF65-F5344CB8AC3E}">
        <p14:creationId xmlns:p14="http://schemas.microsoft.com/office/powerpoint/2010/main" val="6724979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327" t="677" r="1656" b="20101"/>
          <a:stretch/>
        </p:blipFill>
        <p:spPr>
          <a:xfrm>
            <a:off x="141764" y="164757"/>
            <a:ext cx="8026212" cy="3138615"/>
          </a:xfrm>
          <a:prstGeom prst="rect">
            <a:avLst/>
          </a:prstGeom>
          <a:effectLst>
            <a:outerShdw blurRad="50800" dist="76200" dir="5400000" sx="102000" sy="102000" algn="t" rotWithShape="0">
              <a:prstClr val="black">
                <a:alpha val="40000"/>
              </a:prstClr>
            </a:outerShdw>
          </a:effec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7588" y="3640472"/>
            <a:ext cx="3322275" cy="3029465"/>
          </a:xfrm>
          <a:prstGeom prst="rect">
            <a:avLst/>
          </a:prstGeom>
          <a:effectLst>
            <a:outerShdw blurRad="50800" dist="76200" sx="101000" sy="101000" algn="l" rotWithShape="0">
              <a:prstClr val="black">
                <a:alpha val="40000"/>
              </a:prstClr>
            </a:outerShdw>
          </a:effectLst>
        </p:spPr>
      </p:pic>
      <p:grpSp>
        <p:nvGrpSpPr>
          <p:cNvPr id="3" name="Group 2"/>
          <p:cNvGrpSpPr/>
          <p:nvPr/>
        </p:nvGrpSpPr>
        <p:grpSpPr>
          <a:xfrm>
            <a:off x="8308787" y="398476"/>
            <a:ext cx="3178362" cy="2455732"/>
            <a:chOff x="8294500" y="175111"/>
            <a:chExt cx="3178362" cy="2455732"/>
          </a:xfrm>
        </p:grpSpPr>
        <p:sp>
          <p:nvSpPr>
            <p:cNvPr id="6" name="TextBox 5"/>
            <p:cNvSpPr txBox="1"/>
            <p:nvPr/>
          </p:nvSpPr>
          <p:spPr>
            <a:xfrm>
              <a:off x="9205807" y="175111"/>
              <a:ext cx="1752709" cy="584775"/>
            </a:xfrm>
            <a:prstGeom prst="rect">
              <a:avLst/>
            </a:prstGeom>
            <a:noFill/>
          </p:spPr>
          <p:txBody>
            <a:bodyPr wrap="square" rtlCol="0">
              <a:spAutoFit/>
            </a:bodyPr>
            <a:lstStyle/>
            <a:p>
              <a:pPr algn="ctr"/>
              <a:r>
                <a:rPr lang="en-US" sz="3200" dirty="0" smtClean="0"/>
                <a:t>Raw Data</a:t>
              </a:r>
              <a:endParaRPr lang="en-US" sz="3200" dirty="0"/>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4897" r="81590" b="95599"/>
            <a:stretch/>
          </p:blipFill>
          <p:spPr>
            <a:xfrm>
              <a:off x="8942171" y="824472"/>
              <a:ext cx="2247982" cy="354226"/>
            </a:xfrm>
            <a:prstGeom prst="rect">
              <a:avLst/>
            </a:prstGeom>
          </p:spPr>
        </p:pic>
        <p:sp>
          <p:nvSpPr>
            <p:cNvPr id="8" name="TextBox 7"/>
            <p:cNvSpPr txBox="1"/>
            <p:nvPr/>
          </p:nvSpPr>
          <p:spPr>
            <a:xfrm>
              <a:off x="8294500" y="1473275"/>
              <a:ext cx="1265372" cy="307777"/>
            </a:xfrm>
            <a:prstGeom prst="rect">
              <a:avLst/>
            </a:prstGeom>
            <a:noFill/>
          </p:spPr>
          <p:txBody>
            <a:bodyPr wrap="square" rtlCol="0">
              <a:spAutoFit/>
            </a:bodyPr>
            <a:lstStyle/>
            <a:p>
              <a:r>
                <a:rPr lang="en-US" sz="1400" smtClean="0"/>
                <a:t>Genotype</a:t>
              </a:r>
              <a:endParaRPr lang="en-US" sz="1400" dirty="0"/>
            </a:p>
          </p:txBody>
        </p:sp>
        <p:cxnSp>
          <p:nvCxnSpPr>
            <p:cNvPr id="10" name="Straight Arrow Connector 9"/>
            <p:cNvCxnSpPr>
              <a:stCxn id="8" idx="0"/>
            </p:cNvCxnSpPr>
            <p:nvPr/>
          </p:nvCxnSpPr>
          <p:spPr>
            <a:xfrm flipV="1">
              <a:off x="8927186" y="1053835"/>
              <a:ext cx="399601" cy="41944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10066162" y="1067144"/>
              <a:ext cx="16000" cy="213496"/>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205808" y="1298261"/>
              <a:ext cx="1338554" cy="307777"/>
            </a:xfrm>
            <a:prstGeom prst="rect">
              <a:avLst/>
            </a:prstGeom>
            <a:noFill/>
          </p:spPr>
          <p:txBody>
            <a:bodyPr wrap="square" rtlCol="0">
              <a:spAutoFit/>
            </a:bodyPr>
            <a:lstStyle/>
            <a:p>
              <a:r>
                <a:rPr lang="en-US" sz="1400" dirty="0" smtClean="0"/>
                <a:t>Treatment</a:t>
              </a:r>
              <a:endParaRPr lang="en-US" sz="1400" dirty="0"/>
            </a:p>
          </p:txBody>
        </p:sp>
        <p:cxnSp>
          <p:nvCxnSpPr>
            <p:cNvPr id="17" name="Straight Arrow Connector 16"/>
            <p:cNvCxnSpPr/>
            <p:nvPr/>
          </p:nvCxnSpPr>
          <p:spPr>
            <a:xfrm flipV="1">
              <a:off x="10421315" y="1067145"/>
              <a:ext cx="57216" cy="656795"/>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9559872" y="1644249"/>
              <a:ext cx="1228319" cy="523220"/>
            </a:xfrm>
            <a:prstGeom prst="rect">
              <a:avLst/>
            </a:prstGeom>
            <a:noFill/>
          </p:spPr>
          <p:txBody>
            <a:bodyPr wrap="square" rtlCol="0">
              <a:spAutoFit/>
            </a:bodyPr>
            <a:lstStyle/>
            <a:p>
              <a:pPr algn="ctr"/>
              <a:r>
                <a:rPr lang="en-US" sz="1400" dirty="0" smtClean="0"/>
                <a:t>Replicate</a:t>
              </a:r>
            </a:p>
            <a:p>
              <a:pPr algn="ctr"/>
              <a:r>
                <a:rPr lang="en-US" sz="1400" dirty="0" smtClean="0"/>
                <a:t>number</a:t>
              </a:r>
              <a:endParaRPr lang="en-US" sz="1400" dirty="0"/>
            </a:p>
          </p:txBody>
        </p:sp>
        <p:cxnSp>
          <p:nvCxnSpPr>
            <p:cNvPr id="22" name="Straight Arrow Connector 21"/>
            <p:cNvCxnSpPr/>
            <p:nvPr/>
          </p:nvCxnSpPr>
          <p:spPr>
            <a:xfrm flipV="1">
              <a:off x="10788191" y="1067145"/>
              <a:ext cx="28090" cy="131359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0321361" y="2323066"/>
              <a:ext cx="1151501" cy="307777"/>
            </a:xfrm>
            <a:prstGeom prst="rect">
              <a:avLst/>
            </a:prstGeom>
            <a:noFill/>
          </p:spPr>
          <p:txBody>
            <a:bodyPr wrap="square" rtlCol="0">
              <a:spAutoFit/>
            </a:bodyPr>
            <a:lstStyle/>
            <a:p>
              <a:pPr algn="ctr"/>
              <a:r>
                <a:rPr lang="en-US" sz="1400" dirty="0" smtClean="0"/>
                <a:t>Tissue type</a:t>
              </a:r>
              <a:endParaRPr lang="en-US" sz="1400" dirty="0"/>
            </a:p>
          </p:txBody>
        </p:sp>
      </p:grpSp>
      <p:sp>
        <p:nvSpPr>
          <p:cNvPr id="28" name="TextBox 27"/>
          <p:cNvSpPr txBox="1"/>
          <p:nvPr/>
        </p:nvSpPr>
        <p:spPr>
          <a:xfrm>
            <a:off x="1343025" y="3640472"/>
            <a:ext cx="3550251" cy="584775"/>
          </a:xfrm>
          <a:prstGeom prst="rect">
            <a:avLst/>
          </a:prstGeom>
          <a:noFill/>
        </p:spPr>
        <p:txBody>
          <a:bodyPr wrap="square" rtlCol="0">
            <a:spAutoFit/>
          </a:bodyPr>
          <a:lstStyle/>
          <a:p>
            <a:pPr algn="ctr"/>
            <a:r>
              <a:rPr lang="en-US" sz="3200" dirty="0" smtClean="0"/>
              <a:t>Differential Data</a:t>
            </a:r>
            <a:endParaRPr lang="en-US" sz="3200" dirty="0"/>
          </a:p>
        </p:txBody>
      </p:sp>
      <p:sp>
        <p:nvSpPr>
          <p:cNvPr id="29" name="TextBox 28"/>
          <p:cNvSpPr txBox="1"/>
          <p:nvPr/>
        </p:nvSpPr>
        <p:spPr>
          <a:xfrm>
            <a:off x="1237422" y="4518452"/>
            <a:ext cx="4098973" cy="1384995"/>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t>Differential data is the difference between the treatment groups’ data</a:t>
            </a:r>
          </a:p>
          <a:p>
            <a:endParaRPr lang="en-US" sz="1400" dirty="0"/>
          </a:p>
          <a:p>
            <a:pPr marL="285750" indent="-285750">
              <a:buFont typeface="Arial" panose="020B0604020202020204" pitchFamily="34" charset="0"/>
              <a:buChar char="•"/>
            </a:pPr>
            <a:r>
              <a:rPr lang="en-US" sz="1400" dirty="0" smtClean="0"/>
              <a:t>Differential data = Sun data - Shade data </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smtClean="0"/>
              <a:t>Missing values are changed to zeros</a:t>
            </a:r>
            <a:endParaRPr lang="en-US" sz="1400" dirty="0"/>
          </a:p>
        </p:txBody>
      </p:sp>
      <p:sp>
        <p:nvSpPr>
          <p:cNvPr id="31" name="Bent Arrow 30"/>
          <p:cNvSpPr/>
          <p:nvPr/>
        </p:nvSpPr>
        <p:spPr>
          <a:xfrm flipV="1">
            <a:off x="5511113" y="3622966"/>
            <a:ext cx="1993557" cy="1532238"/>
          </a:xfrm>
          <a:prstGeom prst="bentArrow">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4466279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2530" y="548794"/>
            <a:ext cx="3322275" cy="3029465"/>
          </a:xfrm>
          <a:prstGeom prst="rect">
            <a:avLst/>
          </a:prstGeom>
          <a:effectLst>
            <a:outerShdw blurRad="50800" dist="76200" algn="l" rotWithShape="0">
              <a:prstClr val="black">
                <a:alpha val="40000"/>
              </a:prstClr>
            </a:outerShdw>
          </a:effectLst>
        </p:spPr>
      </p:pic>
      <p:sp>
        <p:nvSpPr>
          <p:cNvPr id="5" name="TextBox 4"/>
          <p:cNvSpPr txBox="1"/>
          <p:nvPr/>
        </p:nvSpPr>
        <p:spPr>
          <a:xfrm>
            <a:off x="6903332" y="427715"/>
            <a:ext cx="3212733" cy="584775"/>
          </a:xfrm>
          <a:prstGeom prst="rect">
            <a:avLst/>
          </a:prstGeom>
          <a:noFill/>
        </p:spPr>
        <p:txBody>
          <a:bodyPr wrap="square" rtlCol="0">
            <a:spAutoFit/>
          </a:bodyPr>
          <a:lstStyle/>
          <a:p>
            <a:pPr algn="ctr"/>
            <a:r>
              <a:rPr lang="en-US" sz="3200" dirty="0" smtClean="0"/>
              <a:t>Differential Data</a:t>
            </a:r>
            <a:endParaRPr lang="en-US" sz="3200" dirty="0"/>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r="29320"/>
          <a:stretch/>
        </p:blipFill>
        <p:spPr>
          <a:xfrm>
            <a:off x="568291" y="3912647"/>
            <a:ext cx="7109374" cy="900311"/>
          </a:xfrm>
          <a:prstGeom prst="rect">
            <a:avLst/>
          </a:prstGeom>
          <a:effectLst>
            <a:outerShdw blurRad="50800" dist="76200" dir="5400000" algn="t" rotWithShape="0">
              <a:prstClr val="black">
                <a:alpha val="40000"/>
              </a:prstClr>
            </a:outerShdw>
          </a:effectLst>
        </p:spPr>
      </p:pic>
      <p:sp>
        <p:nvSpPr>
          <p:cNvPr id="7" name="TextBox 6"/>
          <p:cNvSpPr txBox="1"/>
          <p:nvPr/>
        </p:nvSpPr>
        <p:spPr>
          <a:xfrm>
            <a:off x="7545861" y="3824193"/>
            <a:ext cx="3945804" cy="1077218"/>
          </a:xfrm>
          <a:prstGeom prst="rect">
            <a:avLst/>
          </a:prstGeom>
          <a:noFill/>
        </p:spPr>
        <p:txBody>
          <a:bodyPr wrap="square" rtlCol="0">
            <a:spAutoFit/>
          </a:bodyPr>
          <a:lstStyle/>
          <a:p>
            <a:pPr algn="ctr"/>
            <a:r>
              <a:rPr lang="en-US" sz="3200" dirty="0" smtClean="0"/>
              <a:t>Transposed Differential Data</a:t>
            </a:r>
            <a:endParaRPr lang="en-US" sz="3200" dirty="0"/>
          </a:p>
        </p:txBody>
      </p:sp>
      <p:sp>
        <p:nvSpPr>
          <p:cNvPr id="10" name="TextBox 9"/>
          <p:cNvSpPr txBox="1"/>
          <p:nvPr/>
        </p:nvSpPr>
        <p:spPr>
          <a:xfrm>
            <a:off x="971945" y="5284571"/>
            <a:ext cx="6705720" cy="1169551"/>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t>We transpose the data to look for correlation of differential gene expression between various genes.</a:t>
            </a:r>
          </a:p>
          <a:p>
            <a:pPr marL="285750" indent="-285750">
              <a:buFont typeface="Arial" panose="020B0604020202020204" pitchFamily="34" charset="0"/>
              <a:buChar char="•"/>
            </a:pPr>
            <a:r>
              <a:rPr lang="en-US" sz="1400" dirty="0" smtClean="0"/>
              <a:t>Now the genes are treated as variables and the genotype-location-replicate data are treated as individual observations.</a:t>
            </a:r>
          </a:p>
          <a:p>
            <a:pPr marL="285750" indent="-285750">
              <a:buFont typeface="Arial" panose="020B0604020202020204" pitchFamily="34" charset="0"/>
              <a:buChar char="•"/>
            </a:pPr>
            <a:endParaRPr lang="en-US" sz="1400" dirty="0" smtClean="0"/>
          </a:p>
        </p:txBody>
      </p:sp>
      <p:sp>
        <p:nvSpPr>
          <p:cNvPr id="11" name="Bent Arrow 10"/>
          <p:cNvSpPr/>
          <p:nvPr/>
        </p:nvSpPr>
        <p:spPr>
          <a:xfrm rot="16200000" flipH="1" flipV="1">
            <a:off x="5156910" y="1682579"/>
            <a:ext cx="1713470" cy="1779373"/>
          </a:xfrm>
          <a:prstGeom prst="bentArrow">
            <a:avLst>
              <a:gd name="adj1" fmla="val 19086"/>
              <a:gd name="adj2" fmla="val 25000"/>
              <a:gd name="adj3" fmla="val 25000"/>
              <a:gd name="adj4" fmla="val 43750"/>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455591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Correlated Genes</a:t>
            </a:r>
            <a:endParaRPr lang="en-US" dirty="0"/>
          </a:p>
        </p:txBody>
      </p:sp>
      <p:sp>
        <p:nvSpPr>
          <p:cNvPr id="3" name="Content Placeholder 2"/>
          <p:cNvSpPr>
            <a:spLocks noGrp="1"/>
          </p:cNvSpPr>
          <p:nvPr>
            <p:ph idx="1"/>
          </p:nvPr>
        </p:nvSpPr>
        <p:spPr/>
        <p:txBody>
          <a:bodyPr>
            <a:noAutofit/>
          </a:bodyPr>
          <a:lstStyle/>
          <a:p>
            <a:r>
              <a:rPr lang="en-US" sz="2800" dirty="0" smtClean="0"/>
              <a:t>Multiple genes are activated to produce a single response</a:t>
            </a:r>
          </a:p>
          <a:p>
            <a:pPr lvl="1">
              <a:buFont typeface="Wingdings" charset="2"/>
              <a:buChar char="Ø"/>
            </a:pPr>
            <a:r>
              <a:rPr lang="en-US" sz="2800" dirty="0" smtClean="0"/>
              <a:t>Falling asleep involves the brain, the </a:t>
            </a:r>
            <a:r>
              <a:rPr lang="en-US" sz="2800" dirty="0" err="1" smtClean="0"/>
              <a:t>enodcrine</a:t>
            </a:r>
            <a:r>
              <a:rPr lang="en-US" sz="2800" dirty="0" smtClean="0"/>
              <a:t> system, the respiratory system, the circulatory system, the immune system</a:t>
            </a:r>
            <a:endParaRPr lang="en-US" sz="2800" dirty="0"/>
          </a:p>
          <a:p>
            <a:r>
              <a:rPr lang="en-US" sz="2800" dirty="0" smtClean="0"/>
              <a:t>Correlated genes can give us insight into physiological co-expression networks</a:t>
            </a:r>
          </a:p>
        </p:txBody>
      </p:sp>
    </p:spTree>
    <p:extLst>
      <p:ext uri="{BB962C8B-B14F-4D97-AF65-F5344CB8AC3E}">
        <p14:creationId xmlns:p14="http://schemas.microsoft.com/office/powerpoint/2010/main" val="1892114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The Central Dogma</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1710714" y="2310130"/>
            <a:ext cx="8770571" cy="3517900"/>
          </a:xfrm>
          <a:prstGeom prst="rect">
            <a:avLst/>
          </a:prstGeom>
        </p:spPr>
      </p:pic>
    </p:spTree>
    <p:extLst>
      <p:ext uri="{BB962C8B-B14F-4D97-AF65-F5344CB8AC3E}">
        <p14:creationId xmlns:p14="http://schemas.microsoft.com/office/powerpoint/2010/main" val="17914376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Differential Expression (DE)</a:t>
            </a:r>
            <a:endParaRPr lang="en-US" dirty="0"/>
          </a:p>
        </p:txBody>
      </p:sp>
      <p:sp>
        <p:nvSpPr>
          <p:cNvPr id="3" name="Content Placeholder 2"/>
          <p:cNvSpPr>
            <a:spLocks noGrp="1"/>
          </p:cNvSpPr>
          <p:nvPr>
            <p:ph idx="1"/>
          </p:nvPr>
        </p:nvSpPr>
        <p:spPr/>
        <p:txBody>
          <a:bodyPr/>
          <a:lstStyle/>
          <a:p>
            <a:r>
              <a:rPr lang="en-US" sz="2800" dirty="0" smtClean="0"/>
              <a:t>Down-regulation: when a cell </a:t>
            </a:r>
            <a:r>
              <a:rPr lang="en-US" sz="2800" b="1" dirty="0" smtClean="0"/>
              <a:t>decreases</a:t>
            </a:r>
            <a:r>
              <a:rPr lang="en-US" sz="2800" dirty="0" smtClean="0"/>
              <a:t> the quantity of RNA (or protein) in response to a variable</a:t>
            </a:r>
          </a:p>
          <a:p>
            <a:pPr lvl="2">
              <a:buFont typeface="Wingdings" charset="2"/>
              <a:buChar char="Ø"/>
            </a:pPr>
            <a:r>
              <a:rPr lang="en-US" sz="2400" dirty="0" smtClean="0"/>
              <a:t>Insulin resistance</a:t>
            </a:r>
            <a:endParaRPr lang="en-US" sz="2400" dirty="0" smtClean="0"/>
          </a:p>
          <a:p>
            <a:r>
              <a:rPr lang="en-US" sz="2800" dirty="0" smtClean="0"/>
              <a:t>Up-regulation: </a:t>
            </a:r>
            <a:r>
              <a:rPr lang="en-US" sz="2800" dirty="0"/>
              <a:t> when a cell </a:t>
            </a:r>
            <a:r>
              <a:rPr lang="en-US" sz="2800" b="1" dirty="0" smtClean="0"/>
              <a:t>increases</a:t>
            </a:r>
            <a:r>
              <a:rPr lang="en-US" sz="2800" dirty="0" smtClean="0"/>
              <a:t> </a:t>
            </a:r>
            <a:r>
              <a:rPr lang="en-US" sz="2800" dirty="0"/>
              <a:t>the quantity of </a:t>
            </a:r>
            <a:r>
              <a:rPr lang="en-US" sz="2800" dirty="0" smtClean="0"/>
              <a:t>RNA (or protein) </a:t>
            </a:r>
            <a:r>
              <a:rPr lang="en-US" sz="2800" dirty="0"/>
              <a:t>in response to </a:t>
            </a:r>
            <a:r>
              <a:rPr lang="en-US" sz="2800" dirty="0" smtClean="0"/>
              <a:t>a variable</a:t>
            </a:r>
          </a:p>
          <a:p>
            <a:pPr marL="891540" lvl="4" indent="-342900">
              <a:spcBef>
                <a:spcPts val="900"/>
              </a:spcBef>
              <a:buFont typeface="Wingdings" charset="2"/>
              <a:buChar char="Ø"/>
            </a:pPr>
            <a:r>
              <a:rPr lang="en-US" sz="2400" dirty="0"/>
              <a:t>Alcohol dehydrogenase</a:t>
            </a:r>
          </a:p>
          <a:p>
            <a:r>
              <a:rPr lang="en-US" sz="2800" dirty="0" smtClean="0"/>
              <a:t>Is there a change in RNA-</a:t>
            </a:r>
            <a:r>
              <a:rPr lang="en-US" sz="2800" dirty="0" err="1" smtClean="0"/>
              <a:t>seq</a:t>
            </a:r>
            <a:r>
              <a:rPr lang="en-US" sz="2800" dirty="0" smtClean="0"/>
              <a:t> count in the sun vs the shade?</a:t>
            </a:r>
          </a:p>
          <a:p>
            <a:pPr marL="548640" lvl="2" indent="0">
              <a:buNone/>
            </a:pPr>
            <a:endParaRPr lang="en-US" sz="2400" dirty="0"/>
          </a:p>
          <a:p>
            <a:endParaRPr lang="en-US" dirty="0"/>
          </a:p>
        </p:txBody>
      </p:sp>
    </p:spTree>
    <p:extLst>
      <p:ext uri="{BB962C8B-B14F-4D97-AF65-F5344CB8AC3E}">
        <p14:creationId xmlns:p14="http://schemas.microsoft.com/office/powerpoint/2010/main" val="10136229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Big Data Challenges</a:t>
            </a:r>
            <a:endParaRPr lang="en-US" dirty="0"/>
          </a:p>
        </p:txBody>
      </p:sp>
      <p:sp>
        <p:nvSpPr>
          <p:cNvPr id="3" name="Content Placeholder 2"/>
          <p:cNvSpPr>
            <a:spLocks noGrp="1"/>
          </p:cNvSpPr>
          <p:nvPr>
            <p:ph idx="1"/>
          </p:nvPr>
        </p:nvSpPr>
        <p:spPr/>
        <p:txBody>
          <a:bodyPr>
            <a:normAutofit/>
          </a:bodyPr>
          <a:lstStyle/>
          <a:p>
            <a:r>
              <a:rPr lang="en-US" sz="2000" dirty="0" smtClean="0"/>
              <a:t>Not collecting own data</a:t>
            </a:r>
          </a:p>
          <a:p>
            <a:pPr lvl="1"/>
            <a:r>
              <a:rPr lang="en-US" sz="2000" dirty="0" smtClean="0"/>
              <a:t>Reliant on collaborators for data</a:t>
            </a:r>
            <a:endParaRPr lang="en-US" sz="2000" dirty="0"/>
          </a:p>
          <a:p>
            <a:pPr lvl="1"/>
            <a:r>
              <a:rPr lang="en-US" sz="2000" dirty="0" smtClean="0"/>
              <a:t>Limits the analyses you can perform</a:t>
            </a:r>
          </a:p>
          <a:p>
            <a:pPr lvl="2">
              <a:buFont typeface="Wingdings" charset="2"/>
              <a:buChar char="Ø"/>
            </a:pPr>
            <a:r>
              <a:rPr lang="en-US" sz="2000" dirty="0" smtClean="0"/>
              <a:t>Apical meristem only taken in the shade, only one floral </a:t>
            </a:r>
            <a:r>
              <a:rPr lang="en-US" sz="2000" dirty="0" err="1" smtClean="0"/>
              <a:t>merisem</a:t>
            </a:r>
            <a:r>
              <a:rPr lang="en-US" sz="2000" dirty="0" smtClean="0"/>
              <a:t> measurement</a:t>
            </a:r>
          </a:p>
          <a:p>
            <a:r>
              <a:rPr lang="en-US" sz="2000" dirty="0"/>
              <a:t>Data visualization</a:t>
            </a:r>
          </a:p>
          <a:p>
            <a:r>
              <a:rPr lang="en-US" sz="2000" dirty="0"/>
              <a:t>Computational time</a:t>
            </a:r>
          </a:p>
          <a:p>
            <a:r>
              <a:rPr lang="en-US" sz="2000" dirty="0" smtClean="0"/>
              <a:t>Big P small n </a:t>
            </a:r>
            <a:r>
              <a:rPr lang="en-US" sz="2000" dirty="0" smtClean="0">
                <a:sym typeface="Wingdings"/>
              </a:rPr>
              <a:t> many genes, few replicates</a:t>
            </a:r>
            <a:endParaRPr lang="en-US" sz="2000" dirty="0" smtClean="0"/>
          </a:p>
          <a:p>
            <a:r>
              <a:rPr lang="en-US" sz="2000" dirty="0" smtClean="0"/>
              <a:t>Novel techniques </a:t>
            </a:r>
            <a:r>
              <a:rPr lang="en-US" sz="2000" dirty="0" smtClean="0">
                <a:sym typeface="Wingdings"/>
              </a:rPr>
              <a:t> </a:t>
            </a:r>
            <a:r>
              <a:rPr lang="en-US" sz="2000" dirty="0" smtClean="0"/>
              <a:t>less literature and resources </a:t>
            </a:r>
            <a:endParaRPr lang="en-US" sz="2000" dirty="0"/>
          </a:p>
        </p:txBody>
      </p:sp>
    </p:spTree>
    <p:extLst>
      <p:ext uri="{BB962C8B-B14F-4D97-AF65-F5344CB8AC3E}">
        <p14:creationId xmlns:p14="http://schemas.microsoft.com/office/powerpoint/2010/main" val="13789578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Why </a:t>
            </a:r>
            <a:r>
              <a:rPr lang="en-US" dirty="0" err="1" smtClean="0"/>
              <a:t>baySeq</a:t>
            </a:r>
            <a:r>
              <a:rPr lang="en-US" dirty="0" smtClean="0"/>
              <a:t>? Why Bayesian?</a:t>
            </a:r>
            <a:endParaRPr lang="en-US" dirty="0"/>
          </a:p>
        </p:txBody>
      </p:sp>
      <p:sp>
        <p:nvSpPr>
          <p:cNvPr id="3" name="Content Placeholder 2"/>
          <p:cNvSpPr>
            <a:spLocks noGrp="1"/>
          </p:cNvSpPr>
          <p:nvPr>
            <p:ph idx="1"/>
          </p:nvPr>
        </p:nvSpPr>
        <p:spPr/>
        <p:txBody>
          <a:bodyPr>
            <a:normAutofit/>
          </a:bodyPr>
          <a:lstStyle/>
          <a:p>
            <a:r>
              <a:rPr lang="en-US" sz="2800" dirty="0" smtClean="0"/>
              <a:t>Low FDR</a:t>
            </a:r>
          </a:p>
          <a:p>
            <a:r>
              <a:rPr lang="en-US" sz="2800" dirty="0" smtClean="0"/>
              <a:t>Posteriors can be fed in as priors for other Bayesian models</a:t>
            </a:r>
          </a:p>
          <a:p>
            <a:pPr lvl="1">
              <a:buFont typeface="Wingdings" charset="2"/>
              <a:buChar char="Ø"/>
            </a:pPr>
            <a:r>
              <a:rPr lang="en-US" sz="2800" dirty="0" smtClean="0"/>
              <a:t>Inform biophysical process models, improving predictions for plant yield</a:t>
            </a:r>
          </a:p>
          <a:p>
            <a:r>
              <a:rPr lang="en-US" sz="2800" dirty="0" smtClean="0"/>
              <a:t>Bayesian models can be used with any distribution</a:t>
            </a:r>
            <a:endParaRPr lang="en-US" sz="2800" dirty="0"/>
          </a:p>
        </p:txBody>
      </p:sp>
    </p:spTree>
    <p:extLst>
      <p:ext uri="{BB962C8B-B14F-4D97-AF65-F5344CB8AC3E}">
        <p14:creationId xmlns:p14="http://schemas.microsoft.com/office/powerpoint/2010/main" val="1853860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baySeq</a:t>
            </a:r>
            <a:r>
              <a:rPr lang="en-US" dirty="0" smtClean="0"/>
              <a:t> vs </a:t>
            </a:r>
            <a:r>
              <a:rPr lang="en-US" dirty="0" err="1"/>
              <a:t>edgeR</a:t>
            </a:r>
            <a:r>
              <a:rPr lang="en-US" dirty="0"/>
              <a:t> </a:t>
            </a:r>
          </a:p>
        </p:txBody>
      </p:sp>
      <p:sp>
        <p:nvSpPr>
          <p:cNvPr id="3" name="Text Placeholder 2"/>
          <p:cNvSpPr>
            <a:spLocks noGrp="1"/>
          </p:cNvSpPr>
          <p:nvPr>
            <p:ph type="body" idx="1"/>
          </p:nvPr>
        </p:nvSpPr>
        <p:spPr/>
        <p:txBody>
          <a:bodyPr>
            <a:normAutofit/>
          </a:bodyPr>
          <a:lstStyle/>
          <a:p>
            <a:r>
              <a:rPr lang="en-US" sz="2400" dirty="0" err="1" smtClean="0"/>
              <a:t>baySeq</a:t>
            </a:r>
            <a:endParaRPr lang="en-US" sz="2400" dirty="0"/>
          </a:p>
        </p:txBody>
      </p:sp>
      <p:sp>
        <p:nvSpPr>
          <p:cNvPr id="4" name="Content Placeholder 3"/>
          <p:cNvSpPr>
            <a:spLocks noGrp="1"/>
          </p:cNvSpPr>
          <p:nvPr>
            <p:ph sz="half" idx="2"/>
          </p:nvPr>
        </p:nvSpPr>
        <p:spPr/>
        <p:txBody>
          <a:bodyPr>
            <a:normAutofit/>
          </a:bodyPr>
          <a:lstStyle/>
          <a:p>
            <a:r>
              <a:rPr lang="en-US" dirty="0" smtClean="0"/>
              <a:t>Estimates </a:t>
            </a:r>
            <a:r>
              <a:rPr lang="en-US" dirty="0"/>
              <a:t>posterior likelihoods of DE via empirical Bayesian methods</a:t>
            </a:r>
          </a:p>
          <a:p>
            <a:r>
              <a:rPr lang="en-US" dirty="0"/>
              <a:t>Posterior probabilities and FDR estimates</a:t>
            </a:r>
          </a:p>
          <a:p>
            <a:r>
              <a:rPr lang="en-US" dirty="0"/>
              <a:t>Assumes Negative-Binomial distribution</a:t>
            </a:r>
          </a:p>
          <a:p>
            <a:r>
              <a:rPr lang="en-US" dirty="0"/>
              <a:t>Takes ~7hrs to run with parallel computing</a:t>
            </a:r>
          </a:p>
          <a:p>
            <a:r>
              <a:rPr lang="en-US" dirty="0"/>
              <a:t>Lower FDR than </a:t>
            </a:r>
            <a:r>
              <a:rPr lang="en-US" dirty="0" err="1"/>
              <a:t>edgeR</a:t>
            </a:r>
            <a:endParaRPr lang="en-US" dirty="0"/>
          </a:p>
          <a:p>
            <a:endParaRPr lang="en-US" dirty="0"/>
          </a:p>
        </p:txBody>
      </p:sp>
      <p:sp>
        <p:nvSpPr>
          <p:cNvPr id="5" name="Text Placeholder 4"/>
          <p:cNvSpPr>
            <a:spLocks noGrp="1"/>
          </p:cNvSpPr>
          <p:nvPr>
            <p:ph type="body" sz="quarter" idx="3"/>
          </p:nvPr>
        </p:nvSpPr>
        <p:spPr/>
        <p:txBody>
          <a:bodyPr>
            <a:normAutofit/>
          </a:bodyPr>
          <a:lstStyle/>
          <a:p>
            <a:r>
              <a:rPr lang="en-US" sz="2400" dirty="0" err="1"/>
              <a:t>edgeR</a:t>
            </a:r>
            <a:endParaRPr lang="en-US" sz="2400" dirty="0"/>
          </a:p>
        </p:txBody>
      </p:sp>
      <p:sp>
        <p:nvSpPr>
          <p:cNvPr id="6" name="Content Placeholder 5"/>
          <p:cNvSpPr>
            <a:spLocks noGrp="1"/>
          </p:cNvSpPr>
          <p:nvPr>
            <p:ph sz="quarter" idx="4"/>
          </p:nvPr>
        </p:nvSpPr>
        <p:spPr/>
        <p:txBody>
          <a:bodyPr/>
          <a:lstStyle/>
          <a:p>
            <a:r>
              <a:rPr lang="en-US" dirty="0"/>
              <a:t>Uses empirical Bayes estimation</a:t>
            </a:r>
          </a:p>
          <a:p>
            <a:r>
              <a:rPr lang="en-US" dirty="0"/>
              <a:t>Significance values for output</a:t>
            </a:r>
          </a:p>
          <a:p>
            <a:r>
              <a:rPr lang="en-US" dirty="0"/>
              <a:t>Takes seconds to run </a:t>
            </a:r>
          </a:p>
          <a:p>
            <a:r>
              <a:rPr lang="en-US" dirty="0"/>
              <a:t>Assumes Negative-Binomial distribution</a:t>
            </a:r>
          </a:p>
          <a:p>
            <a:r>
              <a:rPr lang="en-US" dirty="0" smtClean="0"/>
              <a:t>More widely used than </a:t>
            </a:r>
            <a:r>
              <a:rPr lang="en-US" dirty="0" err="1" smtClean="0"/>
              <a:t>baySeq</a:t>
            </a:r>
            <a:endParaRPr lang="en-US" dirty="0"/>
          </a:p>
        </p:txBody>
      </p:sp>
    </p:spTree>
    <p:extLst>
      <p:ext uri="{BB962C8B-B14F-4D97-AF65-F5344CB8AC3E}">
        <p14:creationId xmlns:p14="http://schemas.microsoft.com/office/powerpoint/2010/main" val="985454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799" y="452979"/>
            <a:ext cx="10058400" cy="984343"/>
          </a:xfrm>
        </p:spPr>
        <p:txBody>
          <a:bodyPr>
            <a:normAutofit/>
          </a:bodyPr>
          <a:lstStyle/>
          <a:p>
            <a:pPr algn="ctr"/>
            <a:r>
              <a:rPr lang="en-US" sz="4000" dirty="0" smtClean="0"/>
              <a:t>False Discovery Rate</a:t>
            </a:r>
            <a:endParaRPr lang="en-US" sz="4000"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4801" y="1455824"/>
            <a:ext cx="7222397" cy="4293462"/>
          </a:xfrm>
          <a:prstGeom prst="rect">
            <a:avLst/>
          </a:prstGeom>
          <a:noFill/>
          <a:ln w="44450" cmpd="sng">
            <a:solidFill>
              <a:schemeClr val="bg1"/>
            </a:solidFill>
            <a:round/>
            <a:headEnd/>
            <a:tailEnd/>
          </a:ln>
          <a:effectLst>
            <a:outerShdw blurRad="63500" dist="38099" dir="2700000" algn="ctr" rotWithShape="0">
              <a:srgbClr val="000000">
                <a:alpha val="74998"/>
              </a:srgbClr>
            </a:outerShdw>
          </a:effectLst>
          <a:extLst>
            <a:ext uri="{909E8E84-426E-40DD-AFC4-6F175D3DCCD1}">
              <a14:hiddenFill xmlns:a14="http://schemas.microsoft.com/office/drawing/2010/main">
                <a:blipFill dpi="0" rotWithShape="0">
                  <a:blip/>
                  <a:srcRect/>
                  <a:stretch>
                    <a:fillRect/>
                  </a:stretch>
                </a:blipFill>
              </a14:hiddenFill>
            </a:ext>
          </a:extLst>
        </p:spPr>
      </p:pic>
      <p:sp>
        <p:nvSpPr>
          <p:cNvPr id="5" name="Text Box 4"/>
          <p:cNvSpPr txBox="1">
            <a:spLocks noChangeArrowheads="1"/>
          </p:cNvSpPr>
          <p:nvPr/>
        </p:nvSpPr>
        <p:spPr bwMode="auto">
          <a:xfrm>
            <a:off x="3602830" y="6035040"/>
            <a:ext cx="4986337"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a:tabLst>
                <a:tab pos="723900" algn="l"/>
                <a:tab pos="1447800" algn="l"/>
                <a:tab pos="2171700" algn="l"/>
                <a:tab pos="2895600" algn="l"/>
                <a:tab pos="3619500" algn="l"/>
              </a:tabLst>
              <a:defRPr sz="2400">
                <a:solidFill>
                  <a:srgbClr val="000000"/>
                </a:solidFill>
                <a:latin typeface="Times New Roman" charset="0"/>
                <a:ea typeface="msgothic" charset="-128"/>
                <a:cs typeface="msgothic" charset="-128"/>
              </a:defRPr>
            </a:lvl1pPr>
            <a:lvl2pPr>
              <a:tabLst>
                <a:tab pos="723900" algn="l"/>
                <a:tab pos="1447800" algn="l"/>
                <a:tab pos="2171700" algn="l"/>
                <a:tab pos="2895600" algn="l"/>
                <a:tab pos="3619500" algn="l"/>
              </a:tabLst>
              <a:defRPr sz="2400">
                <a:solidFill>
                  <a:srgbClr val="000000"/>
                </a:solidFill>
                <a:latin typeface="Times New Roman" charset="0"/>
                <a:ea typeface="msgothic" charset="-128"/>
                <a:cs typeface="msgothic" charset="-128"/>
              </a:defRPr>
            </a:lvl2pPr>
            <a:lvl3pPr>
              <a:tabLst>
                <a:tab pos="723900" algn="l"/>
                <a:tab pos="1447800" algn="l"/>
                <a:tab pos="2171700" algn="l"/>
                <a:tab pos="2895600" algn="l"/>
                <a:tab pos="3619500" algn="l"/>
              </a:tabLst>
              <a:defRPr sz="2400">
                <a:solidFill>
                  <a:srgbClr val="000000"/>
                </a:solidFill>
                <a:latin typeface="Times New Roman" charset="0"/>
                <a:ea typeface="msgothic" charset="-128"/>
                <a:cs typeface="msgothic" charset="-128"/>
              </a:defRPr>
            </a:lvl3pPr>
            <a:lvl4pPr>
              <a:tabLst>
                <a:tab pos="723900" algn="l"/>
                <a:tab pos="1447800" algn="l"/>
                <a:tab pos="2171700" algn="l"/>
                <a:tab pos="2895600" algn="l"/>
                <a:tab pos="3619500" algn="l"/>
              </a:tabLst>
              <a:defRPr sz="2400">
                <a:solidFill>
                  <a:srgbClr val="000000"/>
                </a:solidFill>
                <a:latin typeface="Times New Roman" charset="0"/>
                <a:ea typeface="msgothic" charset="-128"/>
                <a:cs typeface="msgothic" charset="-128"/>
              </a:defRPr>
            </a:lvl4pPr>
            <a:lvl5pPr>
              <a:tabLst>
                <a:tab pos="723900" algn="l"/>
                <a:tab pos="1447800" algn="l"/>
                <a:tab pos="2171700" algn="l"/>
                <a:tab pos="2895600" algn="l"/>
                <a:tab pos="3619500" algn="l"/>
              </a:tabLst>
              <a:defRPr sz="2400">
                <a:solidFill>
                  <a:srgbClr val="000000"/>
                </a:solidFill>
                <a:latin typeface="Times New Roman" charset="0"/>
                <a:ea typeface="msgothic" charset="-128"/>
                <a:cs typeface="msgothic" charset="-128"/>
              </a:defRPr>
            </a:lvl5pPr>
            <a:lvl6pPr marL="15367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charset="0"/>
                <a:ea typeface="msgothic" charset="-128"/>
                <a:cs typeface="msgothic" charset="-128"/>
              </a:defRPr>
            </a:lvl6pPr>
            <a:lvl7pPr marL="19939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charset="0"/>
                <a:ea typeface="msgothic" charset="-128"/>
                <a:cs typeface="msgothic" charset="-128"/>
              </a:defRPr>
            </a:lvl7pPr>
            <a:lvl8pPr marL="24511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charset="0"/>
                <a:ea typeface="msgothic" charset="-128"/>
                <a:cs typeface="msgothic" charset="-128"/>
              </a:defRPr>
            </a:lvl8pPr>
            <a:lvl9pPr marL="29083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charset="0"/>
                <a:ea typeface="msgothic" charset="-128"/>
                <a:cs typeface="msgothic" charset="-128"/>
              </a:defRPr>
            </a:lvl9pPr>
          </a:lstStyle>
          <a:p>
            <a:r>
              <a:rPr lang="en-GB" altLang="en-US" sz="1200" b="1" dirty="0" err="1">
                <a:solidFill>
                  <a:schemeClr val="tx1"/>
                </a:solidFill>
                <a:latin typeface="Arial" charset="0"/>
              </a:rPr>
              <a:t>Fatemeh</a:t>
            </a:r>
            <a:r>
              <a:rPr lang="en-GB" altLang="en-US" sz="1200" b="1" dirty="0">
                <a:solidFill>
                  <a:schemeClr val="tx1"/>
                </a:solidFill>
                <a:latin typeface="Arial" charset="0"/>
              </a:rPr>
              <a:t> </a:t>
            </a:r>
            <a:r>
              <a:rPr lang="en-GB" altLang="en-US" sz="1200" b="1" dirty="0" err="1">
                <a:solidFill>
                  <a:schemeClr val="tx1"/>
                </a:solidFill>
                <a:latin typeface="Arial" charset="0"/>
              </a:rPr>
              <a:t>Seyednasrollah</a:t>
            </a:r>
            <a:r>
              <a:rPr lang="en-GB" altLang="en-US" sz="1200" b="1" dirty="0">
                <a:solidFill>
                  <a:schemeClr val="tx1"/>
                </a:solidFill>
                <a:latin typeface="Arial" charset="0"/>
              </a:rPr>
              <a:t> et al. Brief </a:t>
            </a:r>
            <a:r>
              <a:rPr lang="en-GB" altLang="en-US" sz="1200" b="1" dirty="0" err="1">
                <a:solidFill>
                  <a:schemeClr val="tx1"/>
                </a:solidFill>
                <a:latin typeface="Arial" charset="0"/>
              </a:rPr>
              <a:t>Bioinform</a:t>
            </a:r>
            <a:r>
              <a:rPr lang="en-GB" altLang="en-US" sz="1200" b="1" dirty="0">
                <a:solidFill>
                  <a:schemeClr val="tx1"/>
                </a:solidFill>
                <a:latin typeface="Arial" charset="0"/>
              </a:rPr>
              <a:t> 2013;bib.bbt086</a:t>
            </a:r>
          </a:p>
        </p:txBody>
      </p:sp>
    </p:spTree>
    <p:extLst>
      <p:ext uri="{BB962C8B-B14F-4D97-AF65-F5344CB8AC3E}">
        <p14:creationId xmlns:p14="http://schemas.microsoft.com/office/powerpoint/2010/main" val="11708327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799" y="452979"/>
            <a:ext cx="10058400" cy="984343"/>
          </a:xfrm>
        </p:spPr>
        <p:txBody>
          <a:bodyPr>
            <a:normAutofit/>
          </a:bodyPr>
          <a:lstStyle/>
          <a:p>
            <a:pPr algn="ctr"/>
            <a:r>
              <a:rPr lang="en-US" sz="4000" dirty="0" smtClean="0"/>
              <a:t>Runtime</a:t>
            </a:r>
            <a:endParaRPr lang="en-US" sz="4000" dirty="0"/>
          </a:p>
        </p:txBody>
      </p:sp>
      <p:sp>
        <p:nvSpPr>
          <p:cNvPr id="3" name="Content Placeholder 2"/>
          <p:cNvSpPr>
            <a:spLocks noGrp="1"/>
          </p:cNvSpPr>
          <p:nvPr>
            <p:ph idx="1"/>
          </p:nvPr>
        </p:nvSpPr>
        <p:spPr/>
        <p:txBody>
          <a:bodyPr/>
          <a:lstStyle/>
          <a:p>
            <a:endParaRPr lang="en-US" dirty="0"/>
          </a:p>
        </p:txBody>
      </p:sp>
      <p:sp>
        <p:nvSpPr>
          <p:cNvPr id="5" name="Text Box 4"/>
          <p:cNvSpPr txBox="1">
            <a:spLocks noChangeArrowheads="1"/>
          </p:cNvSpPr>
          <p:nvPr/>
        </p:nvSpPr>
        <p:spPr bwMode="auto">
          <a:xfrm>
            <a:off x="3788570" y="6035040"/>
            <a:ext cx="4986337"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a:tabLst>
                <a:tab pos="723900" algn="l"/>
                <a:tab pos="1447800" algn="l"/>
                <a:tab pos="2171700" algn="l"/>
                <a:tab pos="2895600" algn="l"/>
                <a:tab pos="3619500" algn="l"/>
              </a:tabLst>
              <a:defRPr sz="2400">
                <a:solidFill>
                  <a:srgbClr val="000000"/>
                </a:solidFill>
                <a:latin typeface="Times New Roman" charset="0"/>
                <a:ea typeface="msgothic" charset="-128"/>
                <a:cs typeface="msgothic" charset="-128"/>
              </a:defRPr>
            </a:lvl1pPr>
            <a:lvl2pPr>
              <a:tabLst>
                <a:tab pos="723900" algn="l"/>
                <a:tab pos="1447800" algn="l"/>
                <a:tab pos="2171700" algn="l"/>
                <a:tab pos="2895600" algn="l"/>
                <a:tab pos="3619500" algn="l"/>
              </a:tabLst>
              <a:defRPr sz="2400">
                <a:solidFill>
                  <a:srgbClr val="000000"/>
                </a:solidFill>
                <a:latin typeface="Times New Roman" charset="0"/>
                <a:ea typeface="msgothic" charset="-128"/>
                <a:cs typeface="msgothic" charset="-128"/>
              </a:defRPr>
            </a:lvl2pPr>
            <a:lvl3pPr>
              <a:tabLst>
                <a:tab pos="723900" algn="l"/>
                <a:tab pos="1447800" algn="l"/>
                <a:tab pos="2171700" algn="l"/>
                <a:tab pos="2895600" algn="l"/>
                <a:tab pos="3619500" algn="l"/>
              </a:tabLst>
              <a:defRPr sz="2400">
                <a:solidFill>
                  <a:srgbClr val="000000"/>
                </a:solidFill>
                <a:latin typeface="Times New Roman" charset="0"/>
                <a:ea typeface="msgothic" charset="-128"/>
                <a:cs typeface="msgothic" charset="-128"/>
              </a:defRPr>
            </a:lvl3pPr>
            <a:lvl4pPr>
              <a:tabLst>
                <a:tab pos="723900" algn="l"/>
                <a:tab pos="1447800" algn="l"/>
                <a:tab pos="2171700" algn="l"/>
                <a:tab pos="2895600" algn="l"/>
                <a:tab pos="3619500" algn="l"/>
              </a:tabLst>
              <a:defRPr sz="2400">
                <a:solidFill>
                  <a:srgbClr val="000000"/>
                </a:solidFill>
                <a:latin typeface="Times New Roman" charset="0"/>
                <a:ea typeface="msgothic" charset="-128"/>
                <a:cs typeface="msgothic" charset="-128"/>
              </a:defRPr>
            </a:lvl4pPr>
            <a:lvl5pPr>
              <a:tabLst>
                <a:tab pos="723900" algn="l"/>
                <a:tab pos="1447800" algn="l"/>
                <a:tab pos="2171700" algn="l"/>
                <a:tab pos="2895600" algn="l"/>
                <a:tab pos="3619500" algn="l"/>
              </a:tabLst>
              <a:defRPr sz="2400">
                <a:solidFill>
                  <a:srgbClr val="000000"/>
                </a:solidFill>
                <a:latin typeface="Times New Roman" charset="0"/>
                <a:ea typeface="msgothic" charset="-128"/>
                <a:cs typeface="msgothic" charset="-128"/>
              </a:defRPr>
            </a:lvl5pPr>
            <a:lvl6pPr marL="15367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charset="0"/>
                <a:ea typeface="msgothic" charset="-128"/>
                <a:cs typeface="msgothic" charset="-128"/>
              </a:defRPr>
            </a:lvl6pPr>
            <a:lvl7pPr marL="19939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charset="0"/>
                <a:ea typeface="msgothic" charset="-128"/>
                <a:cs typeface="msgothic" charset="-128"/>
              </a:defRPr>
            </a:lvl7pPr>
            <a:lvl8pPr marL="24511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charset="0"/>
                <a:ea typeface="msgothic" charset="-128"/>
                <a:cs typeface="msgothic" charset="-128"/>
              </a:defRPr>
            </a:lvl8pPr>
            <a:lvl9pPr marL="29083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charset="0"/>
                <a:ea typeface="msgothic" charset="-128"/>
                <a:cs typeface="msgothic" charset="-128"/>
              </a:defRPr>
            </a:lvl9pPr>
          </a:lstStyle>
          <a:p>
            <a:r>
              <a:rPr lang="en-GB" altLang="en-US" sz="1200" b="1" dirty="0" err="1">
                <a:solidFill>
                  <a:schemeClr val="tx1"/>
                </a:solidFill>
                <a:latin typeface="Arial" charset="0"/>
              </a:rPr>
              <a:t>Fatemeh</a:t>
            </a:r>
            <a:r>
              <a:rPr lang="en-GB" altLang="en-US" sz="1200" b="1" dirty="0">
                <a:solidFill>
                  <a:schemeClr val="tx1"/>
                </a:solidFill>
                <a:latin typeface="Arial" charset="0"/>
              </a:rPr>
              <a:t> </a:t>
            </a:r>
            <a:r>
              <a:rPr lang="en-GB" altLang="en-US" sz="1200" b="1" dirty="0" err="1">
                <a:solidFill>
                  <a:schemeClr val="tx1"/>
                </a:solidFill>
                <a:latin typeface="Arial" charset="0"/>
              </a:rPr>
              <a:t>Seyednasrollah</a:t>
            </a:r>
            <a:r>
              <a:rPr lang="en-GB" altLang="en-US" sz="1200" b="1" dirty="0">
                <a:solidFill>
                  <a:schemeClr val="tx1"/>
                </a:solidFill>
                <a:latin typeface="Arial" charset="0"/>
              </a:rPr>
              <a:t> et al. Brief </a:t>
            </a:r>
            <a:r>
              <a:rPr lang="en-GB" altLang="en-US" sz="1200" b="1" dirty="0" err="1">
                <a:solidFill>
                  <a:schemeClr val="tx1"/>
                </a:solidFill>
                <a:latin typeface="Arial" charset="0"/>
              </a:rPr>
              <a:t>Bioinform</a:t>
            </a:r>
            <a:r>
              <a:rPr lang="en-GB" altLang="en-US" sz="1200" b="1" dirty="0">
                <a:solidFill>
                  <a:schemeClr val="tx1"/>
                </a:solidFill>
                <a:latin typeface="Arial" charset="0"/>
              </a:rPr>
              <a:t> 2013;bib.bbt086</a:t>
            </a:r>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6624" y="1337309"/>
            <a:ext cx="5183983" cy="4483374"/>
          </a:xfrm>
          <a:prstGeom prst="rect">
            <a:avLst/>
          </a:prstGeom>
          <a:noFill/>
          <a:ln w="57150">
            <a:solidFill>
              <a:schemeClr val="bg1"/>
            </a:solidFill>
            <a:round/>
            <a:headEnd/>
            <a:tailEnd/>
          </a:ln>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1072743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42594"/>
            <a:ext cx="10058400" cy="1371600"/>
          </a:xfrm>
        </p:spPr>
        <p:txBody>
          <a:bodyPr/>
          <a:lstStyle/>
          <a:p>
            <a:pPr algn="ctr"/>
            <a:r>
              <a:rPr lang="en-US" dirty="0" smtClean="0"/>
              <a:t>What about variance?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08981" y="2877932"/>
            <a:ext cx="2625587" cy="2625587"/>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4102" y="2014194"/>
            <a:ext cx="4070350" cy="4070350"/>
          </a:xfrm>
          <a:prstGeom prst="rect">
            <a:avLst/>
          </a:prstGeom>
          <a:ln w="50800">
            <a:solidFill>
              <a:schemeClr val="bg1"/>
            </a:solidFill>
          </a:ln>
        </p:spPr>
      </p:pic>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4517" y="2014194"/>
            <a:ext cx="4070350" cy="4070350"/>
          </a:xfrm>
          <a:prstGeom prst="rect">
            <a:avLst/>
          </a:prstGeom>
          <a:ln w="50800">
            <a:solidFill>
              <a:schemeClr val="bg1"/>
            </a:solidFill>
          </a:ln>
        </p:spPr>
      </p:pic>
    </p:spTree>
    <p:extLst>
      <p:ext uri="{BB962C8B-B14F-4D97-AF65-F5344CB8AC3E}">
        <p14:creationId xmlns:p14="http://schemas.microsoft.com/office/powerpoint/2010/main" val="15890858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26B02"/>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6728D11B-929E-4324-91B0-4A4DA4CAC3D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Savon</Template>
  <TotalTime>453</TotalTime>
  <Words>479</Words>
  <Application>Microsoft Macintosh PowerPoint</Application>
  <PresentationFormat>Widescreen</PresentationFormat>
  <Paragraphs>73</Paragraphs>
  <Slides>15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Calibri</vt:lpstr>
      <vt:lpstr>Century Gothic</vt:lpstr>
      <vt:lpstr>msgothic</vt:lpstr>
      <vt:lpstr>Wingdings</vt:lpstr>
      <vt:lpstr>Arial</vt:lpstr>
      <vt:lpstr>Savon</vt:lpstr>
      <vt:lpstr>Differential gene expression networks</vt:lpstr>
      <vt:lpstr>The Central Dogma</vt:lpstr>
      <vt:lpstr>Differential Expression (DE)</vt:lpstr>
      <vt:lpstr>Big Data Challenges</vt:lpstr>
      <vt:lpstr>Why baySeq? Why Bayesian?</vt:lpstr>
      <vt:lpstr>baySeq vs edgeR </vt:lpstr>
      <vt:lpstr>False Discovery Rate</vt:lpstr>
      <vt:lpstr>Runtime</vt:lpstr>
      <vt:lpstr>What about variance?</vt:lpstr>
      <vt:lpstr>Plot of Posterior Likelihoods</vt:lpstr>
      <vt:lpstr>baySeq MA plot</vt:lpstr>
      <vt:lpstr>PowerPoint Presentation</vt:lpstr>
      <vt:lpstr>PowerPoint Presentation</vt:lpstr>
      <vt:lpstr>PowerPoint Presentation</vt:lpstr>
      <vt:lpstr>Correlated Genes</vt:lpstr>
    </vt:vector>
  </TitlesOfParts>
  <Company>University of Wyoming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Webb</dc:creator>
  <cp:lastModifiedBy>Mallory Brooke Lai</cp:lastModifiedBy>
  <cp:revision>36</cp:revision>
  <dcterms:created xsi:type="dcterms:W3CDTF">2016-04-29T19:01:35Z</dcterms:created>
  <dcterms:modified xsi:type="dcterms:W3CDTF">2016-05-01T22:31:46Z</dcterms:modified>
</cp:coreProperties>
</file>