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6C6953-F920-454A-BD7A-FDE37E9C6772}">
  <a:tblStyle styleId="{D66C6953-F920-454A-BD7A-FDE37E9C67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f90c53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f90c53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f90c532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f90c532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f90c5323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f90c5323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f90c532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f90c532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f205726c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f205726c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f205726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f205726c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f4b293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f4b293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f4b293a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f4b293a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f4b293a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f4b293a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f4b293a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f4b293a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f4b293a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f4b293a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50575"/>
            <a:ext cx="8520600" cy="52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4500">
                <a:solidFill>
                  <a:srgbClr val="B45F06"/>
                </a:solidFill>
                <a:latin typeface="Times New Roman"/>
                <a:ea typeface="Times New Roman"/>
                <a:cs typeface="Times New Roman"/>
                <a:sym typeface="Times New Roman"/>
              </a:rPr>
              <a:t>SAN SERNIN DE TOULOUSE</a:t>
            </a:r>
            <a:endParaRPr sz="4500">
              <a:solidFill>
                <a:srgbClr val="B45F06"/>
              </a:solidFill>
              <a:latin typeface="Times New Roman"/>
              <a:ea typeface="Times New Roman"/>
              <a:cs typeface="Times New Roman"/>
              <a:sym typeface="Times New Roman"/>
            </a:endParaRPr>
          </a:p>
        </p:txBody>
      </p:sp>
      <p:sp>
        <p:nvSpPr>
          <p:cNvPr id="55" name="Google Shape;55;p13"/>
          <p:cNvSpPr txBox="1"/>
          <p:nvPr/>
        </p:nvSpPr>
        <p:spPr>
          <a:xfrm>
            <a:off x="672450" y="762550"/>
            <a:ext cx="77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highlight>
                  <a:srgbClr val="F6B26B"/>
                </a:highlight>
              </a:rPr>
              <a:t>ARQUITECTURA          HISTORIA              ICONOGRAFÍA       CURIOSIDADES    ACTIVIDADES    OTROS…       </a:t>
            </a:r>
            <a:endParaRPr sz="1200">
              <a:highlight>
                <a:srgbClr val="F6B26B"/>
              </a:highlight>
            </a:endParaRPr>
          </a:p>
        </p:txBody>
      </p:sp>
      <p:graphicFrame>
        <p:nvGraphicFramePr>
          <p:cNvPr id="56" name="Google Shape;56;p13"/>
          <p:cNvGraphicFramePr/>
          <p:nvPr/>
        </p:nvGraphicFramePr>
        <p:xfrm>
          <a:off x="748975" y="1080775"/>
          <a:ext cx="3000000" cy="3000000"/>
        </p:xfrm>
        <a:graphic>
          <a:graphicData uri="http://schemas.openxmlformats.org/drawingml/2006/table">
            <a:tbl>
              <a:tblPr>
                <a:noFill/>
                <a:tableStyleId>{D66C6953-F920-454A-BD7A-FDE37E9C6772}</a:tableStyleId>
              </a:tblPr>
              <a:tblGrid>
                <a:gridCol w="1279125"/>
              </a:tblGrid>
              <a:tr h="381000">
                <a:tc>
                  <a:txBody>
                    <a:bodyPr/>
                    <a:lstStyle/>
                    <a:p>
                      <a:pPr indent="0" lvl="0" marL="0" rtl="0" algn="l">
                        <a:spcBef>
                          <a:spcPts val="0"/>
                        </a:spcBef>
                        <a:spcAft>
                          <a:spcPts val="0"/>
                        </a:spcAft>
                        <a:buNone/>
                      </a:pPr>
                      <a:r>
                        <a:rPr lang="es" sz="1100"/>
                        <a:t>Planta</a:t>
                      </a:r>
                      <a:endParaRPr sz="11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100"/>
                        <a:t>Exterior</a:t>
                      </a:r>
                      <a:endParaRPr sz="11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100"/>
                        <a:t>Interior</a:t>
                      </a:r>
                      <a:endParaRPr sz="11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s" sz="1100">
                          <a:solidFill>
                            <a:schemeClr val="dk1"/>
                          </a:solidFill>
                        </a:rPr>
                        <a:t>Alzado</a:t>
                      </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s" sz="1100">
                          <a:solidFill>
                            <a:schemeClr val="dk1"/>
                          </a:solidFill>
                        </a:rPr>
                        <a:t>Capillas</a:t>
                      </a:r>
                      <a:endParaRPr/>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bl>
          </a:graphicData>
        </a:graphic>
      </p:graphicFrame>
      <p:graphicFrame>
        <p:nvGraphicFramePr>
          <p:cNvPr id="57" name="Google Shape;57;p13"/>
          <p:cNvGraphicFramePr/>
          <p:nvPr/>
        </p:nvGraphicFramePr>
        <p:xfrm>
          <a:off x="7433850" y="1080775"/>
          <a:ext cx="3000000" cy="3000000"/>
        </p:xfrm>
        <a:graphic>
          <a:graphicData uri="http://schemas.openxmlformats.org/drawingml/2006/table">
            <a:tbl>
              <a:tblPr>
                <a:noFill/>
                <a:tableStyleId>{D66C6953-F920-454A-BD7A-FDE37E9C6772}</a:tableStyleId>
              </a:tblPr>
              <a:tblGrid>
                <a:gridCol w="838300"/>
              </a:tblGrid>
              <a:tr h="369175">
                <a:tc>
                  <a:txBody>
                    <a:bodyPr/>
                    <a:lstStyle/>
                    <a:p>
                      <a:pPr indent="0" lvl="0" marL="0" rtl="0" algn="l">
                        <a:spcBef>
                          <a:spcPts val="0"/>
                        </a:spcBef>
                        <a:spcAft>
                          <a:spcPts val="0"/>
                        </a:spcAft>
                        <a:buNone/>
                      </a:pPr>
                      <a:r>
                        <a:rPr lang="es" sz="1100"/>
                        <a:t>H</a:t>
                      </a:r>
                      <a:r>
                        <a:rPr lang="es" sz="900"/>
                        <a:t>oteles </a:t>
                      </a:r>
                      <a:endParaRPr sz="9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69175">
                <a:tc>
                  <a:txBody>
                    <a:bodyPr/>
                    <a:lstStyle/>
                    <a:p>
                      <a:pPr indent="0" lvl="0" marL="0" rtl="0" algn="l">
                        <a:spcBef>
                          <a:spcPts val="0"/>
                        </a:spcBef>
                        <a:spcAft>
                          <a:spcPts val="0"/>
                        </a:spcAft>
                        <a:buNone/>
                      </a:pPr>
                      <a:r>
                        <a:rPr lang="es" sz="1000"/>
                        <a:t>R</a:t>
                      </a:r>
                      <a:r>
                        <a:rPr lang="es" sz="800"/>
                        <a:t>estaurantes</a:t>
                      </a:r>
                      <a:endParaRPr sz="8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443000">
                <a:tc>
                  <a:txBody>
                    <a:bodyPr/>
                    <a:lstStyle/>
                    <a:p>
                      <a:pPr indent="0" lvl="0" marL="0" rtl="0" algn="l">
                        <a:spcBef>
                          <a:spcPts val="0"/>
                        </a:spcBef>
                        <a:spcAft>
                          <a:spcPts val="0"/>
                        </a:spcAft>
                        <a:buNone/>
                      </a:pPr>
                      <a:r>
                        <a:rPr lang="es" sz="900"/>
                        <a:t>Lugares cercanos</a:t>
                      </a:r>
                      <a:endParaRPr sz="9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69175">
                <a:tc>
                  <a:txBody>
                    <a:bodyPr/>
                    <a:lstStyle/>
                    <a:p>
                      <a:pPr indent="0" lvl="0" marL="0" rtl="0" algn="l">
                        <a:spcBef>
                          <a:spcPts val="0"/>
                        </a:spcBef>
                        <a:spcAft>
                          <a:spcPts val="0"/>
                        </a:spcAft>
                        <a:buNone/>
                      </a:pPr>
                      <a:r>
                        <a:rPr lang="es" sz="900"/>
                        <a:t>Más sobre Toulouse</a:t>
                      </a:r>
                      <a:endParaRPr sz="9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r h="354450">
                <a:tc>
                  <a:txBody>
                    <a:bodyPr/>
                    <a:lstStyle/>
                    <a:p>
                      <a:pPr indent="0" lvl="0" marL="0" rtl="0" algn="l">
                        <a:spcBef>
                          <a:spcPts val="0"/>
                        </a:spcBef>
                        <a:spcAft>
                          <a:spcPts val="0"/>
                        </a:spcAft>
                        <a:buNone/>
                      </a:pPr>
                      <a:r>
                        <a:rPr lang="es" sz="1100"/>
                        <a:t>Horarios</a:t>
                      </a:r>
                      <a:endParaRPr sz="1100"/>
                    </a:p>
                  </a:txBody>
                  <a:tcPr marT="91425" marB="91425" marR="91425" marL="91425">
                    <a:lnL cap="flat" cmpd="sng" w="9525">
                      <a:solidFill>
                        <a:srgbClr val="E69138"/>
                      </a:solidFill>
                      <a:prstDash val="solid"/>
                      <a:round/>
                      <a:headEnd len="sm" w="sm" type="none"/>
                      <a:tailEnd len="sm" w="sm" type="none"/>
                    </a:lnL>
                    <a:lnR cap="flat" cmpd="sng" w="9525">
                      <a:solidFill>
                        <a:srgbClr val="E69138"/>
                      </a:solidFill>
                      <a:prstDash val="solid"/>
                      <a:round/>
                      <a:headEnd len="sm" w="sm" type="none"/>
                      <a:tailEnd len="sm" w="sm" type="none"/>
                    </a:lnR>
                    <a:lnT cap="flat" cmpd="sng" w="9525">
                      <a:solidFill>
                        <a:srgbClr val="E69138"/>
                      </a:solidFill>
                      <a:prstDash val="solid"/>
                      <a:round/>
                      <a:headEnd len="sm" w="sm" type="none"/>
                      <a:tailEnd len="sm" w="sm" type="none"/>
                    </a:lnT>
                    <a:lnB cap="flat" cmpd="sng" w="9525">
                      <a:solidFill>
                        <a:srgbClr val="E69138"/>
                      </a:solidFill>
                      <a:prstDash val="solid"/>
                      <a:round/>
                      <a:headEnd len="sm" w="sm" type="none"/>
                      <a:tailEnd len="sm" w="sm" type="none"/>
                    </a:lnB>
                  </a:tcPr>
                </a:tc>
              </a:tr>
            </a:tbl>
          </a:graphicData>
        </a:graphic>
      </p:graphicFrame>
      <p:graphicFrame>
        <p:nvGraphicFramePr>
          <p:cNvPr id="58" name="Google Shape;58;p13"/>
          <p:cNvGraphicFramePr/>
          <p:nvPr/>
        </p:nvGraphicFramePr>
        <p:xfrm>
          <a:off x="2097825" y="1080775"/>
          <a:ext cx="3000000" cy="3000000"/>
        </p:xfrm>
        <a:graphic>
          <a:graphicData uri="http://schemas.openxmlformats.org/drawingml/2006/table">
            <a:tbl>
              <a:tblPr>
                <a:noFill/>
                <a:tableStyleId>{D66C6953-F920-454A-BD7A-FDE37E9C6772}</a:tableStyleId>
              </a:tblPr>
              <a:tblGrid>
                <a:gridCol w="1173950"/>
              </a:tblGrid>
              <a:tr h="381000">
                <a:tc>
                  <a:txBody>
                    <a:bodyPr/>
                    <a:lstStyle/>
                    <a:p>
                      <a:pPr indent="0" lvl="0" marL="0" rtl="0" algn="l">
                        <a:spcBef>
                          <a:spcPts val="0"/>
                        </a:spcBef>
                        <a:spcAft>
                          <a:spcPts val="0"/>
                        </a:spcAft>
                        <a:buNone/>
                      </a:pPr>
                      <a:r>
                        <a:rPr lang="es" sz="1100"/>
                        <a:t>Orígenes</a:t>
                      </a:r>
                      <a:endParaRPr sz="1100"/>
                    </a:p>
                  </a:txBody>
                  <a:tcPr marT="91425" marB="91425" marR="91425" marL="91425">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100"/>
                        <a:t>Leyenda</a:t>
                      </a:r>
                      <a:endParaRPr sz="1100"/>
                    </a:p>
                  </a:txBody>
                  <a:tcPr marT="91425" marB="91425" marR="91425" marL="91425">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t>— – – – — </a:t>
                      </a:r>
                      <a:endParaRPr/>
                    </a:p>
                  </a:txBody>
                  <a:tcPr marT="91425" marB="91425" marR="91425" marL="91425">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3644225" y="143475"/>
            <a:ext cx="177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rgbClr val="F9CB9C"/>
                </a:solidFill>
              </a:rPr>
              <a:t>ICONOGRAFÍA</a:t>
            </a:r>
            <a:endParaRPr sz="1600">
              <a:solidFill>
                <a:srgbClr val="F9CB9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0" y="333300"/>
            <a:ext cx="8520600" cy="35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1800">
                <a:solidFill>
                  <a:srgbClr val="F6B26B"/>
                </a:solidFill>
              </a:rPr>
              <a:t>CURIOSIDADES</a:t>
            </a:r>
            <a:endParaRPr sz="1800">
              <a:solidFill>
                <a:srgbClr val="F6B26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ctrTitle"/>
          </p:nvPr>
        </p:nvSpPr>
        <p:spPr>
          <a:xfrm>
            <a:off x="311700" y="304600"/>
            <a:ext cx="8520600" cy="50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1800">
                <a:solidFill>
                  <a:srgbClr val="E69138"/>
                </a:solidFill>
              </a:rPr>
              <a:t>ACTIVIDADES</a:t>
            </a:r>
            <a:endParaRPr sz="1800">
              <a:solidFill>
                <a:srgbClr val="E69138"/>
              </a:solidFill>
            </a:endParaRPr>
          </a:p>
        </p:txBody>
      </p:sp>
      <p:sp>
        <p:nvSpPr>
          <p:cNvPr id="120" name="Google Shape;120;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01450"/>
            <a:ext cx="656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rgbClr val="FFE599"/>
                </a:highlight>
              </a:rPr>
              <a:t>Planta de la basílica de San Sernin de Toulouse.</a:t>
            </a:r>
            <a:endParaRPr>
              <a:highlight>
                <a:srgbClr val="FFE599"/>
              </a:highlight>
            </a:endParaRPr>
          </a:p>
        </p:txBody>
      </p:sp>
      <p:sp>
        <p:nvSpPr>
          <p:cNvPr id="68" name="Google Shape;68;p15"/>
          <p:cNvSpPr txBox="1"/>
          <p:nvPr>
            <p:ph idx="1" type="body"/>
          </p:nvPr>
        </p:nvSpPr>
        <p:spPr>
          <a:xfrm>
            <a:off x="311700" y="1131000"/>
            <a:ext cx="6192900" cy="30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100">
                <a:solidFill>
                  <a:schemeClr val="dk1"/>
                </a:solidFill>
              </a:rPr>
              <a:t>La nave central está flanqueada por dos naves laterales, a cada lado. La interior de cada una de ellas continúa a lo largo del transepto y el ábside. Tiene crucero en la intersección de la nave con el transepto; en el que se levanta una torre octogonal del período gótico. El ábside culmina con cinco capillas radiales. La nave mayor carece de luces directas, iluminandose por las arquerías del triforio que acusa la galería superior colateral. En el coro, se erige un campanario de 64 m de altura, de forma octogonal, que alberga 24 campanas.</a:t>
            </a:r>
            <a:endParaRPr sz="1100">
              <a:solidFill>
                <a:schemeClr val="dk1"/>
              </a:solidFill>
            </a:endParaRPr>
          </a:p>
          <a:p>
            <a:pPr indent="0" lvl="0" marL="0" rtl="0" algn="l">
              <a:spcBef>
                <a:spcPts val="1400"/>
              </a:spcBef>
              <a:spcAft>
                <a:spcPts val="0"/>
              </a:spcAft>
              <a:buClr>
                <a:schemeClr val="dk1"/>
              </a:buClr>
              <a:buSzPts val="1100"/>
              <a:buFont typeface="Arial"/>
              <a:buNone/>
            </a:pPr>
            <a:r>
              <a:rPr b="1" lang="es" sz="1100">
                <a:solidFill>
                  <a:schemeClr val="dk1"/>
                </a:solidFill>
              </a:rPr>
              <a:t>Crucero: </a:t>
            </a:r>
            <a:r>
              <a:rPr lang="es" sz="1100">
                <a:solidFill>
                  <a:schemeClr val="dk1"/>
                </a:solidFill>
              </a:rPr>
              <a:t>En el crucero se levanta una torre octogonal del período gótico.</a:t>
            </a:r>
            <a:endParaRPr sz="1100">
              <a:solidFill>
                <a:schemeClr val="dk1"/>
              </a:solidFill>
            </a:endParaRPr>
          </a:p>
          <a:p>
            <a:pPr indent="0" lvl="0" marL="0" rtl="0" algn="l">
              <a:spcBef>
                <a:spcPts val="1400"/>
              </a:spcBef>
              <a:spcAft>
                <a:spcPts val="0"/>
              </a:spcAft>
              <a:buClr>
                <a:schemeClr val="dk1"/>
              </a:buClr>
              <a:buSzPts val="1100"/>
              <a:buFont typeface="Arial"/>
              <a:buNone/>
            </a:pPr>
            <a:r>
              <a:rPr b="1" lang="es" sz="1100">
                <a:solidFill>
                  <a:schemeClr val="dk1"/>
                </a:solidFill>
              </a:rPr>
              <a:t>Tramo: </a:t>
            </a:r>
            <a:r>
              <a:rPr lang="es" sz="1100">
                <a:solidFill>
                  <a:schemeClr val="dk1"/>
                </a:solidFill>
              </a:rPr>
              <a:t>Los tramos de la nave central y del transepto equivalen a dos tramos de las naves centrales. Mientras que el módulo del crucero y de las torres de la fachada equivalen a cuatro de dichas unidades.</a:t>
            </a:r>
            <a:endParaRPr sz="1100">
              <a:solidFill>
                <a:schemeClr val="dk1"/>
              </a:solidFill>
            </a:endParaRPr>
          </a:p>
          <a:p>
            <a:pPr indent="0" lvl="0" marL="0" rtl="0" algn="l">
              <a:spcBef>
                <a:spcPts val="1400"/>
              </a:spcBef>
              <a:spcAft>
                <a:spcPts val="0"/>
              </a:spcAft>
              <a:buClr>
                <a:schemeClr val="dk1"/>
              </a:buClr>
              <a:buSzPts val="1100"/>
              <a:buFont typeface="Arial"/>
              <a:buNone/>
            </a:pPr>
            <a:r>
              <a:rPr b="1" lang="es" sz="1100">
                <a:solidFill>
                  <a:schemeClr val="dk1"/>
                </a:solidFill>
              </a:rPr>
              <a:t>Cabecera: </a:t>
            </a:r>
            <a:r>
              <a:rPr lang="es" sz="1100">
                <a:solidFill>
                  <a:schemeClr val="dk1"/>
                </a:solidFill>
              </a:rPr>
              <a:t>En la cabecera el deambulatorio da un giro para que los peregrinos puedan tener un recorrido sin interrupción; entrando por un lado de la iglesia y saliendo por la nave opuesta. De este modo no se interrumpían las demás funciones de la iglesia. Tras el deambulatorio se ubican en forma axial las cinco capillas radiales. Esta amplia cabecera está formada, aparte de su forma semicircular, por dos tramos de la nave central con bóveda de cañón.</a:t>
            </a:r>
            <a:endParaRPr sz="1100">
              <a:solidFill>
                <a:schemeClr val="dk1"/>
              </a:solidFill>
            </a:endParaRPr>
          </a:p>
          <a:p>
            <a:pPr indent="0" lvl="0" marL="0" rtl="0" algn="l">
              <a:spcBef>
                <a:spcPts val="400"/>
              </a:spcBef>
              <a:spcAft>
                <a:spcPts val="1200"/>
              </a:spcAft>
              <a:buNone/>
            </a:pPr>
            <a:r>
              <a:t/>
            </a:r>
            <a:endParaRPr sz="1100"/>
          </a:p>
        </p:txBody>
      </p:sp>
      <p:pic>
        <p:nvPicPr>
          <p:cNvPr id="69" name="Google Shape;69;p15"/>
          <p:cNvPicPr preferRelativeResize="0"/>
          <p:nvPr/>
        </p:nvPicPr>
        <p:blipFill>
          <a:blip r:embed="rId3">
            <a:alphaModFix/>
          </a:blip>
          <a:stretch>
            <a:fillRect/>
          </a:stretch>
        </p:blipFill>
        <p:spPr>
          <a:xfrm>
            <a:off x="6504600" y="1131077"/>
            <a:ext cx="2318200" cy="3691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207300"/>
            <a:ext cx="8520600" cy="35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2020">
                <a:highlight>
                  <a:srgbClr val="FFE599"/>
                </a:highlight>
              </a:rPr>
              <a:t>EXTERIOR</a:t>
            </a:r>
            <a:endParaRPr sz="2020">
              <a:highlight>
                <a:srgbClr val="FFE599"/>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264625"/>
            <a:ext cx="8520600" cy="588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2500">
                <a:highlight>
                  <a:srgbClr val="FFE599"/>
                </a:highlight>
              </a:rPr>
              <a:t>INTERIOR</a:t>
            </a:r>
            <a:endParaRPr sz="2500">
              <a:highlight>
                <a:srgbClr val="FFE599"/>
              </a:highlight>
            </a:endParaRPr>
          </a:p>
        </p:txBody>
      </p:sp>
      <p:sp>
        <p:nvSpPr>
          <p:cNvPr id="80" name="Google Shape;8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336250"/>
            <a:ext cx="8520600" cy="63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2300">
                <a:highlight>
                  <a:srgbClr val="FFE599"/>
                </a:highlight>
              </a:rPr>
              <a:t>ALZADO</a:t>
            </a:r>
            <a:endParaRPr sz="2300">
              <a:highlight>
                <a:srgbClr val="FFE599"/>
              </a:highlight>
            </a:endParaRPr>
          </a:p>
        </p:txBody>
      </p:sp>
      <p:sp>
        <p:nvSpPr>
          <p:cNvPr id="86" name="Google Shape;86;p18"/>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207300"/>
            <a:ext cx="8520600" cy="53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2500">
                <a:highlight>
                  <a:srgbClr val="FFE599"/>
                </a:highlight>
              </a:rPr>
              <a:t>CAPILLAS</a:t>
            </a:r>
            <a:endParaRPr sz="2500">
              <a:highlight>
                <a:srgbClr val="FFE599"/>
              </a:highlight>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1778400" y="357725"/>
            <a:ext cx="5587200" cy="48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3700">
                <a:solidFill>
                  <a:srgbClr val="B45F06"/>
                </a:solidFill>
              </a:rPr>
              <a:t>HISTORIA</a:t>
            </a:r>
            <a:endParaRPr sz="3700">
              <a:solidFill>
                <a:srgbClr val="B45F06"/>
              </a:solidFill>
            </a:endParaRPr>
          </a:p>
          <a:p>
            <a:pPr indent="0" lvl="0" marL="0" rtl="0" algn="ctr">
              <a:spcBef>
                <a:spcPts val="0"/>
              </a:spcBef>
              <a:spcAft>
                <a:spcPts val="0"/>
              </a:spcAft>
              <a:buNone/>
            </a:pPr>
            <a:r>
              <a:rPr lang="es" sz="1144">
                <a:solidFill>
                  <a:srgbClr val="B45F06"/>
                </a:solidFill>
              </a:rPr>
              <a:t>orígenes</a:t>
            </a:r>
            <a:endParaRPr sz="1144">
              <a:solidFill>
                <a:srgbClr val="B45F06"/>
              </a:solidFill>
            </a:endParaRPr>
          </a:p>
        </p:txBody>
      </p:sp>
      <p:sp>
        <p:nvSpPr>
          <p:cNvPr id="98" name="Google Shape;98;p20"/>
          <p:cNvSpPr txBox="1"/>
          <p:nvPr>
            <p:ph idx="1" type="subTitle"/>
          </p:nvPr>
        </p:nvSpPr>
        <p:spPr>
          <a:xfrm>
            <a:off x="311700" y="886900"/>
            <a:ext cx="8520600" cy="40581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275"/>
              <a:buNone/>
            </a:pPr>
            <a:r>
              <a:rPr lang="es" sz="1200">
                <a:solidFill>
                  <a:schemeClr val="dk1"/>
                </a:solidFill>
              </a:rPr>
              <a:t>La ciudad de Toulouse nació hace más de 2.000 años, de un pueblo celta como fueron los Volcos tectósagos, establecidos en el último vado del Garona antes de llegar al océano. Más tarde, desde el primer siglo antes de J.-C., los romanos ocuparon la ciudad y la bautizaron con el topónimo de Tolosa. En el siglo III, Saturnino, el primer obispo de Toulouse, fundó una comunidad cristiana y al ser martirizado contribuyó al asentamiento del cristianismo en Toulouse. La ocupación romana concluyó en el siglo V de nuestra era, cuando los Visigodos convirtieron Toulouse en capital del llamado "reino de Toulouse". El principio de la Edad Media marcó el nacimiento del Condado de Toulouse . A continuación, la ciudad fue administrada por los Capitouls a partir del siglo XII, y esto durante 600 años lo que permitió que la ciudad adquiriera cierta independencia. Estos Capitouls fueron durante la Edad Media y hasta 1789 los consejeros municipales de la ciudad francesa de Toulouse. El establecimiento en el siglo XIV del Parlamento de Toulouse que ejercía gobierno sobre todos los estados del Languedoc redujo sensiblemente su poder, que acabaría por desaparecer al tiempo que el del propio Parlamento en el curso de la Revolución francesa. En el siglo XIII, empezó a desarrollarse el Catarismo implantada firmemente en el Sur de Francia. Numerosos castillos fueron construidos y atestiguan del fuerte arraigamiento de esta corriente religiosa. La herejía de los cátaros pregonaba la separación del bien y del mal y rechazan la autoridad de la iglesia católica. Muy pronto inquietaron al Papa y el Rey que les declararon la guerra e iniciaron una Cruzada contra el Conde Raymond VI que no hacía nada para oponerse a la expansión del Catarismo. Finalmente, los católicos reconquistaron Toulouse construyendo Iglesias y una universidad. En 1444, el primer parlamento provincial fue creado y dio a los parlamentarios el poder de administrar la ciudad, la cual siguió desarrollándose, especialmente gracias al comercio del pastel. La basílica de Saint Sernin está reconocida como la segunda iglesia románica más antigua de Francia. La capilla que se encontraba en el mismo lugar había sido construida en el siglo V, tras el descubrimiento de la tumba del obispo Saint Sernin. Al quedarse pequeña para la creciente asistencia de fieles, en 1080 se comienza a construir la nueva iglesia por la parte del ábside, detrás de la capilla.</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s" sz="1200">
                <a:solidFill>
                  <a:schemeClr val="dk1"/>
                </a:solidFill>
              </a:rPr>
              <a:t>En aquel momento Toulouse recibía un gran número de peregrinos que estaban haciendo el Camino de Santiago. En 1096, el papa Urbano II consagró el altar. La iglesia fue parcialmente modificada durante la etapa gótica y el Renacimiento, y en 1778 la antigua iglesia escolar obtuvo el nombramiento de la categoría de Basílica.</a:t>
            </a:r>
            <a:endParaRPr sz="1200">
              <a:solidFill>
                <a:schemeClr val="dk1"/>
              </a:solidFill>
            </a:endParaRPr>
          </a:p>
          <a:p>
            <a:pPr indent="0" lvl="0" marL="0" rtl="0" algn="just">
              <a:lnSpc>
                <a:spcPct val="80000"/>
              </a:lnSpc>
              <a:spcBef>
                <a:spcPts val="1400"/>
              </a:spcBef>
              <a:spcAft>
                <a:spcPts val="0"/>
              </a:spcAft>
              <a:buClr>
                <a:schemeClr val="dk1"/>
              </a:buClr>
              <a:buSzPts val="275"/>
              <a:buFont typeface="Arial"/>
              <a:buNone/>
            </a:pPr>
            <a:r>
              <a:t/>
            </a:r>
            <a:endParaRPr sz="1200">
              <a:solidFill>
                <a:schemeClr val="dk1"/>
              </a:solidFill>
            </a:endParaRPr>
          </a:p>
          <a:p>
            <a:pPr indent="0" lvl="0" marL="0" rtl="0" algn="ctr">
              <a:lnSpc>
                <a:spcPct val="80000"/>
              </a:lnSpc>
              <a:spcBef>
                <a:spcPts val="0"/>
              </a:spcBef>
              <a:spcAft>
                <a:spcPts val="0"/>
              </a:spcAft>
              <a:buSzPts val="275"/>
              <a:buNone/>
            </a:pPr>
            <a:r>
              <a:t/>
            </a:r>
            <a:endParaRPr sz="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2534250" y="214475"/>
            <a:ext cx="4075500" cy="344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1200">
                <a:solidFill>
                  <a:srgbClr val="E69138"/>
                </a:solidFill>
              </a:rPr>
              <a:t>Leyenda.</a:t>
            </a:r>
            <a:endParaRPr sz="1200">
              <a:solidFill>
                <a:srgbClr val="E69138"/>
              </a:solidFill>
            </a:endParaRPr>
          </a:p>
        </p:txBody>
      </p:sp>
      <p:sp>
        <p:nvSpPr>
          <p:cNvPr id="104" name="Google Shape;104;p21"/>
          <p:cNvSpPr txBox="1"/>
          <p:nvPr>
            <p:ph idx="1" type="subTitle"/>
          </p:nvPr>
        </p:nvSpPr>
        <p:spPr>
          <a:xfrm>
            <a:off x="311700" y="745125"/>
            <a:ext cx="8520600" cy="33741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100"/>
              </a:spcBef>
              <a:spcAft>
                <a:spcPts val="0"/>
              </a:spcAft>
              <a:buClr>
                <a:schemeClr val="dk1"/>
              </a:buClr>
              <a:buSzPts val="275"/>
              <a:buFont typeface="Arial"/>
              <a:buNone/>
            </a:pPr>
            <a:r>
              <a:rPr lang="es" sz="4800">
                <a:solidFill>
                  <a:schemeClr val="dk1"/>
                </a:solidFill>
              </a:rPr>
              <a:t>El obispo Saint Sernin, hoy conocido como Saint Saturnin, es considerado como un mártir cristiano debido a un episodio que sucedió en el año 250. Saint Saturnin había llegado recientemente a Toulouse, después de haber pasado una parte de su vida predicando en Aquitania, con la intención de convertir al cristianismo a los habitantes de la ciudad. En la ciudad había un templo romano consagrado en honor al dios Júpiter.</a:t>
            </a:r>
            <a:endParaRPr sz="4800">
              <a:solidFill>
                <a:schemeClr val="dk1"/>
              </a:solidFill>
            </a:endParaRPr>
          </a:p>
          <a:p>
            <a:pPr indent="0" lvl="0" marL="0" rtl="0" algn="l">
              <a:lnSpc>
                <a:spcPct val="115000"/>
              </a:lnSpc>
              <a:spcBef>
                <a:spcPts val="1100"/>
              </a:spcBef>
              <a:spcAft>
                <a:spcPts val="0"/>
              </a:spcAft>
              <a:buClr>
                <a:schemeClr val="dk1"/>
              </a:buClr>
              <a:buSzPts val="275"/>
              <a:buFont typeface="Arial"/>
              <a:buNone/>
            </a:pPr>
            <a:r>
              <a:rPr lang="es" sz="4800">
                <a:solidFill>
                  <a:schemeClr val="dk1"/>
                </a:solidFill>
              </a:rPr>
              <a:t>Saint Saturnin acostumbraba a pasar cada día por delante del templo de camino a un oratorio donde impartía catequesis. Parece ser que Júpiter se mostró impasible ante las peticiones de los creyentes que confiaban en él. Así, se empezó a alimentar el rumor que el responsable de ello era Saint Saturnin.</a:t>
            </a:r>
            <a:endParaRPr sz="4800">
              <a:solidFill>
                <a:schemeClr val="dk1"/>
              </a:solidFill>
            </a:endParaRPr>
          </a:p>
          <a:p>
            <a:pPr indent="0" lvl="0" marL="0" rtl="0" algn="l">
              <a:lnSpc>
                <a:spcPct val="115000"/>
              </a:lnSpc>
              <a:spcBef>
                <a:spcPts val="1100"/>
              </a:spcBef>
              <a:spcAft>
                <a:spcPts val="0"/>
              </a:spcAft>
              <a:buClr>
                <a:schemeClr val="dk1"/>
              </a:buClr>
              <a:buSzPts val="275"/>
              <a:buFont typeface="Arial"/>
              <a:buNone/>
            </a:pPr>
            <a:r>
              <a:rPr lang="es" sz="4800">
                <a:solidFill>
                  <a:schemeClr val="dk1"/>
                </a:solidFill>
              </a:rPr>
              <a:t>Cuenta la leyenda que, alterados ante el caso omiso que Júpiter hacía a sus plegarias, los habitantes de Toulouse se reunieron un día en la Plaza del Capitolio para esperar al obispo. Al pasar por allí, le propusieron participar en el sacrificio de un toro para ofrecérselo en honor a Júpiter, pero él se negó por ser cristiano. Entonces la muchedumbre de paganos enfureció, ataron al obispo al toro y azuzaron al animal para que corriera, arrastrándolo calle abajo desde las escaleras del Capitolio.</a:t>
            </a:r>
            <a:endParaRPr sz="4800">
              <a:solidFill>
                <a:schemeClr val="dk1"/>
              </a:solidFill>
            </a:endParaRPr>
          </a:p>
          <a:p>
            <a:pPr indent="0" lvl="0" marL="0" rtl="0" algn="l">
              <a:lnSpc>
                <a:spcPct val="115000"/>
              </a:lnSpc>
              <a:spcBef>
                <a:spcPts val="1100"/>
              </a:spcBef>
              <a:spcAft>
                <a:spcPts val="0"/>
              </a:spcAft>
              <a:buClr>
                <a:schemeClr val="dk1"/>
              </a:buClr>
              <a:buSzPts val="275"/>
              <a:buFont typeface="Arial"/>
              <a:buNone/>
            </a:pPr>
            <a:r>
              <a:rPr lang="es" sz="4800">
                <a:solidFill>
                  <a:schemeClr val="dk1"/>
                </a:solidFill>
              </a:rPr>
              <a:t>Saint Sernin falleció a causa de las heridas y su cuerpo fue despedazado y abandonado por la calle donde fue arrastrado, la rue du Taur (calle del Toro). Finalmente, unas mujeres piadosas, conocidas como las Santas Doncellas de Tolosa, recogieron su cuerpo y lo enterraron en una fosa donde se encuentra hoy la basílica que lleva su nombre.</a:t>
            </a:r>
            <a:endParaRPr sz="4800">
              <a:solidFill>
                <a:schemeClr val="dk1"/>
              </a:solidFill>
            </a:endParaRPr>
          </a:p>
          <a:p>
            <a:pPr indent="0" lvl="0" marL="0" rtl="0" algn="ctr">
              <a:spcBef>
                <a:spcPts val="110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