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71" r:id="rId9"/>
    <p:sldId id="263" r:id="rId10"/>
    <p:sldId id="268" r:id="rId11"/>
    <p:sldId id="269" r:id="rId12"/>
    <p:sldId id="270" r:id="rId13"/>
    <p:sldId id="264" r:id="rId14"/>
    <p:sldId id="26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4"/>
    <p:restoredTop sz="94675"/>
  </p:normalViewPr>
  <p:slideViewPr>
    <p:cSldViewPr snapToGrid="0" snapToObjects="1">
      <p:cViewPr varScale="1">
        <p:scale>
          <a:sx n="119" d="100"/>
          <a:sy n="119" d="100"/>
        </p:scale>
        <p:origin x="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0528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407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7303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0268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ronitf/heart-disease-uci" TargetMode="External"/><Relationship Id="rId7" Type="http://schemas.openxmlformats.org/officeDocument/2006/relationships/hyperlink" Target="https://www.jeremyjordan.me/evaluating-a-machine-learning-mode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kaggle.com/purvitsharma/heart-disease-classification" TargetMode="External"/><Relationship Id="rId5" Type="http://schemas.openxmlformats.org/officeDocument/2006/relationships/hyperlink" Target="https://www.kaggle.com/digvijayyadav/beginners-guide-to-simple-machine-learning" TargetMode="External"/><Relationship Id="rId4" Type="http://schemas.openxmlformats.org/officeDocument/2006/relationships/hyperlink" Target="https://archive.ics.uci.edu/ml/datasets/Heart+Diseas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jakevdp.github.io/PythonDataScienceHandbook/"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The Relationship Between Cardiac Testing and Heart Disease</a:t>
            </a:r>
            <a:endParaRPr sz="32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B</a:t>
            </a:r>
            <a:r>
              <a:rPr lang="en" dirty="0">
                <a:solidFill>
                  <a:schemeClr val="tx1"/>
                </a:solidFill>
              </a:rPr>
              <a:t>y Paul Venuto</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Machine Learning</a:t>
            </a:r>
            <a:endParaRPr dirty="0"/>
          </a:p>
        </p:txBody>
      </p:sp>
      <p:sp>
        <p:nvSpPr>
          <p:cNvPr id="98" name="Google Shape;98;p20"/>
          <p:cNvSpPr txBox="1">
            <a:spLocks noGrp="1"/>
          </p:cNvSpPr>
          <p:nvPr>
            <p:ph type="body" idx="1"/>
          </p:nvPr>
        </p:nvSpPr>
        <p:spPr>
          <a:xfrm>
            <a:off x="311700" y="1312431"/>
            <a:ext cx="4012874" cy="32564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The data were split into a training and test set, and five supervised classification algorithms were applied to the test data. They were able to predict heart disease ranging from 72.1% to 83.6% of the time, depending upon the algorithm.</a:t>
            </a:r>
            <a:endParaRPr dirty="0">
              <a:solidFill>
                <a:schemeClr val="tx1"/>
              </a:solidFill>
            </a:endParaRPr>
          </a:p>
        </p:txBody>
      </p:sp>
      <p:graphicFrame>
        <p:nvGraphicFramePr>
          <p:cNvPr id="2" name="Table 1">
            <a:extLst>
              <a:ext uri="{FF2B5EF4-FFF2-40B4-BE49-F238E27FC236}">
                <a16:creationId xmlns:a16="http://schemas.microsoft.com/office/drawing/2014/main" id="{FABB8B8E-759D-8E47-8F09-E23C693791FC}"/>
              </a:ext>
            </a:extLst>
          </p:cNvPr>
          <p:cNvGraphicFramePr>
            <a:graphicFrameLocks noGrp="1"/>
          </p:cNvGraphicFramePr>
          <p:nvPr>
            <p:extLst>
              <p:ext uri="{D42A27DB-BD31-4B8C-83A1-F6EECF244321}">
                <p14:modId xmlns:p14="http://schemas.microsoft.com/office/powerpoint/2010/main" val="856053965"/>
              </p:ext>
            </p:extLst>
          </p:nvPr>
        </p:nvGraphicFramePr>
        <p:xfrm>
          <a:off x="4744122" y="1312432"/>
          <a:ext cx="3926542" cy="2764714"/>
        </p:xfrm>
        <a:graphic>
          <a:graphicData uri="http://schemas.openxmlformats.org/drawingml/2006/table">
            <a:tbl>
              <a:tblPr firstRow="1" bandRow="1">
                <a:tableStyleId>{5C22544A-7EE6-4342-B048-85BDC9FD1C3A}</a:tableStyleId>
              </a:tblPr>
              <a:tblGrid>
                <a:gridCol w="1963271">
                  <a:extLst>
                    <a:ext uri="{9D8B030D-6E8A-4147-A177-3AD203B41FA5}">
                      <a16:colId xmlns:a16="http://schemas.microsoft.com/office/drawing/2014/main" val="3655107112"/>
                    </a:ext>
                  </a:extLst>
                </a:gridCol>
                <a:gridCol w="1963271">
                  <a:extLst>
                    <a:ext uri="{9D8B030D-6E8A-4147-A177-3AD203B41FA5}">
                      <a16:colId xmlns:a16="http://schemas.microsoft.com/office/drawing/2014/main" val="2459868019"/>
                    </a:ext>
                  </a:extLst>
                </a:gridCol>
              </a:tblGrid>
              <a:tr h="425453">
                <a:tc>
                  <a:txBody>
                    <a:bodyPr/>
                    <a:lstStyle/>
                    <a:p>
                      <a:r>
                        <a:rPr lang="en-US" dirty="0"/>
                        <a:t>Algorithm</a:t>
                      </a:r>
                    </a:p>
                  </a:txBody>
                  <a:tcPr/>
                </a:tc>
                <a:tc>
                  <a:txBody>
                    <a:bodyPr/>
                    <a:lstStyle/>
                    <a:p>
                      <a:r>
                        <a:rPr lang="en-US" dirty="0"/>
                        <a:t>Accuracy Score</a:t>
                      </a:r>
                    </a:p>
                  </a:txBody>
                  <a:tcPr/>
                </a:tc>
                <a:extLst>
                  <a:ext uri="{0D108BD9-81ED-4DB2-BD59-A6C34878D82A}">
                    <a16:rowId xmlns:a16="http://schemas.microsoft.com/office/drawing/2014/main" val="3554781626"/>
                  </a:ext>
                </a:extLst>
              </a:tr>
              <a:tr h="425453">
                <a:tc>
                  <a:txBody>
                    <a:bodyPr/>
                    <a:lstStyle/>
                    <a:p>
                      <a:r>
                        <a:rPr lang="en-US" dirty="0"/>
                        <a:t>Logistic Regression</a:t>
                      </a:r>
                    </a:p>
                  </a:txBody>
                  <a:tcPr/>
                </a:tc>
                <a:tc>
                  <a:txBody>
                    <a:bodyPr/>
                    <a:lstStyle/>
                    <a:p>
                      <a:r>
                        <a:rPr lang="en-US" dirty="0"/>
                        <a:t>72.1%</a:t>
                      </a:r>
                    </a:p>
                  </a:txBody>
                  <a:tcPr/>
                </a:tc>
                <a:extLst>
                  <a:ext uri="{0D108BD9-81ED-4DB2-BD59-A6C34878D82A}">
                    <a16:rowId xmlns:a16="http://schemas.microsoft.com/office/drawing/2014/main" val="3806987885"/>
                  </a:ext>
                </a:extLst>
              </a:tr>
              <a:tr h="637449">
                <a:tc>
                  <a:txBody>
                    <a:bodyPr/>
                    <a:lstStyle/>
                    <a:p>
                      <a:r>
                        <a:rPr lang="en-US" dirty="0"/>
                        <a:t>Support Vector Machine</a:t>
                      </a:r>
                    </a:p>
                  </a:txBody>
                  <a:tcPr/>
                </a:tc>
                <a:tc>
                  <a:txBody>
                    <a:bodyPr/>
                    <a:lstStyle/>
                    <a:p>
                      <a:r>
                        <a:rPr lang="en-US" dirty="0"/>
                        <a:t>75.4%</a:t>
                      </a:r>
                    </a:p>
                  </a:txBody>
                  <a:tcPr/>
                </a:tc>
                <a:extLst>
                  <a:ext uri="{0D108BD9-81ED-4DB2-BD59-A6C34878D82A}">
                    <a16:rowId xmlns:a16="http://schemas.microsoft.com/office/drawing/2014/main" val="3184864302"/>
                  </a:ext>
                </a:extLst>
              </a:tr>
              <a:tr h="425453">
                <a:tc>
                  <a:txBody>
                    <a:bodyPr/>
                    <a:lstStyle/>
                    <a:p>
                      <a:r>
                        <a:rPr lang="en-US" dirty="0"/>
                        <a:t>Decision Tree</a:t>
                      </a:r>
                    </a:p>
                  </a:txBody>
                  <a:tcPr/>
                </a:tc>
                <a:tc>
                  <a:txBody>
                    <a:bodyPr/>
                    <a:lstStyle/>
                    <a:p>
                      <a:r>
                        <a:rPr lang="en-US" dirty="0"/>
                        <a:t>83.6%</a:t>
                      </a:r>
                    </a:p>
                  </a:txBody>
                  <a:tcPr/>
                </a:tc>
                <a:extLst>
                  <a:ext uri="{0D108BD9-81ED-4DB2-BD59-A6C34878D82A}">
                    <a16:rowId xmlns:a16="http://schemas.microsoft.com/office/drawing/2014/main" val="2864368501"/>
                  </a:ext>
                </a:extLst>
              </a:tr>
              <a:tr h="425453">
                <a:tc>
                  <a:txBody>
                    <a:bodyPr/>
                    <a:lstStyle/>
                    <a:p>
                      <a:r>
                        <a:rPr lang="en-US" dirty="0"/>
                        <a:t>Naïve Bayes</a:t>
                      </a:r>
                    </a:p>
                  </a:txBody>
                  <a:tcPr/>
                </a:tc>
                <a:tc>
                  <a:txBody>
                    <a:bodyPr/>
                    <a:lstStyle/>
                    <a:p>
                      <a:r>
                        <a:rPr lang="en-US" dirty="0"/>
                        <a:t>80.3%</a:t>
                      </a:r>
                    </a:p>
                  </a:txBody>
                  <a:tcPr/>
                </a:tc>
                <a:extLst>
                  <a:ext uri="{0D108BD9-81ED-4DB2-BD59-A6C34878D82A}">
                    <a16:rowId xmlns:a16="http://schemas.microsoft.com/office/drawing/2014/main" val="3629082857"/>
                  </a:ext>
                </a:extLst>
              </a:tr>
              <a:tr h="425453">
                <a:tc>
                  <a:txBody>
                    <a:bodyPr/>
                    <a:lstStyle/>
                    <a:p>
                      <a:r>
                        <a:rPr lang="en-US" dirty="0"/>
                        <a:t>Random Forest</a:t>
                      </a:r>
                    </a:p>
                  </a:txBody>
                  <a:tcPr/>
                </a:tc>
                <a:tc>
                  <a:txBody>
                    <a:bodyPr/>
                    <a:lstStyle/>
                    <a:p>
                      <a:r>
                        <a:rPr lang="en-US" dirty="0"/>
                        <a:t>83.6%</a:t>
                      </a:r>
                    </a:p>
                  </a:txBody>
                  <a:tcPr/>
                </a:tc>
                <a:extLst>
                  <a:ext uri="{0D108BD9-81ED-4DB2-BD59-A6C34878D82A}">
                    <a16:rowId xmlns:a16="http://schemas.microsoft.com/office/drawing/2014/main" val="3916980466"/>
                  </a:ext>
                </a:extLst>
              </a:tr>
            </a:tbl>
          </a:graphicData>
        </a:graphic>
      </p:graphicFrame>
    </p:spTree>
    <p:extLst>
      <p:ext uri="{BB962C8B-B14F-4D97-AF65-F5344CB8AC3E}">
        <p14:creationId xmlns:p14="http://schemas.microsoft.com/office/powerpoint/2010/main" val="130378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290184"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Confusion Matrixes</a:t>
            </a:r>
            <a:endParaRPr dirty="0"/>
          </a:p>
        </p:txBody>
      </p:sp>
      <p:pic>
        <p:nvPicPr>
          <p:cNvPr id="3" name="Picture 2">
            <a:extLst>
              <a:ext uri="{FF2B5EF4-FFF2-40B4-BE49-F238E27FC236}">
                <a16:creationId xmlns:a16="http://schemas.microsoft.com/office/drawing/2014/main" id="{6E14A660-4D3F-724C-B41B-186A73D3BFED}"/>
              </a:ext>
            </a:extLst>
          </p:cNvPr>
          <p:cNvPicPr>
            <a:picLocks noChangeAspect="1"/>
          </p:cNvPicPr>
          <p:nvPr/>
        </p:nvPicPr>
        <p:blipFill rotWithShape="1">
          <a:blip r:embed="rId3"/>
          <a:srcRect t="7424"/>
          <a:stretch/>
        </p:blipFill>
        <p:spPr>
          <a:xfrm>
            <a:off x="1021976" y="1193953"/>
            <a:ext cx="7833173" cy="3806576"/>
          </a:xfrm>
          <a:prstGeom prst="rect">
            <a:avLst/>
          </a:prstGeom>
        </p:spPr>
      </p:pic>
      <p:pic>
        <p:nvPicPr>
          <p:cNvPr id="7" name="Picture 6">
            <a:extLst>
              <a:ext uri="{FF2B5EF4-FFF2-40B4-BE49-F238E27FC236}">
                <a16:creationId xmlns:a16="http://schemas.microsoft.com/office/drawing/2014/main" id="{78C67A3A-0E21-F942-9636-C519B9E4612B}"/>
              </a:ext>
            </a:extLst>
          </p:cNvPr>
          <p:cNvPicPr>
            <a:picLocks noChangeAspect="1"/>
          </p:cNvPicPr>
          <p:nvPr/>
        </p:nvPicPr>
        <p:blipFill>
          <a:blip r:embed="rId4"/>
          <a:stretch>
            <a:fillRect/>
          </a:stretch>
        </p:blipFill>
        <p:spPr>
          <a:xfrm>
            <a:off x="3760107" y="1193952"/>
            <a:ext cx="2448192" cy="1930109"/>
          </a:xfrm>
          <a:prstGeom prst="rect">
            <a:avLst/>
          </a:prstGeom>
        </p:spPr>
      </p:pic>
      <p:pic>
        <p:nvPicPr>
          <p:cNvPr id="12" name="Picture 11">
            <a:extLst>
              <a:ext uri="{FF2B5EF4-FFF2-40B4-BE49-F238E27FC236}">
                <a16:creationId xmlns:a16="http://schemas.microsoft.com/office/drawing/2014/main" id="{EA794274-F4AF-9345-AA16-71AFF904CDD1}"/>
              </a:ext>
            </a:extLst>
          </p:cNvPr>
          <p:cNvPicPr>
            <a:picLocks noChangeAspect="1"/>
          </p:cNvPicPr>
          <p:nvPr/>
        </p:nvPicPr>
        <p:blipFill rotWithShape="1">
          <a:blip r:embed="rId5"/>
          <a:srcRect l="6719" t="5066" r="8849" b="1"/>
          <a:stretch/>
        </p:blipFill>
        <p:spPr>
          <a:xfrm>
            <a:off x="1113257" y="1032284"/>
            <a:ext cx="2277945" cy="2172461"/>
          </a:xfrm>
          <a:prstGeom prst="rect">
            <a:avLst/>
          </a:prstGeom>
          <a:noFill/>
          <a:ln>
            <a:solidFill>
              <a:schemeClr val="tx1"/>
            </a:solidFill>
          </a:ln>
        </p:spPr>
      </p:pic>
      <p:sp>
        <p:nvSpPr>
          <p:cNvPr id="13" name="TextBox 12">
            <a:extLst>
              <a:ext uri="{FF2B5EF4-FFF2-40B4-BE49-F238E27FC236}">
                <a16:creationId xmlns:a16="http://schemas.microsoft.com/office/drawing/2014/main" id="{C9E7E12C-B904-234F-B228-098B1E2A5234}"/>
              </a:ext>
            </a:extLst>
          </p:cNvPr>
          <p:cNvSpPr txBox="1"/>
          <p:nvPr/>
        </p:nvSpPr>
        <p:spPr>
          <a:xfrm>
            <a:off x="1021976" y="724507"/>
            <a:ext cx="605524" cy="307777"/>
          </a:xfrm>
          <a:prstGeom prst="rect">
            <a:avLst/>
          </a:prstGeom>
          <a:noFill/>
        </p:spPr>
        <p:txBody>
          <a:bodyPr wrap="square" rtlCol="0">
            <a:spAutoFit/>
          </a:bodyPr>
          <a:lstStyle/>
          <a:p>
            <a:r>
              <a:rPr lang="en-US" i="1" dirty="0"/>
              <a:t>Key:</a:t>
            </a:r>
          </a:p>
        </p:txBody>
      </p:sp>
    </p:spTree>
    <p:extLst>
      <p:ext uri="{BB962C8B-B14F-4D97-AF65-F5344CB8AC3E}">
        <p14:creationId xmlns:p14="http://schemas.microsoft.com/office/powerpoint/2010/main" val="104992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Confusion Matrixes</a:t>
            </a:r>
            <a:endParaRPr dirty="0"/>
          </a:p>
        </p:txBody>
      </p:sp>
      <p:sp>
        <p:nvSpPr>
          <p:cNvPr id="98" name="Google Shape;98;p20"/>
          <p:cNvSpPr txBox="1">
            <a:spLocks noGrp="1"/>
          </p:cNvSpPr>
          <p:nvPr>
            <p:ph type="body" idx="1"/>
          </p:nvPr>
        </p:nvSpPr>
        <p:spPr>
          <a:xfrm>
            <a:off x="311700" y="1152475"/>
            <a:ext cx="7939415"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The confusion matrixes reveal that there are too many false positives and true negatives in the modeling for this to be considered valuable models. False negatives are particularly dangerous, as they incorrectly diagnose someone as not having heart disease, when in fact they do have heart disease.</a:t>
            </a:r>
            <a:endParaRPr dirty="0">
              <a:solidFill>
                <a:schemeClr val="tx1"/>
              </a:solidFill>
            </a:endParaRPr>
          </a:p>
        </p:txBody>
      </p:sp>
    </p:spTree>
    <p:extLst>
      <p:ext uri="{BB962C8B-B14F-4D97-AF65-F5344CB8AC3E}">
        <p14:creationId xmlns:p14="http://schemas.microsoft.com/office/powerpoint/2010/main" val="35294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104" name="Google Shape;104;p21"/>
          <p:cNvSpPr txBox="1">
            <a:spLocks noGrp="1"/>
          </p:cNvSpPr>
          <p:nvPr>
            <p:ph type="body" idx="1"/>
          </p:nvPr>
        </p:nvSpPr>
        <p:spPr>
          <a:xfrm>
            <a:off x="311700" y="1152475"/>
            <a:ext cx="8520600" cy="3733850"/>
          </a:xfrm>
          <a:prstGeom prst="rect">
            <a:avLst/>
          </a:prstGeom>
        </p:spPr>
        <p:txBody>
          <a:bodyPr spcFirstLastPara="1" wrap="square" lIns="91425" tIns="91425" rIns="91425" bIns="91425" anchor="t" anchorCtr="0">
            <a:noAutofit/>
          </a:bodyPr>
          <a:lstStyle/>
          <a:p>
            <a:pPr marL="0" indent="0">
              <a:buNone/>
            </a:pPr>
            <a:r>
              <a:rPr lang="en-US" dirty="0">
                <a:solidFill>
                  <a:schemeClr val="tx1"/>
                </a:solidFill>
              </a:rPr>
              <a:t>The dataset is small (</a:t>
            </a:r>
            <a:r>
              <a:rPr lang="en" dirty="0">
                <a:solidFill>
                  <a:schemeClr val="tx1"/>
                </a:solidFill>
              </a:rPr>
              <a:t>only 303 samples), and nothing is known about the demographics of the patients except age and gender. This might explain the many false negatives and false positives in the confusion matrixes.</a:t>
            </a:r>
          </a:p>
          <a:p>
            <a:pPr marL="0" indent="0">
              <a:buNone/>
            </a:pPr>
            <a:endParaRPr lang="en" dirty="0">
              <a:solidFill>
                <a:schemeClr val="tx1"/>
              </a:solidFill>
            </a:endParaRPr>
          </a:p>
          <a:p>
            <a:pPr marL="0" indent="0">
              <a:buNone/>
            </a:pPr>
            <a:r>
              <a:rPr lang="en" dirty="0">
                <a:solidFill>
                  <a:schemeClr val="tx1"/>
                </a:solidFill>
              </a:rPr>
              <a:t>There are other techniques that could be applied, such as cross-valida</a:t>
            </a:r>
            <a:r>
              <a:rPr lang="en-US" dirty="0">
                <a:solidFill>
                  <a:schemeClr val="tx1"/>
                </a:solidFill>
              </a:rPr>
              <a:t>ti</a:t>
            </a:r>
            <a:r>
              <a:rPr lang="en" dirty="0">
                <a:solidFill>
                  <a:schemeClr val="tx1"/>
                </a:solidFill>
              </a:rPr>
              <a:t>on, that may improve the machine learning modeling.</a:t>
            </a:r>
          </a:p>
          <a:p>
            <a:pPr marL="0" indent="0" algn="just">
              <a:lnSpc>
                <a:spcPct val="100000"/>
              </a:lnSpc>
              <a:spcBef>
                <a:spcPts val="1600"/>
              </a:spcBef>
              <a:spcAft>
                <a:spcPts val="1600"/>
              </a:spcAft>
              <a:buNone/>
            </a:pPr>
            <a:r>
              <a:rPr lang="en" dirty="0">
                <a:solidFill>
                  <a:schemeClr val="tx1"/>
                </a:solidFill>
              </a:rPr>
              <a:t>Also, the target variab</a:t>
            </a:r>
            <a:r>
              <a:rPr lang="en-US" dirty="0">
                <a:solidFill>
                  <a:schemeClr val="tx1"/>
                </a:solidFill>
              </a:rPr>
              <a:t>l</a:t>
            </a:r>
            <a:r>
              <a:rPr lang="en" dirty="0">
                <a:solidFill>
                  <a:schemeClr val="tx1"/>
                </a:solidFill>
              </a:rPr>
              <a:t>e was categorized based on coronary artery occlusion. But this is only one type of heart disease, and other types were not considered. It would also be interesting to know the exact amount the coronary artery was occluded. Then it could be turned into a regression problem, where the </a:t>
            </a:r>
            <a:r>
              <a:rPr lang="en" u="sng" dirty="0">
                <a:solidFill>
                  <a:schemeClr val="tx1"/>
                </a:solidFill>
              </a:rPr>
              <a:t>amount</a:t>
            </a:r>
            <a:r>
              <a:rPr lang="en" dirty="0">
                <a:solidFill>
                  <a:schemeClr val="tx1"/>
                </a:solidFill>
              </a:rPr>
              <a:t> of heart disease is predicted.</a:t>
            </a:r>
          </a:p>
          <a:p>
            <a:pPr marL="0" indent="0" algn="just">
              <a:lnSpc>
                <a:spcPct val="100000"/>
              </a:lnSpc>
              <a:spcBef>
                <a:spcPts val="1600"/>
              </a:spcBef>
              <a:spcAft>
                <a:spcPts val="1600"/>
              </a:spcAft>
              <a:buNone/>
            </a:pPr>
            <a:endParaRPr lang="e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Autofit/>
          </a:bodyPr>
          <a:lstStyle/>
          <a:p>
            <a:pPr marL="0" indent="0" algn="just">
              <a:lnSpc>
                <a:spcPct val="100000"/>
              </a:lnSpc>
              <a:spcBef>
                <a:spcPts val="1600"/>
              </a:spcBef>
              <a:spcAft>
                <a:spcPts val="1600"/>
              </a:spcAft>
              <a:buNone/>
            </a:pPr>
            <a:r>
              <a:rPr lang="en" sz="1600" dirty="0">
                <a:solidFill>
                  <a:schemeClr val="tx1"/>
                </a:solidFill>
              </a:rPr>
              <a:t>The dataset has revealed some interesting associations among cardiac test results and heart disease. In particular, long held beliefs about clinical tests such as blood pressure, lab values such as cholesterol, and cardiac stress tests may need to be reconsidered.</a:t>
            </a:r>
          </a:p>
          <a:p>
            <a:pPr marL="0" indent="0" algn="just">
              <a:lnSpc>
                <a:spcPct val="100000"/>
              </a:lnSpc>
              <a:spcBef>
                <a:spcPts val="1600"/>
              </a:spcBef>
              <a:spcAft>
                <a:spcPts val="1600"/>
              </a:spcAft>
              <a:buNone/>
            </a:pPr>
            <a:r>
              <a:rPr lang="en" sz="1600" dirty="0">
                <a:solidFill>
                  <a:schemeClr val="tx1"/>
                </a:solidFill>
              </a:rPr>
              <a:t>While there are some interesting findings from the data, more data is needed to better understand the relationship between cardiac function test results and heart disease.</a:t>
            </a:r>
          </a:p>
          <a:p>
            <a:pPr marL="0" indent="0" algn="just">
              <a:lnSpc>
                <a:spcPct val="100000"/>
              </a:lnSpc>
              <a:spcBef>
                <a:spcPts val="1600"/>
              </a:spcBef>
              <a:spcAft>
                <a:spcPts val="1600"/>
              </a:spcAft>
              <a:buNone/>
            </a:pPr>
            <a:r>
              <a:rPr lang="en" sz="1600" dirty="0">
                <a:solidFill>
                  <a:schemeClr val="tx1"/>
                </a:solidFill>
              </a:rPr>
              <a:t>Based on the results of machine learning modeling, insightful inferences cannot be made from this one dataset. That would require a much richer dataset with more samples, that include people of all ethnic, racial, and geographical backgrounds. Perhaps additional cardiac function tests need to be considered as well.</a:t>
            </a:r>
          </a:p>
          <a:p>
            <a:pPr marL="0" indent="0" algn="just">
              <a:lnSpc>
                <a:spcPct val="100000"/>
              </a:lnSpc>
              <a:spcBef>
                <a:spcPts val="1600"/>
              </a:spcBef>
              <a:spcAft>
                <a:spcPts val="1600"/>
              </a:spcAft>
              <a:buNone/>
            </a:pPr>
            <a:endParaRPr lang="en"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Acknowledgements</a:t>
            </a:r>
            <a:endParaRPr dirty="0"/>
          </a:p>
        </p:txBody>
      </p:sp>
      <p:sp>
        <p:nvSpPr>
          <p:cNvPr id="116" name="Google Shape;116;p23"/>
          <p:cNvSpPr txBox="1">
            <a:spLocks noGrp="1"/>
          </p:cNvSpPr>
          <p:nvPr>
            <p:ph type="body" idx="1"/>
          </p:nvPr>
        </p:nvSpPr>
        <p:spPr>
          <a:xfrm>
            <a:off x="311700" y="1152474"/>
            <a:ext cx="8520600" cy="391437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rPr>
              <a:t>The dataset </a:t>
            </a:r>
            <a:r>
              <a:rPr lang="en-US" sz="1600" dirty="0">
                <a:solidFill>
                  <a:schemeClr val="tx1"/>
                </a:solidFill>
              </a:rPr>
              <a:t>is from Kaggle (</a:t>
            </a:r>
            <a:r>
              <a:rPr lang="en-US" sz="1600" dirty="0">
                <a:solidFill>
                  <a:schemeClr val="tx1"/>
                </a:solidFill>
                <a:hlinkClick r:id="rId3">
                  <a:extLst>
                    <a:ext uri="{A12FA001-AC4F-418D-AE19-62706E023703}">
                      <ahyp:hlinkClr xmlns:ahyp="http://schemas.microsoft.com/office/drawing/2018/hyperlinkcolor" val="tx"/>
                    </a:ext>
                  </a:extLst>
                </a:hlinkClick>
              </a:rPr>
              <a:t>https://www.kaggle.com/ronitf/heart-disease-uci</a:t>
            </a:r>
            <a:r>
              <a:rPr lang="en-US" sz="1600" dirty="0">
                <a:solidFill>
                  <a:schemeClr val="tx1"/>
                </a:solidFill>
              </a:rPr>
              <a:t>) and originally published by the UC Irvine machine learning repository website (</a:t>
            </a:r>
            <a:r>
              <a:rPr lang="en-US" sz="1600" dirty="0">
                <a:solidFill>
                  <a:schemeClr val="tx1"/>
                </a:solidFill>
                <a:hlinkClick r:id="rId4">
                  <a:extLst>
                    <a:ext uri="{A12FA001-AC4F-418D-AE19-62706E023703}">
                      <ahyp:hlinkClr xmlns:ahyp="http://schemas.microsoft.com/office/drawing/2018/hyperlinkcolor" val="tx"/>
                    </a:ext>
                  </a:extLst>
                </a:hlinkClick>
              </a:rPr>
              <a:t>https://archive.ics.uci.edu/ml/datasets/Heart+Disease</a:t>
            </a:r>
            <a:r>
              <a:rPr lang="en-US" sz="1600" dirty="0">
                <a:solidFill>
                  <a:schemeClr val="tx1"/>
                </a:solidFill>
              </a:rPr>
              <a:t>).</a:t>
            </a:r>
          </a:p>
          <a:p>
            <a:pPr marL="0" lvl="0" indent="0" algn="l" rtl="0">
              <a:spcBef>
                <a:spcPts val="0"/>
              </a:spcBef>
              <a:spcAft>
                <a:spcPts val="1600"/>
              </a:spcAft>
              <a:buNone/>
            </a:pPr>
            <a:r>
              <a:rPr lang="en-US" sz="1600" dirty="0">
                <a:solidFill>
                  <a:schemeClr val="tx1"/>
                </a:solidFill>
              </a:rPr>
              <a:t>While no one gave me feedback on this project, I referenced several other Kaggle workbooks and websites:</a:t>
            </a:r>
          </a:p>
          <a:p>
            <a:pPr marL="0" lvl="0" indent="0" algn="l" rtl="0">
              <a:spcBef>
                <a:spcPts val="0"/>
              </a:spcBef>
              <a:spcAft>
                <a:spcPts val="1600"/>
              </a:spcAft>
              <a:buNone/>
            </a:pPr>
            <a:r>
              <a:rPr lang="en-US" sz="1600" dirty="0">
                <a:solidFill>
                  <a:schemeClr val="tx1"/>
                </a:solidFill>
                <a:hlinkClick r:id="rId5">
                  <a:extLst>
                    <a:ext uri="{A12FA001-AC4F-418D-AE19-62706E023703}">
                      <ahyp:hlinkClr xmlns:ahyp="http://schemas.microsoft.com/office/drawing/2018/hyperlinkcolor" val="tx"/>
                    </a:ext>
                  </a:extLst>
                </a:hlinkClick>
              </a:rPr>
              <a:t>https://www.kaggle.com/digvijayyadav/beginners-guide-to-simple-machine-learning</a:t>
            </a:r>
            <a:endParaRPr lang="en-US" sz="1600" dirty="0">
              <a:solidFill>
                <a:schemeClr val="tx1"/>
              </a:solidFill>
            </a:endParaRPr>
          </a:p>
          <a:p>
            <a:pPr marL="0" lvl="0" indent="0">
              <a:spcAft>
                <a:spcPts val="1600"/>
              </a:spcAft>
              <a:buNone/>
            </a:pPr>
            <a:r>
              <a:rPr lang="en-US" sz="1600" dirty="0">
                <a:solidFill>
                  <a:schemeClr val="tx1"/>
                </a:solidFill>
                <a:hlinkClick r:id="rId6">
                  <a:extLst>
                    <a:ext uri="{A12FA001-AC4F-418D-AE19-62706E023703}">
                      <ahyp:hlinkClr xmlns:ahyp="http://schemas.microsoft.com/office/drawing/2018/hyperlinkcolor" val="tx"/>
                    </a:ext>
                  </a:extLst>
                </a:hlinkClick>
              </a:rPr>
              <a:t>https://www.kaggle.com/purvitsharma/heart-disease-classification</a:t>
            </a:r>
            <a:endParaRPr lang="en-US" sz="1600" dirty="0">
              <a:solidFill>
                <a:schemeClr val="tx1"/>
              </a:solidFill>
            </a:endParaRPr>
          </a:p>
          <a:p>
            <a:pPr marL="0" indent="0">
              <a:spcAft>
                <a:spcPts val="1600"/>
              </a:spcAft>
              <a:buNone/>
            </a:pPr>
            <a:r>
              <a:rPr lang="en-US" sz="1600" dirty="0">
                <a:solidFill>
                  <a:schemeClr val="tx1"/>
                </a:solidFill>
                <a:hlinkClick r:id="rId7">
                  <a:extLst>
                    <a:ext uri="{A12FA001-AC4F-418D-AE19-62706E023703}">
                      <ahyp:hlinkClr xmlns:ahyp="http://schemas.microsoft.com/office/drawing/2018/hyperlinkcolor" val="tx"/>
                    </a:ext>
                  </a:extLst>
                </a:hlinkClick>
              </a:rPr>
              <a:t>https://www.jeremyjordan.me/evaluating-a-machine-learning-model/</a:t>
            </a:r>
            <a:endParaRPr lang="en-US" sz="1600" dirty="0">
              <a:solidFill>
                <a:schemeClr val="tx1"/>
              </a:solidFill>
            </a:endParaRPr>
          </a:p>
          <a:p>
            <a:pPr marL="0" lvl="0" indent="0">
              <a:spcAft>
                <a:spcPts val="1600"/>
              </a:spcAft>
              <a:buNone/>
            </a:pPr>
            <a:endParaRPr lang="en-US" sz="1600" dirty="0">
              <a:solidFill>
                <a:schemeClr val="tx1"/>
              </a:solidFill>
            </a:endParaRPr>
          </a:p>
          <a:p>
            <a:pPr marL="0" lvl="0" indent="0">
              <a:spcAft>
                <a:spcPts val="1600"/>
              </a:spcAft>
              <a:buNone/>
            </a:pP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122" name="Google Shape;122;p24"/>
          <p:cNvSpPr txBox="1">
            <a:spLocks noGrp="1"/>
          </p:cNvSpPr>
          <p:nvPr>
            <p:ph type="body" idx="1"/>
          </p:nvPr>
        </p:nvSpPr>
        <p:spPr>
          <a:xfrm>
            <a:off x="311700" y="1463039"/>
            <a:ext cx="8520600" cy="3105835"/>
          </a:xfrm>
          <a:prstGeom prst="rect">
            <a:avLst/>
          </a:prstGeom>
        </p:spPr>
        <p:txBody>
          <a:bodyPr spcFirstLastPara="1" wrap="square" lIns="91425" tIns="91425" rIns="91425" bIns="91425" anchor="t" anchorCtr="0">
            <a:noAutofit/>
          </a:bodyPr>
          <a:lstStyle/>
          <a:p>
            <a:pPr marL="0" indent="0">
              <a:spcAft>
                <a:spcPts val="1600"/>
              </a:spcAft>
              <a:buNone/>
            </a:pPr>
            <a:r>
              <a:rPr lang="en-US" dirty="0"/>
              <a:t>VanderPlas, J. (n.d.). Python Data Science Handbook. Retrieved March 19, 2021, from </a:t>
            </a:r>
            <a:r>
              <a:rPr lang="en-US" dirty="0">
                <a:solidFill>
                  <a:srgbClr val="FF0000"/>
                </a:solidFill>
                <a:hlinkClick r:id="rId3"/>
              </a:rPr>
              <a:t>https://jakevdp.github.io/PythonDataScienceHandbook/</a:t>
            </a:r>
          </a:p>
          <a:p>
            <a:pPr marL="0" lvl="0" indent="0">
              <a:spcAft>
                <a:spcPts val="1600"/>
              </a:spcAft>
              <a:buNone/>
            </a:pPr>
            <a:endParaRPr lang="en-US" dirty="0">
              <a:solidFill>
                <a:srgbClr val="FF0000"/>
              </a:solidFill>
            </a:endParaRPr>
          </a:p>
          <a:p>
            <a:pPr marL="0" lvl="0" indent="0">
              <a:spcAft>
                <a:spcPts val="1600"/>
              </a:spcAft>
              <a:buNone/>
            </a:pPr>
            <a:endParaRPr lang="en-US" dirty="0"/>
          </a:p>
          <a:p>
            <a:pPr marL="0" lvl="0" indent="0">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62" name="Google Shape;62;p14"/>
          <p:cNvSpPr txBox="1">
            <a:spLocks noGrp="1"/>
          </p:cNvSpPr>
          <p:nvPr>
            <p:ph type="body" idx="1"/>
          </p:nvPr>
        </p:nvSpPr>
        <p:spPr>
          <a:xfrm>
            <a:off x="311700" y="1152475"/>
            <a:ext cx="8520600" cy="380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 used the Heart Disease Dataset to examine the relationship between variables such as demographics and cardiac tests and the diagnosis of heart disease, as defined by narrowing of the coronary artery. More specifically, I wanted to see if heart disease can be accurately predicted by the clinical and laboratory test data as well as demographic information. I used a combination of exploratory data analysis, data visualization, and machine learning techniques to answer the research questions. The findings indicate mild correlations betwee</a:t>
            </a:r>
            <a:r>
              <a:rPr lang="en-US" dirty="0"/>
              <a:t>n</a:t>
            </a:r>
            <a:r>
              <a:rPr lang="en" dirty="0"/>
              <a:t> some of the variables and heart disease. Machine learning algorithms applied to the data could accurately predict heart disease in the test data from 72.1% to 83.6% of the time, which on the surface seems like a remarkable achievement given the small size of the dataset.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1017725"/>
            <a:ext cx="8520600" cy="40168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In medicine, physicians face many challenges in making an accurate diagnosis. These include inconclusive and insufficient testing, limited patient access to medical care, and inconsistency with diagnostic protocols. For example, doctors may order different tests for a patient with the same symptoms, and therefore reach different diagnoses. An accurate diagnosis is critical to patient care, and may be a matter of life death.</a:t>
            </a:r>
          </a:p>
          <a:p>
            <a:pPr marL="0" lvl="0" indent="0" algn="l" rtl="0">
              <a:spcBef>
                <a:spcPts val="0"/>
              </a:spcBef>
              <a:spcAft>
                <a:spcPts val="1600"/>
              </a:spcAft>
              <a:buNone/>
            </a:pPr>
            <a:r>
              <a:rPr lang="en" sz="1600" dirty="0"/>
              <a:t>This is personal to me as I am a physical therapist (PT), and while I don’t make diagnoses in the </a:t>
            </a:r>
            <a:r>
              <a:rPr lang="en-US" sz="1600" dirty="0"/>
              <a:t>traditional </a:t>
            </a:r>
            <a:r>
              <a:rPr lang="en" sz="1600" dirty="0"/>
              <a:t>sense, I must make an accurate assessment of my patient’s condition based on their signs and symptoms. Typically patients come to me with little diagnostic work up from their physicians, so my initial eva</a:t>
            </a:r>
            <a:r>
              <a:rPr lang="en-US" sz="1600" dirty="0"/>
              <a:t>lu</a:t>
            </a:r>
            <a:r>
              <a:rPr lang="en" sz="1600" dirty="0"/>
              <a:t>ation and assessment guides me in selecting optimal treatments to improve their physical condition.</a:t>
            </a:r>
          </a:p>
          <a:p>
            <a:pPr marL="0" lvl="0" indent="0" algn="l" rtl="0">
              <a:spcBef>
                <a:spcPts val="0"/>
              </a:spcBef>
              <a:spcAft>
                <a:spcPts val="1600"/>
              </a:spcAft>
              <a:buNone/>
            </a:pPr>
            <a:r>
              <a:rPr lang="en" sz="1600" dirty="0"/>
              <a:t>My interest is in learning how data science and machine learning can be used to make more accurate medical diagnoses.</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dataset I used for my project is the Heart Disease Dataset, which was created by Cardiologists and Researchers from Hungary, Switzerland, and the United States. Specifically, I will examine a subset of 14 of the attributes which includes demographic information as well as cardiac function test results. It includes 303 samples of test results and demographic data for cardiac patients. I found the dataset on both the UCI Machine Learning Repository and Kaggle websites.</a:t>
            </a:r>
          </a:p>
          <a:p>
            <a:pPr marL="0" lvl="0" indent="0">
              <a:spcAft>
                <a:spcPts val="1600"/>
              </a:spcAft>
              <a:buNone/>
            </a:pPr>
            <a:endParaRPr lang="en-US" dirty="0"/>
          </a:p>
          <a:p>
            <a:pPr marL="0" lvl="0" indent="0">
              <a:spcAft>
                <a:spcPts val="1600"/>
              </a:spcAft>
              <a:buNone/>
            </a:pPr>
            <a:endParaRPr lang="en-US" dirty="0"/>
          </a:p>
          <a:p>
            <a:pPr marL="0" lvl="0" indent="0">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 and Cleaning</a:t>
            </a:r>
            <a:endParaRPr dirty="0"/>
          </a:p>
        </p:txBody>
      </p:sp>
      <p:sp>
        <p:nvSpPr>
          <p:cNvPr id="80" name="Google Shape;80;p17"/>
          <p:cNvSpPr txBox="1">
            <a:spLocks noGrp="1"/>
          </p:cNvSpPr>
          <p:nvPr>
            <p:ph type="body" idx="1"/>
          </p:nvPr>
        </p:nvSpPr>
        <p:spPr>
          <a:xfrm>
            <a:off x="311700" y="1301675"/>
            <a:ext cx="8520600" cy="326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tx1"/>
                </a:solidFill>
              </a:rPr>
              <a:t>First, I checked for NA and null values, of which there were none, and then I checked for duplicates. There was one duplicate so it was removed.</a:t>
            </a:r>
          </a:p>
          <a:p>
            <a:pPr marL="0" lvl="0" indent="0">
              <a:spcAft>
                <a:spcPts val="1600"/>
              </a:spcAft>
              <a:buNone/>
            </a:pPr>
            <a:r>
              <a:rPr lang="en" dirty="0">
                <a:solidFill>
                  <a:schemeClr val="tx1"/>
                </a:solidFill>
              </a:rPr>
              <a:t>To apply machine learning algorithms, the data was normalized and categorical variables had to be </a:t>
            </a:r>
            <a:r>
              <a:rPr lang="en-US" dirty="0">
                <a:solidFill>
                  <a:schemeClr val="tx1"/>
                </a:solidFill>
              </a:rPr>
              <a:t>converted into indicator (dummy) variables. The resulting dataset had only 0 or 1 values for these variables, which is required for machine learning applications</a:t>
            </a:r>
            <a:endParaRPr lang="e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Questions</a:t>
            </a:r>
            <a:endParaRPr dirty="0"/>
          </a:p>
        </p:txBody>
      </p:sp>
      <p:sp>
        <p:nvSpPr>
          <p:cNvPr id="86" name="Google Shape;86;p18"/>
          <p:cNvSpPr txBox="1">
            <a:spLocks noGrp="1"/>
          </p:cNvSpPr>
          <p:nvPr>
            <p:ph type="body" idx="1"/>
          </p:nvPr>
        </p:nvSpPr>
        <p:spPr>
          <a:xfrm>
            <a:off x="612371" y="1592130"/>
            <a:ext cx="8520600" cy="298750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tx1"/>
                </a:solidFill>
              </a:rPr>
              <a:t>1. What is the relationship between cardiac function test results and heart disease? </a:t>
            </a:r>
          </a:p>
          <a:p>
            <a:pPr marL="0" lvl="0" indent="0" algn="l" rtl="0">
              <a:spcBef>
                <a:spcPts val="0"/>
              </a:spcBef>
              <a:spcAft>
                <a:spcPts val="1600"/>
              </a:spcAft>
              <a:buNone/>
            </a:pPr>
            <a:r>
              <a:rPr lang="en" dirty="0">
                <a:solidFill>
                  <a:schemeClr val="tx1"/>
                </a:solidFill>
              </a:rPr>
              <a:t>2. Can heart disease by accurately predicted by such test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Methods</a:t>
            </a:r>
            <a:endParaRPr dirty="0"/>
          </a:p>
        </p:txBody>
      </p:sp>
      <p:sp>
        <p:nvSpPr>
          <p:cNvPr id="92" name="Google Shape;92;p19"/>
          <p:cNvSpPr txBox="1">
            <a:spLocks noGrp="1"/>
          </p:cNvSpPr>
          <p:nvPr>
            <p:ph type="body" idx="1"/>
          </p:nvPr>
        </p:nvSpPr>
        <p:spPr>
          <a:xfrm>
            <a:off x="753034" y="1323191"/>
            <a:ext cx="8079265" cy="324568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tx1"/>
                </a:solidFill>
              </a:rPr>
              <a:t>A variety of data science methods were used in the analysis of this dataset, including ex</a:t>
            </a:r>
            <a:r>
              <a:rPr lang="en" dirty="0">
                <a:solidFill>
                  <a:schemeClr val="tx1"/>
                </a:solidFill>
              </a:rPr>
              <a:t>ploratory data analysis, data visualization, correlation, machine learning algorithms, and confusion matrixes.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10793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which variables were associated with heart disease?</a:t>
            </a:r>
            <a:endParaRPr dirty="0"/>
          </a:p>
        </p:txBody>
      </p:sp>
      <p:pic>
        <p:nvPicPr>
          <p:cNvPr id="3" name="Picture 2">
            <a:extLst>
              <a:ext uri="{FF2B5EF4-FFF2-40B4-BE49-F238E27FC236}">
                <a16:creationId xmlns:a16="http://schemas.microsoft.com/office/drawing/2014/main" id="{E147807E-3AB6-004D-8AF7-96B8059BDB53}"/>
              </a:ext>
            </a:extLst>
          </p:cNvPr>
          <p:cNvPicPr>
            <a:picLocks noChangeAspect="1"/>
          </p:cNvPicPr>
          <p:nvPr/>
        </p:nvPicPr>
        <p:blipFill>
          <a:blip r:embed="rId3"/>
          <a:stretch>
            <a:fillRect/>
          </a:stretch>
        </p:blipFill>
        <p:spPr>
          <a:xfrm>
            <a:off x="6267234" y="820605"/>
            <a:ext cx="2680942" cy="1645895"/>
          </a:xfrm>
          <a:prstGeom prst="rect">
            <a:avLst/>
          </a:prstGeom>
        </p:spPr>
      </p:pic>
      <p:pic>
        <p:nvPicPr>
          <p:cNvPr id="5" name="Picture 4">
            <a:extLst>
              <a:ext uri="{FF2B5EF4-FFF2-40B4-BE49-F238E27FC236}">
                <a16:creationId xmlns:a16="http://schemas.microsoft.com/office/drawing/2014/main" id="{6705A787-B03A-5945-B147-8375D54B6D47}"/>
              </a:ext>
            </a:extLst>
          </p:cNvPr>
          <p:cNvPicPr>
            <a:picLocks noChangeAspect="1"/>
          </p:cNvPicPr>
          <p:nvPr/>
        </p:nvPicPr>
        <p:blipFill>
          <a:blip r:embed="rId4"/>
          <a:stretch>
            <a:fillRect/>
          </a:stretch>
        </p:blipFill>
        <p:spPr>
          <a:xfrm>
            <a:off x="6068761" y="2552165"/>
            <a:ext cx="3075239" cy="1668419"/>
          </a:xfrm>
          <a:prstGeom prst="rect">
            <a:avLst/>
          </a:prstGeom>
        </p:spPr>
      </p:pic>
      <p:pic>
        <p:nvPicPr>
          <p:cNvPr id="7" name="Picture 6">
            <a:extLst>
              <a:ext uri="{FF2B5EF4-FFF2-40B4-BE49-F238E27FC236}">
                <a16:creationId xmlns:a16="http://schemas.microsoft.com/office/drawing/2014/main" id="{0DFC081D-986D-A042-919D-16CFEBFC1497}"/>
              </a:ext>
            </a:extLst>
          </p:cNvPr>
          <p:cNvPicPr>
            <a:picLocks noChangeAspect="1"/>
          </p:cNvPicPr>
          <p:nvPr/>
        </p:nvPicPr>
        <p:blipFill>
          <a:blip r:embed="rId5"/>
          <a:stretch>
            <a:fillRect/>
          </a:stretch>
        </p:blipFill>
        <p:spPr>
          <a:xfrm>
            <a:off x="3054731" y="1011864"/>
            <a:ext cx="3212503" cy="1700002"/>
          </a:xfrm>
          <a:prstGeom prst="rect">
            <a:avLst/>
          </a:prstGeom>
        </p:spPr>
      </p:pic>
      <p:pic>
        <p:nvPicPr>
          <p:cNvPr id="9" name="Picture 8">
            <a:extLst>
              <a:ext uri="{FF2B5EF4-FFF2-40B4-BE49-F238E27FC236}">
                <a16:creationId xmlns:a16="http://schemas.microsoft.com/office/drawing/2014/main" id="{71FC9C2E-3146-AF4E-9500-F335A3D6327A}"/>
              </a:ext>
            </a:extLst>
          </p:cNvPr>
          <p:cNvPicPr>
            <a:picLocks noChangeAspect="1"/>
          </p:cNvPicPr>
          <p:nvPr/>
        </p:nvPicPr>
        <p:blipFill>
          <a:blip r:embed="rId6"/>
          <a:stretch>
            <a:fillRect/>
          </a:stretch>
        </p:blipFill>
        <p:spPr>
          <a:xfrm>
            <a:off x="345307" y="1183689"/>
            <a:ext cx="2765655" cy="1574040"/>
          </a:xfrm>
          <a:prstGeom prst="rect">
            <a:avLst/>
          </a:prstGeom>
        </p:spPr>
      </p:pic>
      <p:sp>
        <p:nvSpPr>
          <p:cNvPr id="16" name="TextBox 15">
            <a:extLst>
              <a:ext uri="{FF2B5EF4-FFF2-40B4-BE49-F238E27FC236}">
                <a16:creationId xmlns:a16="http://schemas.microsoft.com/office/drawing/2014/main" id="{D7B0B2D6-64C3-A24C-8A84-E797DF487951}"/>
              </a:ext>
            </a:extLst>
          </p:cNvPr>
          <p:cNvSpPr txBox="1"/>
          <p:nvPr/>
        </p:nvSpPr>
        <p:spPr>
          <a:xfrm>
            <a:off x="559399" y="2897704"/>
            <a:ext cx="5809128" cy="2031325"/>
          </a:xfrm>
          <a:prstGeom prst="rect">
            <a:avLst/>
          </a:prstGeom>
          <a:noFill/>
        </p:spPr>
        <p:txBody>
          <a:bodyPr wrap="square" rtlCol="0">
            <a:spAutoFit/>
          </a:bodyPr>
          <a:lstStyle/>
          <a:p>
            <a:r>
              <a:rPr lang="en-US" dirty="0"/>
              <a:t>The number of samples with heart disease was similar among subjects aged 40s-60s.</a:t>
            </a:r>
          </a:p>
          <a:p>
            <a:endParaRPr lang="en-US" dirty="0"/>
          </a:p>
          <a:p>
            <a:r>
              <a:rPr lang="en-US" dirty="0"/>
              <a:t>For systolic blood pressure and cholesterol, the number of samples with heart disease was highest in the middle range (130s and mid 200s respectively).</a:t>
            </a:r>
          </a:p>
          <a:p>
            <a:endParaRPr lang="en-US" dirty="0"/>
          </a:p>
          <a:p>
            <a:r>
              <a:rPr lang="en-US" dirty="0"/>
              <a:t>For maximum HR achieved (on a stress test), the highest counts of heart disease were those in the 150s and 160s</a:t>
            </a:r>
          </a:p>
        </p:txBody>
      </p:sp>
    </p:spTree>
    <p:extLst>
      <p:ext uri="{BB962C8B-B14F-4D97-AF65-F5344CB8AC3E}">
        <p14:creationId xmlns:p14="http://schemas.microsoft.com/office/powerpoint/2010/main" val="431404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Correlation</a:t>
            </a:r>
            <a:endParaRPr dirty="0"/>
          </a:p>
        </p:txBody>
      </p:sp>
      <p:sp>
        <p:nvSpPr>
          <p:cNvPr id="98" name="Google Shape;98;p20"/>
          <p:cNvSpPr txBox="1">
            <a:spLocks noGrp="1"/>
          </p:cNvSpPr>
          <p:nvPr>
            <p:ph type="body" idx="1"/>
          </p:nvPr>
        </p:nvSpPr>
        <p:spPr>
          <a:xfrm>
            <a:off x="311699" y="1385888"/>
            <a:ext cx="4647575" cy="36379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No strong correlations between individual variables and heart disease were found.</a:t>
            </a:r>
          </a:p>
          <a:p>
            <a:pPr marL="0" lvl="0" indent="0" algn="l" rtl="0">
              <a:spcBef>
                <a:spcPts val="0"/>
              </a:spcBef>
              <a:spcAft>
                <a:spcPts val="0"/>
              </a:spcAft>
              <a:buNone/>
            </a:pPr>
            <a:endParaRPr lang="en-US" dirty="0">
              <a:solidFill>
                <a:schemeClr val="tx1"/>
              </a:solidFill>
            </a:endParaRPr>
          </a:p>
          <a:p>
            <a:pPr marL="0" lvl="0" indent="0" algn="l" rtl="0">
              <a:spcBef>
                <a:spcPts val="0"/>
              </a:spcBef>
              <a:spcAft>
                <a:spcPts val="0"/>
              </a:spcAft>
              <a:buNone/>
            </a:pPr>
            <a:r>
              <a:rPr lang="en-US" dirty="0">
                <a:solidFill>
                  <a:schemeClr val="tx1"/>
                </a:solidFill>
              </a:rPr>
              <a:t>The strongest positive correlation was chest pain (0.43) and the strongest negative correlation was exercise-induced angina (-0.44). This is an interesting finding because intuitively one would think that exercised-induced angina would be an indicator of heart disease</a:t>
            </a:r>
          </a:p>
        </p:txBody>
      </p:sp>
      <p:pic>
        <p:nvPicPr>
          <p:cNvPr id="3" name="Picture 2">
            <a:extLst>
              <a:ext uri="{FF2B5EF4-FFF2-40B4-BE49-F238E27FC236}">
                <a16:creationId xmlns:a16="http://schemas.microsoft.com/office/drawing/2014/main" id="{BDD00552-2DBA-8049-8956-5EE6BB5F12BB}"/>
              </a:ext>
            </a:extLst>
          </p:cNvPr>
          <p:cNvPicPr>
            <a:picLocks noChangeAspect="1"/>
          </p:cNvPicPr>
          <p:nvPr/>
        </p:nvPicPr>
        <p:blipFill rotWithShape="1">
          <a:blip r:embed="rId3"/>
          <a:srcRect l="25944" t="2657" r="22453" b="11324"/>
          <a:stretch/>
        </p:blipFill>
        <p:spPr>
          <a:xfrm>
            <a:off x="5386388" y="685800"/>
            <a:ext cx="3314701" cy="4013315"/>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8920</TotalTime>
  <Words>1213</Words>
  <Application>Microsoft Macintosh PowerPoint</Application>
  <PresentationFormat>On-screen Show (16:9)</PresentationFormat>
  <Paragraphs>65</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The Relationship Between Cardiac Testing and Heart Disease</vt:lpstr>
      <vt:lpstr>Abstract</vt:lpstr>
      <vt:lpstr>Motivation</vt:lpstr>
      <vt:lpstr>Dataset</vt:lpstr>
      <vt:lpstr>Data Preparation and Cleaning</vt:lpstr>
      <vt:lpstr>Research Questions</vt:lpstr>
      <vt:lpstr>Methods</vt:lpstr>
      <vt:lpstr>Findings: which variables were associated with heart disease?</vt:lpstr>
      <vt:lpstr>Findings: Correlation</vt:lpstr>
      <vt:lpstr>Findings: Machine Learning</vt:lpstr>
      <vt:lpstr>Findings: Confusion Matrixes</vt:lpstr>
      <vt:lpstr>Findings: Confusion Matrixes</vt:lpstr>
      <vt:lpstr>Limitations</vt:lpstr>
      <vt:lpstr>Conclusions</vt:lpstr>
      <vt:lpstr>Acknowledgements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Paul Venuto</cp:lastModifiedBy>
  <cp:revision>52</cp:revision>
  <dcterms:modified xsi:type="dcterms:W3CDTF">2021-04-03T21:47:17Z</dcterms:modified>
</cp:coreProperties>
</file>