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6" r:id="rId3"/>
    <p:sldId id="292" r:id="rId4"/>
    <p:sldId id="268" r:id="rId5"/>
    <p:sldId id="267" r:id="rId6"/>
    <p:sldId id="264" r:id="rId7"/>
    <p:sldId id="265" r:id="rId8"/>
    <p:sldId id="286" r:id="rId9"/>
    <p:sldId id="289" r:id="rId10"/>
    <p:sldId id="291" r:id="rId11"/>
    <p:sldId id="287" r:id="rId12"/>
    <p:sldId id="284" r:id="rId13"/>
    <p:sldId id="263" r:id="rId14"/>
    <p:sldId id="272" r:id="rId15"/>
    <p:sldId id="271" r:id="rId16"/>
    <p:sldId id="285" r:id="rId17"/>
    <p:sldId id="276" r:id="rId18"/>
    <p:sldId id="277" r:id="rId19"/>
    <p:sldId id="278" r:id="rId20"/>
    <p:sldId id="279" r:id="rId21"/>
    <p:sldId id="275" r:id="rId22"/>
    <p:sldId id="274" r:id="rId23"/>
    <p:sldId id="273" r:id="rId24"/>
    <p:sldId id="280" r:id="rId25"/>
    <p:sldId id="281" r:id="rId26"/>
    <p:sldId id="282" r:id="rId27"/>
    <p:sldId id="283" r:id="rId28"/>
    <p:sldId id="293" r:id="rId2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00"/>
    <a:srgbClr val="F2C160"/>
    <a:srgbClr val="F7E9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610" autoAdjust="0"/>
    <p:restoredTop sz="94687" autoAdjust="0"/>
  </p:normalViewPr>
  <p:slideViewPr>
    <p:cSldViewPr>
      <p:cViewPr varScale="1">
        <p:scale>
          <a:sx n="127" d="100"/>
          <a:sy n="127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825AB9-8B9F-4619-9ECB-76ABA9CE676F}" type="datetimeFigureOut">
              <a:rPr lang="en-US"/>
              <a:pPr>
                <a:defRPr/>
              </a:pPr>
              <a:t>5/14/2007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7CD07A-A353-4A45-AA9F-71F4416DA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F4A4AF-B95E-4A98-8905-6549EE806A39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A620C2-7A28-4444-A1D0-C624B9AFDD9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E002D3-5B28-4DF5-8A72-921FEA0C0757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DB66D-C709-4FDF-BE07-A2EDFDF089BF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/>
            <a:r>
              <a:rPr lang="en-US" dirty="0" err="1" smtClean="0">
                <a:solidFill>
                  <a:schemeClr val="bg1"/>
                </a:solidFill>
              </a:rPr>
              <a:t>Een</a:t>
            </a:r>
            <a:r>
              <a:rPr lang="en-US" smtClean="0">
                <a:solidFill>
                  <a:schemeClr val="bg1"/>
                </a:solidFill>
              </a:rPr>
              <a:t> extensible content processing framework</a:t>
            </a:r>
          </a:p>
          <a:p>
            <a:pPr marL="0" lvl="1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190FE-0D0F-4EF7-8044-ECB16E7F369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ED92-EEF4-4034-81B6-9F35DF6D9A8B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A013-E3B2-4A25-94C4-99554F32FF5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807A-7E9F-42AD-A926-5425C1ED94CD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EE0B4-344B-4DAE-B540-6452D502DF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20B34-C3C6-414B-88B6-D21B9A49FFEF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47780-6B81-430A-9B56-7C0F940EF9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410EA-E1D0-4E7F-9E72-1A2C3AC5F8FD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52372-3C8A-4443-9766-320A0DB294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88B0C-54BC-4A2A-A359-393AC7894A68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F5272-2195-4A7B-86E2-E892C46385B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E8DBF-B4E4-4A02-9359-E2C0F06A3A4E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6157-1747-4508-91DB-A4F617BACBF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B4A32-FBAD-4585-B29F-B3E312AF08BF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1CBF9-3566-44DF-92B2-606B293CAE0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4D9E-42A1-4B37-AA96-94BCEEC02B6C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4870E-7C17-4136-BE18-24D3821E15F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131C-CBFB-4CE2-9651-0E6AB77B4943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474B-A836-46D0-BCFF-0514276FBD2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957B8-5AB0-4E8E-9883-593B70962B91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82149-7616-4790-948E-E9B4B9602C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A01AE-1958-406D-8441-758C60D4FD15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77718-9593-4ED8-847C-FD977904BF6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2AA8CC-E3E0-454B-8FFD-A58D3946EC55}" type="datetimeFigureOut">
              <a:rPr lang="nl-NL"/>
              <a:pPr>
                <a:defRPr/>
              </a:pPr>
              <a:t>14-5-2007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835A10-2146-404A-9927-3E13510948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gyware.com/weblinks.php?cat_id=7&amp;weblink_id=318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orn2code.net/" TargetMode="External"/><Relationship Id="rId2" Type="http://schemas.openxmlformats.org/officeDocument/2006/relationships/hyperlink" Target="http://www.detrio.n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jvandesande@born2code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3276600" y="4226534"/>
            <a:ext cx="5867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Pieter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Joost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van de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Sande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>Microsoft Visual C# 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MVP</a:t>
            </a:r>
            <a:br>
              <a:rPr lang="en-US" sz="2200" dirty="0" smtClean="0">
                <a:solidFill>
                  <a:schemeClr val="bg1"/>
                </a:solidFill>
                <a:latin typeface="+mj-lt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+mj-lt"/>
              </a:rPr>
              <a:t>Bestuurslid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+mj-lt"/>
              </a:rPr>
              <a:t>stichting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+mj-lt"/>
              </a:rPr>
              <a:t>dotNed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pjvandesande@detrio.nl</a:t>
            </a:r>
            <a:br>
              <a:rPr lang="en-US" sz="2200" dirty="0" smtClean="0">
                <a:solidFill>
                  <a:schemeClr val="bg1"/>
                </a:solidFill>
                <a:latin typeface="+mj-lt"/>
              </a:rPr>
            </a:b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http://born2code.net</a:t>
            </a:r>
          </a:p>
          <a:p>
            <a:pPr algn="r">
              <a:spcBef>
                <a:spcPct val="50000"/>
              </a:spcBef>
            </a:pP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12 Mei 2007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500063" y="2143125"/>
            <a:ext cx="8229600" cy="939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2C160"/>
                </a:solidFill>
              </a:rPr>
              <a:t>Microsoft’s XNA</a:t>
            </a:r>
            <a:endParaRPr lang="nl-NL" sz="4800" dirty="0" smtClean="0">
              <a:solidFill>
                <a:srgbClr val="F2C160"/>
              </a:solidFill>
            </a:endParaRPr>
          </a:p>
        </p:txBody>
      </p:sp>
    </p:spTree>
  </p:cSld>
  <p:clrMapOvr>
    <a:masterClrMapping/>
  </p:clrMapOvr>
  <p:transition advTm="890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Framework Overzicht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88975" y="4883150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Platform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2273300" y="5081588"/>
            <a:ext cx="6030913" cy="739775"/>
            <a:chOff x="1432" y="3201"/>
            <a:chExt cx="3799" cy="466"/>
          </a:xfrm>
        </p:grpSpPr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2398" y="3201"/>
              <a:ext cx="899" cy="465"/>
              <a:chOff x="2441" y="3196"/>
              <a:chExt cx="899" cy="465"/>
            </a:xfrm>
          </p:grpSpPr>
          <p:pic>
            <p:nvPicPr>
              <p:cNvPr id="27709" name="Rectangle 9276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XACT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6" name="Group 105"/>
            <p:cNvGrpSpPr>
              <a:grpSpLocks/>
            </p:cNvGrpSpPr>
            <p:nvPr/>
          </p:nvGrpSpPr>
          <p:grpSpPr bwMode="auto">
            <a:xfrm>
              <a:off x="3365" y="3201"/>
              <a:ext cx="899" cy="465"/>
              <a:chOff x="2441" y="3196"/>
              <a:chExt cx="899" cy="465"/>
            </a:xfrm>
          </p:grpSpPr>
          <p:pic>
            <p:nvPicPr>
              <p:cNvPr id="27707" name="Rectangle 9274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XINPUT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7" name="Group 108"/>
            <p:cNvGrpSpPr>
              <a:grpSpLocks/>
            </p:cNvGrpSpPr>
            <p:nvPr/>
          </p:nvGrpSpPr>
          <p:grpSpPr bwMode="auto">
            <a:xfrm>
              <a:off x="4332" y="3201"/>
              <a:ext cx="899" cy="465"/>
              <a:chOff x="2441" y="3196"/>
              <a:chExt cx="899" cy="465"/>
            </a:xfrm>
          </p:grpSpPr>
          <p:pic>
            <p:nvPicPr>
              <p:cNvPr id="27705" name="Rectangle 9272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XContent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8" name="Group 111"/>
            <p:cNvGrpSpPr>
              <a:grpSpLocks/>
            </p:cNvGrpSpPr>
            <p:nvPr/>
          </p:nvGrpSpPr>
          <p:grpSpPr bwMode="auto">
            <a:xfrm>
              <a:off x="1432" y="3202"/>
              <a:ext cx="899" cy="465"/>
              <a:chOff x="2441" y="3196"/>
              <a:chExt cx="899" cy="465"/>
            </a:xfrm>
          </p:grpSpPr>
          <p:pic>
            <p:nvPicPr>
              <p:cNvPr id="27703" name="Rectangle 9270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Direct3D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17" name="Group 169"/>
          <p:cNvGrpSpPr>
            <a:grpSpLocks/>
          </p:cNvGrpSpPr>
          <p:nvPr/>
        </p:nvGrpSpPr>
        <p:grpSpPr bwMode="auto">
          <a:xfrm>
            <a:off x="228600" y="6419850"/>
            <a:ext cx="5681663" cy="338138"/>
            <a:chOff x="144" y="4044"/>
            <a:chExt cx="3579" cy="213"/>
          </a:xfrm>
        </p:grpSpPr>
        <p:sp>
          <p:nvSpPr>
            <p:cNvPr id="27659" name="TextBox 9226"/>
            <p:cNvSpPr txBox="1">
              <a:spLocks noChangeArrowheads="1"/>
            </p:cNvSpPr>
            <p:nvPr/>
          </p:nvSpPr>
          <p:spPr bwMode="auto">
            <a:xfrm>
              <a:off x="144" y="4044"/>
              <a:ext cx="7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Trebuchet MS" pitchFamily="34" charset="0"/>
                </a:rPr>
                <a:t>Legend</a:t>
              </a:r>
            </a:p>
          </p:txBody>
        </p:sp>
        <p:pic>
          <p:nvPicPr>
            <p:cNvPr id="27660" name="Rectangle 922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25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809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XNA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Provides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7662" name="Rectangle 9229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1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3" name="Rectangle 9230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18" y="4049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822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You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65" name="TextBox 63"/>
            <p:cNvSpPr txBox="1">
              <a:spLocks noChangeArrowheads="1"/>
            </p:cNvSpPr>
            <p:nvPr/>
          </p:nvSpPr>
          <p:spPr bwMode="auto">
            <a:xfrm>
              <a:off x="2835" y="4060"/>
              <a:ext cx="888" cy="1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Community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688975" y="2282825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Extended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19" name="Group 155"/>
          <p:cNvGrpSpPr>
            <a:grpSpLocks/>
          </p:cNvGrpSpPr>
          <p:nvPr/>
        </p:nvGrpSpPr>
        <p:grpSpPr bwMode="auto">
          <a:xfrm>
            <a:off x="2273300" y="2506663"/>
            <a:ext cx="6030913" cy="738187"/>
            <a:chOff x="1432" y="1579"/>
            <a:chExt cx="3799" cy="465"/>
          </a:xfrm>
        </p:grpSpPr>
        <p:grpSp>
          <p:nvGrpSpPr>
            <p:cNvPr id="21" name="Group 129"/>
            <p:cNvGrpSpPr>
              <a:grpSpLocks/>
            </p:cNvGrpSpPr>
            <p:nvPr/>
          </p:nvGrpSpPr>
          <p:grpSpPr bwMode="auto">
            <a:xfrm>
              <a:off x="1432" y="1579"/>
              <a:ext cx="1829" cy="465"/>
              <a:chOff x="2441" y="3196"/>
              <a:chExt cx="899" cy="465"/>
            </a:xfrm>
          </p:grpSpPr>
          <p:pic>
            <p:nvPicPr>
              <p:cNvPr id="71" name="Rectangle 924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Application Model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22" name="Group 132"/>
            <p:cNvGrpSpPr>
              <a:grpSpLocks/>
            </p:cNvGrpSpPr>
            <p:nvPr/>
          </p:nvGrpSpPr>
          <p:grpSpPr bwMode="auto">
            <a:xfrm>
              <a:off x="3402" y="1579"/>
              <a:ext cx="1829" cy="465"/>
              <a:chOff x="2441" y="3196"/>
              <a:chExt cx="899" cy="465"/>
            </a:xfrm>
          </p:grpSpPr>
          <p:pic>
            <p:nvPicPr>
              <p:cNvPr id="69" name="Rectangle 924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Content Pipeline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23" name="Group 72"/>
          <p:cNvGrpSpPr/>
          <p:nvPr/>
        </p:nvGrpSpPr>
        <p:grpSpPr>
          <a:xfrm>
            <a:off x="688975" y="1000116"/>
            <a:ext cx="7769225" cy="1143000"/>
            <a:chOff x="688975" y="984250"/>
            <a:chExt cx="7769225" cy="1143000"/>
          </a:xfrm>
        </p:grpSpPr>
        <p:sp>
          <p:nvSpPr>
            <p:cNvPr id="74" name="Rounded Rectangle 73"/>
            <p:cNvSpPr>
              <a:spLocks noChangeArrowheads="1"/>
            </p:cNvSpPr>
            <p:nvPr/>
          </p:nvSpPr>
          <p:spPr bwMode="auto">
            <a:xfrm>
              <a:off x="688975" y="984250"/>
              <a:ext cx="7769225" cy="1143000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Games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4" name="Group 170"/>
            <p:cNvGrpSpPr>
              <a:grpSpLocks/>
            </p:cNvGrpSpPr>
            <p:nvPr/>
          </p:nvGrpSpPr>
          <p:grpSpPr bwMode="auto">
            <a:xfrm>
              <a:off x="2273300" y="1214434"/>
              <a:ext cx="6030913" cy="741360"/>
              <a:chOff x="1432" y="765"/>
              <a:chExt cx="3799" cy="467"/>
            </a:xfrm>
          </p:grpSpPr>
          <p:grpSp>
            <p:nvGrpSpPr>
              <p:cNvPr id="25" name="Group 135"/>
              <p:cNvGrpSpPr>
                <a:grpSpLocks/>
              </p:cNvGrpSpPr>
              <p:nvPr/>
            </p:nvGrpSpPr>
            <p:grpSpPr bwMode="auto">
              <a:xfrm>
                <a:off x="1432" y="766"/>
                <a:ext cx="890" cy="465"/>
                <a:chOff x="2441" y="3196"/>
                <a:chExt cx="899" cy="465"/>
              </a:xfrm>
            </p:grpSpPr>
            <p:pic>
              <p:nvPicPr>
                <p:cNvPr id="86" name="Rectangle 9243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441" y="3196"/>
                  <a:ext cx="899" cy="4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2444" y="3328"/>
                  <a:ext cx="887" cy="212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Starter Kits</a:t>
                  </a:r>
                  <a:endParaRPr lang="en-US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6" name="Group 150"/>
              <p:cNvGrpSpPr>
                <a:grpSpLocks/>
              </p:cNvGrpSpPr>
              <p:nvPr/>
            </p:nvGrpSpPr>
            <p:grpSpPr bwMode="auto">
              <a:xfrm>
                <a:off x="2397" y="766"/>
                <a:ext cx="893" cy="466"/>
                <a:chOff x="2390" y="768"/>
                <a:chExt cx="893" cy="466"/>
              </a:xfrm>
            </p:grpSpPr>
            <p:pic>
              <p:nvPicPr>
                <p:cNvPr id="84" name="Rectangle 9241"/>
                <p:cNvPicPr>
                  <a:picLocks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390" y="768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5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2393" y="899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Code</a:t>
                  </a:r>
                  <a:endParaRPr lang="en-US" sz="2000" b="1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7" name="Group 143"/>
              <p:cNvGrpSpPr>
                <a:grpSpLocks/>
              </p:cNvGrpSpPr>
              <p:nvPr/>
            </p:nvGrpSpPr>
            <p:grpSpPr bwMode="auto">
              <a:xfrm>
                <a:off x="3365" y="766"/>
                <a:ext cx="893" cy="466"/>
                <a:chOff x="2188" y="713"/>
                <a:chExt cx="893" cy="466"/>
              </a:xfrm>
            </p:grpSpPr>
            <p:pic>
              <p:nvPicPr>
                <p:cNvPr id="82" name="Rectangle 9239"/>
                <p:cNvPicPr>
                  <a:picLocks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188" y="713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2191" y="844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Content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9" name="Group 152"/>
              <p:cNvGrpSpPr>
                <a:grpSpLocks/>
              </p:cNvGrpSpPr>
              <p:nvPr/>
            </p:nvGrpSpPr>
            <p:grpSpPr bwMode="auto">
              <a:xfrm>
                <a:off x="4334" y="765"/>
                <a:ext cx="897" cy="467"/>
                <a:chOff x="4334" y="765"/>
                <a:chExt cx="897" cy="467"/>
              </a:xfrm>
            </p:grpSpPr>
            <p:pic>
              <p:nvPicPr>
                <p:cNvPr id="80" name="Rectangle 9237"/>
                <p:cNvPicPr>
                  <a:picLocks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334" y="765"/>
                  <a:ext cx="897" cy="4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1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341" y="905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Components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</p:grpSp>
      </p:grp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688975" y="3582988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67" name="Group 154"/>
          <p:cNvGrpSpPr>
            <a:grpSpLocks/>
          </p:cNvGrpSpPr>
          <p:nvPr/>
        </p:nvGrpSpPr>
        <p:grpSpPr bwMode="auto">
          <a:xfrm>
            <a:off x="2273300" y="3794125"/>
            <a:ext cx="6030913" cy="739775"/>
            <a:chOff x="1432" y="2390"/>
            <a:chExt cx="3799" cy="466"/>
          </a:xfrm>
        </p:grpSpPr>
        <p:grpSp>
          <p:nvGrpSpPr>
            <p:cNvPr id="68" name="Group 114"/>
            <p:cNvGrpSpPr>
              <a:grpSpLocks/>
            </p:cNvGrpSpPr>
            <p:nvPr/>
          </p:nvGrpSpPr>
          <p:grpSpPr bwMode="auto">
            <a:xfrm>
              <a:off x="1432" y="2390"/>
              <a:ext cx="723" cy="465"/>
              <a:chOff x="2441" y="3196"/>
              <a:chExt cx="899" cy="465"/>
            </a:xfrm>
          </p:grpSpPr>
          <p:pic>
            <p:nvPicPr>
              <p:cNvPr id="94" name="Rectangle 9264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Graphics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73" name="Group 117"/>
            <p:cNvGrpSpPr>
              <a:grpSpLocks/>
            </p:cNvGrpSpPr>
            <p:nvPr/>
          </p:nvGrpSpPr>
          <p:grpSpPr bwMode="auto">
            <a:xfrm>
              <a:off x="2201" y="2390"/>
              <a:ext cx="723" cy="465"/>
              <a:chOff x="2441" y="3196"/>
              <a:chExt cx="899" cy="465"/>
            </a:xfrm>
          </p:grpSpPr>
          <p:pic>
            <p:nvPicPr>
              <p:cNvPr id="92" name="Rectangle 9262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Audio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75" name="Group 120"/>
            <p:cNvGrpSpPr>
              <a:grpSpLocks/>
            </p:cNvGrpSpPr>
            <p:nvPr/>
          </p:nvGrpSpPr>
          <p:grpSpPr bwMode="auto">
            <a:xfrm>
              <a:off x="2970" y="2390"/>
              <a:ext cx="723" cy="465"/>
              <a:chOff x="2441" y="3196"/>
              <a:chExt cx="899" cy="465"/>
            </a:xfrm>
          </p:grpSpPr>
          <p:pic>
            <p:nvPicPr>
              <p:cNvPr id="90" name="Rectangle 9260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Input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76" name="Group 123"/>
            <p:cNvGrpSpPr>
              <a:grpSpLocks/>
            </p:cNvGrpSpPr>
            <p:nvPr/>
          </p:nvGrpSpPr>
          <p:grpSpPr bwMode="auto">
            <a:xfrm>
              <a:off x="3739" y="2390"/>
              <a:ext cx="723" cy="465"/>
              <a:chOff x="2441" y="3196"/>
              <a:chExt cx="899" cy="465"/>
            </a:xfrm>
          </p:grpSpPr>
          <p:pic>
            <p:nvPicPr>
              <p:cNvPr id="88" name="Rectangle 9258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Math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77" name="Group 126"/>
            <p:cNvGrpSpPr>
              <a:grpSpLocks/>
            </p:cNvGrpSpPr>
            <p:nvPr/>
          </p:nvGrpSpPr>
          <p:grpSpPr bwMode="auto">
            <a:xfrm>
              <a:off x="4508" y="2391"/>
              <a:ext cx="723" cy="465"/>
              <a:chOff x="2441" y="3196"/>
              <a:chExt cx="899" cy="465"/>
            </a:xfrm>
          </p:grpSpPr>
          <p:pic>
            <p:nvPicPr>
              <p:cNvPr id="78" name="Rectangle 9256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Storage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advTm="466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Framework Overzicht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88975" y="4883150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Platform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88975" y="3582988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88975" y="2282825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Extended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2273300" y="5081588"/>
            <a:ext cx="6030913" cy="739775"/>
            <a:chOff x="1432" y="3201"/>
            <a:chExt cx="3799" cy="466"/>
          </a:xfrm>
        </p:grpSpPr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2398" y="3201"/>
              <a:ext cx="899" cy="465"/>
              <a:chOff x="2441" y="3196"/>
              <a:chExt cx="899" cy="465"/>
            </a:xfrm>
          </p:grpSpPr>
          <p:pic>
            <p:nvPicPr>
              <p:cNvPr id="27709" name="Rectangle 927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XACT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3365" y="3201"/>
              <a:ext cx="899" cy="465"/>
              <a:chOff x="2441" y="3196"/>
              <a:chExt cx="899" cy="465"/>
            </a:xfrm>
          </p:grpSpPr>
          <p:pic>
            <p:nvPicPr>
              <p:cNvPr id="27707" name="Rectangle 927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XINPUT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4332" y="3201"/>
              <a:ext cx="899" cy="465"/>
              <a:chOff x="2441" y="3196"/>
              <a:chExt cx="899" cy="465"/>
            </a:xfrm>
          </p:grpSpPr>
          <p:pic>
            <p:nvPicPr>
              <p:cNvPr id="27705" name="Rectangle 927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XContent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1432" y="3202"/>
              <a:ext cx="899" cy="465"/>
              <a:chOff x="2441" y="3196"/>
              <a:chExt cx="899" cy="465"/>
            </a:xfrm>
          </p:grpSpPr>
          <p:pic>
            <p:nvPicPr>
              <p:cNvPr id="27703" name="Rectangle 927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Direct3D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2273300" y="3794125"/>
            <a:ext cx="6030913" cy="739775"/>
            <a:chOff x="1432" y="2390"/>
            <a:chExt cx="3799" cy="466"/>
          </a:xfrm>
        </p:grpSpPr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432" y="2390"/>
              <a:ext cx="723" cy="465"/>
              <a:chOff x="2441" y="3196"/>
              <a:chExt cx="899" cy="465"/>
            </a:xfrm>
          </p:grpSpPr>
          <p:pic>
            <p:nvPicPr>
              <p:cNvPr id="27697" name="Rectangle 926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Graphics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3" name="Group 117"/>
            <p:cNvGrpSpPr>
              <a:grpSpLocks/>
            </p:cNvGrpSpPr>
            <p:nvPr/>
          </p:nvGrpSpPr>
          <p:grpSpPr bwMode="auto">
            <a:xfrm>
              <a:off x="2201" y="2390"/>
              <a:ext cx="723" cy="465"/>
              <a:chOff x="2441" y="3196"/>
              <a:chExt cx="899" cy="465"/>
            </a:xfrm>
          </p:grpSpPr>
          <p:pic>
            <p:nvPicPr>
              <p:cNvPr id="27695" name="Rectangle 926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Audio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5" name="Group 120"/>
            <p:cNvGrpSpPr>
              <a:grpSpLocks/>
            </p:cNvGrpSpPr>
            <p:nvPr/>
          </p:nvGrpSpPr>
          <p:grpSpPr bwMode="auto">
            <a:xfrm>
              <a:off x="2970" y="2390"/>
              <a:ext cx="723" cy="465"/>
              <a:chOff x="2441" y="3196"/>
              <a:chExt cx="899" cy="465"/>
            </a:xfrm>
          </p:grpSpPr>
          <p:pic>
            <p:nvPicPr>
              <p:cNvPr id="27693" name="Rectangle 926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Input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7" name="Group 123"/>
            <p:cNvGrpSpPr>
              <a:grpSpLocks/>
            </p:cNvGrpSpPr>
            <p:nvPr/>
          </p:nvGrpSpPr>
          <p:grpSpPr bwMode="auto">
            <a:xfrm>
              <a:off x="3739" y="2390"/>
              <a:ext cx="723" cy="465"/>
              <a:chOff x="2441" y="3196"/>
              <a:chExt cx="899" cy="465"/>
            </a:xfrm>
          </p:grpSpPr>
          <p:pic>
            <p:nvPicPr>
              <p:cNvPr id="27691" name="Rectangle 925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" name="TextBox 29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Math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4508" y="2391"/>
              <a:ext cx="723" cy="465"/>
              <a:chOff x="2441" y="3196"/>
              <a:chExt cx="899" cy="465"/>
            </a:xfrm>
          </p:grpSpPr>
          <p:pic>
            <p:nvPicPr>
              <p:cNvPr id="27689" name="Rectangle 925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Storage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21" name="Group 155"/>
          <p:cNvGrpSpPr>
            <a:grpSpLocks/>
          </p:cNvGrpSpPr>
          <p:nvPr/>
        </p:nvGrpSpPr>
        <p:grpSpPr bwMode="auto">
          <a:xfrm>
            <a:off x="2273300" y="2506663"/>
            <a:ext cx="6030913" cy="738187"/>
            <a:chOff x="1432" y="1579"/>
            <a:chExt cx="3799" cy="465"/>
          </a:xfrm>
        </p:grpSpPr>
        <p:grpSp>
          <p:nvGrpSpPr>
            <p:cNvPr id="22" name="Group 129"/>
            <p:cNvGrpSpPr>
              <a:grpSpLocks/>
            </p:cNvGrpSpPr>
            <p:nvPr/>
          </p:nvGrpSpPr>
          <p:grpSpPr bwMode="auto">
            <a:xfrm>
              <a:off x="1432" y="1579"/>
              <a:ext cx="1829" cy="465"/>
              <a:chOff x="2441" y="3196"/>
              <a:chExt cx="899" cy="465"/>
            </a:xfrm>
          </p:grpSpPr>
          <p:pic>
            <p:nvPicPr>
              <p:cNvPr id="27682" name="Rectangle 924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Application Model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23" name="Group 132"/>
            <p:cNvGrpSpPr>
              <a:grpSpLocks/>
            </p:cNvGrpSpPr>
            <p:nvPr/>
          </p:nvGrpSpPr>
          <p:grpSpPr bwMode="auto">
            <a:xfrm>
              <a:off x="3402" y="1579"/>
              <a:ext cx="1829" cy="465"/>
              <a:chOff x="2441" y="3196"/>
              <a:chExt cx="899" cy="465"/>
            </a:xfrm>
          </p:grpSpPr>
          <p:pic>
            <p:nvPicPr>
              <p:cNvPr id="27680" name="Rectangle 924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Content Pipeline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24" name="Group 63"/>
          <p:cNvGrpSpPr/>
          <p:nvPr/>
        </p:nvGrpSpPr>
        <p:grpSpPr>
          <a:xfrm>
            <a:off x="688975" y="1000116"/>
            <a:ext cx="7769225" cy="1143000"/>
            <a:chOff x="688975" y="984250"/>
            <a:chExt cx="7769225" cy="114300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88975" y="984250"/>
              <a:ext cx="7769225" cy="1143000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Games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5" name="Group 170"/>
            <p:cNvGrpSpPr>
              <a:grpSpLocks/>
            </p:cNvGrpSpPr>
            <p:nvPr/>
          </p:nvGrpSpPr>
          <p:grpSpPr bwMode="auto">
            <a:xfrm>
              <a:off x="2273300" y="1214438"/>
              <a:ext cx="6030913" cy="741362"/>
              <a:chOff x="1432" y="765"/>
              <a:chExt cx="3799" cy="467"/>
            </a:xfrm>
          </p:grpSpPr>
          <p:grpSp>
            <p:nvGrpSpPr>
              <p:cNvPr id="26" name="Group 135"/>
              <p:cNvGrpSpPr>
                <a:grpSpLocks/>
              </p:cNvGrpSpPr>
              <p:nvPr/>
            </p:nvGrpSpPr>
            <p:grpSpPr bwMode="auto">
              <a:xfrm>
                <a:off x="1432" y="766"/>
                <a:ext cx="890" cy="465"/>
                <a:chOff x="2441" y="3196"/>
                <a:chExt cx="899" cy="465"/>
              </a:xfrm>
            </p:grpSpPr>
            <p:pic>
              <p:nvPicPr>
                <p:cNvPr id="27676" name="Rectangle 9243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441" y="3196"/>
                  <a:ext cx="899" cy="4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2444" y="3328"/>
                  <a:ext cx="887" cy="212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Starter Kits</a:t>
                  </a:r>
                  <a:endParaRPr lang="en-US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2397" y="766"/>
                <a:ext cx="893" cy="466"/>
                <a:chOff x="2390" y="768"/>
                <a:chExt cx="893" cy="466"/>
              </a:xfrm>
            </p:grpSpPr>
            <p:pic>
              <p:nvPicPr>
                <p:cNvPr id="27674" name="Rectangle 9241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390" y="768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93" y="899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Code</a:t>
                  </a:r>
                  <a:endParaRPr lang="en-US" sz="2000" b="1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9" name="Group 143"/>
              <p:cNvGrpSpPr>
                <a:grpSpLocks/>
              </p:cNvGrpSpPr>
              <p:nvPr/>
            </p:nvGrpSpPr>
            <p:grpSpPr bwMode="auto">
              <a:xfrm>
                <a:off x="3365" y="766"/>
                <a:ext cx="893" cy="466"/>
                <a:chOff x="2188" y="713"/>
                <a:chExt cx="893" cy="466"/>
              </a:xfrm>
            </p:grpSpPr>
            <p:pic>
              <p:nvPicPr>
                <p:cNvPr id="27672" name="Rectangle 9239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188" y="713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2191" y="844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Content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31" name="Group 152"/>
              <p:cNvGrpSpPr>
                <a:grpSpLocks/>
              </p:cNvGrpSpPr>
              <p:nvPr/>
            </p:nvGrpSpPr>
            <p:grpSpPr bwMode="auto">
              <a:xfrm>
                <a:off x="4334" y="765"/>
                <a:ext cx="897" cy="467"/>
                <a:chOff x="4334" y="765"/>
                <a:chExt cx="897" cy="467"/>
              </a:xfrm>
            </p:grpSpPr>
            <p:pic>
              <p:nvPicPr>
                <p:cNvPr id="27670" name="Rectangle 9237"/>
                <p:cNvPicPr>
                  <a:picLocks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334" y="765"/>
                  <a:ext cx="897" cy="4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341" y="905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Components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</p:grpSp>
      </p:grpSp>
      <p:grpSp>
        <p:nvGrpSpPr>
          <p:cNvPr id="33" name="Group 169"/>
          <p:cNvGrpSpPr>
            <a:grpSpLocks/>
          </p:cNvGrpSpPr>
          <p:nvPr/>
        </p:nvGrpSpPr>
        <p:grpSpPr bwMode="auto">
          <a:xfrm>
            <a:off x="228600" y="6419850"/>
            <a:ext cx="5681663" cy="338138"/>
            <a:chOff x="144" y="4044"/>
            <a:chExt cx="3579" cy="213"/>
          </a:xfrm>
        </p:grpSpPr>
        <p:sp>
          <p:nvSpPr>
            <p:cNvPr id="27659" name="TextBox 9226"/>
            <p:cNvSpPr txBox="1">
              <a:spLocks noChangeArrowheads="1"/>
            </p:cNvSpPr>
            <p:nvPr/>
          </p:nvSpPr>
          <p:spPr bwMode="auto">
            <a:xfrm>
              <a:off x="144" y="4044"/>
              <a:ext cx="7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Trebuchet MS" pitchFamily="34" charset="0"/>
                </a:rPr>
                <a:t>Legend</a:t>
              </a:r>
            </a:p>
          </p:txBody>
        </p:sp>
        <p:pic>
          <p:nvPicPr>
            <p:cNvPr id="27660" name="Rectangle 9227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25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809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XNA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Provides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7662" name="Rectangle 9229"/>
            <p:cNvPicPr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821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3" name="Rectangle 9230"/>
            <p:cNvPicPr>
              <a:picLocks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18" y="4049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822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You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65" name="TextBox 63"/>
            <p:cNvSpPr txBox="1">
              <a:spLocks noChangeArrowheads="1"/>
            </p:cNvSpPr>
            <p:nvPr/>
          </p:nvSpPr>
          <p:spPr bwMode="auto">
            <a:xfrm>
              <a:off x="2835" y="4060"/>
              <a:ext cx="888" cy="1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Community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Tm="2056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2C160"/>
                </a:solidFill>
              </a:rPr>
              <a:t>Starter Kits</a:t>
            </a:r>
            <a:endParaRPr lang="nl-NL" sz="4800" dirty="0" smtClean="0">
              <a:solidFill>
                <a:srgbClr val="F2C160"/>
              </a:solidFill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800" i="1" dirty="0" smtClean="0">
                <a:solidFill>
                  <a:srgbClr val="F7E993"/>
                </a:solidFill>
              </a:rPr>
              <a:t>“Take our games and make them your own”</a:t>
            </a:r>
          </a:p>
          <a:p>
            <a:pPr algn="ctr" eaLnBrk="1" hangingPunct="1">
              <a:buFont typeface="Arial" charset="0"/>
              <a:buNone/>
            </a:pPr>
            <a:endParaRPr lang="en-US" sz="2800" i="1" dirty="0" smtClean="0">
              <a:solidFill>
                <a:srgbClr val="F7E993"/>
              </a:solidFill>
            </a:endParaRPr>
          </a:p>
          <a:p>
            <a:pPr eaLnBrk="1" hangingPunct="1"/>
            <a:r>
              <a:rPr lang="en-US" sz="2800" dirty="0" err="1" smtClean="0">
                <a:solidFill>
                  <a:schemeClr val="bg1"/>
                </a:solidFill>
              </a:rPr>
              <a:t>Volledige</a:t>
            </a:r>
            <a:r>
              <a:rPr lang="en-US" sz="2800" dirty="0" smtClean="0">
                <a:solidFill>
                  <a:schemeClr val="bg1"/>
                </a:solidFill>
              </a:rPr>
              <a:t> games</a:t>
            </a:r>
          </a:p>
          <a:p>
            <a:pPr lvl="1" eaLnBrk="1" hangingPunct="1"/>
            <a:r>
              <a:rPr lang="en-US" sz="2000" dirty="0" err="1" smtClean="0">
                <a:solidFill>
                  <a:schemeClr val="bg1"/>
                </a:solidFill>
              </a:rPr>
              <a:t>Ideaal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startpunt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voor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eigen</a:t>
            </a:r>
            <a:r>
              <a:rPr lang="en-US" sz="2000" dirty="0" smtClean="0">
                <a:solidFill>
                  <a:schemeClr val="bg1"/>
                </a:solidFill>
              </a:rPr>
              <a:t> games</a:t>
            </a:r>
          </a:p>
          <a:p>
            <a:pPr lvl="1" eaLnBrk="1" hangingPunct="1"/>
            <a:r>
              <a:rPr lang="en-US" sz="2000" dirty="0" err="1" smtClean="0">
                <a:solidFill>
                  <a:schemeClr val="bg1"/>
                </a:solidFill>
              </a:rPr>
              <a:t>Beschikbaar</a:t>
            </a:r>
            <a:r>
              <a:rPr lang="en-US" sz="2000" dirty="0" smtClean="0">
                <a:solidFill>
                  <a:schemeClr val="bg1"/>
                </a:solidFill>
              </a:rPr>
              <a:t> via “New Project…”</a:t>
            </a:r>
          </a:p>
          <a:p>
            <a:pPr lvl="1" eaLnBrk="1" hangingPunct="1"/>
            <a:r>
              <a:rPr lang="en-US" sz="2000" dirty="0" smtClean="0">
                <a:solidFill>
                  <a:schemeClr val="bg1"/>
                </a:solidFill>
              </a:rPr>
              <a:t>Hit F5 en </a:t>
            </a:r>
            <a:r>
              <a:rPr lang="en-US" sz="2000" dirty="0" err="1" smtClean="0">
                <a:solidFill>
                  <a:schemeClr val="bg1"/>
                </a:solidFill>
              </a:rPr>
              <a:t>klaar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000" dirty="0" err="1" smtClean="0">
                <a:solidFill>
                  <a:schemeClr val="bg1"/>
                </a:solidFill>
              </a:rPr>
              <a:t>Documentatie</a:t>
            </a:r>
            <a:r>
              <a:rPr lang="en-US" sz="2000" dirty="0" smtClean="0">
                <a:solidFill>
                  <a:schemeClr val="bg1"/>
                </a:solidFill>
              </a:rPr>
              <a:t> en tutorials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Availability</a:t>
            </a:r>
          </a:p>
          <a:p>
            <a:pPr lvl="1" eaLnBrk="1" hangingPunct="1"/>
            <a:r>
              <a:rPr lang="en-US" sz="2000" dirty="0" err="1" smtClean="0">
                <a:solidFill>
                  <a:schemeClr val="bg1"/>
                </a:solidFill>
              </a:rPr>
              <a:t>Komt</a:t>
            </a:r>
            <a:r>
              <a:rPr lang="en-US" sz="2000" dirty="0" smtClean="0">
                <a:solidFill>
                  <a:schemeClr val="bg1"/>
                </a:solidFill>
              </a:rPr>
              <a:t> met XNA Game Studio Express</a:t>
            </a:r>
          </a:p>
          <a:p>
            <a:pPr lvl="1" eaLnBrk="1" hangingPunct="1"/>
            <a:r>
              <a:rPr lang="en-US" sz="2000" dirty="0" smtClean="0">
                <a:solidFill>
                  <a:schemeClr val="bg1"/>
                </a:solidFill>
              </a:rPr>
              <a:t>In de </a:t>
            </a:r>
            <a:r>
              <a:rPr lang="en-US" sz="2000" dirty="0" err="1" smtClean="0">
                <a:solidFill>
                  <a:schemeClr val="bg1"/>
                </a:solidFill>
              </a:rPr>
              <a:t>toekomst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zullen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veel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meer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bij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komen</a:t>
            </a:r>
            <a:endParaRPr lang="nl-NL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 descr="http://exdream.no-ip.info/blog/images/RacingGameScreenshotBig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3375025"/>
            <a:ext cx="2714625" cy="1697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4" name="Picture 23" descr="1gamehighlig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357166"/>
            <a:ext cx="1726828" cy="1125843"/>
          </a:xfrm>
          <a:prstGeom prst="rect">
            <a:avLst/>
          </a:prstGeom>
        </p:spPr>
      </p:pic>
    </p:spTree>
  </p:cSld>
  <p:clrMapOvr>
    <a:masterClrMapping/>
  </p:clrMapOvr>
  <p:transition advTm="9372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Components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Gebruikt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standaard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gameloop</a:t>
            </a:r>
            <a:endParaRPr lang="en-US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Initialize, </a:t>
            </a:r>
            <a:r>
              <a:rPr lang="en-US" sz="2000" dirty="0" err="1" smtClean="0">
                <a:solidFill>
                  <a:schemeClr val="bg1"/>
                </a:solidFill>
              </a:rPr>
              <a:t>LoadGraphics</a:t>
            </a:r>
            <a:r>
              <a:rPr lang="en-US" sz="2000" dirty="0" smtClean="0">
                <a:solidFill>
                  <a:schemeClr val="bg1"/>
                </a:solidFill>
              </a:rPr>
              <a:t>, Update, Draw, </a:t>
            </a:r>
            <a:r>
              <a:rPr lang="en-US" sz="2000" dirty="0" err="1" smtClean="0">
                <a:solidFill>
                  <a:schemeClr val="bg1"/>
                </a:solidFill>
              </a:rPr>
              <a:t>UnloadGraphics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Maak</a:t>
            </a:r>
            <a:r>
              <a:rPr lang="en-US" dirty="0" smtClean="0">
                <a:solidFill>
                  <a:schemeClr val="bg1"/>
                </a:solidFill>
              </a:rPr>
              <a:t> en </a:t>
            </a:r>
            <a:r>
              <a:rPr lang="en-US" dirty="0" err="1" smtClean="0">
                <a:solidFill>
                  <a:schemeClr val="bg1"/>
                </a:solidFill>
              </a:rPr>
              <a:t>herbruik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functionaliteit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Gebruik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components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Community </a:t>
            </a:r>
            <a:r>
              <a:rPr lang="en-US" dirty="0" err="1" smtClean="0">
                <a:solidFill>
                  <a:schemeClr val="bg1"/>
                </a:solidFill>
              </a:rPr>
              <a:t>heeft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standaard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Menus, virtual keyboard, game engine, game info, radar’s, map, etc…</a:t>
            </a:r>
          </a:p>
          <a:p>
            <a:pPr eaLnBrk="1" hangingPunct="1"/>
            <a:endParaRPr lang="nl-NL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1gamehighlig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357166"/>
            <a:ext cx="1726828" cy="1125843"/>
          </a:xfrm>
          <a:prstGeom prst="rect">
            <a:avLst/>
          </a:prstGeom>
        </p:spPr>
      </p:pic>
    </p:spTree>
  </p:cSld>
  <p:clrMapOvr>
    <a:masterClrMapping/>
  </p:clrMapOvr>
  <p:transition advTm="8778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Components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Voorbeeld van een Component</a:t>
            </a:r>
          </a:p>
          <a:p>
            <a:pPr lvl="1" eaLnBrk="1" hangingPunct="1"/>
            <a:r>
              <a:rPr lang="nl-NL" smtClean="0">
                <a:solidFill>
                  <a:schemeClr val="bg1"/>
                </a:solidFill>
              </a:rPr>
              <a:t>Virtual keyboard voor de XBOX 360</a:t>
            </a:r>
          </a:p>
        </p:txBody>
      </p:sp>
      <p:pic>
        <p:nvPicPr>
          <p:cNvPr id="36867" name="Picture 2" descr="http://www.xnaresources.com/images/compimages/OnscreenKeyboard_1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88" y="2714625"/>
            <a:ext cx="487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1gamehighlig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357166"/>
            <a:ext cx="1726828" cy="1125843"/>
          </a:xfrm>
          <a:prstGeom prst="rect">
            <a:avLst/>
          </a:prstGeom>
        </p:spPr>
      </p:pic>
    </p:spTree>
  </p:cSld>
  <p:clrMapOvr>
    <a:masterClrMapping/>
  </p:clrMapOvr>
  <p:transition advTm="5935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Application Model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Platform abstraction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Je </a:t>
            </a:r>
            <a:r>
              <a:rPr lang="en-US" sz="2400" dirty="0" err="1" smtClean="0">
                <a:solidFill>
                  <a:schemeClr val="bg1"/>
                </a:solidFill>
              </a:rPr>
              <a:t>hoeft</a:t>
            </a:r>
            <a:r>
              <a:rPr lang="en-US" sz="2400" dirty="0" smtClean="0">
                <a:solidFill>
                  <a:schemeClr val="bg1"/>
                </a:solidFill>
              </a:rPr>
              <a:t> je </a:t>
            </a:r>
            <a:r>
              <a:rPr lang="en-US" sz="2400" dirty="0" err="1" smtClean="0">
                <a:solidFill>
                  <a:schemeClr val="bg1"/>
                </a:solidFill>
              </a:rPr>
              <a:t>niet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druk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maken</a:t>
            </a:r>
            <a:r>
              <a:rPr lang="en-US" sz="2400" dirty="0" smtClean="0">
                <a:solidFill>
                  <a:schemeClr val="bg1"/>
                </a:solidFill>
              </a:rPr>
              <a:t> over het platform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De </a:t>
            </a:r>
            <a:r>
              <a:rPr lang="en-US" dirty="0" err="1" smtClean="0">
                <a:solidFill>
                  <a:schemeClr val="bg1"/>
                </a:solidFill>
              </a:rPr>
              <a:t>eerste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regel</a:t>
            </a:r>
            <a:r>
              <a:rPr lang="en-US" dirty="0" smtClean="0">
                <a:solidFill>
                  <a:schemeClr val="bg1"/>
                </a:solidFill>
              </a:rPr>
              <a:t> code is </a:t>
            </a:r>
            <a:r>
              <a:rPr lang="en-US" dirty="0" err="1" smtClean="0">
                <a:solidFill>
                  <a:schemeClr val="bg1"/>
                </a:solidFill>
              </a:rPr>
              <a:t>voor</a:t>
            </a:r>
            <a:r>
              <a:rPr lang="en-US" dirty="0" smtClean="0">
                <a:solidFill>
                  <a:schemeClr val="bg1"/>
                </a:solidFill>
              </a:rPr>
              <a:t> je game</a:t>
            </a:r>
          </a:p>
          <a:p>
            <a:pPr lvl="1" eaLnBrk="1" hangingPunct="1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Game class</a:t>
            </a:r>
          </a:p>
          <a:p>
            <a:pPr lvl="1" eaLnBrk="1" hangingPunct="1"/>
            <a:r>
              <a:rPr lang="en-US" sz="2400" dirty="0" err="1" smtClean="0">
                <a:solidFill>
                  <a:schemeClr val="bg1"/>
                </a:solidFill>
              </a:rPr>
              <a:t>Startpunt</a:t>
            </a:r>
            <a:r>
              <a:rPr lang="en-US" sz="2400" dirty="0" smtClean="0">
                <a:solidFill>
                  <a:schemeClr val="bg1"/>
                </a:solidFill>
              </a:rPr>
              <a:t> van je game</a:t>
            </a:r>
          </a:p>
        </p:txBody>
      </p:sp>
      <p:pic>
        <p:nvPicPr>
          <p:cNvPr id="4" name="Picture 3" descr="2extendedframeworkhighlig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9112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C160"/>
                </a:solidFill>
              </a:rPr>
              <a:t>Application Model</a:t>
            </a:r>
            <a:endParaRPr lang="nl-NL" dirty="0" smtClean="0">
              <a:solidFill>
                <a:srgbClr val="F2C160"/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00063" y="2071688"/>
            <a:ext cx="8229600" cy="4197350"/>
          </a:xfrm>
        </p:spPr>
        <p:txBody>
          <a:bodyPr/>
          <a:lstStyle/>
          <a:p>
            <a:r>
              <a:rPr lang="en-US" dirty="0" smtClean="0"/>
              <a:t>Game</a:t>
            </a:r>
            <a:endParaRPr lang="nl-NL" dirty="0" smtClean="0"/>
          </a:p>
          <a:p>
            <a:pPr lvl="1"/>
            <a:r>
              <a:rPr lang="nl-NL" dirty="0" err="1" smtClean="0"/>
              <a:t>Initialize</a:t>
            </a:r>
            <a:endParaRPr lang="nl-NL" dirty="0" smtClean="0"/>
          </a:p>
          <a:p>
            <a:pPr lvl="1"/>
            <a:r>
              <a:rPr lang="nl-NL" dirty="0" err="1" smtClean="0"/>
              <a:t>LoadGraphicsContent</a:t>
            </a:r>
            <a:endParaRPr lang="nl-NL" dirty="0" smtClean="0"/>
          </a:p>
          <a:p>
            <a:pPr lvl="1"/>
            <a:r>
              <a:rPr lang="nl-NL" dirty="0" smtClean="0"/>
              <a:t>Update</a:t>
            </a:r>
          </a:p>
          <a:p>
            <a:pPr lvl="1"/>
            <a:r>
              <a:rPr lang="nl-NL" dirty="0" smtClean="0"/>
              <a:t>Draw</a:t>
            </a:r>
          </a:p>
          <a:p>
            <a:pPr lvl="1"/>
            <a:r>
              <a:rPr lang="nl-NL" dirty="0" err="1" smtClean="0"/>
              <a:t>UnloadGraphicsContent</a:t>
            </a:r>
            <a:endParaRPr lang="nl-NL" dirty="0" smtClean="0"/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GameComponent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DrawableGameComponent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2000232" y="1349364"/>
            <a:ext cx="6643734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7E993"/>
                </a:solidFill>
                <a:latin typeface="Trebuchet MS" pitchFamily="34" charset="0"/>
              </a:rPr>
              <a:t>Game Class, </a:t>
            </a:r>
            <a:r>
              <a:rPr lang="en-US" sz="3200" dirty="0" err="1">
                <a:solidFill>
                  <a:srgbClr val="F7E993"/>
                </a:solidFill>
                <a:latin typeface="Trebuchet MS" pitchFamily="34" charset="0"/>
              </a:rPr>
              <a:t>startpunt</a:t>
            </a:r>
            <a:r>
              <a:rPr lang="en-US" sz="3200" dirty="0">
                <a:solidFill>
                  <a:srgbClr val="F7E993"/>
                </a:solidFill>
                <a:latin typeface="Trebuchet MS" pitchFamily="34" charset="0"/>
              </a:rPr>
              <a:t> van je game</a:t>
            </a:r>
            <a:endParaRPr lang="nl-NL" sz="3200" dirty="0">
              <a:solidFill>
                <a:srgbClr val="F7E993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2571750" y="3857625"/>
            <a:ext cx="428625" cy="7143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428625" y="3857625"/>
            <a:ext cx="500063" cy="7143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2extendedframeworkhighlig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10732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Content Pipeline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Een extensible content processing framework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2D File Formats (.DDS, .BMP, .JPG, .PNG, .TGA)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3D File Formats (.FBX, .X)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Material File Formats (.FX)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Audio File Formats (.XAP)</a:t>
            </a:r>
            <a:endParaRPr lang="nl-NL" sz="2800" smtClean="0">
              <a:solidFill>
                <a:schemeClr val="bg1"/>
              </a:solidFill>
            </a:endParaRPr>
          </a:p>
        </p:txBody>
      </p:sp>
      <p:pic>
        <p:nvPicPr>
          <p:cNvPr id="30722" name="Picture 2" descr="http://xnateam.members.winisp.net/images/XFCPDraw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4429125"/>
            <a:ext cx="6191250" cy="1476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Picture 4" descr="2extendedframeworkhighlig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15001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Core Framework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Graphics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SpriteBatch, BasicEffect, Texture2d, GraphicsDevice, Model, VertexBuffer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Audio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SoundBank, WaveBank, Cue, AudioEngine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Looping, Streaming en memory management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low-level buffer management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Input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GamePad, Keyboard, Mouse</a:t>
            </a:r>
          </a:p>
          <a:p>
            <a:pPr lvl="1" eaLnBrk="1" hangingPunct="1">
              <a:buFont typeface="Arial" charset="0"/>
              <a:buNone/>
            </a:pPr>
            <a:endParaRPr lang="en-US" smtClean="0">
              <a:solidFill>
                <a:schemeClr val="bg1"/>
              </a:solidFill>
            </a:endParaRPr>
          </a:p>
        </p:txBody>
      </p:sp>
      <p:pic>
        <p:nvPicPr>
          <p:cNvPr id="4" name="Picture 3" descr="3codeframeworkhigh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6202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Core Framework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Math</a:t>
            </a:r>
          </a:p>
          <a:p>
            <a:pPr lvl="1" eaLnBrk="1" hangingPunct="1"/>
            <a:r>
              <a:rPr lang="nl-NL" sz="2400" smtClean="0">
                <a:solidFill>
                  <a:schemeClr val="bg1"/>
                </a:solidFill>
              </a:rPr>
              <a:t>MathHelper.ToRadians(float angle), PiOver4</a:t>
            </a:r>
          </a:p>
          <a:p>
            <a:pPr lvl="1" eaLnBrk="1" hangingPunct="1"/>
            <a:endParaRPr lang="nl-NL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Storage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Title Storage (Shaders, Meshes, Textures, Sounds…)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User Storage (Save games, Scores…)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Wordt geëmuleerd op het Windows Platform</a:t>
            </a:r>
          </a:p>
          <a:p>
            <a:pPr eaLnBrk="1" hangingPunct="1"/>
            <a:endParaRPr lang="nl-NL" sz="2800" smtClean="0">
              <a:solidFill>
                <a:schemeClr val="bg1"/>
              </a:solidFill>
            </a:endParaRPr>
          </a:p>
        </p:txBody>
      </p:sp>
      <p:pic>
        <p:nvPicPr>
          <p:cNvPr id="4" name="Picture 3" descr="3codeframeworkhigh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963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2C160"/>
                </a:solidFill>
              </a:rPr>
              <a:t>Background</a:t>
            </a:r>
            <a:endParaRPr lang="nl-NL" sz="4800" dirty="0" smtClean="0">
              <a:solidFill>
                <a:srgbClr val="F2C160"/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Geschiedenis</a:t>
            </a:r>
            <a:endParaRPr lang="en-US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Microsoft OS </a:t>
            </a:r>
            <a:r>
              <a:rPr lang="en-US" sz="2400" dirty="0" err="1" smtClean="0">
                <a:solidFill>
                  <a:schemeClr val="bg1"/>
                </a:solidFill>
              </a:rPr>
              <a:t>wordt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wereldwijd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gebruikt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dirty="0" err="1" smtClean="0">
                <a:solidFill>
                  <a:schemeClr val="bg1"/>
                </a:solidFill>
              </a:rPr>
              <a:t>Sinds</a:t>
            </a:r>
            <a:r>
              <a:rPr lang="en-US" sz="2400" dirty="0" smtClean="0">
                <a:solidFill>
                  <a:schemeClr val="bg1"/>
                </a:solidFill>
              </a:rPr>
              <a:t> 1994 </a:t>
            </a:r>
            <a:r>
              <a:rPr lang="en-US" sz="2400" dirty="0" err="1" smtClean="0">
                <a:solidFill>
                  <a:schemeClr val="bg1"/>
                </a:solidFill>
              </a:rPr>
              <a:t>kennen</a:t>
            </a:r>
            <a:r>
              <a:rPr lang="en-US" sz="2400" dirty="0" smtClean="0">
                <a:solidFill>
                  <a:schemeClr val="bg1"/>
                </a:solidFill>
              </a:rPr>
              <a:t> we Direct X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Xbox </a:t>
            </a:r>
            <a:r>
              <a:rPr lang="en-US" sz="2400" dirty="0" err="1" smtClean="0">
                <a:solidFill>
                  <a:schemeClr val="bg1"/>
                </a:solidFill>
              </a:rPr>
              <a:t>uitgebracht</a:t>
            </a:r>
            <a:r>
              <a:rPr lang="en-US" sz="2400" dirty="0" smtClean="0">
                <a:solidFill>
                  <a:schemeClr val="bg1"/>
                </a:solidFill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</a:rPr>
              <a:t>eind</a:t>
            </a:r>
            <a:r>
              <a:rPr lang="en-US" sz="2400" dirty="0" smtClean="0">
                <a:solidFill>
                  <a:schemeClr val="bg1"/>
                </a:solidFill>
              </a:rPr>
              <a:t> 2001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Xbox 360 </a:t>
            </a:r>
            <a:r>
              <a:rPr lang="en-US" sz="2400" dirty="0" err="1" smtClean="0">
                <a:solidFill>
                  <a:schemeClr val="bg1"/>
                </a:solidFill>
              </a:rPr>
              <a:t>eind</a:t>
            </a:r>
            <a:r>
              <a:rPr lang="en-US" sz="2400" dirty="0" smtClean="0">
                <a:solidFill>
                  <a:schemeClr val="bg1"/>
                </a:solidFill>
              </a:rPr>
              <a:t> 2005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Microsoft </a:t>
            </a:r>
            <a:r>
              <a:rPr lang="en-US" sz="2400" dirty="0" err="1" smtClean="0">
                <a:solidFill>
                  <a:schemeClr val="bg1"/>
                </a:solidFill>
              </a:rPr>
              <a:t>heeft</a:t>
            </a:r>
            <a:r>
              <a:rPr lang="en-US" sz="2400" dirty="0" smtClean="0">
                <a:solidFill>
                  <a:schemeClr val="bg1"/>
                </a:solidFill>
              </a:rPr>
              <a:t> nu </a:t>
            </a:r>
            <a:r>
              <a:rPr lang="en-US" sz="2400" dirty="0" err="1" smtClean="0">
                <a:solidFill>
                  <a:schemeClr val="bg1"/>
                </a:solidFill>
              </a:rPr>
              <a:t>dus</a:t>
            </a:r>
            <a:r>
              <a:rPr lang="en-US" sz="2400" dirty="0" smtClean="0">
                <a:solidFill>
                  <a:schemeClr val="bg1"/>
                </a:solidFill>
              </a:rPr>
              <a:t> twee </a:t>
            </a:r>
            <a:r>
              <a:rPr lang="en-US" sz="2400" dirty="0" err="1" smtClean="0">
                <a:solidFill>
                  <a:schemeClr val="bg1"/>
                </a:solidFill>
              </a:rPr>
              <a:t>platformen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Hoe lost Microsoft het multiplatform </a:t>
            </a:r>
            <a:r>
              <a:rPr lang="en-US" dirty="0" err="1" smtClean="0">
                <a:solidFill>
                  <a:schemeClr val="bg1"/>
                </a:solidFill>
              </a:rPr>
              <a:t>probleem</a:t>
            </a:r>
            <a:r>
              <a:rPr lang="en-US" dirty="0" smtClean="0">
                <a:solidFill>
                  <a:schemeClr val="bg1"/>
                </a:solidFill>
              </a:rPr>
              <a:t> op?</a:t>
            </a:r>
          </a:p>
        </p:txBody>
      </p:sp>
    </p:spTree>
  </p:cSld>
  <p:clrMapOvr>
    <a:masterClrMapping/>
  </p:clrMapOvr>
  <p:transition advTm="11530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2C160"/>
                </a:solidFill>
              </a:rPr>
              <a:t>Platform </a:t>
            </a:r>
            <a:r>
              <a:rPr lang="en-US" sz="4800" dirty="0" err="1" smtClean="0">
                <a:solidFill>
                  <a:srgbClr val="F2C160"/>
                </a:solidFill>
              </a:rPr>
              <a:t>abstractie</a:t>
            </a:r>
            <a:endParaRPr lang="nl-NL" sz="4800" dirty="0" smtClean="0">
              <a:solidFill>
                <a:srgbClr val="F2C160"/>
              </a:solidFill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Maak</a:t>
            </a:r>
            <a:r>
              <a:rPr lang="en-US" dirty="0" smtClean="0">
                <a:solidFill>
                  <a:schemeClr val="bg1"/>
                </a:solidFill>
              </a:rPr>
              <a:t> je </a:t>
            </a:r>
            <a:r>
              <a:rPr lang="en-US" dirty="0" err="1" smtClean="0">
                <a:solidFill>
                  <a:schemeClr val="bg1"/>
                </a:solidFill>
              </a:rPr>
              <a:t>niet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druk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om</a:t>
            </a:r>
            <a:r>
              <a:rPr lang="en-US" dirty="0" smtClean="0">
                <a:solidFill>
                  <a:schemeClr val="bg1"/>
                </a:solidFill>
              </a:rPr>
              <a:t> het platform, </a:t>
            </a:r>
            <a:r>
              <a:rPr lang="en-US" dirty="0" err="1" smtClean="0">
                <a:solidFill>
                  <a:schemeClr val="bg1"/>
                </a:solidFill>
              </a:rPr>
              <a:t>maar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om</a:t>
            </a:r>
            <a:r>
              <a:rPr lang="en-US" dirty="0" smtClean="0">
                <a:solidFill>
                  <a:schemeClr val="bg1"/>
                </a:solidFill>
              </a:rPr>
              <a:t> je game!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Mono is al </a:t>
            </a:r>
            <a:r>
              <a:rPr lang="en-US" dirty="0" err="1" smtClean="0">
                <a:solidFill>
                  <a:schemeClr val="bg1"/>
                </a:solidFill>
              </a:rPr>
              <a:t>begonnen</a:t>
            </a:r>
            <a:r>
              <a:rPr lang="en-US" dirty="0" smtClean="0">
                <a:solidFill>
                  <a:schemeClr val="bg1"/>
                </a:solidFill>
              </a:rPr>
              <a:t> met </a:t>
            </a:r>
            <a:r>
              <a:rPr lang="en-US" dirty="0" err="1" smtClean="0">
                <a:solidFill>
                  <a:schemeClr val="bg1"/>
                </a:solidFill>
              </a:rPr>
              <a:t>een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implementatie</a:t>
            </a:r>
            <a:endParaRPr lang="nl-NL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4platformkhigh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XACT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Microsoft Cross-Platform Audio Creation Tool</a:t>
            </a:r>
            <a:endParaRPr lang="en-US" sz="2400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Maak audio bestanden voor XNA games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Compiles .wav files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Voeg informatie aan het geluid toe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Looping, volume levels</a:t>
            </a:r>
            <a:endParaRPr lang="en-CA" smtClean="0">
              <a:solidFill>
                <a:schemeClr val="bg1"/>
              </a:solidFill>
            </a:endParaRPr>
          </a:p>
        </p:txBody>
      </p:sp>
      <p:pic>
        <p:nvPicPr>
          <p:cNvPr id="4" name="Picture 3" descr="4platformkhigh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1734218" cy="1130662"/>
          </a:xfrm>
          <a:prstGeom prst="rect">
            <a:avLst/>
          </a:prstGeom>
        </p:spPr>
      </p:pic>
    </p:spTree>
  </p:cSld>
  <p:clrMapOvr>
    <a:masterClrMapping/>
  </p:clrMapOvr>
  <p:transition advTm="4717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rgbClr val="F2C160"/>
                </a:solidFill>
              </a:rPr>
              <a:t>Community</a:t>
            </a:r>
          </a:p>
        </p:txBody>
      </p:sp>
      <p:pic>
        <p:nvPicPr>
          <p:cNvPr id="1026" name="Picture 2" descr="http://files.turbosquid.com/Preview/Content_on_4_16_2006_15_31_08/Ferrari%20Enzo%20front.jpg8b53a145-c75f-4527-b5e5-2b5cacb61c51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3643313"/>
            <a:ext cx="3803650" cy="28527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8" name="Picture 4" descr="http://files.turbosquid.com/Preview/Content_on_2_19_2006_12_49_18/fw43n_lowpoly_02.jpg0a6a8873-beff-4052-86f2-2d1ccd7a8389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3060" y="3000371"/>
            <a:ext cx="3500440" cy="3500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50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z="2800" dirty="0" smtClean="0">
                <a:solidFill>
                  <a:schemeClr val="bg1"/>
                </a:solidFill>
              </a:rPr>
              <a:t>3D Models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Cars, Houses, humans, complete levels</a:t>
            </a:r>
            <a:endParaRPr lang="nl-NL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Mostly free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http://turbosquid.com/xna</a:t>
            </a:r>
          </a:p>
          <a:p>
            <a:pPr eaLnBrk="1" hangingPunct="1"/>
            <a:endParaRPr lang="nl-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8768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Community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Voorbeeld van een Component</a:t>
            </a:r>
          </a:p>
          <a:p>
            <a:pPr lvl="1" eaLnBrk="1" hangingPunct="1"/>
            <a:r>
              <a:rPr lang="nl-NL" smtClean="0">
                <a:solidFill>
                  <a:schemeClr val="bg1"/>
                </a:solidFill>
              </a:rPr>
              <a:t>XNA Console</a:t>
            </a:r>
          </a:p>
        </p:txBody>
      </p:sp>
      <p:pic>
        <p:nvPicPr>
          <p:cNvPr id="46083" name="Picture 4" descr="http://www.plasmaflux.com/../Images/ConsoleDocuments/XNAConso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3071813"/>
            <a:ext cx="76866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8907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Demo time!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Het maken van games met XNA is makkelijk!</a:t>
            </a:r>
            <a:endParaRPr lang="nl-NL" smtClean="0">
              <a:solidFill>
                <a:schemeClr val="bg1"/>
              </a:solidFill>
            </a:endParaRPr>
          </a:p>
        </p:txBody>
      </p:sp>
      <p:pic>
        <p:nvPicPr>
          <p:cNvPr id="47107" name="Picture 4" descr="C:\Users\P.J. van de Sande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2714625"/>
            <a:ext cx="5953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Deployment naar Xbox 360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XNA Creators Club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49 euro voor 4 maanden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99 euro voor 1 jaar</a:t>
            </a:r>
            <a:endParaRPr lang="nl-NL" smtClean="0">
              <a:solidFill>
                <a:schemeClr val="bg1"/>
              </a:solidFill>
            </a:endParaRPr>
          </a:p>
          <a:p>
            <a:pPr lvl="1"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Wat heb je nodig op je Xbox 360?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Xbox Live Account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XNA Game Launcher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Connectie naar computer</a:t>
            </a:r>
          </a:p>
        </p:txBody>
      </p:sp>
    </p:spTree>
  </p:cSld>
  <p:clrMapOvr>
    <a:masterClrMapping/>
  </p:clrMapOvr>
  <p:transition advTm="32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2C160"/>
                </a:solidFill>
              </a:rPr>
              <a:t>Resources</a:t>
            </a:r>
          </a:p>
        </p:txBody>
      </p:sp>
      <p:sp>
        <p:nvSpPr>
          <p:cNvPr id="49154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http://creators.xna.com/</a:t>
            </a:r>
          </a:p>
          <a:p>
            <a:r>
              <a:rPr lang="nl-NL" dirty="0" smtClean="0"/>
              <a:t>http://blogs.msdn.com/xna</a:t>
            </a:r>
          </a:p>
          <a:p>
            <a:r>
              <a:rPr lang="nl-NL" dirty="0" smtClean="0"/>
              <a:t>http://www.turbosquid.com/xna</a:t>
            </a:r>
          </a:p>
          <a:p>
            <a:r>
              <a:rPr lang="nl-NL" dirty="0" smtClean="0"/>
              <a:t>http://xbox360homebrew.com</a:t>
            </a:r>
          </a:p>
          <a:p>
            <a:r>
              <a:rPr lang="nl-NL" dirty="0" smtClean="0"/>
              <a:t>http://www.riemers.net</a:t>
            </a:r>
          </a:p>
          <a:p>
            <a:r>
              <a:rPr lang="nl-NL" dirty="0" smtClean="0"/>
              <a:t>http://www.xnadevelopment.com</a:t>
            </a:r>
          </a:p>
          <a:p>
            <a:r>
              <a:rPr lang="nl-NL" dirty="0" smtClean="0"/>
              <a:t>More…</a:t>
            </a:r>
          </a:p>
        </p:txBody>
      </p:sp>
    </p:spTree>
  </p:cSld>
  <p:clrMapOvr>
    <a:masterClrMapping/>
  </p:clrMapOvr>
  <p:transition advTm="341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Vragen?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50178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8915" name="Picture 2" descr="http://exdream.no-ip.info/blog/images/RacingGameScreenshotBig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163638"/>
            <a:ext cx="8882062" cy="5551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C160"/>
                </a:solidFill>
              </a:rPr>
              <a:t>Extra </a:t>
            </a:r>
            <a:r>
              <a:rPr lang="en-US" dirty="0" err="1" smtClean="0">
                <a:solidFill>
                  <a:srgbClr val="F2C160"/>
                </a:solidFill>
              </a:rPr>
              <a:t>informatie</a:t>
            </a:r>
            <a:endParaRPr lang="en-US" dirty="0">
              <a:solidFill>
                <a:srgbClr val="F2C1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Pieter </a:t>
            </a:r>
            <a:r>
              <a:rPr lang="en-US" sz="2800" dirty="0" err="1" smtClean="0"/>
              <a:t>Joost</a:t>
            </a:r>
            <a:r>
              <a:rPr lang="en-US" sz="2800" dirty="0" smtClean="0"/>
              <a:t> van de </a:t>
            </a:r>
            <a:r>
              <a:rPr lang="en-US" sz="2800" dirty="0" err="1" smtClean="0"/>
              <a:t>Sande</a:t>
            </a:r>
            <a:endParaRPr lang="en-US" sz="2800" dirty="0" smtClean="0"/>
          </a:p>
          <a:p>
            <a:r>
              <a:rPr lang="en-US" sz="2800" dirty="0" smtClean="0"/>
              <a:t>Software developer at </a:t>
            </a:r>
            <a:r>
              <a:rPr lang="en-US" sz="2800" dirty="0" err="1" smtClean="0"/>
              <a:t>Detrio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2"/>
              </a:rPr>
              <a:t>www.detrio.nl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Microsoft Visual C# MVP</a:t>
            </a:r>
          </a:p>
          <a:p>
            <a:r>
              <a:rPr lang="en-US" sz="2800" dirty="0" smtClean="0"/>
              <a:t>Blog: </a:t>
            </a:r>
            <a:r>
              <a:rPr lang="en-US" sz="2800" dirty="0" smtClean="0">
                <a:solidFill>
                  <a:srgbClr val="FF9900"/>
                </a:solidFill>
                <a:hlinkClick r:id="rId3"/>
              </a:rPr>
              <a:t>http://born2code.net</a:t>
            </a:r>
            <a:endParaRPr lang="en-US" sz="2800" dirty="0" smtClean="0">
              <a:solidFill>
                <a:srgbClr val="FF9900"/>
              </a:solidFill>
            </a:endParaRPr>
          </a:p>
          <a:p>
            <a:r>
              <a:rPr lang="en-US" sz="2800" dirty="0" smtClean="0"/>
              <a:t>Email: </a:t>
            </a:r>
            <a:r>
              <a:rPr lang="en-US" sz="2800" dirty="0" smtClean="0">
                <a:hlinkClick r:id="rId4"/>
              </a:rPr>
              <a:t>pjvandesande@born2code.net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C160"/>
                </a:solidFill>
              </a:rPr>
              <a:t>XNA</a:t>
            </a:r>
            <a:endParaRPr lang="en-US" dirty="0">
              <a:solidFill>
                <a:srgbClr val="F2C1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Reeks tools </a:t>
            </a:r>
            <a:r>
              <a:rPr lang="en-US" dirty="0" err="1" smtClean="0"/>
              <a:t>voor</a:t>
            </a:r>
            <a:r>
              <a:rPr lang="en-US" dirty="0" smtClean="0"/>
              <a:t> game development</a:t>
            </a:r>
          </a:p>
          <a:p>
            <a:endParaRPr lang="en-US" dirty="0" smtClean="0"/>
          </a:p>
          <a:p>
            <a:r>
              <a:rPr lang="en-US" dirty="0" err="1" smtClean="0"/>
              <a:t>Volledig</a:t>
            </a:r>
            <a:r>
              <a:rPr lang="en-US" dirty="0" smtClean="0"/>
              <a:t> managed environment</a:t>
            </a:r>
          </a:p>
          <a:p>
            <a:endParaRPr lang="en-US" dirty="0" smtClean="0"/>
          </a:p>
          <a:p>
            <a:r>
              <a:rPr lang="nl-NL" dirty="0" smtClean="0"/>
              <a:t>alle aspecten van spelproductie in één enkel systeem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De doelen van XNA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Cross-Platform Game Development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Game Development </a:t>
            </a:r>
            <a:r>
              <a:rPr lang="en-US" dirty="0" err="1" smtClean="0">
                <a:solidFill>
                  <a:schemeClr val="bg1"/>
                </a:solidFill>
              </a:rPr>
              <a:t>toegankelijker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maken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188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Platform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XNA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Gebaseerd</a:t>
            </a:r>
            <a:r>
              <a:rPr lang="en-US" sz="2400" dirty="0" smtClean="0">
                <a:solidFill>
                  <a:schemeClr val="bg1"/>
                </a:solidFill>
              </a:rPr>
              <a:t> op .NET Framework 2.0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Windows XP, Windows Vista en Xbox 360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XNA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Game Assets Pipeline management tool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XNA Framework Content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Een</a:t>
            </a:r>
            <a:r>
              <a:rPr lang="en-US" dirty="0" smtClean="0">
                <a:solidFill>
                  <a:schemeClr val="bg1"/>
                </a:solidFill>
              </a:rPr>
              <a:t> extensible content processing framework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XNA Game Studio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Twee </a:t>
            </a:r>
            <a:r>
              <a:rPr lang="en-US" dirty="0" err="1" smtClean="0">
                <a:solidFill>
                  <a:schemeClr val="bg1"/>
                </a:solidFill>
              </a:rPr>
              <a:t>smaken</a:t>
            </a:r>
            <a:r>
              <a:rPr lang="en-US" dirty="0" smtClean="0">
                <a:solidFill>
                  <a:schemeClr val="bg1"/>
                </a:solidFill>
              </a:rPr>
              <a:t>: Express en Professional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24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Game Studio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23554" name="Content Placeholder 5"/>
          <p:cNvSpPr>
            <a:spLocks/>
          </p:cNvSpPr>
          <p:nvPr/>
        </p:nvSpPr>
        <p:spPr bwMode="auto">
          <a:xfrm>
            <a:off x="827088" y="4292600"/>
            <a:ext cx="5838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spcBef>
                <a:spcPts val="300"/>
              </a:spcBef>
            </a:pPr>
            <a:r>
              <a:rPr lang="en-US" sz="2000" b="1">
                <a:solidFill>
                  <a:schemeClr val="bg1"/>
                </a:solidFill>
                <a:latin typeface="Calibri" pitchFamily="34" charset="0"/>
              </a:rPr>
              <a:t>XNA Game Studio Professional</a:t>
            </a:r>
          </a:p>
          <a:p>
            <a:pPr marL="447675" indent="-447675"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Integreert in Visual Studio Professional</a:t>
            </a:r>
          </a:p>
          <a:p>
            <a:pPr marL="447675" indent="-447675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Commerciële games met Xbox 360 Publishing Agreement</a:t>
            </a:r>
          </a:p>
          <a:p>
            <a:pPr marL="447675" indent="-447675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Beschikbaar medio 2007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051050" y="1268413"/>
            <a:ext cx="66675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sz="2000" b="1">
                <a:solidFill>
                  <a:schemeClr val="bg1"/>
                </a:solidFill>
                <a:latin typeface="Calibri" pitchFamily="34" charset="0"/>
              </a:rPr>
              <a:t>XNA Game Studio Express</a:t>
            </a:r>
          </a:p>
          <a:p>
            <a:pPr marL="447675" indent="-447675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Hobbyisten, Scholen en kleine of individuele game developers</a:t>
            </a:r>
          </a:p>
          <a:p>
            <a:pPr marL="447675" indent="-447675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Geen extra hardware nodig.</a:t>
            </a:r>
          </a:p>
          <a:p>
            <a:pPr marL="447675" indent="-447675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Voor persoonlijk en non-commercial game development voor de Xbox 360 en Windows</a:t>
            </a:r>
          </a:p>
        </p:txBody>
      </p:sp>
      <p:pic>
        <p:nvPicPr>
          <p:cNvPr id="23556" name="Rectangle 747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75" y="765175"/>
            <a:ext cx="19875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Rectangle 74772"/>
          <p:cNvPicPr>
            <a:picLocks noChangeAspect="1" noChangeArrowheads="1"/>
          </p:cNvPicPr>
          <p:nvPr/>
        </p:nvPicPr>
        <p:blipFill>
          <a:blip r:embed="rId4"/>
          <a:srcRect l="5417" r="57788"/>
          <a:stretch>
            <a:fillRect/>
          </a:stretch>
        </p:blipFill>
        <p:spPr bwMode="auto">
          <a:xfrm>
            <a:off x="7019925" y="3314700"/>
            <a:ext cx="1738313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6186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Installatie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z="2800" smtClean="0">
                <a:solidFill>
                  <a:schemeClr val="bg1"/>
                </a:solidFill>
              </a:rPr>
              <a:t>.NET 2.0</a:t>
            </a:r>
          </a:p>
          <a:p>
            <a:pPr eaLnBrk="1" hangingPunct="1"/>
            <a:r>
              <a:rPr lang="da-DK" sz="2800" smtClean="0">
                <a:solidFill>
                  <a:schemeClr val="bg1"/>
                </a:solidFill>
              </a:rPr>
              <a:t>Visual Studio 2005 C# Express</a:t>
            </a:r>
          </a:p>
          <a:p>
            <a:pPr eaLnBrk="1" hangingPunct="1"/>
            <a:r>
              <a:rPr lang="da-DK" sz="2800" smtClean="0">
                <a:solidFill>
                  <a:schemeClr val="bg1"/>
                </a:solidFill>
              </a:rPr>
              <a:t>XNA Framework</a:t>
            </a:r>
          </a:p>
          <a:p>
            <a:pPr eaLnBrk="1" hangingPunct="1"/>
            <a:r>
              <a:rPr lang="da-DK" sz="2800" smtClean="0">
                <a:solidFill>
                  <a:schemeClr val="bg1"/>
                </a:solidFill>
              </a:rPr>
              <a:t>XNA Game Studio</a:t>
            </a:r>
          </a:p>
          <a:p>
            <a:pPr eaLnBrk="1" hangingPunct="1"/>
            <a:endParaRPr lang="da-DK" sz="2800" smtClean="0">
              <a:solidFill>
                <a:schemeClr val="bg1"/>
              </a:solidFill>
            </a:endParaRPr>
          </a:p>
          <a:p>
            <a:pPr eaLnBrk="1" hangingPunct="1"/>
            <a:r>
              <a:rPr lang="da-DK" sz="2800" smtClean="0">
                <a:solidFill>
                  <a:schemeClr val="bg1"/>
                </a:solidFill>
              </a:rPr>
              <a:t>Voor Vista</a:t>
            </a:r>
          </a:p>
          <a:p>
            <a:pPr lvl="1" eaLnBrk="1" hangingPunct="1"/>
            <a:r>
              <a:rPr lang="da-DK" sz="2400" smtClean="0">
                <a:solidFill>
                  <a:schemeClr val="bg1"/>
                </a:solidFill>
              </a:rPr>
              <a:t>Visual Studio 2005 SP1</a:t>
            </a:r>
          </a:p>
          <a:p>
            <a:pPr lvl="1" eaLnBrk="1" hangingPunct="1"/>
            <a:r>
              <a:rPr lang="da-DK" sz="2400" smtClean="0">
                <a:solidFill>
                  <a:schemeClr val="bg1"/>
                </a:solidFill>
              </a:rPr>
              <a:t>Visual Studio 2005 SP1 for Vista (Beta)</a:t>
            </a:r>
          </a:p>
          <a:p>
            <a:pPr lvl="1" eaLnBrk="1" hangingPunct="1"/>
            <a:r>
              <a:rPr lang="da-DK" sz="2400" smtClean="0">
                <a:solidFill>
                  <a:schemeClr val="bg1"/>
                </a:solidFill>
              </a:rPr>
              <a:t>XNA Refresh</a:t>
            </a:r>
            <a:endParaRPr lang="en-US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25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Framework Overzicht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88975" y="4883150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Platform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88975" y="3582988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88975" y="2282825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Extended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2273300" y="5081588"/>
            <a:ext cx="6030913" cy="739775"/>
            <a:chOff x="1432" y="3201"/>
            <a:chExt cx="3799" cy="466"/>
          </a:xfrm>
        </p:grpSpPr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2398" y="3201"/>
              <a:ext cx="899" cy="465"/>
              <a:chOff x="2441" y="3196"/>
              <a:chExt cx="899" cy="465"/>
            </a:xfrm>
          </p:grpSpPr>
          <p:pic>
            <p:nvPicPr>
              <p:cNvPr id="27709" name="Rectangle 9276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XACT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3365" y="3201"/>
              <a:ext cx="899" cy="465"/>
              <a:chOff x="2441" y="3196"/>
              <a:chExt cx="899" cy="465"/>
            </a:xfrm>
          </p:grpSpPr>
          <p:pic>
            <p:nvPicPr>
              <p:cNvPr id="27707" name="Rectangle 9274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XINPUT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4332" y="3201"/>
              <a:ext cx="899" cy="465"/>
              <a:chOff x="2441" y="3196"/>
              <a:chExt cx="899" cy="465"/>
            </a:xfrm>
          </p:grpSpPr>
          <p:pic>
            <p:nvPicPr>
              <p:cNvPr id="27705" name="Rectangle 9272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XContent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1432" y="3202"/>
              <a:ext cx="899" cy="465"/>
              <a:chOff x="2441" y="3196"/>
              <a:chExt cx="899" cy="465"/>
            </a:xfrm>
          </p:grpSpPr>
          <p:pic>
            <p:nvPicPr>
              <p:cNvPr id="27703" name="Rectangle 9270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Direct3D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2273300" y="3794125"/>
            <a:ext cx="6030913" cy="739775"/>
            <a:chOff x="1432" y="2390"/>
            <a:chExt cx="3799" cy="466"/>
          </a:xfrm>
        </p:grpSpPr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432" y="2390"/>
              <a:ext cx="723" cy="465"/>
              <a:chOff x="2441" y="3196"/>
              <a:chExt cx="899" cy="465"/>
            </a:xfrm>
          </p:grpSpPr>
          <p:pic>
            <p:nvPicPr>
              <p:cNvPr id="27697" name="Rectangle 9264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Graphics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3" name="Group 117"/>
            <p:cNvGrpSpPr>
              <a:grpSpLocks/>
            </p:cNvGrpSpPr>
            <p:nvPr/>
          </p:nvGrpSpPr>
          <p:grpSpPr bwMode="auto">
            <a:xfrm>
              <a:off x="2201" y="2390"/>
              <a:ext cx="723" cy="465"/>
              <a:chOff x="2441" y="3196"/>
              <a:chExt cx="899" cy="465"/>
            </a:xfrm>
          </p:grpSpPr>
          <p:pic>
            <p:nvPicPr>
              <p:cNvPr id="27695" name="Rectangle 9262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Audio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5" name="Group 120"/>
            <p:cNvGrpSpPr>
              <a:grpSpLocks/>
            </p:cNvGrpSpPr>
            <p:nvPr/>
          </p:nvGrpSpPr>
          <p:grpSpPr bwMode="auto">
            <a:xfrm>
              <a:off x="2970" y="2390"/>
              <a:ext cx="723" cy="465"/>
              <a:chOff x="2441" y="3196"/>
              <a:chExt cx="899" cy="465"/>
            </a:xfrm>
          </p:grpSpPr>
          <p:pic>
            <p:nvPicPr>
              <p:cNvPr id="27693" name="Rectangle 9260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Input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7" name="Group 123"/>
            <p:cNvGrpSpPr>
              <a:grpSpLocks/>
            </p:cNvGrpSpPr>
            <p:nvPr/>
          </p:nvGrpSpPr>
          <p:grpSpPr bwMode="auto">
            <a:xfrm>
              <a:off x="3739" y="2390"/>
              <a:ext cx="723" cy="465"/>
              <a:chOff x="2441" y="3196"/>
              <a:chExt cx="899" cy="465"/>
            </a:xfrm>
          </p:grpSpPr>
          <p:pic>
            <p:nvPicPr>
              <p:cNvPr id="27691" name="Rectangle 9258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" name="TextBox 29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Math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4508" y="2391"/>
              <a:ext cx="723" cy="465"/>
              <a:chOff x="2441" y="3196"/>
              <a:chExt cx="899" cy="465"/>
            </a:xfrm>
          </p:grpSpPr>
          <p:pic>
            <p:nvPicPr>
              <p:cNvPr id="27689" name="Rectangle 9256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Storage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21" name="Group 155"/>
          <p:cNvGrpSpPr>
            <a:grpSpLocks/>
          </p:cNvGrpSpPr>
          <p:nvPr/>
        </p:nvGrpSpPr>
        <p:grpSpPr bwMode="auto">
          <a:xfrm>
            <a:off x="2273300" y="2506663"/>
            <a:ext cx="6030913" cy="738187"/>
            <a:chOff x="1432" y="1579"/>
            <a:chExt cx="3799" cy="465"/>
          </a:xfrm>
        </p:grpSpPr>
        <p:grpSp>
          <p:nvGrpSpPr>
            <p:cNvPr id="22" name="Group 129"/>
            <p:cNvGrpSpPr>
              <a:grpSpLocks/>
            </p:cNvGrpSpPr>
            <p:nvPr/>
          </p:nvGrpSpPr>
          <p:grpSpPr bwMode="auto">
            <a:xfrm>
              <a:off x="1432" y="1579"/>
              <a:ext cx="1829" cy="465"/>
              <a:chOff x="2441" y="3196"/>
              <a:chExt cx="899" cy="465"/>
            </a:xfrm>
          </p:grpSpPr>
          <p:pic>
            <p:nvPicPr>
              <p:cNvPr id="27682" name="Rectangle 9249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Application Model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23" name="Group 132"/>
            <p:cNvGrpSpPr>
              <a:grpSpLocks/>
            </p:cNvGrpSpPr>
            <p:nvPr/>
          </p:nvGrpSpPr>
          <p:grpSpPr bwMode="auto">
            <a:xfrm>
              <a:off x="3402" y="1579"/>
              <a:ext cx="1829" cy="465"/>
              <a:chOff x="2441" y="3196"/>
              <a:chExt cx="899" cy="465"/>
            </a:xfrm>
          </p:grpSpPr>
          <p:pic>
            <p:nvPicPr>
              <p:cNvPr id="27680" name="Rectangle 9247"/>
              <p:cNvPicPr>
                <a:picLocks noChangeAspect="1" noChangeArrowheads="1"/>
              </p:cNvPicPr>
              <p:nvPr/>
            </p:nvPicPr>
            <p:blipFill>
              <a:blip r:embed="rId5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Content Pipeline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24" name="Group 63"/>
          <p:cNvGrpSpPr/>
          <p:nvPr/>
        </p:nvGrpSpPr>
        <p:grpSpPr>
          <a:xfrm>
            <a:off x="688975" y="1000116"/>
            <a:ext cx="7769225" cy="1143000"/>
            <a:chOff x="688975" y="984250"/>
            <a:chExt cx="7769225" cy="114300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88975" y="984250"/>
              <a:ext cx="7769225" cy="1143000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Games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5" name="Group 170"/>
            <p:cNvGrpSpPr>
              <a:grpSpLocks/>
            </p:cNvGrpSpPr>
            <p:nvPr/>
          </p:nvGrpSpPr>
          <p:grpSpPr bwMode="auto">
            <a:xfrm>
              <a:off x="2273300" y="1214438"/>
              <a:ext cx="6030913" cy="741362"/>
              <a:chOff x="1432" y="765"/>
              <a:chExt cx="3799" cy="467"/>
            </a:xfrm>
          </p:grpSpPr>
          <p:grpSp>
            <p:nvGrpSpPr>
              <p:cNvPr id="26" name="Group 135"/>
              <p:cNvGrpSpPr>
                <a:grpSpLocks/>
              </p:cNvGrpSpPr>
              <p:nvPr/>
            </p:nvGrpSpPr>
            <p:grpSpPr bwMode="auto">
              <a:xfrm>
                <a:off x="1432" y="766"/>
                <a:ext cx="890" cy="465"/>
                <a:chOff x="2441" y="3196"/>
                <a:chExt cx="899" cy="465"/>
              </a:xfrm>
            </p:grpSpPr>
            <p:pic>
              <p:nvPicPr>
                <p:cNvPr id="27676" name="Rectangle 9243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441" y="3196"/>
                  <a:ext cx="899" cy="4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2444" y="3328"/>
                  <a:ext cx="887" cy="212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Starter Kits</a:t>
                  </a:r>
                  <a:endParaRPr lang="en-US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2397" y="766"/>
                <a:ext cx="893" cy="466"/>
                <a:chOff x="2390" y="768"/>
                <a:chExt cx="893" cy="466"/>
              </a:xfrm>
            </p:grpSpPr>
            <p:pic>
              <p:nvPicPr>
                <p:cNvPr id="27674" name="Rectangle 9241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390" y="768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393" y="899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Code</a:t>
                  </a:r>
                  <a:endParaRPr lang="en-US" sz="2000" b="1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9" name="Group 143"/>
              <p:cNvGrpSpPr>
                <a:grpSpLocks/>
              </p:cNvGrpSpPr>
              <p:nvPr/>
            </p:nvGrpSpPr>
            <p:grpSpPr bwMode="auto">
              <a:xfrm>
                <a:off x="3365" y="766"/>
                <a:ext cx="893" cy="466"/>
                <a:chOff x="2188" y="713"/>
                <a:chExt cx="893" cy="466"/>
              </a:xfrm>
            </p:grpSpPr>
            <p:pic>
              <p:nvPicPr>
                <p:cNvPr id="27672" name="Rectangle 9239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188" y="713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2191" y="844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Content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31" name="Group 152"/>
              <p:cNvGrpSpPr>
                <a:grpSpLocks/>
              </p:cNvGrpSpPr>
              <p:nvPr/>
            </p:nvGrpSpPr>
            <p:grpSpPr bwMode="auto">
              <a:xfrm>
                <a:off x="4334" y="765"/>
                <a:ext cx="897" cy="467"/>
                <a:chOff x="4334" y="765"/>
                <a:chExt cx="897" cy="467"/>
              </a:xfrm>
            </p:grpSpPr>
            <p:pic>
              <p:nvPicPr>
                <p:cNvPr id="27670" name="Rectangle 9237"/>
                <p:cNvPicPr>
                  <a:picLocks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334" y="765"/>
                  <a:ext cx="897" cy="4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341" y="905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Components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</p:grpSp>
      </p:grpSp>
      <p:grpSp>
        <p:nvGrpSpPr>
          <p:cNvPr id="33" name="Group 169"/>
          <p:cNvGrpSpPr>
            <a:grpSpLocks/>
          </p:cNvGrpSpPr>
          <p:nvPr/>
        </p:nvGrpSpPr>
        <p:grpSpPr bwMode="auto">
          <a:xfrm>
            <a:off x="228600" y="6419850"/>
            <a:ext cx="5681663" cy="338138"/>
            <a:chOff x="144" y="4044"/>
            <a:chExt cx="3579" cy="213"/>
          </a:xfrm>
        </p:grpSpPr>
        <p:sp>
          <p:nvSpPr>
            <p:cNvPr id="27659" name="TextBox 9226"/>
            <p:cNvSpPr txBox="1">
              <a:spLocks noChangeArrowheads="1"/>
            </p:cNvSpPr>
            <p:nvPr/>
          </p:nvSpPr>
          <p:spPr bwMode="auto">
            <a:xfrm>
              <a:off x="144" y="4044"/>
              <a:ext cx="7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Trebuchet MS" pitchFamily="34" charset="0"/>
                </a:rPr>
                <a:t>Legend</a:t>
              </a:r>
            </a:p>
          </p:txBody>
        </p:sp>
        <p:pic>
          <p:nvPicPr>
            <p:cNvPr id="27660" name="Rectangle 9227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25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809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XNA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Provides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7662" name="Rectangle 9229"/>
            <p:cNvPicPr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821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3" name="Rectangle 9230"/>
            <p:cNvPicPr>
              <a:picLocks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18" y="4049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822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You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65" name="TextBox 63"/>
            <p:cNvSpPr txBox="1">
              <a:spLocks noChangeArrowheads="1"/>
            </p:cNvSpPr>
            <p:nvPr/>
          </p:nvSpPr>
          <p:spPr bwMode="auto">
            <a:xfrm>
              <a:off x="2835" y="4060"/>
              <a:ext cx="888" cy="1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Community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Tm="3525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2C160"/>
                </a:solidFill>
              </a:rPr>
              <a:t>XNA Framework Overzicht</a:t>
            </a:r>
            <a:endParaRPr lang="nl-NL" sz="4800" smtClean="0">
              <a:solidFill>
                <a:srgbClr val="F2C160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88975" y="4883150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Platform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88975" y="3582988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2273300" y="5081588"/>
            <a:ext cx="6030913" cy="739775"/>
            <a:chOff x="1432" y="3201"/>
            <a:chExt cx="3799" cy="466"/>
          </a:xfrm>
        </p:grpSpPr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2398" y="3201"/>
              <a:ext cx="899" cy="465"/>
              <a:chOff x="2441" y="3196"/>
              <a:chExt cx="899" cy="465"/>
            </a:xfrm>
          </p:grpSpPr>
          <p:pic>
            <p:nvPicPr>
              <p:cNvPr id="27709" name="Rectangle 9276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XACT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3365" y="3201"/>
              <a:ext cx="899" cy="465"/>
              <a:chOff x="2441" y="3196"/>
              <a:chExt cx="899" cy="465"/>
            </a:xfrm>
          </p:grpSpPr>
          <p:pic>
            <p:nvPicPr>
              <p:cNvPr id="27707" name="Rectangle 9274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XINPUT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4332" y="3201"/>
              <a:ext cx="899" cy="465"/>
              <a:chOff x="2441" y="3196"/>
              <a:chExt cx="899" cy="465"/>
            </a:xfrm>
          </p:grpSpPr>
          <p:pic>
            <p:nvPicPr>
              <p:cNvPr id="27705" name="Rectangle 9272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XContent</a:t>
                </a:r>
                <a:endParaRPr lang="en-US" dirty="0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1432" y="3202"/>
              <a:ext cx="899" cy="465"/>
              <a:chOff x="2441" y="3196"/>
              <a:chExt cx="899" cy="465"/>
            </a:xfrm>
          </p:grpSpPr>
          <p:pic>
            <p:nvPicPr>
              <p:cNvPr id="27703" name="Rectangle 9270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Direct3D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2273300" y="3794125"/>
            <a:ext cx="6030913" cy="739775"/>
            <a:chOff x="1432" y="2390"/>
            <a:chExt cx="3799" cy="466"/>
          </a:xfrm>
        </p:grpSpPr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432" y="2390"/>
              <a:ext cx="723" cy="465"/>
              <a:chOff x="2441" y="3196"/>
              <a:chExt cx="899" cy="465"/>
            </a:xfrm>
          </p:grpSpPr>
          <p:pic>
            <p:nvPicPr>
              <p:cNvPr id="27697" name="Rectangle 9264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Graphics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3" name="Group 117"/>
            <p:cNvGrpSpPr>
              <a:grpSpLocks/>
            </p:cNvGrpSpPr>
            <p:nvPr/>
          </p:nvGrpSpPr>
          <p:grpSpPr bwMode="auto">
            <a:xfrm>
              <a:off x="2201" y="2390"/>
              <a:ext cx="723" cy="465"/>
              <a:chOff x="2441" y="3196"/>
              <a:chExt cx="899" cy="465"/>
            </a:xfrm>
          </p:grpSpPr>
          <p:pic>
            <p:nvPicPr>
              <p:cNvPr id="27695" name="Rectangle 9262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Audio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5" name="Group 120"/>
            <p:cNvGrpSpPr>
              <a:grpSpLocks/>
            </p:cNvGrpSpPr>
            <p:nvPr/>
          </p:nvGrpSpPr>
          <p:grpSpPr bwMode="auto">
            <a:xfrm>
              <a:off x="2970" y="2390"/>
              <a:ext cx="723" cy="465"/>
              <a:chOff x="2441" y="3196"/>
              <a:chExt cx="899" cy="465"/>
            </a:xfrm>
          </p:grpSpPr>
          <p:pic>
            <p:nvPicPr>
              <p:cNvPr id="27693" name="Rectangle 9260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Input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7" name="Group 123"/>
            <p:cNvGrpSpPr>
              <a:grpSpLocks/>
            </p:cNvGrpSpPr>
            <p:nvPr/>
          </p:nvGrpSpPr>
          <p:grpSpPr bwMode="auto">
            <a:xfrm>
              <a:off x="3739" y="2390"/>
              <a:ext cx="723" cy="465"/>
              <a:chOff x="2441" y="3196"/>
              <a:chExt cx="899" cy="465"/>
            </a:xfrm>
          </p:grpSpPr>
          <p:pic>
            <p:nvPicPr>
              <p:cNvPr id="27691" name="Rectangle 9258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" name="TextBox 29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Math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4508" y="2391"/>
              <a:ext cx="723" cy="465"/>
              <a:chOff x="2441" y="3196"/>
              <a:chExt cx="899" cy="465"/>
            </a:xfrm>
          </p:grpSpPr>
          <p:pic>
            <p:nvPicPr>
              <p:cNvPr id="27689" name="Rectangle 9256"/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</a:blip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2443" y="3328"/>
                <a:ext cx="888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Storage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33" name="Group 169"/>
          <p:cNvGrpSpPr>
            <a:grpSpLocks/>
          </p:cNvGrpSpPr>
          <p:nvPr/>
        </p:nvGrpSpPr>
        <p:grpSpPr bwMode="auto">
          <a:xfrm>
            <a:off x="228600" y="6419850"/>
            <a:ext cx="5681663" cy="338138"/>
            <a:chOff x="144" y="4044"/>
            <a:chExt cx="3579" cy="213"/>
          </a:xfrm>
        </p:grpSpPr>
        <p:sp>
          <p:nvSpPr>
            <p:cNvPr id="27659" name="TextBox 9226"/>
            <p:cNvSpPr txBox="1">
              <a:spLocks noChangeArrowheads="1"/>
            </p:cNvSpPr>
            <p:nvPr/>
          </p:nvSpPr>
          <p:spPr bwMode="auto">
            <a:xfrm>
              <a:off x="144" y="4044"/>
              <a:ext cx="7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Trebuchet MS" pitchFamily="34" charset="0"/>
                </a:rPr>
                <a:t>Legend</a:t>
              </a:r>
            </a:p>
          </p:txBody>
        </p:sp>
        <p:pic>
          <p:nvPicPr>
            <p:cNvPr id="27660" name="Rectangle 922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25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809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XNA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Provides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7662" name="Rectangle 9229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21" y="4050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3" name="Rectangle 9230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18" y="4049"/>
              <a:ext cx="86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822" y="4064"/>
              <a:ext cx="888" cy="1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You</a:t>
              </a:r>
              <a:r>
                <a:rPr lang="en-US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Provide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65" name="TextBox 63"/>
            <p:cNvSpPr txBox="1">
              <a:spLocks noChangeArrowheads="1"/>
            </p:cNvSpPr>
            <p:nvPr/>
          </p:nvSpPr>
          <p:spPr bwMode="auto">
            <a:xfrm>
              <a:off x="2835" y="4060"/>
              <a:ext cx="888" cy="1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rebuchet MS" pitchFamily="34" charset="0"/>
                </a:rPr>
                <a:t>Community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688975" y="2282825"/>
            <a:ext cx="7769225" cy="11430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Extended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</a:t>
            </a:r>
          </a:p>
        </p:txBody>
      </p:sp>
      <p:grpSp>
        <p:nvGrpSpPr>
          <p:cNvPr id="66" name="Group 155"/>
          <p:cNvGrpSpPr>
            <a:grpSpLocks/>
          </p:cNvGrpSpPr>
          <p:nvPr/>
        </p:nvGrpSpPr>
        <p:grpSpPr bwMode="auto">
          <a:xfrm>
            <a:off x="2273300" y="2506663"/>
            <a:ext cx="6030913" cy="738187"/>
            <a:chOff x="1432" y="1579"/>
            <a:chExt cx="3799" cy="465"/>
          </a:xfrm>
        </p:grpSpPr>
        <p:grpSp>
          <p:nvGrpSpPr>
            <p:cNvPr id="67" name="Group 129"/>
            <p:cNvGrpSpPr>
              <a:grpSpLocks/>
            </p:cNvGrpSpPr>
            <p:nvPr/>
          </p:nvGrpSpPr>
          <p:grpSpPr bwMode="auto">
            <a:xfrm>
              <a:off x="1432" y="1579"/>
              <a:ext cx="1829" cy="465"/>
              <a:chOff x="2441" y="3196"/>
              <a:chExt cx="899" cy="465"/>
            </a:xfrm>
          </p:grpSpPr>
          <p:pic>
            <p:nvPicPr>
              <p:cNvPr id="71" name="Rectangle 9249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Application Model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  <p:grpSp>
          <p:nvGrpSpPr>
            <p:cNvPr id="68" name="Group 132"/>
            <p:cNvGrpSpPr>
              <a:grpSpLocks/>
            </p:cNvGrpSpPr>
            <p:nvPr/>
          </p:nvGrpSpPr>
          <p:grpSpPr bwMode="auto">
            <a:xfrm>
              <a:off x="3402" y="1579"/>
              <a:ext cx="1829" cy="465"/>
              <a:chOff x="2441" y="3196"/>
              <a:chExt cx="899" cy="465"/>
            </a:xfrm>
          </p:grpSpPr>
          <p:pic>
            <p:nvPicPr>
              <p:cNvPr id="69" name="Rectangle 924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441" y="3196"/>
                <a:ext cx="899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444" y="3328"/>
                <a:ext cx="887" cy="21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rebuchet MS" pitchFamily="34" charset="0"/>
                    <a:cs typeface="+mn-cs"/>
                  </a:rPr>
                  <a:t>Content Pipeline</a:t>
                </a:r>
                <a:endParaRPr lang="en-US">
                  <a:solidFill>
                    <a:schemeClr val="bg1"/>
                  </a:solidFill>
                  <a:cs typeface="+mn-cs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88975" y="1000116"/>
            <a:ext cx="7769225" cy="1143000"/>
            <a:chOff x="688975" y="984250"/>
            <a:chExt cx="7769225" cy="1143000"/>
          </a:xfrm>
        </p:grpSpPr>
        <p:sp>
          <p:nvSpPr>
            <p:cNvPr id="74" name="Rounded Rectangle 73"/>
            <p:cNvSpPr>
              <a:spLocks noChangeArrowheads="1"/>
            </p:cNvSpPr>
            <p:nvPr/>
          </p:nvSpPr>
          <p:spPr bwMode="auto">
            <a:xfrm>
              <a:off x="688975" y="984250"/>
              <a:ext cx="7769225" cy="1143000"/>
            </a:xfrm>
            <a:prstGeom prst="roundRect">
              <a:avLst>
                <a:gd name="adj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Games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75" name="Group 170"/>
            <p:cNvGrpSpPr>
              <a:grpSpLocks/>
            </p:cNvGrpSpPr>
            <p:nvPr/>
          </p:nvGrpSpPr>
          <p:grpSpPr bwMode="auto">
            <a:xfrm>
              <a:off x="2273300" y="1214434"/>
              <a:ext cx="6030913" cy="741360"/>
              <a:chOff x="1432" y="765"/>
              <a:chExt cx="3799" cy="467"/>
            </a:xfrm>
          </p:grpSpPr>
          <p:grpSp>
            <p:nvGrpSpPr>
              <p:cNvPr id="76" name="Group 135"/>
              <p:cNvGrpSpPr>
                <a:grpSpLocks/>
              </p:cNvGrpSpPr>
              <p:nvPr/>
            </p:nvGrpSpPr>
            <p:grpSpPr bwMode="auto">
              <a:xfrm>
                <a:off x="1432" y="766"/>
                <a:ext cx="890" cy="465"/>
                <a:chOff x="2441" y="3196"/>
                <a:chExt cx="899" cy="465"/>
              </a:xfrm>
            </p:grpSpPr>
            <p:pic>
              <p:nvPicPr>
                <p:cNvPr id="86" name="Rectangle 9243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441" y="3196"/>
                  <a:ext cx="899" cy="4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2444" y="3328"/>
                  <a:ext cx="887" cy="212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Starter Kits</a:t>
                  </a:r>
                  <a:endParaRPr lang="en-US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77" name="Group 150"/>
              <p:cNvGrpSpPr>
                <a:grpSpLocks/>
              </p:cNvGrpSpPr>
              <p:nvPr/>
            </p:nvGrpSpPr>
            <p:grpSpPr bwMode="auto">
              <a:xfrm>
                <a:off x="2397" y="766"/>
                <a:ext cx="893" cy="466"/>
                <a:chOff x="2390" y="768"/>
                <a:chExt cx="893" cy="466"/>
              </a:xfrm>
            </p:grpSpPr>
            <p:pic>
              <p:nvPicPr>
                <p:cNvPr id="84" name="Rectangle 9241"/>
                <p:cNvPicPr>
                  <a:picLocks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2390" y="768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5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2393" y="899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Code</a:t>
                  </a:r>
                  <a:endParaRPr lang="en-US" sz="2000" b="1" dirty="0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78" name="Group 143"/>
              <p:cNvGrpSpPr>
                <a:grpSpLocks/>
              </p:cNvGrpSpPr>
              <p:nvPr/>
            </p:nvGrpSpPr>
            <p:grpSpPr bwMode="auto">
              <a:xfrm>
                <a:off x="3365" y="766"/>
                <a:ext cx="893" cy="466"/>
                <a:chOff x="2188" y="713"/>
                <a:chExt cx="893" cy="466"/>
              </a:xfrm>
            </p:grpSpPr>
            <p:pic>
              <p:nvPicPr>
                <p:cNvPr id="82" name="Rectangle 9239"/>
                <p:cNvPicPr>
                  <a:picLocks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2188" y="713"/>
                  <a:ext cx="893" cy="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2191" y="844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Content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79" name="Group 152"/>
              <p:cNvGrpSpPr>
                <a:grpSpLocks/>
              </p:cNvGrpSpPr>
              <p:nvPr/>
            </p:nvGrpSpPr>
            <p:grpSpPr bwMode="auto">
              <a:xfrm>
                <a:off x="4334" y="765"/>
                <a:ext cx="897" cy="467"/>
                <a:chOff x="4334" y="765"/>
                <a:chExt cx="897" cy="467"/>
              </a:xfrm>
            </p:grpSpPr>
            <p:pic>
              <p:nvPicPr>
                <p:cNvPr id="80" name="Rectangle 9237"/>
                <p:cNvPicPr>
                  <a:picLocks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334" y="765"/>
                  <a:ext cx="897" cy="4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1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4341" y="905"/>
                  <a:ext cx="878" cy="19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marL="228600" indent="-228600" algn="ctr" fontAlgn="auto">
                    <a:lnSpc>
                      <a:spcPct val="9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chemeClr val="tx2"/>
                    </a:buClr>
                    <a:buFont typeface="Wingdings 2" pitchFamily="18" charset="2"/>
                    <a:buNone/>
                    <a:defRPr/>
                  </a:pPr>
                  <a:r>
                    <a:rPr 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rebuchet MS" pitchFamily="34" charset="0"/>
                      <a:cs typeface="+mn-cs"/>
                    </a:rPr>
                    <a:t>Components</a:t>
                  </a:r>
                  <a:endParaRPr lang="en-US" sz="2000" b="1">
                    <a:solidFill>
                      <a:schemeClr val="bg1"/>
                    </a:solidFill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advTm="5692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FFFFFF"/>
      </a:dk1>
      <a:lt1>
        <a:srgbClr val="FFFFFF"/>
      </a:lt1>
      <a:dk2>
        <a:srgbClr val="F2C16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F2C16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CFA451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FFFFFF"/>
        </a:dk1>
        <a:lt1>
          <a:srgbClr val="FFFFFF"/>
        </a:lt1>
        <a:dk2>
          <a:srgbClr val="F2C16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735</Words>
  <Application>Microsoft Office PowerPoint</Application>
  <PresentationFormat>On-screen Show (4:3)</PresentationFormat>
  <Paragraphs>265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Microsoft’s XNA</vt:lpstr>
      <vt:lpstr>Background</vt:lpstr>
      <vt:lpstr>XNA</vt:lpstr>
      <vt:lpstr>De doelen van XNA</vt:lpstr>
      <vt:lpstr>XNA Platform</vt:lpstr>
      <vt:lpstr>XNA Game Studio</vt:lpstr>
      <vt:lpstr>Installatie</vt:lpstr>
      <vt:lpstr>XNA Framework Overzicht</vt:lpstr>
      <vt:lpstr>XNA Framework Overzicht</vt:lpstr>
      <vt:lpstr>XNA Framework Overzicht</vt:lpstr>
      <vt:lpstr>XNA Framework Overzicht</vt:lpstr>
      <vt:lpstr>Starter Kits</vt:lpstr>
      <vt:lpstr>Components</vt:lpstr>
      <vt:lpstr>Components</vt:lpstr>
      <vt:lpstr>Application Model</vt:lpstr>
      <vt:lpstr>Application Model</vt:lpstr>
      <vt:lpstr>Content Pipeline</vt:lpstr>
      <vt:lpstr>Core Framework</vt:lpstr>
      <vt:lpstr>Core Framework</vt:lpstr>
      <vt:lpstr>Platform abstractie</vt:lpstr>
      <vt:lpstr>XACT</vt:lpstr>
      <vt:lpstr>Community</vt:lpstr>
      <vt:lpstr>Community</vt:lpstr>
      <vt:lpstr>Demo time!</vt:lpstr>
      <vt:lpstr>Deployment naar Xbox 360</vt:lpstr>
      <vt:lpstr>Resources</vt:lpstr>
      <vt:lpstr>Vragen?</vt:lpstr>
      <vt:lpstr>Extra informatie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XNA</dc:title>
  <dc:creator>P.J. van de Sande</dc:creator>
  <cp:lastModifiedBy>pjvandesande</cp:lastModifiedBy>
  <cp:revision>204</cp:revision>
  <dcterms:created xsi:type="dcterms:W3CDTF">2007-03-20T18:40:02Z</dcterms:created>
  <dcterms:modified xsi:type="dcterms:W3CDTF">2007-05-14T14:28:14Z</dcterms:modified>
</cp:coreProperties>
</file>