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Walter Turncoat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38dfb4eba6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38dfb4eba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d65d6b4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d65d6b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d65d6b446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d65d6b4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8dfb4eba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8dfb4eb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5" name="Google Shape;15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✘"/>
              <a:defRPr sz="2000">
                <a:solidFill>
                  <a:srgbClr val="FFFFFF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1.jpg"/><Relationship Id="rId7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ublic.tableau.com/app/profile/cbourdeau/viz/YelpReviewRugProject/MapDash?publish=yes" TargetMode="External"/><Relationship Id="rId5" Type="http://schemas.openxmlformats.org/officeDocument/2006/relationships/hyperlink" Target="https://public.tableau.com/app/profile/cbourdeau/viz/YelpReviewRugProject/MapDash?publish=yes" TargetMode="External"/><Relationship Id="rId6" Type="http://schemas.openxmlformats.org/officeDocument/2006/relationships/hyperlink" Target="https://public.tableau.com/app/profile/cbourdeau/viz/YelpReviewRugProject/MapDash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ctrTitle"/>
          </p:nvPr>
        </p:nvSpPr>
        <p:spPr>
          <a:xfrm>
            <a:off x="685800" y="7867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Pythons </a:t>
            </a:r>
            <a:r>
              <a:rPr b="1" lang="en">
                <a:solidFill>
                  <a:srgbClr val="FFD966"/>
                </a:solidFill>
              </a:rPr>
              <a:t>‘R’ </a:t>
            </a:r>
            <a:r>
              <a:rPr b="1" lang="en"/>
              <a:t>Us</a:t>
            </a:r>
            <a:endParaRPr b="1"/>
          </a:p>
        </p:txBody>
      </p:sp>
      <p:grpSp>
        <p:nvGrpSpPr>
          <p:cNvPr id="39" name="Google Shape;39;p11"/>
          <p:cNvGrpSpPr/>
          <p:nvPr/>
        </p:nvGrpSpPr>
        <p:grpSpPr>
          <a:xfrm>
            <a:off x="526664" y="2272625"/>
            <a:ext cx="8090663" cy="1472425"/>
            <a:chOff x="534963" y="2932894"/>
            <a:chExt cx="7880260" cy="1434134"/>
          </a:xfrm>
        </p:grpSpPr>
        <p:pic>
          <p:nvPicPr>
            <p:cNvPr id="40" name="Google Shape;4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4963" y="2932902"/>
              <a:ext cx="1434136" cy="1434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24831" y="2932902"/>
              <a:ext cx="1434136" cy="143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29897" y="2932900"/>
              <a:ext cx="1434135" cy="143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19765" y="2932902"/>
              <a:ext cx="1434135" cy="143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11"/>
            <p:cNvPicPr preferRelativeResize="0"/>
            <p:nvPr/>
          </p:nvPicPr>
          <p:blipFill rotWithShape="1">
            <a:blip r:embed="rId7">
              <a:alphaModFix/>
            </a:blip>
            <a:srcRect b="30858" l="29202" r="29805" t="10362"/>
            <a:stretch/>
          </p:blipFill>
          <p:spPr>
            <a:xfrm>
              <a:off x="6914709" y="2932894"/>
              <a:ext cx="1500513" cy="14341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11"/>
          <p:cNvSpPr txBox="1"/>
          <p:nvPr/>
        </p:nvSpPr>
        <p:spPr>
          <a:xfrm>
            <a:off x="526675" y="3791700"/>
            <a:ext cx="14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Christian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Bourdeau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" name="Google Shape;46;p11"/>
          <p:cNvSpPr txBox="1"/>
          <p:nvPr/>
        </p:nvSpPr>
        <p:spPr>
          <a:xfrm>
            <a:off x="2189825" y="3791700"/>
            <a:ext cx="14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PJ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Villasista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" name="Google Shape;47;p11"/>
          <p:cNvSpPr txBox="1"/>
          <p:nvPr/>
        </p:nvSpPr>
        <p:spPr>
          <a:xfrm>
            <a:off x="3839850" y="3856775"/>
            <a:ext cx="14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Jason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" name="Google Shape;48;p11"/>
          <p:cNvSpPr txBox="1"/>
          <p:nvPr/>
        </p:nvSpPr>
        <p:spPr>
          <a:xfrm>
            <a:off x="5427275" y="3856775"/>
            <a:ext cx="14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Alexander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Resendiz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53025" y="3856775"/>
            <a:ext cx="14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Hunter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Vazirian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PROBLEM STATEMENT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Design a </a:t>
            </a:r>
            <a:r>
              <a:rPr lang="en" sz="2200">
                <a:solidFill>
                  <a:srgbClr val="FFD966"/>
                </a:solidFill>
              </a:rPr>
              <a:t>dashboard </a:t>
            </a:r>
            <a:r>
              <a:rPr lang="en" sz="2200">
                <a:solidFill>
                  <a:schemeClr val="lt1"/>
                </a:solidFill>
              </a:rPr>
              <a:t>that showcases leading Yelp businesses in each category on an </a:t>
            </a:r>
            <a:r>
              <a:rPr lang="en" sz="2200">
                <a:solidFill>
                  <a:srgbClr val="FFD966"/>
                </a:solidFill>
              </a:rPr>
              <a:t>interactive map</a:t>
            </a:r>
            <a:r>
              <a:rPr lang="en" sz="2200">
                <a:solidFill>
                  <a:schemeClr val="lt1"/>
                </a:solidFill>
              </a:rPr>
              <a:t> based on a ranking </a:t>
            </a:r>
            <a:r>
              <a:rPr lang="en" sz="2200">
                <a:solidFill>
                  <a:srgbClr val="FFD966"/>
                </a:solidFill>
              </a:rPr>
              <a:t>algorithm</a:t>
            </a:r>
            <a:r>
              <a:rPr lang="en" sz="2200">
                <a:solidFill>
                  <a:schemeClr val="lt1"/>
                </a:solidFill>
              </a:rPr>
              <a:t> that utilizes ratings, review frequency, and review sentiment</a:t>
            </a:r>
            <a:endParaRPr i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-6000" y="3752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SOLUTION APPROACH</a:t>
            </a:r>
            <a:endParaRPr b="1" sz="34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25" y="1294825"/>
            <a:ext cx="41337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Collect Data &amp; Clean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Conduct Sentiment Analysis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Create Business Ranking Algorithm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Visualize Findings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23475" y="3381250"/>
            <a:ext cx="43158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D966"/>
                </a:solidFill>
              </a:rPr>
              <a:t>Algorithm</a:t>
            </a:r>
            <a:endParaRPr b="1" sz="16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# Constants to adjust the relative importance of each factor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0.3 * MIN(review_count / 100, 1) +        # review_weight * normalized_num_reviews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0.4 * (AVG(rating]) - 1) / 4 +                   # rating_weight * normalized_rating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0.4 * (AVG(sentiment_score) + 1) / 2     # sentiment_weight * normalized_sentiment_score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23475" y="968800"/>
            <a:ext cx="4315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D966"/>
                </a:solidFill>
              </a:rPr>
              <a:t>Entity Relationship Diagram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387" y="1453900"/>
            <a:ext cx="3995964" cy="1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31950" y="4711500"/>
            <a:ext cx="6080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E599"/>
                </a:solidFill>
              </a:rPr>
              <a:t>Tech Stack:</a:t>
            </a:r>
            <a:r>
              <a:rPr lang="en" sz="800">
                <a:solidFill>
                  <a:srgbClr val="FFE599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Python - NLTK, SpaCy, TextBlob, Pandas, OpenAI API, </a:t>
            </a:r>
            <a:r>
              <a:rPr lang="en" sz="800">
                <a:solidFill>
                  <a:schemeClr val="lt1"/>
                </a:solidFill>
              </a:rPr>
              <a:t>Yelp API;</a:t>
            </a:r>
            <a:r>
              <a:rPr lang="en" sz="800">
                <a:solidFill>
                  <a:schemeClr val="lt1"/>
                </a:solidFill>
              </a:rPr>
              <a:t> Tableau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714" r="0" t="0"/>
          <a:stretch/>
        </p:blipFill>
        <p:spPr>
          <a:xfrm>
            <a:off x="101488" y="79550"/>
            <a:ext cx="8941024" cy="49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01500" y="4740850"/>
            <a:ext cx="3493200" cy="3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 WITH OUR WEB APP HERE: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 </a:t>
            </a:r>
            <a:r>
              <a:rPr b="1" lang="en" sz="900" u="sng">
                <a:solidFill>
                  <a:srgbClr val="00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bit.ly/python-r-us</a:t>
            </a:r>
            <a:endParaRPr b="1" sz="900" u="sng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