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9" r:id="rId2"/>
    <p:sldId id="260" r:id="rId3"/>
    <p:sldId id="261" r:id="rId4"/>
    <p:sldId id="267" r:id="rId5"/>
    <p:sldId id="269" r:id="rId6"/>
    <p:sldId id="283" r:id="rId7"/>
    <p:sldId id="262" r:id="rId8"/>
    <p:sldId id="266" r:id="rId9"/>
    <p:sldId id="284" r:id="rId10"/>
    <p:sldId id="285" r:id="rId11"/>
    <p:sldId id="268" r:id="rId12"/>
    <p:sldId id="286" r:id="rId13"/>
    <p:sldId id="287" r:id="rId14"/>
    <p:sldId id="288" r:id="rId15"/>
    <p:sldId id="270" r:id="rId16"/>
    <p:sldId id="289" r:id="rId17"/>
    <p:sldId id="290" r:id="rId18"/>
    <p:sldId id="291" r:id="rId19"/>
    <p:sldId id="272" r:id="rId20"/>
    <p:sldId id="273" r:id="rId21"/>
    <p:sldId id="292" r:id="rId22"/>
    <p:sldId id="293" r:id="rId23"/>
    <p:sldId id="294" r:id="rId24"/>
    <p:sldId id="295" r:id="rId25"/>
    <p:sldId id="296" r:id="rId26"/>
    <p:sldId id="297" r:id="rId27"/>
    <p:sldId id="298" r:id="rId28"/>
    <p:sldId id="265" r:id="rId29"/>
  </p:sldIdLst>
  <p:sldSz cx="12192000"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A8A7"/>
    <a:srgbClr val="EF7B1B"/>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86417" autoAdjust="0"/>
  </p:normalViewPr>
  <p:slideViewPr>
    <p:cSldViewPr snapToGrid="0">
      <p:cViewPr varScale="1">
        <p:scale>
          <a:sx n="79" d="100"/>
          <a:sy n="79" d="100"/>
        </p:scale>
        <p:origin x="92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B8584-1946-4EBE-9880-3C0B34081A9A}" type="datetimeFigureOut">
              <a:rPr lang="zh-CN" altLang="en-US" smtClean="0"/>
              <a:t>2020/6/18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36E29-E8E4-4747-AC76-08A4C2677456}" type="slidenum">
              <a:rPr lang="zh-CN" altLang="en-US" smtClean="0"/>
              <a:t>‹#›</a:t>
            </a:fld>
            <a:endParaRPr lang="zh-CN" altLang="en-US"/>
          </a:p>
        </p:txBody>
      </p:sp>
    </p:spTree>
    <p:extLst>
      <p:ext uri="{BB962C8B-B14F-4D97-AF65-F5344CB8AC3E}">
        <p14:creationId xmlns:p14="http://schemas.microsoft.com/office/powerpoint/2010/main" val="2218616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1</a:t>
            </a:fld>
            <a:endParaRPr lang="zh-CN" altLang="en-US"/>
          </a:p>
        </p:txBody>
      </p:sp>
    </p:spTree>
    <p:extLst>
      <p:ext uri="{BB962C8B-B14F-4D97-AF65-F5344CB8AC3E}">
        <p14:creationId xmlns:p14="http://schemas.microsoft.com/office/powerpoint/2010/main" val="4115964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10</a:t>
            </a:fld>
            <a:endParaRPr lang="zh-CN" altLang="en-US"/>
          </a:p>
        </p:txBody>
      </p:sp>
    </p:spTree>
    <p:extLst>
      <p:ext uri="{BB962C8B-B14F-4D97-AF65-F5344CB8AC3E}">
        <p14:creationId xmlns:p14="http://schemas.microsoft.com/office/powerpoint/2010/main" val="3579270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11</a:t>
            </a:fld>
            <a:endParaRPr lang="zh-CN" altLang="en-US"/>
          </a:p>
        </p:txBody>
      </p:sp>
    </p:spTree>
    <p:extLst>
      <p:ext uri="{BB962C8B-B14F-4D97-AF65-F5344CB8AC3E}">
        <p14:creationId xmlns:p14="http://schemas.microsoft.com/office/powerpoint/2010/main" val="1561658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12</a:t>
            </a:fld>
            <a:endParaRPr lang="zh-CN" altLang="en-US"/>
          </a:p>
        </p:txBody>
      </p:sp>
    </p:spTree>
    <p:extLst>
      <p:ext uri="{BB962C8B-B14F-4D97-AF65-F5344CB8AC3E}">
        <p14:creationId xmlns:p14="http://schemas.microsoft.com/office/powerpoint/2010/main" val="2331666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13</a:t>
            </a:fld>
            <a:endParaRPr lang="zh-CN" altLang="en-US"/>
          </a:p>
        </p:txBody>
      </p:sp>
    </p:spTree>
    <p:extLst>
      <p:ext uri="{BB962C8B-B14F-4D97-AF65-F5344CB8AC3E}">
        <p14:creationId xmlns:p14="http://schemas.microsoft.com/office/powerpoint/2010/main" val="4209482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14</a:t>
            </a:fld>
            <a:endParaRPr lang="zh-CN" altLang="en-US"/>
          </a:p>
        </p:txBody>
      </p:sp>
    </p:spTree>
    <p:extLst>
      <p:ext uri="{BB962C8B-B14F-4D97-AF65-F5344CB8AC3E}">
        <p14:creationId xmlns:p14="http://schemas.microsoft.com/office/powerpoint/2010/main" val="2833359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15</a:t>
            </a:fld>
            <a:endParaRPr lang="zh-CN" altLang="en-US"/>
          </a:p>
        </p:txBody>
      </p:sp>
    </p:spTree>
    <p:extLst>
      <p:ext uri="{BB962C8B-B14F-4D97-AF65-F5344CB8AC3E}">
        <p14:creationId xmlns:p14="http://schemas.microsoft.com/office/powerpoint/2010/main" val="3897102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16</a:t>
            </a:fld>
            <a:endParaRPr lang="zh-CN" altLang="en-US"/>
          </a:p>
        </p:txBody>
      </p:sp>
    </p:spTree>
    <p:extLst>
      <p:ext uri="{BB962C8B-B14F-4D97-AF65-F5344CB8AC3E}">
        <p14:creationId xmlns:p14="http://schemas.microsoft.com/office/powerpoint/2010/main" val="2645816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17</a:t>
            </a:fld>
            <a:endParaRPr lang="zh-CN" altLang="en-US"/>
          </a:p>
        </p:txBody>
      </p:sp>
    </p:spTree>
    <p:extLst>
      <p:ext uri="{BB962C8B-B14F-4D97-AF65-F5344CB8AC3E}">
        <p14:creationId xmlns:p14="http://schemas.microsoft.com/office/powerpoint/2010/main" val="4196648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18</a:t>
            </a:fld>
            <a:endParaRPr lang="zh-CN" altLang="en-US"/>
          </a:p>
        </p:txBody>
      </p:sp>
    </p:spTree>
    <p:extLst>
      <p:ext uri="{BB962C8B-B14F-4D97-AF65-F5344CB8AC3E}">
        <p14:creationId xmlns:p14="http://schemas.microsoft.com/office/powerpoint/2010/main" val="634873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19</a:t>
            </a:fld>
            <a:endParaRPr lang="zh-CN" altLang="en-US"/>
          </a:p>
        </p:txBody>
      </p:sp>
    </p:spTree>
    <p:extLst>
      <p:ext uri="{BB962C8B-B14F-4D97-AF65-F5344CB8AC3E}">
        <p14:creationId xmlns:p14="http://schemas.microsoft.com/office/powerpoint/2010/main" val="829212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2</a:t>
            </a:fld>
            <a:endParaRPr lang="zh-CN" altLang="en-US"/>
          </a:p>
        </p:txBody>
      </p:sp>
    </p:spTree>
    <p:extLst>
      <p:ext uri="{BB962C8B-B14F-4D97-AF65-F5344CB8AC3E}">
        <p14:creationId xmlns:p14="http://schemas.microsoft.com/office/powerpoint/2010/main" val="1784347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20</a:t>
            </a:fld>
            <a:endParaRPr lang="zh-CN" altLang="en-US"/>
          </a:p>
        </p:txBody>
      </p:sp>
    </p:spTree>
    <p:extLst>
      <p:ext uri="{BB962C8B-B14F-4D97-AF65-F5344CB8AC3E}">
        <p14:creationId xmlns:p14="http://schemas.microsoft.com/office/powerpoint/2010/main" val="3012644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21</a:t>
            </a:fld>
            <a:endParaRPr lang="zh-CN" altLang="en-US"/>
          </a:p>
        </p:txBody>
      </p:sp>
    </p:spTree>
    <p:extLst>
      <p:ext uri="{BB962C8B-B14F-4D97-AF65-F5344CB8AC3E}">
        <p14:creationId xmlns:p14="http://schemas.microsoft.com/office/powerpoint/2010/main" val="3729975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22</a:t>
            </a:fld>
            <a:endParaRPr lang="zh-CN" altLang="en-US"/>
          </a:p>
        </p:txBody>
      </p:sp>
    </p:spTree>
    <p:extLst>
      <p:ext uri="{BB962C8B-B14F-4D97-AF65-F5344CB8AC3E}">
        <p14:creationId xmlns:p14="http://schemas.microsoft.com/office/powerpoint/2010/main" val="395558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23</a:t>
            </a:fld>
            <a:endParaRPr lang="zh-CN" altLang="en-US"/>
          </a:p>
        </p:txBody>
      </p:sp>
    </p:spTree>
    <p:extLst>
      <p:ext uri="{BB962C8B-B14F-4D97-AF65-F5344CB8AC3E}">
        <p14:creationId xmlns:p14="http://schemas.microsoft.com/office/powerpoint/2010/main" val="3160651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24</a:t>
            </a:fld>
            <a:endParaRPr lang="zh-CN" altLang="en-US"/>
          </a:p>
        </p:txBody>
      </p:sp>
    </p:spTree>
    <p:extLst>
      <p:ext uri="{BB962C8B-B14F-4D97-AF65-F5344CB8AC3E}">
        <p14:creationId xmlns:p14="http://schemas.microsoft.com/office/powerpoint/2010/main" val="1888952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25</a:t>
            </a:fld>
            <a:endParaRPr lang="zh-CN" altLang="en-US"/>
          </a:p>
        </p:txBody>
      </p:sp>
    </p:spTree>
    <p:extLst>
      <p:ext uri="{BB962C8B-B14F-4D97-AF65-F5344CB8AC3E}">
        <p14:creationId xmlns:p14="http://schemas.microsoft.com/office/powerpoint/2010/main" val="3897636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26</a:t>
            </a:fld>
            <a:endParaRPr lang="zh-CN" altLang="en-US"/>
          </a:p>
        </p:txBody>
      </p:sp>
    </p:spTree>
    <p:extLst>
      <p:ext uri="{BB962C8B-B14F-4D97-AF65-F5344CB8AC3E}">
        <p14:creationId xmlns:p14="http://schemas.microsoft.com/office/powerpoint/2010/main" val="3680197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27</a:t>
            </a:fld>
            <a:endParaRPr lang="zh-CN" altLang="en-US"/>
          </a:p>
        </p:txBody>
      </p:sp>
    </p:spTree>
    <p:extLst>
      <p:ext uri="{BB962C8B-B14F-4D97-AF65-F5344CB8AC3E}">
        <p14:creationId xmlns:p14="http://schemas.microsoft.com/office/powerpoint/2010/main" val="2082424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28</a:t>
            </a:fld>
            <a:endParaRPr lang="zh-CN" altLang="en-US"/>
          </a:p>
        </p:txBody>
      </p:sp>
    </p:spTree>
    <p:extLst>
      <p:ext uri="{BB962C8B-B14F-4D97-AF65-F5344CB8AC3E}">
        <p14:creationId xmlns:p14="http://schemas.microsoft.com/office/powerpoint/2010/main" val="860297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3</a:t>
            </a:fld>
            <a:endParaRPr lang="zh-CN" altLang="en-US"/>
          </a:p>
        </p:txBody>
      </p:sp>
    </p:spTree>
    <p:extLst>
      <p:ext uri="{BB962C8B-B14F-4D97-AF65-F5344CB8AC3E}">
        <p14:creationId xmlns:p14="http://schemas.microsoft.com/office/powerpoint/2010/main" val="240986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4</a:t>
            </a:fld>
            <a:endParaRPr lang="zh-CN" altLang="en-US"/>
          </a:p>
        </p:txBody>
      </p:sp>
    </p:spTree>
    <p:extLst>
      <p:ext uri="{BB962C8B-B14F-4D97-AF65-F5344CB8AC3E}">
        <p14:creationId xmlns:p14="http://schemas.microsoft.com/office/powerpoint/2010/main" val="43735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5</a:t>
            </a:fld>
            <a:endParaRPr lang="zh-CN" altLang="en-US"/>
          </a:p>
        </p:txBody>
      </p:sp>
    </p:spTree>
    <p:extLst>
      <p:ext uri="{BB962C8B-B14F-4D97-AF65-F5344CB8AC3E}">
        <p14:creationId xmlns:p14="http://schemas.microsoft.com/office/powerpoint/2010/main" val="42976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6</a:t>
            </a:fld>
            <a:endParaRPr lang="zh-CN" altLang="en-US"/>
          </a:p>
        </p:txBody>
      </p:sp>
    </p:spTree>
    <p:extLst>
      <p:ext uri="{BB962C8B-B14F-4D97-AF65-F5344CB8AC3E}">
        <p14:creationId xmlns:p14="http://schemas.microsoft.com/office/powerpoint/2010/main" val="2082293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7</a:t>
            </a:fld>
            <a:endParaRPr lang="zh-CN" altLang="en-US"/>
          </a:p>
        </p:txBody>
      </p:sp>
    </p:spTree>
    <p:extLst>
      <p:ext uri="{BB962C8B-B14F-4D97-AF65-F5344CB8AC3E}">
        <p14:creationId xmlns:p14="http://schemas.microsoft.com/office/powerpoint/2010/main" val="2574115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8</a:t>
            </a:fld>
            <a:endParaRPr lang="zh-CN" altLang="en-US"/>
          </a:p>
        </p:txBody>
      </p:sp>
    </p:spTree>
    <p:extLst>
      <p:ext uri="{BB962C8B-B14F-4D97-AF65-F5344CB8AC3E}">
        <p14:creationId xmlns:p14="http://schemas.microsoft.com/office/powerpoint/2010/main" val="2431957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F436E29-E8E4-4747-AC76-08A4C2677456}" type="slidenum">
              <a:rPr lang="zh-CN" altLang="en-US" smtClean="0"/>
              <a:t>9</a:t>
            </a:fld>
            <a:endParaRPr lang="zh-CN" altLang="en-US"/>
          </a:p>
        </p:txBody>
      </p:sp>
    </p:spTree>
    <p:extLst>
      <p:ext uri="{BB962C8B-B14F-4D97-AF65-F5344CB8AC3E}">
        <p14:creationId xmlns:p14="http://schemas.microsoft.com/office/powerpoint/2010/main" val="1457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grpSp>
        <p:nvGrpSpPr>
          <p:cNvPr id="3" name="组合 2">
            <a:extLst>
              <a:ext uri="{FF2B5EF4-FFF2-40B4-BE49-F238E27FC236}">
                <a16:creationId xmlns:a16="http://schemas.microsoft.com/office/drawing/2014/main" id="{F00A1CBE-7F54-41F3-ADC0-AF37257E4DD9}"/>
              </a:ext>
            </a:extLst>
          </p:cNvPr>
          <p:cNvGrpSpPr/>
          <p:nvPr userDrawn="1"/>
        </p:nvGrpSpPr>
        <p:grpSpPr>
          <a:xfrm>
            <a:off x="-1" y="0"/>
            <a:ext cx="12192001" cy="6858001"/>
            <a:chOff x="-1" y="0"/>
            <a:chExt cx="12192001" cy="6858001"/>
          </a:xfrm>
        </p:grpSpPr>
        <p:grpSp>
          <p:nvGrpSpPr>
            <p:cNvPr id="4" name="组合 3">
              <a:extLst>
                <a:ext uri="{FF2B5EF4-FFF2-40B4-BE49-F238E27FC236}">
                  <a16:creationId xmlns:a16="http://schemas.microsoft.com/office/drawing/2014/main" id="{F7D02FE1-E3B3-4BCF-88DF-7289A1DF0FC2}"/>
                </a:ext>
              </a:extLst>
            </p:cNvPr>
            <p:cNvGrpSpPr/>
            <p:nvPr/>
          </p:nvGrpSpPr>
          <p:grpSpPr>
            <a:xfrm>
              <a:off x="0" y="0"/>
              <a:ext cx="12192000" cy="6858000"/>
              <a:chOff x="0" y="0"/>
              <a:chExt cx="12192000" cy="6858000"/>
            </a:xfrm>
          </p:grpSpPr>
          <p:pic>
            <p:nvPicPr>
              <p:cNvPr id="6" name="图片 5">
                <a:extLst>
                  <a:ext uri="{FF2B5EF4-FFF2-40B4-BE49-F238E27FC236}">
                    <a16:creationId xmlns:a16="http://schemas.microsoft.com/office/drawing/2014/main" id="{07383FC1-8403-44B0-9973-08BFDA225D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a:extLst>
                  <a:ext uri="{FF2B5EF4-FFF2-40B4-BE49-F238E27FC236}">
                    <a16:creationId xmlns:a16="http://schemas.microsoft.com/office/drawing/2014/main" id="{20B4902E-3EFE-494D-BD8F-31F2F2915869}"/>
                  </a:ext>
                </a:extLst>
              </p:cNvPr>
              <p:cNvSpPr/>
              <p:nvPr/>
            </p:nvSpPr>
            <p:spPr>
              <a:xfrm>
                <a:off x="467768" y="513736"/>
                <a:ext cx="11256464" cy="5830528"/>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3600" dirty="0">
                  <a:solidFill>
                    <a:schemeClr val="tx1"/>
                  </a:solidFill>
                  <a:latin typeface="字魂36号-正文宋楷" panose="02000000000000000000" pitchFamily="2" charset="-122"/>
                  <a:ea typeface="字魂36号-正文宋楷" panose="02000000000000000000" pitchFamily="2" charset="-122"/>
                </a:endParaRPr>
              </a:p>
            </p:txBody>
          </p:sp>
          <p:sp>
            <p:nvSpPr>
              <p:cNvPr id="9" name="等腰三角形 8">
                <a:extLst>
                  <a:ext uri="{FF2B5EF4-FFF2-40B4-BE49-F238E27FC236}">
                    <a16:creationId xmlns:a16="http://schemas.microsoft.com/office/drawing/2014/main" id="{E95F8527-651C-4AA7-BBC8-FAE8CA2A041B}"/>
                  </a:ext>
                </a:extLst>
              </p:cNvPr>
              <p:cNvSpPr/>
              <p:nvPr/>
            </p:nvSpPr>
            <p:spPr>
              <a:xfrm flipH="1" flipV="1">
                <a:off x="10638503" y="0"/>
                <a:ext cx="1553497" cy="1455116"/>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 name="等腰三角形 4">
              <a:extLst>
                <a:ext uri="{FF2B5EF4-FFF2-40B4-BE49-F238E27FC236}">
                  <a16:creationId xmlns:a16="http://schemas.microsoft.com/office/drawing/2014/main" id="{91826C99-7F75-45E0-8DC1-FC1E57328A52}"/>
                </a:ext>
              </a:extLst>
            </p:cNvPr>
            <p:cNvSpPr/>
            <p:nvPr/>
          </p:nvSpPr>
          <p:spPr>
            <a:xfrm>
              <a:off x="-1" y="5402885"/>
              <a:ext cx="1553497" cy="1455116"/>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E29E01-E079-4AFE-9CDB-5F6D198D59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9" name="组合 8">
            <a:extLst>
              <a:ext uri="{FF2B5EF4-FFF2-40B4-BE49-F238E27FC236}">
                <a16:creationId xmlns:a16="http://schemas.microsoft.com/office/drawing/2014/main" id="{327711FA-0CEF-47CB-B532-4A43BB7D13E8}"/>
              </a:ext>
            </a:extLst>
          </p:cNvPr>
          <p:cNvGrpSpPr/>
          <p:nvPr/>
        </p:nvGrpSpPr>
        <p:grpSpPr>
          <a:xfrm>
            <a:off x="2271840" y="-309293"/>
            <a:ext cx="9098560" cy="7476585"/>
            <a:chOff x="4288513" y="36906"/>
            <a:chExt cx="7470868" cy="6724487"/>
          </a:xfrm>
        </p:grpSpPr>
        <p:pic>
          <p:nvPicPr>
            <p:cNvPr id="7" name="图片 6">
              <a:extLst>
                <a:ext uri="{FF2B5EF4-FFF2-40B4-BE49-F238E27FC236}">
                  <a16:creationId xmlns:a16="http://schemas.microsoft.com/office/drawing/2014/main" id="{4DF7A115-72EA-4902-87D7-6B2CE6D6465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027" t="7885" r="10221" b="63405"/>
            <a:stretch/>
          </p:blipFill>
          <p:spPr>
            <a:xfrm>
              <a:off x="4288513" y="36906"/>
              <a:ext cx="6175646" cy="3321004"/>
            </a:xfrm>
            <a:prstGeom prst="rect">
              <a:avLst/>
            </a:prstGeom>
          </p:spPr>
        </p:pic>
        <p:pic>
          <p:nvPicPr>
            <p:cNvPr id="8" name="图片 7">
              <a:extLst>
                <a:ext uri="{FF2B5EF4-FFF2-40B4-BE49-F238E27FC236}">
                  <a16:creationId xmlns:a16="http://schemas.microsoft.com/office/drawing/2014/main" id="{26DF23D1-9C9B-4CB8-9076-288D6DC6381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0725" t="50195" r="4655" b="13695"/>
            <a:stretch/>
          </p:blipFill>
          <p:spPr>
            <a:xfrm>
              <a:off x="6096000" y="2584522"/>
              <a:ext cx="5663381" cy="4176871"/>
            </a:xfrm>
            <a:prstGeom prst="rect">
              <a:avLst/>
            </a:prstGeom>
          </p:spPr>
        </p:pic>
      </p:grpSp>
      <p:sp>
        <p:nvSpPr>
          <p:cNvPr id="10" name="矩形 9">
            <a:extLst>
              <a:ext uri="{FF2B5EF4-FFF2-40B4-BE49-F238E27FC236}">
                <a16:creationId xmlns:a16="http://schemas.microsoft.com/office/drawing/2014/main" id="{15B5EE28-08EA-4431-AFF2-95836B8B0F3F}"/>
              </a:ext>
            </a:extLst>
          </p:cNvPr>
          <p:cNvSpPr/>
          <p:nvPr/>
        </p:nvSpPr>
        <p:spPr>
          <a:xfrm>
            <a:off x="2718486" y="2449465"/>
            <a:ext cx="8157037" cy="1998594"/>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a:solidFill>
                  <a:schemeClr val="tx1"/>
                </a:solidFill>
                <a:latin typeface="字魂36号-正文宋楷" panose="02000000000000000000" pitchFamily="2" charset="-122"/>
                <a:ea typeface="字魂36号-正文宋楷" panose="02000000000000000000" pitchFamily="2" charset="-122"/>
              </a:rPr>
              <a:t>微服务技术报告</a:t>
            </a:r>
            <a:endParaRPr lang="en-US" altLang="zh-CN" sz="5400" dirty="0">
              <a:solidFill>
                <a:schemeClr val="tx1"/>
              </a:solidFill>
              <a:latin typeface="字魂36号-正文宋楷" panose="02000000000000000000" pitchFamily="2" charset="-122"/>
              <a:ea typeface="字魂36号-正文宋楷" panose="02000000000000000000" pitchFamily="2" charset="-122"/>
            </a:endParaRPr>
          </a:p>
          <a:p>
            <a:pPr algn="ctr"/>
            <a:endParaRPr lang="en-US" altLang="zh-CN" sz="5400" dirty="0">
              <a:solidFill>
                <a:schemeClr val="tx1"/>
              </a:solidFill>
              <a:latin typeface="字魂36号-正文宋楷" panose="02000000000000000000" pitchFamily="2" charset="-122"/>
              <a:ea typeface="字魂36号-正文宋楷" panose="02000000000000000000" pitchFamily="2" charset="-122"/>
            </a:endParaRPr>
          </a:p>
          <a:p>
            <a:r>
              <a:rPr lang="zh-CN" altLang="en-US" dirty="0">
                <a:solidFill>
                  <a:schemeClr val="tx1"/>
                </a:solidFill>
                <a:latin typeface="字魂36号-正文宋楷" panose="02000000000000000000" pitchFamily="2" charset="-122"/>
                <a:ea typeface="字魂36号-正文宋楷" panose="02000000000000000000" pitchFamily="2" charset="-122"/>
              </a:rPr>
              <a:t>       汇报人：</a:t>
            </a:r>
            <a:endParaRPr lang="en-US" altLang="zh-CN" dirty="0">
              <a:solidFill>
                <a:schemeClr val="tx1"/>
              </a:solidFill>
              <a:latin typeface="字魂36号-正文宋楷" panose="02000000000000000000" pitchFamily="2" charset="-122"/>
              <a:ea typeface="字魂36号-正文宋楷" panose="02000000000000000000" pitchFamily="2" charset="-122"/>
            </a:endParaRPr>
          </a:p>
        </p:txBody>
      </p:sp>
      <p:pic>
        <p:nvPicPr>
          <p:cNvPr id="11" name="图片 10">
            <a:extLst>
              <a:ext uri="{FF2B5EF4-FFF2-40B4-BE49-F238E27FC236}">
                <a16:creationId xmlns:a16="http://schemas.microsoft.com/office/drawing/2014/main" id="{19FADEB0-E35C-4879-9FA8-3D13F849974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0928" t="7885" r="13890" b="68952"/>
          <a:stretch/>
        </p:blipFill>
        <p:spPr>
          <a:xfrm>
            <a:off x="-24366" y="4757351"/>
            <a:ext cx="3537667" cy="2100649"/>
          </a:xfrm>
          <a:prstGeom prst="rect">
            <a:avLst/>
          </a:prstGeom>
        </p:spPr>
      </p:pic>
      <p:sp>
        <p:nvSpPr>
          <p:cNvPr id="4" name="等腰三角形 3">
            <a:extLst>
              <a:ext uri="{FF2B5EF4-FFF2-40B4-BE49-F238E27FC236}">
                <a16:creationId xmlns:a16="http://schemas.microsoft.com/office/drawing/2014/main" id="{F5102BC8-E9BB-4F42-B31A-36B95292CF14}"/>
              </a:ext>
            </a:extLst>
          </p:cNvPr>
          <p:cNvSpPr/>
          <p:nvPr/>
        </p:nvSpPr>
        <p:spPr>
          <a:xfrm>
            <a:off x="2718486" y="3792353"/>
            <a:ext cx="580768" cy="655706"/>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E9260821-20D1-475C-A4C2-F7400C99D0FC}"/>
              </a:ext>
            </a:extLst>
          </p:cNvPr>
          <p:cNvSpPr/>
          <p:nvPr/>
        </p:nvSpPr>
        <p:spPr>
          <a:xfrm rot="5400000">
            <a:off x="11407869" y="170367"/>
            <a:ext cx="580768" cy="655706"/>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994CBEFF-3BB6-4644-A6E6-987B2C50FE61}"/>
              </a:ext>
            </a:extLst>
          </p:cNvPr>
          <p:cNvSpPr/>
          <p:nvPr/>
        </p:nvSpPr>
        <p:spPr>
          <a:xfrm>
            <a:off x="370855" y="132898"/>
            <a:ext cx="323571" cy="365322"/>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E463B563-F772-41D0-8E6D-14A4EFF2DD6E}"/>
              </a:ext>
            </a:extLst>
          </p:cNvPr>
          <p:cNvSpPr/>
          <p:nvPr/>
        </p:nvSpPr>
        <p:spPr>
          <a:xfrm flipV="1">
            <a:off x="370855" y="2464303"/>
            <a:ext cx="323571" cy="365322"/>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1710393"/>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par>
                                <p:cTn id="37" presetID="53" presetClass="entr" presetSubtype="16"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12"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9D5AAD-4ED1-431D-8F6E-F52719FDDEBF}"/>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r="46609"/>
          <a:stretch/>
        </p:blipFill>
        <p:spPr>
          <a:xfrm>
            <a:off x="0" y="2428567"/>
            <a:ext cx="3866300" cy="5107858"/>
          </a:xfrm>
          <a:prstGeom prst="rect">
            <a:avLst/>
          </a:prstGeom>
        </p:spPr>
      </p:pic>
      <p:grpSp>
        <p:nvGrpSpPr>
          <p:cNvPr id="9" name="组合 8">
            <a:extLst>
              <a:ext uri="{FF2B5EF4-FFF2-40B4-BE49-F238E27FC236}">
                <a16:creationId xmlns:a16="http://schemas.microsoft.com/office/drawing/2014/main" id="{1CB803EF-FF10-461A-AC06-4256AC2EC432}"/>
              </a:ext>
            </a:extLst>
          </p:cNvPr>
          <p:cNvGrpSpPr/>
          <p:nvPr/>
        </p:nvGrpSpPr>
        <p:grpSpPr>
          <a:xfrm>
            <a:off x="3996330" y="2133600"/>
            <a:ext cx="7177096" cy="3822699"/>
            <a:chOff x="4055324" y="1334222"/>
            <a:chExt cx="7177096" cy="2141534"/>
          </a:xfrm>
        </p:grpSpPr>
        <p:sp>
          <p:nvSpPr>
            <p:cNvPr id="4" name="矩形 3">
              <a:extLst>
                <a:ext uri="{FF2B5EF4-FFF2-40B4-BE49-F238E27FC236}">
                  <a16:creationId xmlns:a16="http://schemas.microsoft.com/office/drawing/2014/main" id="{3E504A13-F109-4803-BF6D-8124AA3948D8}"/>
                </a:ext>
              </a:extLst>
            </p:cNvPr>
            <p:cNvSpPr/>
            <p:nvPr/>
          </p:nvSpPr>
          <p:spPr>
            <a:xfrm>
              <a:off x="4238741" y="1422569"/>
              <a:ext cx="6993679"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 name="矩形 4">
              <a:extLst>
                <a:ext uri="{FF2B5EF4-FFF2-40B4-BE49-F238E27FC236}">
                  <a16:creationId xmlns:a16="http://schemas.microsoft.com/office/drawing/2014/main" id="{9E03BF62-90BA-4A24-8C37-9202CC64E9C6}"/>
                </a:ext>
              </a:extLst>
            </p:cNvPr>
            <p:cNvSpPr/>
            <p:nvPr/>
          </p:nvSpPr>
          <p:spPr>
            <a:xfrm>
              <a:off x="4875251" y="2029887"/>
              <a:ext cx="5720658" cy="770251"/>
            </a:xfrm>
            <a:prstGeom prst="rect">
              <a:avLst/>
            </a:prstGeom>
            <a:noFill/>
          </p:spPr>
          <p:txBody>
            <a:bodyPr vert="horz" wrap="square" rtlCol="0">
              <a:spAutoFit/>
            </a:bodyPr>
            <a:lstStyle/>
            <a:p>
              <a:pPr>
                <a:lnSpc>
                  <a:spcPct val="150000"/>
                </a:lnSpc>
              </a:pPr>
              <a:r>
                <a:rPr lang="zh-CN" altLang="zh-CN" dirty="0"/>
                <a:t>微服务构建的系统属于分布式系统，其具有分布式系统所带来的好处，同时微服务也致力于解决分布式系统所带来的负担，简化分布式开发流程的复杂度，微服务具有一系列优点，</a:t>
              </a:r>
              <a:endParaRPr lang="en-US" altLang="zh-CN" sz="1600" dirty="0"/>
            </a:p>
          </p:txBody>
        </p:sp>
        <p:sp>
          <p:nvSpPr>
            <p:cNvPr id="7" name="等腰三角形 6">
              <a:extLst>
                <a:ext uri="{FF2B5EF4-FFF2-40B4-BE49-F238E27FC236}">
                  <a16:creationId xmlns:a16="http://schemas.microsoft.com/office/drawing/2014/main" id="{984757E4-FA95-43CC-BCCC-7B963CF5FEAE}"/>
                </a:ext>
              </a:extLst>
            </p:cNvPr>
            <p:cNvSpPr/>
            <p:nvPr/>
          </p:nvSpPr>
          <p:spPr>
            <a:xfrm flipH="1" flipV="1">
              <a:off x="10541139" y="1334222"/>
              <a:ext cx="691281" cy="64750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FBC62E06-6FC9-4526-AA90-9994C864A87D}"/>
                </a:ext>
              </a:extLst>
            </p:cNvPr>
            <p:cNvSpPr/>
            <p:nvPr/>
          </p:nvSpPr>
          <p:spPr>
            <a:xfrm>
              <a:off x="4055324" y="2880851"/>
              <a:ext cx="635127" cy="594905"/>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62430254"/>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6189142-17BB-4A01-9C79-3A99BCB4A6AC}"/>
              </a:ext>
            </a:extLst>
          </p:cNvPr>
          <p:cNvGrpSpPr/>
          <p:nvPr/>
        </p:nvGrpSpPr>
        <p:grpSpPr>
          <a:xfrm>
            <a:off x="4524157" y="2545655"/>
            <a:ext cx="3076089" cy="3547644"/>
            <a:chOff x="5801121" y="1490869"/>
            <a:chExt cx="3008494" cy="1984888"/>
          </a:xfrm>
        </p:grpSpPr>
        <p:sp>
          <p:nvSpPr>
            <p:cNvPr id="4" name="矩形 3">
              <a:extLst>
                <a:ext uri="{FF2B5EF4-FFF2-40B4-BE49-F238E27FC236}">
                  <a16:creationId xmlns:a16="http://schemas.microsoft.com/office/drawing/2014/main" id="{5897C064-0E67-4A97-9242-61AE68F30882}"/>
                </a:ext>
              </a:extLst>
            </p:cNvPr>
            <p:cNvSpPr/>
            <p:nvPr/>
          </p:nvSpPr>
          <p:spPr>
            <a:xfrm>
              <a:off x="5801122" y="1490869"/>
              <a:ext cx="3008493"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7" name="等腰三角形 6">
              <a:extLst>
                <a:ext uri="{FF2B5EF4-FFF2-40B4-BE49-F238E27FC236}">
                  <a16:creationId xmlns:a16="http://schemas.microsoft.com/office/drawing/2014/main" id="{646E3CE8-EAA9-46C1-A19A-5735F2D9B7F2}"/>
                </a:ext>
              </a:extLst>
            </p:cNvPr>
            <p:cNvSpPr/>
            <p:nvPr/>
          </p:nvSpPr>
          <p:spPr>
            <a:xfrm flipH="1" flipV="1">
              <a:off x="8373973" y="1490869"/>
              <a:ext cx="435642" cy="40805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A28CC46D-0530-474B-A643-792E686491C1}"/>
                </a:ext>
              </a:extLst>
            </p:cNvPr>
            <p:cNvSpPr/>
            <p:nvPr/>
          </p:nvSpPr>
          <p:spPr>
            <a:xfrm>
              <a:off x="5801121" y="3070617"/>
              <a:ext cx="432531" cy="405140"/>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C0A55B1B-AC45-4CDD-BA2E-974E064D7BBF}"/>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l="54311" t="19249" r="4653" b="21656"/>
          <a:stretch/>
        </p:blipFill>
        <p:spPr>
          <a:xfrm>
            <a:off x="1380671" y="548638"/>
            <a:ext cx="1965965" cy="1997019"/>
          </a:xfrm>
          <a:prstGeom prst="rect">
            <a:avLst/>
          </a:prstGeom>
        </p:spPr>
      </p:pic>
      <p:grpSp>
        <p:nvGrpSpPr>
          <p:cNvPr id="11" name="组合 10">
            <a:extLst>
              <a:ext uri="{FF2B5EF4-FFF2-40B4-BE49-F238E27FC236}">
                <a16:creationId xmlns:a16="http://schemas.microsoft.com/office/drawing/2014/main" id="{3F940E87-318C-41A5-9178-7BB676D4891D}"/>
              </a:ext>
            </a:extLst>
          </p:cNvPr>
          <p:cNvGrpSpPr/>
          <p:nvPr/>
        </p:nvGrpSpPr>
        <p:grpSpPr>
          <a:xfrm>
            <a:off x="947652" y="2545654"/>
            <a:ext cx="3163113" cy="3547645"/>
            <a:chOff x="5801121" y="1490869"/>
            <a:chExt cx="3008494" cy="2007003"/>
          </a:xfrm>
        </p:grpSpPr>
        <p:sp>
          <p:nvSpPr>
            <p:cNvPr id="12" name="矩形 11">
              <a:extLst>
                <a:ext uri="{FF2B5EF4-FFF2-40B4-BE49-F238E27FC236}">
                  <a16:creationId xmlns:a16="http://schemas.microsoft.com/office/drawing/2014/main" id="{A5E35A34-03E1-41BB-A66D-CD19BB4ACBA6}"/>
                </a:ext>
              </a:extLst>
            </p:cNvPr>
            <p:cNvSpPr/>
            <p:nvPr/>
          </p:nvSpPr>
          <p:spPr>
            <a:xfrm>
              <a:off x="5801122" y="1490869"/>
              <a:ext cx="3008493"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1"/>
                </a:solidFill>
              </a:endParaRPr>
            </a:p>
          </p:txBody>
        </p:sp>
        <p:sp>
          <p:nvSpPr>
            <p:cNvPr id="13" name="矩形 12">
              <a:extLst>
                <a:ext uri="{FF2B5EF4-FFF2-40B4-BE49-F238E27FC236}">
                  <a16:creationId xmlns:a16="http://schemas.microsoft.com/office/drawing/2014/main" id="{20A21E3F-F031-4C1B-B19D-D532EF171162}"/>
                </a:ext>
              </a:extLst>
            </p:cNvPr>
            <p:cNvSpPr/>
            <p:nvPr/>
          </p:nvSpPr>
          <p:spPr>
            <a:xfrm>
              <a:off x="5932091" y="1560992"/>
              <a:ext cx="2755282" cy="1936880"/>
            </a:xfrm>
            <a:prstGeom prst="rect">
              <a:avLst/>
            </a:prstGeom>
            <a:noFill/>
          </p:spPr>
          <p:txBody>
            <a:bodyPr vert="horz" wrap="square" rtlCol="0">
              <a:spAutoFit/>
            </a:bodyPr>
            <a:lstStyle/>
            <a:p>
              <a:pPr algn="ctr">
                <a:lnSpc>
                  <a:spcPct val="150000"/>
                </a:lnSpc>
              </a:pPr>
              <a:r>
                <a:rPr lang="zh-CN" altLang="zh-CN" dirty="0"/>
                <a:t>技术异构性</a:t>
              </a:r>
            </a:p>
            <a:p>
              <a:pPr>
                <a:lnSpc>
                  <a:spcPct val="150000"/>
                </a:lnSpc>
              </a:pPr>
              <a:r>
                <a:rPr lang="zh-CN" altLang="zh-CN" sz="1600" dirty="0"/>
                <a:t>微服务可以随时在软件开发阶段采用不同的技术方案，而单体架构必须在项目开始前选取好技术方案，并且不能更改，好处是随时尝试采用最新的技术应用在系统中的小部分服务，风险并不会大规模的影响整个系统，</a:t>
              </a:r>
              <a:endParaRPr lang="zh-CN" altLang="en-US" sz="1600" dirty="0">
                <a:solidFill>
                  <a:schemeClr val="tx1">
                    <a:lumMod val="95000"/>
                    <a:lumOff val="5000"/>
                  </a:schemeClr>
                </a:solidFill>
                <a:latin typeface="字魂36号-正文宋楷" panose="02000000000000000000" pitchFamily="2" charset="-122"/>
                <a:ea typeface="字魂36号-正文宋楷" panose="02000000000000000000" pitchFamily="2" charset="-122"/>
              </a:endParaRPr>
            </a:p>
          </p:txBody>
        </p:sp>
        <p:sp>
          <p:nvSpPr>
            <p:cNvPr id="15" name="等腰三角形 14">
              <a:extLst>
                <a:ext uri="{FF2B5EF4-FFF2-40B4-BE49-F238E27FC236}">
                  <a16:creationId xmlns:a16="http://schemas.microsoft.com/office/drawing/2014/main" id="{2D1B0D82-0A41-4F70-A797-F4DC060282C0}"/>
                </a:ext>
              </a:extLst>
            </p:cNvPr>
            <p:cNvSpPr/>
            <p:nvPr/>
          </p:nvSpPr>
          <p:spPr>
            <a:xfrm flipH="1" flipV="1">
              <a:off x="8373973" y="1490869"/>
              <a:ext cx="435642" cy="40805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39D49614-A550-4E39-98F4-B0D2D1FF2FC6}"/>
                </a:ext>
              </a:extLst>
            </p:cNvPr>
            <p:cNvSpPr/>
            <p:nvPr/>
          </p:nvSpPr>
          <p:spPr>
            <a:xfrm>
              <a:off x="5801121" y="3070617"/>
              <a:ext cx="432531" cy="405140"/>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356474DF-6557-4E50-BFFE-39E61FBCA9FB}"/>
              </a:ext>
            </a:extLst>
          </p:cNvPr>
          <p:cNvGrpSpPr/>
          <p:nvPr/>
        </p:nvGrpSpPr>
        <p:grpSpPr>
          <a:xfrm>
            <a:off x="8098153" y="2529433"/>
            <a:ext cx="3146194" cy="3563864"/>
            <a:chOff x="5801121" y="1490869"/>
            <a:chExt cx="3008494" cy="1984888"/>
          </a:xfrm>
        </p:grpSpPr>
        <p:sp>
          <p:nvSpPr>
            <p:cNvPr id="19" name="矩形 18">
              <a:extLst>
                <a:ext uri="{FF2B5EF4-FFF2-40B4-BE49-F238E27FC236}">
                  <a16:creationId xmlns:a16="http://schemas.microsoft.com/office/drawing/2014/main" id="{69B6F0F8-C0DC-48BD-A3DC-4F070096E8AE}"/>
                </a:ext>
              </a:extLst>
            </p:cNvPr>
            <p:cNvSpPr/>
            <p:nvPr/>
          </p:nvSpPr>
          <p:spPr>
            <a:xfrm>
              <a:off x="5801122" y="1490869"/>
              <a:ext cx="3008493"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22" name="等腰三角形 21">
              <a:extLst>
                <a:ext uri="{FF2B5EF4-FFF2-40B4-BE49-F238E27FC236}">
                  <a16:creationId xmlns:a16="http://schemas.microsoft.com/office/drawing/2014/main" id="{BA598E4F-60E6-4C81-8C02-ADD9A053061A}"/>
                </a:ext>
              </a:extLst>
            </p:cNvPr>
            <p:cNvSpPr/>
            <p:nvPr/>
          </p:nvSpPr>
          <p:spPr>
            <a:xfrm flipH="1" flipV="1">
              <a:off x="8373973" y="1490869"/>
              <a:ext cx="435642" cy="40805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B5850748-B870-4125-AC0C-174F4C3599DB}"/>
                </a:ext>
              </a:extLst>
            </p:cNvPr>
            <p:cNvSpPr/>
            <p:nvPr/>
          </p:nvSpPr>
          <p:spPr>
            <a:xfrm>
              <a:off x="5801121" y="3070617"/>
              <a:ext cx="432531" cy="405140"/>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a:extLst>
              <a:ext uri="{FF2B5EF4-FFF2-40B4-BE49-F238E27FC236}">
                <a16:creationId xmlns:a16="http://schemas.microsoft.com/office/drawing/2014/main" id="{AA199535-7F2A-4427-B939-F86B8DC65052}"/>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l="54311" t="19249" r="4653" b="21656"/>
          <a:stretch/>
        </p:blipFill>
        <p:spPr>
          <a:xfrm>
            <a:off x="5242572" y="548636"/>
            <a:ext cx="1965965" cy="1997019"/>
          </a:xfrm>
          <a:prstGeom prst="rect">
            <a:avLst/>
          </a:prstGeom>
        </p:spPr>
      </p:pic>
      <p:pic>
        <p:nvPicPr>
          <p:cNvPr id="25" name="图片 24">
            <a:extLst>
              <a:ext uri="{FF2B5EF4-FFF2-40B4-BE49-F238E27FC236}">
                <a16:creationId xmlns:a16="http://schemas.microsoft.com/office/drawing/2014/main" id="{58CDB914-87D4-49A4-9C71-534FB325FCCA}"/>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l="54311" t="19249" r="4653" b="21656"/>
          <a:stretch/>
        </p:blipFill>
        <p:spPr>
          <a:xfrm>
            <a:off x="8623149" y="548634"/>
            <a:ext cx="1965965" cy="1997019"/>
          </a:xfrm>
          <a:prstGeom prst="rect">
            <a:avLst/>
          </a:prstGeom>
        </p:spPr>
      </p:pic>
      <p:sp>
        <p:nvSpPr>
          <p:cNvPr id="26" name="矩形 25">
            <a:extLst>
              <a:ext uri="{FF2B5EF4-FFF2-40B4-BE49-F238E27FC236}">
                <a16:creationId xmlns:a16="http://schemas.microsoft.com/office/drawing/2014/main" id="{116CBC9A-A45E-4DC2-A9CD-00FB02FF4954}"/>
              </a:ext>
            </a:extLst>
          </p:cNvPr>
          <p:cNvSpPr/>
          <p:nvPr/>
        </p:nvSpPr>
        <p:spPr>
          <a:xfrm>
            <a:off x="4663013" y="2720996"/>
            <a:ext cx="2896887" cy="3286349"/>
          </a:xfrm>
          <a:prstGeom prst="rect">
            <a:avLst/>
          </a:prstGeom>
          <a:noFill/>
        </p:spPr>
        <p:txBody>
          <a:bodyPr vert="horz" wrap="square" rtlCol="0">
            <a:spAutoFit/>
          </a:bodyPr>
          <a:lstStyle/>
          <a:p>
            <a:pPr lvl="0" algn="ctr"/>
            <a:r>
              <a:rPr lang="zh-CN" altLang="zh-CN" dirty="0"/>
              <a:t>可伸缩性</a:t>
            </a:r>
            <a:endParaRPr lang="en-US" altLang="zh-CN" dirty="0"/>
          </a:p>
          <a:p>
            <a:pPr lvl="0">
              <a:lnSpc>
                <a:spcPct val="150000"/>
              </a:lnSpc>
            </a:pPr>
            <a:r>
              <a:rPr lang="zh-CN" altLang="zh-CN" sz="1600" dirty="0"/>
              <a:t>流量通常具有时空聚合性，即大规模流量只会集中在某个特定的时间段</a:t>
            </a:r>
            <a:r>
              <a:rPr lang="zh-CN" altLang="en-US" sz="1600" dirty="0"/>
              <a:t>，</a:t>
            </a:r>
            <a:r>
              <a:rPr lang="zh-CN" altLang="zh-CN" sz="1600" dirty="0"/>
              <a:t>同时也具有局部性，并发流量瓶颈只存在于某些核心的业务，多数业务的流量变化不明显。微服务针对某些服务进行弹性扩容，随时根据流量的变化特性进行伸缩</a:t>
            </a:r>
            <a:r>
              <a:rPr lang="zh-CN" altLang="en-US" sz="1600" dirty="0"/>
              <a:t>。</a:t>
            </a:r>
            <a:endParaRPr lang="zh-CN" altLang="zh-CN" sz="1600" dirty="0"/>
          </a:p>
        </p:txBody>
      </p:sp>
      <p:sp>
        <p:nvSpPr>
          <p:cNvPr id="27" name="矩形 26">
            <a:extLst>
              <a:ext uri="{FF2B5EF4-FFF2-40B4-BE49-F238E27FC236}">
                <a16:creationId xmlns:a16="http://schemas.microsoft.com/office/drawing/2014/main" id="{33D637E1-5685-472E-B3B5-EA16B4EA64DA}"/>
              </a:ext>
            </a:extLst>
          </p:cNvPr>
          <p:cNvSpPr/>
          <p:nvPr/>
        </p:nvSpPr>
        <p:spPr>
          <a:xfrm>
            <a:off x="8209760" y="2672275"/>
            <a:ext cx="2896887" cy="3286349"/>
          </a:xfrm>
          <a:prstGeom prst="rect">
            <a:avLst/>
          </a:prstGeom>
          <a:noFill/>
        </p:spPr>
        <p:txBody>
          <a:bodyPr vert="horz" wrap="square" rtlCol="0">
            <a:spAutoFit/>
          </a:bodyPr>
          <a:lstStyle/>
          <a:p>
            <a:pPr lvl="0" algn="ctr"/>
            <a:r>
              <a:rPr lang="zh-CN" altLang="zh-CN" dirty="0"/>
              <a:t>业务可扩展</a:t>
            </a:r>
          </a:p>
          <a:p>
            <a:pPr lvl="0">
              <a:lnSpc>
                <a:spcPct val="150000"/>
              </a:lnSpc>
            </a:pPr>
            <a:r>
              <a:rPr lang="zh-CN" altLang="zh-CN" sz="1600" dirty="0"/>
              <a:t>对于很多的互联网业务来说，变化速度非常快，为了应对市场需求，增强产品竞争力，会有专门的产品经理调研发现需求。微服务的设计正是为了满足这种特性，微服务的服务粒度拆分低，且去中心化，新的需求可以随时做成单独的服务</a:t>
            </a:r>
            <a:r>
              <a:rPr lang="zh-CN" altLang="en-US" sz="1600" dirty="0"/>
              <a:t>。</a:t>
            </a:r>
            <a:endParaRPr lang="zh-CN" altLang="zh-CN" sz="1400" dirty="0"/>
          </a:p>
        </p:txBody>
      </p:sp>
    </p:spTree>
    <p:extLst>
      <p:ext uri="{BB962C8B-B14F-4D97-AF65-F5344CB8AC3E}">
        <p14:creationId xmlns:p14="http://schemas.microsoft.com/office/powerpoint/2010/main" val="643628022"/>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26189142-17BB-4A01-9C79-3A99BCB4A6AC}"/>
              </a:ext>
            </a:extLst>
          </p:cNvPr>
          <p:cNvGrpSpPr/>
          <p:nvPr/>
        </p:nvGrpSpPr>
        <p:grpSpPr>
          <a:xfrm>
            <a:off x="1448397" y="2529432"/>
            <a:ext cx="3146193" cy="3737123"/>
            <a:chOff x="5801121" y="1490869"/>
            <a:chExt cx="3008494" cy="1984888"/>
          </a:xfrm>
        </p:grpSpPr>
        <p:sp>
          <p:nvSpPr>
            <p:cNvPr id="4" name="矩形 3">
              <a:extLst>
                <a:ext uri="{FF2B5EF4-FFF2-40B4-BE49-F238E27FC236}">
                  <a16:creationId xmlns:a16="http://schemas.microsoft.com/office/drawing/2014/main" id="{5897C064-0E67-4A97-9242-61AE68F30882}"/>
                </a:ext>
              </a:extLst>
            </p:cNvPr>
            <p:cNvSpPr/>
            <p:nvPr/>
          </p:nvSpPr>
          <p:spPr>
            <a:xfrm>
              <a:off x="5801122" y="1490869"/>
              <a:ext cx="3008493"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7" name="等腰三角形 6">
              <a:extLst>
                <a:ext uri="{FF2B5EF4-FFF2-40B4-BE49-F238E27FC236}">
                  <a16:creationId xmlns:a16="http://schemas.microsoft.com/office/drawing/2014/main" id="{646E3CE8-EAA9-46C1-A19A-5735F2D9B7F2}"/>
                </a:ext>
              </a:extLst>
            </p:cNvPr>
            <p:cNvSpPr/>
            <p:nvPr/>
          </p:nvSpPr>
          <p:spPr>
            <a:xfrm flipH="1" flipV="1">
              <a:off x="8373973" y="1490869"/>
              <a:ext cx="435642" cy="40805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A28CC46D-0530-474B-A643-792E686491C1}"/>
                </a:ext>
              </a:extLst>
            </p:cNvPr>
            <p:cNvSpPr/>
            <p:nvPr/>
          </p:nvSpPr>
          <p:spPr>
            <a:xfrm>
              <a:off x="5801121" y="3070617"/>
              <a:ext cx="432531" cy="405140"/>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356474DF-6557-4E50-BFFE-39E61FBCA9FB}"/>
              </a:ext>
            </a:extLst>
          </p:cNvPr>
          <p:cNvGrpSpPr/>
          <p:nvPr/>
        </p:nvGrpSpPr>
        <p:grpSpPr>
          <a:xfrm>
            <a:off x="6774178" y="2529433"/>
            <a:ext cx="3146194" cy="3563864"/>
            <a:chOff x="5801121" y="1490869"/>
            <a:chExt cx="3008494" cy="1984888"/>
          </a:xfrm>
        </p:grpSpPr>
        <p:sp>
          <p:nvSpPr>
            <p:cNvPr id="19" name="矩形 18">
              <a:extLst>
                <a:ext uri="{FF2B5EF4-FFF2-40B4-BE49-F238E27FC236}">
                  <a16:creationId xmlns:a16="http://schemas.microsoft.com/office/drawing/2014/main" id="{69B6F0F8-C0DC-48BD-A3DC-4F070096E8AE}"/>
                </a:ext>
              </a:extLst>
            </p:cNvPr>
            <p:cNvSpPr/>
            <p:nvPr/>
          </p:nvSpPr>
          <p:spPr>
            <a:xfrm>
              <a:off x="5801122" y="1490869"/>
              <a:ext cx="3008493"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22" name="等腰三角形 21">
              <a:extLst>
                <a:ext uri="{FF2B5EF4-FFF2-40B4-BE49-F238E27FC236}">
                  <a16:creationId xmlns:a16="http://schemas.microsoft.com/office/drawing/2014/main" id="{BA598E4F-60E6-4C81-8C02-ADD9A053061A}"/>
                </a:ext>
              </a:extLst>
            </p:cNvPr>
            <p:cNvSpPr/>
            <p:nvPr/>
          </p:nvSpPr>
          <p:spPr>
            <a:xfrm flipH="1" flipV="1">
              <a:off x="8373973" y="1490869"/>
              <a:ext cx="435642" cy="40805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B5850748-B870-4125-AC0C-174F4C3599DB}"/>
                </a:ext>
              </a:extLst>
            </p:cNvPr>
            <p:cNvSpPr/>
            <p:nvPr/>
          </p:nvSpPr>
          <p:spPr>
            <a:xfrm>
              <a:off x="5801121" y="3070617"/>
              <a:ext cx="432531" cy="405140"/>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a:extLst>
              <a:ext uri="{FF2B5EF4-FFF2-40B4-BE49-F238E27FC236}">
                <a16:creationId xmlns:a16="http://schemas.microsoft.com/office/drawing/2014/main" id="{AA199535-7F2A-4427-B939-F86B8DC65052}"/>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l="54311" t="19249" r="4653" b="21656"/>
          <a:stretch/>
        </p:blipFill>
        <p:spPr>
          <a:xfrm>
            <a:off x="2113091" y="434005"/>
            <a:ext cx="1965965" cy="1997019"/>
          </a:xfrm>
          <a:prstGeom prst="rect">
            <a:avLst/>
          </a:prstGeom>
        </p:spPr>
      </p:pic>
      <p:pic>
        <p:nvPicPr>
          <p:cNvPr id="25" name="图片 24">
            <a:extLst>
              <a:ext uri="{FF2B5EF4-FFF2-40B4-BE49-F238E27FC236}">
                <a16:creationId xmlns:a16="http://schemas.microsoft.com/office/drawing/2014/main" id="{58CDB914-87D4-49A4-9C71-534FB325FCCA}"/>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l="54311" t="19249" r="4653" b="21656"/>
          <a:stretch/>
        </p:blipFill>
        <p:spPr>
          <a:xfrm>
            <a:off x="7441403" y="430344"/>
            <a:ext cx="1965965" cy="1997019"/>
          </a:xfrm>
          <a:prstGeom prst="rect">
            <a:avLst/>
          </a:prstGeom>
        </p:spPr>
      </p:pic>
      <p:sp>
        <p:nvSpPr>
          <p:cNvPr id="26" name="矩形 25">
            <a:extLst>
              <a:ext uri="{FF2B5EF4-FFF2-40B4-BE49-F238E27FC236}">
                <a16:creationId xmlns:a16="http://schemas.microsoft.com/office/drawing/2014/main" id="{116CBC9A-A45E-4DC2-A9CD-00FB02FF4954}"/>
              </a:ext>
            </a:extLst>
          </p:cNvPr>
          <p:cNvSpPr/>
          <p:nvPr/>
        </p:nvSpPr>
        <p:spPr>
          <a:xfrm>
            <a:off x="1537998" y="2610875"/>
            <a:ext cx="2896887" cy="3655681"/>
          </a:xfrm>
          <a:prstGeom prst="rect">
            <a:avLst/>
          </a:prstGeom>
          <a:noFill/>
        </p:spPr>
        <p:txBody>
          <a:bodyPr vert="horz" wrap="square" rtlCol="0">
            <a:spAutoFit/>
          </a:bodyPr>
          <a:lstStyle/>
          <a:p>
            <a:pPr lvl="0" algn="ctr"/>
            <a:r>
              <a:rPr lang="zh-CN" altLang="zh-CN" dirty="0"/>
              <a:t>可重用</a:t>
            </a:r>
            <a:endParaRPr lang="en-US" altLang="zh-CN" dirty="0"/>
          </a:p>
          <a:p>
            <a:pPr>
              <a:lnSpc>
                <a:spcPct val="150000"/>
              </a:lnSpc>
            </a:pPr>
            <a:r>
              <a:rPr lang="zh-CN" altLang="zh-CN" sz="1600" dirty="0"/>
              <a:t>微服务的重用度是以每个服务作为单位的，服务粒度的小巧可以将重用的效果变得更好。互联网业务对于不同的客户端可以重用一组服务，只需对客户端做接口的适配转发等工作。基于服务的重用度降低了维护成本，只需要按照接口需求进行调用。</a:t>
            </a:r>
          </a:p>
        </p:txBody>
      </p:sp>
      <p:sp>
        <p:nvSpPr>
          <p:cNvPr id="27" name="矩形 26">
            <a:extLst>
              <a:ext uri="{FF2B5EF4-FFF2-40B4-BE49-F238E27FC236}">
                <a16:creationId xmlns:a16="http://schemas.microsoft.com/office/drawing/2014/main" id="{33D637E1-5685-472E-B3B5-EA16B4EA64DA}"/>
              </a:ext>
            </a:extLst>
          </p:cNvPr>
          <p:cNvSpPr/>
          <p:nvPr/>
        </p:nvSpPr>
        <p:spPr>
          <a:xfrm>
            <a:off x="6975943" y="2676299"/>
            <a:ext cx="2896887" cy="3286349"/>
          </a:xfrm>
          <a:prstGeom prst="rect">
            <a:avLst/>
          </a:prstGeom>
          <a:noFill/>
        </p:spPr>
        <p:txBody>
          <a:bodyPr vert="horz" wrap="square" rtlCol="0">
            <a:spAutoFit/>
          </a:bodyPr>
          <a:lstStyle/>
          <a:p>
            <a:pPr lvl="0" algn="ctr"/>
            <a:r>
              <a:rPr lang="zh-CN" altLang="zh-CN" dirty="0"/>
              <a:t>简化组织结构</a:t>
            </a:r>
            <a:endParaRPr lang="en-US" altLang="zh-CN" dirty="0"/>
          </a:p>
          <a:p>
            <a:pPr>
              <a:lnSpc>
                <a:spcPct val="150000"/>
              </a:lnSpc>
            </a:pPr>
            <a:r>
              <a:rPr lang="zh-CN" altLang="zh-CN" sz="1600" dirty="0"/>
              <a:t>在软件开发中，有很多的成本会浪费在沟通和交流上，大的团队需要进行更多的沟通交流，成本也会随之上升。微服务的每个服务复杂度低，只需要很小的团队进行维护，每个团队职责清晰，通过接口与其他团队交流，大大简化了沟通成本。</a:t>
            </a:r>
          </a:p>
        </p:txBody>
      </p:sp>
    </p:spTree>
    <p:extLst>
      <p:ext uri="{BB962C8B-B14F-4D97-AF65-F5344CB8AC3E}">
        <p14:creationId xmlns:p14="http://schemas.microsoft.com/office/powerpoint/2010/main" val="3263530500"/>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73D66F5-FBE6-4E01-BDAC-11AD4B0E9B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图片 11">
            <a:extLst>
              <a:ext uri="{FF2B5EF4-FFF2-40B4-BE49-F238E27FC236}">
                <a16:creationId xmlns:a16="http://schemas.microsoft.com/office/drawing/2014/main" id="{A1B031C5-995B-4F4E-BE86-A962947BCC4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027" t="7885" r="10221" b="63405"/>
          <a:stretch/>
        </p:blipFill>
        <p:spPr>
          <a:xfrm>
            <a:off x="810015" y="205562"/>
            <a:ext cx="3583620" cy="1759347"/>
          </a:xfrm>
          <a:prstGeom prst="rect">
            <a:avLst/>
          </a:prstGeom>
        </p:spPr>
      </p:pic>
      <p:sp>
        <p:nvSpPr>
          <p:cNvPr id="3" name="矩形 2">
            <a:extLst>
              <a:ext uri="{FF2B5EF4-FFF2-40B4-BE49-F238E27FC236}">
                <a16:creationId xmlns:a16="http://schemas.microsoft.com/office/drawing/2014/main" id="{8D31A3CB-94C6-4EA9-9230-AC961C15CCBC}"/>
              </a:ext>
            </a:extLst>
          </p:cNvPr>
          <p:cNvSpPr/>
          <p:nvPr/>
        </p:nvSpPr>
        <p:spPr>
          <a:xfrm>
            <a:off x="1698038" y="1659808"/>
            <a:ext cx="8795924" cy="3538383"/>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6" name="等腰三角形 5">
            <a:extLst>
              <a:ext uri="{FF2B5EF4-FFF2-40B4-BE49-F238E27FC236}">
                <a16:creationId xmlns:a16="http://schemas.microsoft.com/office/drawing/2014/main" id="{B986D070-7EC7-4F7B-8078-6793AD834CE7}"/>
              </a:ext>
            </a:extLst>
          </p:cNvPr>
          <p:cNvSpPr/>
          <p:nvPr/>
        </p:nvSpPr>
        <p:spPr>
          <a:xfrm flipH="1" flipV="1">
            <a:off x="9507793" y="1541820"/>
            <a:ext cx="1104156" cy="1034231"/>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D14D400-C73C-485D-8F0C-65BF48E21295}"/>
              </a:ext>
            </a:extLst>
          </p:cNvPr>
          <p:cNvSpPr/>
          <p:nvPr/>
        </p:nvSpPr>
        <p:spPr>
          <a:xfrm>
            <a:off x="1580051" y="4281948"/>
            <a:ext cx="1104156" cy="1034231"/>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B3C138E-32C4-4B58-BFA2-2A844F24AB15}"/>
              </a:ext>
            </a:extLst>
          </p:cNvPr>
          <p:cNvSpPr/>
          <p:nvPr/>
        </p:nvSpPr>
        <p:spPr>
          <a:xfrm>
            <a:off x="2271251" y="2150806"/>
            <a:ext cx="7649498" cy="2556388"/>
          </a:xfrm>
          <a:prstGeom prst="rect">
            <a:avLst/>
          </a:prstGeom>
          <a:noFill/>
          <a:ln w="28575" cap="rnd">
            <a:solidFill>
              <a:srgbClr val="19A8A7"/>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C74469F-0D60-4FCC-A6C3-C7BDFA3341AE}"/>
              </a:ext>
            </a:extLst>
          </p:cNvPr>
          <p:cNvSpPr txBox="1"/>
          <p:nvPr/>
        </p:nvSpPr>
        <p:spPr>
          <a:xfrm flipH="1">
            <a:off x="3903495" y="3115678"/>
            <a:ext cx="4385010" cy="646331"/>
          </a:xfrm>
          <a:prstGeom prst="rect">
            <a:avLst/>
          </a:prstGeom>
          <a:noFill/>
        </p:spPr>
        <p:txBody>
          <a:bodyPr vert="horz" wrap="square" rtlCol="0">
            <a:spAutoFit/>
          </a:bodyPr>
          <a:lstStyle/>
          <a:p>
            <a:pPr algn="ctr"/>
            <a:r>
              <a:rPr lang="en-US" altLang="zh-CN" sz="36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03.</a:t>
            </a:r>
            <a:r>
              <a:rPr lang="zh-CN" altLang="en-US" sz="36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 开发框架</a:t>
            </a:r>
          </a:p>
        </p:txBody>
      </p:sp>
      <p:pic>
        <p:nvPicPr>
          <p:cNvPr id="13" name="图片 12">
            <a:extLst>
              <a:ext uri="{FF2B5EF4-FFF2-40B4-BE49-F238E27FC236}">
                <a16:creationId xmlns:a16="http://schemas.microsoft.com/office/drawing/2014/main" id="{2734386E-4A9F-4A63-A626-167EAA65F4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027" t="7885" r="10221" b="63405"/>
          <a:stretch/>
        </p:blipFill>
        <p:spPr>
          <a:xfrm flipH="1" flipV="1">
            <a:off x="7748337" y="4898125"/>
            <a:ext cx="3583620" cy="1759347"/>
          </a:xfrm>
          <a:prstGeom prst="rect">
            <a:avLst/>
          </a:prstGeom>
        </p:spPr>
      </p:pic>
    </p:spTree>
    <p:extLst>
      <p:ext uri="{BB962C8B-B14F-4D97-AF65-F5344CB8AC3E}">
        <p14:creationId xmlns:p14="http://schemas.microsoft.com/office/powerpoint/2010/main" val="521689335"/>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9D5AAD-4ED1-431D-8F6E-F52719FDDEBF}"/>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r="46609"/>
          <a:stretch/>
        </p:blipFill>
        <p:spPr>
          <a:xfrm>
            <a:off x="0" y="2428567"/>
            <a:ext cx="3866300" cy="5107858"/>
          </a:xfrm>
          <a:prstGeom prst="rect">
            <a:avLst/>
          </a:prstGeom>
        </p:spPr>
      </p:pic>
      <p:grpSp>
        <p:nvGrpSpPr>
          <p:cNvPr id="9" name="组合 8">
            <a:extLst>
              <a:ext uri="{FF2B5EF4-FFF2-40B4-BE49-F238E27FC236}">
                <a16:creationId xmlns:a16="http://schemas.microsoft.com/office/drawing/2014/main" id="{1CB803EF-FF10-461A-AC06-4256AC2EC432}"/>
              </a:ext>
            </a:extLst>
          </p:cNvPr>
          <p:cNvGrpSpPr/>
          <p:nvPr/>
        </p:nvGrpSpPr>
        <p:grpSpPr>
          <a:xfrm>
            <a:off x="3996330" y="1196570"/>
            <a:ext cx="7177096" cy="4759729"/>
            <a:chOff x="4055324" y="1334222"/>
            <a:chExt cx="7177096" cy="2141534"/>
          </a:xfrm>
        </p:grpSpPr>
        <p:sp>
          <p:nvSpPr>
            <p:cNvPr id="4" name="矩形 3">
              <a:extLst>
                <a:ext uri="{FF2B5EF4-FFF2-40B4-BE49-F238E27FC236}">
                  <a16:creationId xmlns:a16="http://schemas.microsoft.com/office/drawing/2014/main" id="{3E504A13-F109-4803-BF6D-8124AA3948D8}"/>
                </a:ext>
              </a:extLst>
            </p:cNvPr>
            <p:cNvSpPr/>
            <p:nvPr/>
          </p:nvSpPr>
          <p:spPr>
            <a:xfrm>
              <a:off x="4238741" y="1422569"/>
              <a:ext cx="6993679"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 name="矩形 4">
              <a:extLst>
                <a:ext uri="{FF2B5EF4-FFF2-40B4-BE49-F238E27FC236}">
                  <a16:creationId xmlns:a16="http://schemas.microsoft.com/office/drawing/2014/main" id="{9E03BF62-90BA-4A24-8C37-9202CC64E9C6}"/>
                </a:ext>
              </a:extLst>
            </p:cNvPr>
            <p:cNvSpPr/>
            <p:nvPr/>
          </p:nvSpPr>
          <p:spPr>
            <a:xfrm>
              <a:off x="4873868" y="1945863"/>
              <a:ext cx="5720658" cy="938299"/>
            </a:xfrm>
            <a:prstGeom prst="rect">
              <a:avLst/>
            </a:prstGeom>
            <a:noFill/>
          </p:spPr>
          <p:txBody>
            <a:bodyPr vert="horz" wrap="square" rtlCol="0">
              <a:spAutoFit/>
            </a:bodyPr>
            <a:lstStyle/>
            <a:p>
              <a:pPr>
                <a:lnSpc>
                  <a:spcPct val="150000"/>
                </a:lnSpc>
              </a:pPr>
              <a:r>
                <a:rPr lang="zh-CN" altLang="zh-CN" dirty="0"/>
                <a:t>在开源社区和大型互联网公司对微服务的实践和探索中涌现出很多优秀的微服务开发框架，每种框架各具有不同的侧重点，但都是经过实践微服务总结出来的框架，主要介绍</a:t>
              </a:r>
              <a:r>
                <a:rPr lang="en-US" altLang="zh-CN" dirty="0"/>
                <a:t>spring cloud</a:t>
              </a:r>
              <a:r>
                <a:rPr lang="zh-CN" altLang="zh-CN" dirty="0"/>
                <a:t>、</a:t>
              </a:r>
              <a:r>
                <a:rPr lang="en-US" altLang="zh-CN" dirty="0" err="1"/>
                <a:t>dubbo</a:t>
              </a:r>
              <a:r>
                <a:rPr lang="zh-CN" altLang="zh-CN" dirty="0"/>
                <a:t>两个开发框架。</a:t>
              </a:r>
            </a:p>
            <a:p>
              <a:pPr>
                <a:lnSpc>
                  <a:spcPct val="150000"/>
                </a:lnSpc>
              </a:pPr>
              <a:endParaRPr lang="en-US" altLang="zh-CN" sz="1600" dirty="0"/>
            </a:p>
          </p:txBody>
        </p:sp>
        <p:sp>
          <p:nvSpPr>
            <p:cNvPr id="7" name="等腰三角形 6">
              <a:extLst>
                <a:ext uri="{FF2B5EF4-FFF2-40B4-BE49-F238E27FC236}">
                  <a16:creationId xmlns:a16="http://schemas.microsoft.com/office/drawing/2014/main" id="{984757E4-FA95-43CC-BCCC-7B963CF5FEAE}"/>
                </a:ext>
              </a:extLst>
            </p:cNvPr>
            <p:cNvSpPr/>
            <p:nvPr/>
          </p:nvSpPr>
          <p:spPr>
            <a:xfrm flipH="1" flipV="1">
              <a:off x="10541139" y="1334222"/>
              <a:ext cx="691281" cy="64750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FBC62E06-6FC9-4526-AA90-9994C864A87D}"/>
                </a:ext>
              </a:extLst>
            </p:cNvPr>
            <p:cNvSpPr/>
            <p:nvPr/>
          </p:nvSpPr>
          <p:spPr>
            <a:xfrm>
              <a:off x="4055324" y="2880851"/>
              <a:ext cx="635127" cy="594905"/>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92616469"/>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1E80601-0964-4A35-A228-DB1508262F6F}"/>
              </a:ext>
            </a:extLst>
          </p:cNvPr>
          <p:cNvGrpSpPr/>
          <p:nvPr/>
        </p:nvGrpSpPr>
        <p:grpSpPr>
          <a:xfrm>
            <a:off x="3712665" y="377675"/>
            <a:ext cx="6993677" cy="2852686"/>
            <a:chOff x="4365523" y="576314"/>
            <a:chExt cx="6993677" cy="2852686"/>
          </a:xfrm>
        </p:grpSpPr>
        <p:grpSp>
          <p:nvGrpSpPr>
            <p:cNvPr id="9" name="组合 8">
              <a:extLst>
                <a:ext uri="{FF2B5EF4-FFF2-40B4-BE49-F238E27FC236}">
                  <a16:creationId xmlns:a16="http://schemas.microsoft.com/office/drawing/2014/main" id="{D361C049-0000-479F-BB07-36ED98C967D5}"/>
                </a:ext>
              </a:extLst>
            </p:cNvPr>
            <p:cNvGrpSpPr/>
            <p:nvPr/>
          </p:nvGrpSpPr>
          <p:grpSpPr>
            <a:xfrm>
              <a:off x="4365523" y="1275736"/>
              <a:ext cx="6993677" cy="2153264"/>
              <a:chOff x="776748" y="1524000"/>
              <a:chExt cx="6993677" cy="2153264"/>
            </a:xfrm>
          </p:grpSpPr>
          <p:grpSp>
            <p:nvGrpSpPr>
              <p:cNvPr id="2" name="组合 1">
                <a:extLst>
                  <a:ext uri="{FF2B5EF4-FFF2-40B4-BE49-F238E27FC236}">
                    <a16:creationId xmlns:a16="http://schemas.microsoft.com/office/drawing/2014/main" id="{433BCA4C-5847-496D-9893-30F2DE8E9A35}"/>
                  </a:ext>
                </a:extLst>
              </p:cNvPr>
              <p:cNvGrpSpPr/>
              <p:nvPr/>
            </p:nvGrpSpPr>
            <p:grpSpPr>
              <a:xfrm>
                <a:off x="776748" y="1691148"/>
                <a:ext cx="6993677" cy="1798688"/>
                <a:chOff x="4168878" y="1622322"/>
                <a:chExt cx="6993677" cy="1798688"/>
              </a:xfrm>
            </p:grpSpPr>
            <p:sp>
              <p:nvSpPr>
                <p:cNvPr id="3" name="矩形 2">
                  <a:extLst>
                    <a:ext uri="{FF2B5EF4-FFF2-40B4-BE49-F238E27FC236}">
                      <a16:creationId xmlns:a16="http://schemas.microsoft.com/office/drawing/2014/main" id="{EA2B7DF1-B34C-4416-85A0-287C38206AD3}"/>
                    </a:ext>
                  </a:extLst>
                </p:cNvPr>
                <p:cNvSpPr/>
                <p:nvPr/>
              </p:nvSpPr>
              <p:spPr>
                <a:xfrm>
                  <a:off x="4168878" y="1622322"/>
                  <a:ext cx="6993677" cy="1798688"/>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 name="矩形 3">
                  <a:extLst>
                    <a:ext uri="{FF2B5EF4-FFF2-40B4-BE49-F238E27FC236}">
                      <a16:creationId xmlns:a16="http://schemas.microsoft.com/office/drawing/2014/main" id="{C532C2C6-6F38-4685-8602-AE67F10F9EA4}"/>
                    </a:ext>
                  </a:extLst>
                </p:cNvPr>
                <p:cNvSpPr/>
                <p:nvPr/>
              </p:nvSpPr>
              <p:spPr>
                <a:xfrm>
                  <a:off x="4796333" y="1860729"/>
                  <a:ext cx="6028984" cy="1161536"/>
                </a:xfrm>
                <a:prstGeom prst="rect">
                  <a:avLst/>
                </a:prstGeom>
                <a:noFill/>
              </p:spPr>
              <p:txBody>
                <a:bodyPr vert="horz" wrap="square" rtlCol="0">
                  <a:spAutoFit/>
                </a:bodyPr>
                <a:lstStyle/>
                <a:p>
                  <a:pPr>
                    <a:lnSpc>
                      <a:spcPct val="150000"/>
                    </a:lnSpc>
                  </a:pPr>
                  <a:r>
                    <a:rPr lang="en-US" altLang="zh-CN" sz="1600" dirty="0"/>
                    <a:t>Spring Boot</a:t>
                  </a:r>
                  <a:r>
                    <a:rPr lang="zh-CN" altLang="en-US" sz="1600" dirty="0"/>
                    <a:t>是由</a:t>
                  </a:r>
                  <a:r>
                    <a:rPr lang="en-US" altLang="zh-CN" sz="1600" dirty="0"/>
                    <a:t>Pivotal</a:t>
                  </a:r>
                  <a:r>
                    <a:rPr lang="zh-CN" altLang="en-US" sz="1600" dirty="0"/>
                    <a:t>团队提供的全新框架，其设计目的是用来简化新</a:t>
                  </a:r>
                  <a:r>
                    <a:rPr lang="en-US" altLang="zh-CN" sz="1600" dirty="0"/>
                    <a:t>Spring</a:t>
                  </a:r>
                  <a:r>
                    <a:rPr lang="zh-CN" altLang="en-US" sz="1600" dirty="0"/>
                    <a:t>应用的初始搭建以及开发过程。该框架使用了特定的方式来进行配置，从而使开发人员不再需要定义样板化的配置。</a:t>
                  </a:r>
                  <a:endParaRPr lang="zh-CN" altLang="en-US" sz="1400" dirty="0">
                    <a:solidFill>
                      <a:schemeClr val="tx1">
                        <a:lumMod val="95000"/>
                        <a:lumOff val="5000"/>
                      </a:schemeClr>
                    </a:solidFill>
                    <a:latin typeface="字魂36号-正文宋楷" panose="02000000000000000000" pitchFamily="2" charset="-122"/>
                    <a:ea typeface="字魂36号-正文宋楷" panose="02000000000000000000" pitchFamily="2" charset="-122"/>
                  </a:endParaRPr>
                </a:p>
              </p:txBody>
            </p:sp>
          </p:grpSp>
          <p:sp>
            <p:nvSpPr>
              <p:cNvPr id="8" name="矩形: 圆角 7">
                <a:extLst>
                  <a:ext uri="{FF2B5EF4-FFF2-40B4-BE49-F238E27FC236}">
                    <a16:creationId xmlns:a16="http://schemas.microsoft.com/office/drawing/2014/main" id="{7A9781B7-0995-437A-BD67-BE2D88D91813}"/>
                  </a:ext>
                </a:extLst>
              </p:cNvPr>
              <p:cNvSpPr/>
              <p:nvPr/>
            </p:nvSpPr>
            <p:spPr>
              <a:xfrm>
                <a:off x="1165123" y="1524000"/>
                <a:ext cx="6268064" cy="2153264"/>
              </a:xfrm>
              <a:prstGeom prst="roundRect">
                <a:avLst>
                  <a:gd name="adj" fmla="val 0"/>
                </a:avLst>
              </a:prstGeom>
              <a:noFill/>
              <a:ln w="19050">
                <a:solidFill>
                  <a:srgbClr val="19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a:extLst>
                <a:ext uri="{FF2B5EF4-FFF2-40B4-BE49-F238E27FC236}">
                  <a16:creationId xmlns:a16="http://schemas.microsoft.com/office/drawing/2014/main" id="{B8A52B5A-7D68-4EEB-9C3D-A8EF2DDD193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2027" t="7885" r="10221" b="69035"/>
            <a:stretch/>
          </p:blipFill>
          <p:spPr>
            <a:xfrm>
              <a:off x="9076976" y="576314"/>
              <a:ext cx="2195686" cy="866570"/>
            </a:xfrm>
            <a:prstGeom prst="rect">
              <a:avLst/>
            </a:prstGeom>
          </p:spPr>
        </p:pic>
      </p:grpSp>
      <p:grpSp>
        <p:nvGrpSpPr>
          <p:cNvPr id="19" name="组合 18">
            <a:extLst>
              <a:ext uri="{FF2B5EF4-FFF2-40B4-BE49-F238E27FC236}">
                <a16:creationId xmlns:a16="http://schemas.microsoft.com/office/drawing/2014/main" id="{66F0ABE4-9808-4B1A-B003-47CB1EB752C3}"/>
              </a:ext>
            </a:extLst>
          </p:cNvPr>
          <p:cNvGrpSpPr/>
          <p:nvPr/>
        </p:nvGrpSpPr>
        <p:grpSpPr>
          <a:xfrm>
            <a:off x="3712665" y="3230361"/>
            <a:ext cx="6993677" cy="2852686"/>
            <a:chOff x="4365523" y="576314"/>
            <a:chExt cx="6993677" cy="2852686"/>
          </a:xfrm>
        </p:grpSpPr>
        <p:grpSp>
          <p:nvGrpSpPr>
            <p:cNvPr id="20" name="组合 19">
              <a:extLst>
                <a:ext uri="{FF2B5EF4-FFF2-40B4-BE49-F238E27FC236}">
                  <a16:creationId xmlns:a16="http://schemas.microsoft.com/office/drawing/2014/main" id="{749CB828-F920-4F22-94EA-3764DFB421C8}"/>
                </a:ext>
              </a:extLst>
            </p:cNvPr>
            <p:cNvGrpSpPr/>
            <p:nvPr/>
          </p:nvGrpSpPr>
          <p:grpSpPr>
            <a:xfrm>
              <a:off x="4365523" y="1275736"/>
              <a:ext cx="6993677" cy="2153264"/>
              <a:chOff x="776748" y="1524000"/>
              <a:chExt cx="6993677" cy="2153264"/>
            </a:xfrm>
          </p:grpSpPr>
          <p:grpSp>
            <p:nvGrpSpPr>
              <p:cNvPr id="22" name="组合 21">
                <a:extLst>
                  <a:ext uri="{FF2B5EF4-FFF2-40B4-BE49-F238E27FC236}">
                    <a16:creationId xmlns:a16="http://schemas.microsoft.com/office/drawing/2014/main" id="{86F31370-8DFA-4B6E-BC5D-B0F1C583EC73}"/>
                  </a:ext>
                </a:extLst>
              </p:cNvPr>
              <p:cNvGrpSpPr/>
              <p:nvPr/>
            </p:nvGrpSpPr>
            <p:grpSpPr>
              <a:xfrm>
                <a:off x="776748" y="1688792"/>
                <a:ext cx="6993677" cy="1988472"/>
                <a:chOff x="4168878" y="1619966"/>
                <a:chExt cx="6993677" cy="1988472"/>
              </a:xfrm>
            </p:grpSpPr>
            <p:sp>
              <p:nvSpPr>
                <p:cNvPr id="24" name="矩形 23">
                  <a:extLst>
                    <a:ext uri="{FF2B5EF4-FFF2-40B4-BE49-F238E27FC236}">
                      <a16:creationId xmlns:a16="http://schemas.microsoft.com/office/drawing/2014/main" id="{ABFD8BEE-61F6-48B0-850D-D57C1FB42148}"/>
                    </a:ext>
                  </a:extLst>
                </p:cNvPr>
                <p:cNvSpPr/>
                <p:nvPr/>
              </p:nvSpPr>
              <p:spPr>
                <a:xfrm>
                  <a:off x="4168878" y="1622322"/>
                  <a:ext cx="6993677" cy="1986116"/>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25" name="矩形 24">
                  <a:extLst>
                    <a:ext uri="{FF2B5EF4-FFF2-40B4-BE49-F238E27FC236}">
                      <a16:creationId xmlns:a16="http://schemas.microsoft.com/office/drawing/2014/main" id="{431D7826-72A6-4535-AD91-E1ADD5202A27}"/>
                    </a:ext>
                  </a:extLst>
                </p:cNvPr>
                <p:cNvSpPr/>
                <p:nvPr/>
              </p:nvSpPr>
              <p:spPr>
                <a:xfrm>
                  <a:off x="4796333" y="1619966"/>
                  <a:ext cx="5495212" cy="1900200"/>
                </a:xfrm>
                <a:prstGeom prst="rect">
                  <a:avLst/>
                </a:prstGeom>
                <a:noFill/>
              </p:spPr>
              <p:txBody>
                <a:bodyPr vert="horz" wrap="square" rtlCol="0">
                  <a:spAutoFit/>
                </a:bodyPr>
                <a:lstStyle/>
                <a:p>
                  <a:pPr>
                    <a:lnSpc>
                      <a:spcPct val="150000"/>
                    </a:lnSpc>
                  </a:pPr>
                  <a:r>
                    <a:rPr lang="en-US" altLang="zh-CN" sz="1600" dirty="0"/>
                    <a:t>Spring Boot</a:t>
                  </a:r>
                  <a:r>
                    <a:rPr lang="zh-CN" altLang="en-US" sz="1600" dirty="0"/>
                    <a:t>简化了基于</a:t>
                  </a:r>
                  <a:r>
                    <a:rPr lang="en-US" altLang="zh-CN" sz="1600" dirty="0"/>
                    <a:t>Spring</a:t>
                  </a:r>
                  <a:r>
                    <a:rPr lang="zh-CN" altLang="en-US" sz="1600" dirty="0"/>
                    <a:t>的应用开发，通过少量的代码就能创建一个独立的、产品级别的</a:t>
                  </a:r>
                  <a:r>
                    <a:rPr lang="en-US" altLang="zh-CN" sz="1600" dirty="0"/>
                    <a:t>Spring</a:t>
                  </a:r>
                  <a:r>
                    <a:rPr lang="zh-CN" altLang="en-US" sz="1600" dirty="0"/>
                    <a:t>应用。 为</a:t>
                  </a:r>
                  <a:r>
                    <a:rPr lang="en-US" altLang="zh-CN" sz="1600" dirty="0"/>
                    <a:t>Spring</a:t>
                  </a:r>
                  <a:r>
                    <a:rPr lang="zh-CN" altLang="en-US" sz="1600" dirty="0"/>
                    <a:t>平台及第三方库提供开箱即用的设置。核心思想就是约定大于配置，多数</a:t>
                  </a:r>
                  <a:r>
                    <a:rPr lang="en-US" altLang="zh-CN" sz="1600" dirty="0"/>
                    <a:t>Spring Boot</a:t>
                  </a:r>
                  <a:r>
                    <a:rPr lang="zh-CN" altLang="en-US" sz="1600" dirty="0"/>
                    <a:t>应用只需要很少的</a:t>
                  </a:r>
                  <a:r>
                    <a:rPr lang="en-US" altLang="zh-CN" sz="1600" dirty="0"/>
                    <a:t>Spring</a:t>
                  </a:r>
                  <a:r>
                    <a:rPr lang="zh-CN" altLang="en-US" sz="1600" dirty="0"/>
                    <a:t>配置。采用</a:t>
                  </a:r>
                  <a:r>
                    <a:rPr lang="en-US" altLang="zh-CN" sz="1600" dirty="0"/>
                    <a:t>Spring Boot</a:t>
                  </a:r>
                  <a:r>
                    <a:rPr lang="zh-CN" altLang="en-US" sz="1600" dirty="0"/>
                    <a:t>可以大大的简化你的开发模式。</a:t>
                  </a:r>
                  <a:endParaRPr lang="zh-CN" altLang="en-US" sz="1400" dirty="0">
                    <a:solidFill>
                      <a:schemeClr val="tx1">
                        <a:lumMod val="95000"/>
                        <a:lumOff val="5000"/>
                      </a:schemeClr>
                    </a:solidFill>
                    <a:latin typeface="字魂36号-正文宋楷" panose="02000000000000000000" pitchFamily="2" charset="-122"/>
                    <a:ea typeface="字魂36号-正文宋楷" panose="02000000000000000000" pitchFamily="2" charset="-122"/>
                  </a:endParaRPr>
                </a:p>
              </p:txBody>
            </p:sp>
          </p:grpSp>
          <p:sp>
            <p:nvSpPr>
              <p:cNvPr id="23" name="矩形: 圆角 22">
                <a:extLst>
                  <a:ext uri="{FF2B5EF4-FFF2-40B4-BE49-F238E27FC236}">
                    <a16:creationId xmlns:a16="http://schemas.microsoft.com/office/drawing/2014/main" id="{0069A48E-3154-44F4-AB66-C73D7ACB6204}"/>
                  </a:ext>
                </a:extLst>
              </p:cNvPr>
              <p:cNvSpPr/>
              <p:nvPr/>
            </p:nvSpPr>
            <p:spPr>
              <a:xfrm>
                <a:off x="1165123" y="1524000"/>
                <a:ext cx="6268064" cy="2153264"/>
              </a:xfrm>
              <a:prstGeom prst="roundRect">
                <a:avLst>
                  <a:gd name="adj" fmla="val 0"/>
                </a:avLst>
              </a:prstGeom>
              <a:noFill/>
              <a:ln w="19050">
                <a:solidFill>
                  <a:srgbClr val="19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a:extLst>
                <a:ext uri="{FF2B5EF4-FFF2-40B4-BE49-F238E27FC236}">
                  <a16:creationId xmlns:a16="http://schemas.microsoft.com/office/drawing/2014/main" id="{5525FA37-7ABD-4F40-A02F-6099CF1AAB2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2027" t="7885" r="10221" b="69035"/>
            <a:stretch/>
          </p:blipFill>
          <p:spPr>
            <a:xfrm>
              <a:off x="9076976" y="576314"/>
              <a:ext cx="2195686" cy="866570"/>
            </a:xfrm>
            <a:prstGeom prst="rect">
              <a:avLst/>
            </a:prstGeom>
          </p:spPr>
        </p:pic>
      </p:grpSp>
      <p:grpSp>
        <p:nvGrpSpPr>
          <p:cNvPr id="27" name="组合 26">
            <a:extLst>
              <a:ext uri="{FF2B5EF4-FFF2-40B4-BE49-F238E27FC236}">
                <a16:creationId xmlns:a16="http://schemas.microsoft.com/office/drawing/2014/main" id="{A3DA1EC3-79FE-4EF2-9461-A755A3AB36EF}"/>
              </a:ext>
            </a:extLst>
          </p:cNvPr>
          <p:cNvGrpSpPr/>
          <p:nvPr/>
        </p:nvGrpSpPr>
        <p:grpSpPr>
          <a:xfrm>
            <a:off x="1818819" y="1455628"/>
            <a:ext cx="834419" cy="4254665"/>
            <a:chOff x="10020750" y="2362795"/>
            <a:chExt cx="712838" cy="2445325"/>
          </a:xfrm>
        </p:grpSpPr>
        <p:sp>
          <p:nvSpPr>
            <p:cNvPr id="28" name="矩形 27">
              <a:extLst>
                <a:ext uri="{FF2B5EF4-FFF2-40B4-BE49-F238E27FC236}">
                  <a16:creationId xmlns:a16="http://schemas.microsoft.com/office/drawing/2014/main" id="{4C9DB802-F008-4F42-80ED-A6E7402EF07B}"/>
                </a:ext>
              </a:extLst>
            </p:cNvPr>
            <p:cNvSpPr/>
            <p:nvPr/>
          </p:nvSpPr>
          <p:spPr>
            <a:xfrm>
              <a:off x="10020750" y="2362795"/>
              <a:ext cx="712838" cy="2323726"/>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a:p>
          </p:txBody>
        </p:sp>
        <p:sp>
          <p:nvSpPr>
            <p:cNvPr id="29" name="文本框 28">
              <a:extLst>
                <a:ext uri="{FF2B5EF4-FFF2-40B4-BE49-F238E27FC236}">
                  <a16:creationId xmlns:a16="http://schemas.microsoft.com/office/drawing/2014/main" id="{0B5541E6-2AF1-4AB4-8467-2C876EDB93D9}"/>
                </a:ext>
              </a:extLst>
            </p:cNvPr>
            <p:cNvSpPr txBox="1"/>
            <p:nvPr/>
          </p:nvSpPr>
          <p:spPr>
            <a:xfrm>
              <a:off x="10119410" y="2684912"/>
              <a:ext cx="578448" cy="2123208"/>
            </a:xfrm>
            <a:prstGeom prst="rect">
              <a:avLst/>
            </a:prstGeom>
            <a:noFill/>
          </p:spPr>
          <p:txBody>
            <a:bodyPr vert="eaVert" wrap="square" rtlCol="0">
              <a:spAutoFit/>
            </a:bodyPr>
            <a:lstStyle/>
            <a:p>
              <a:r>
                <a:rPr lang="en-US" altLang="zh-CN" sz="3200" dirty="0">
                  <a:solidFill>
                    <a:schemeClr val="tx1">
                      <a:lumMod val="95000"/>
                      <a:lumOff val="5000"/>
                    </a:schemeClr>
                  </a:solidFill>
                  <a:latin typeface="字魂36号-正文宋楷" panose="02000000000000000000" pitchFamily="2" charset="-122"/>
                  <a:ea typeface="字魂36号-正文宋楷" panose="02000000000000000000" pitchFamily="2" charset="-122"/>
                </a:rPr>
                <a:t>Spring Boot</a:t>
              </a:r>
              <a:endParaRPr lang="zh-CN" altLang="en-US" sz="3200" dirty="0">
                <a:solidFill>
                  <a:schemeClr val="tx1">
                    <a:lumMod val="95000"/>
                    <a:lumOff val="5000"/>
                  </a:schemeClr>
                </a:solidFill>
                <a:latin typeface="字魂36号-正文宋楷" panose="02000000000000000000" pitchFamily="2" charset="-122"/>
                <a:ea typeface="字魂36号-正文宋楷" panose="02000000000000000000" pitchFamily="2" charset="-122"/>
              </a:endParaRPr>
            </a:p>
          </p:txBody>
        </p:sp>
      </p:grpSp>
      <p:pic>
        <p:nvPicPr>
          <p:cNvPr id="31" name="图片 30">
            <a:extLst>
              <a:ext uri="{FF2B5EF4-FFF2-40B4-BE49-F238E27FC236}">
                <a16:creationId xmlns:a16="http://schemas.microsoft.com/office/drawing/2014/main" id="{4EF2027E-E197-4CAD-ADAE-A11655E2124F}"/>
              </a:ext>
            </a:extLst>
          </p:cNvPr>
          <p:cNvPicPr>
            <a:picLocks noChangeAspect="1"/>
          </p:cNvPicPr>
          <p:nvPr/>
        </p:nvPicPr>
        <p:blipFill rotWithShape="1">
          <a:blip r:embed="rId4" cstate="print">
            <a:clrChange>
              <a:clrFrom>
                <a:srgbClr val="FDF0D5"/>
              </a:clrFrom>
              <a:clrTo>
                <a:srgbClr val="FDF0D5">
                  <a:alpha val="0"/>
                </a:srgbClr>
              </a:clrTo>
            </a:clrChange>
            <a:extLst>
              <a:ext uri="{28A0092B-C50C-407E-A947-70E740481C1C}">
                <a14:useLocalDpi xmlns:a14="http://schemas.microsoft.com/office/drawing/2010/main" val="0"/>
              </a:ext>
            </a:extLst>
          </a:blip>
          <a:srcRect l="54311" t="19249" r="4653" b="21656"/>
          <a:stretch/>
        </p:blipFill>
        <p:spPr>
          <a:xfrm>
            <a:off x="2017595" y="4555265"/>
            <a:ext cx="1319511" cy="1340354"/>
          </a:xfrm>
          <a:prstGeom prst="rect">
            <a:avLst/>
          </a:prstGeom>
        </p:spPr>
      </p:pic>
    </p:spTree>
    <p:extLst>
      <p:ext uri="{BB962C8B-B14F-4D97-AF65-F5344CB8AC3E}">
        <p14:creationId xmlns:p14="http://schemas.microsoft.com/office/powerpoint/2010/main" val="281838380"/>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par>
                                <p:cTn id="22" presetID="53" presetClass="entr" presetSubtype="16"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ppt_w</p:attrName>
                                        </p:attrNameLst>
                                      </p:cBhvr>
                                      <p:tavLst>
                                        <p:tav tm="0">
                                          <p:val>
                                            <p:fltVal val="0"/>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9D5AAD-4ED1-431D-8F6E-F52719FDDEBF}"/>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r="46609"/>
          <a:stretch/>
        </p:blipFill>
        <p:spPr>
          <a:xfrm>
            <a:off x="0" y="2428567"/>
            <a:ext cx="3866300" cy="5107858"/>
          </a:xfrm>
          <a:prstGeom prst="rect">
            <a:avLst/>
          </a:prstGeom>
        </p:spPr>
      </p:pic>
      <p:grpSp>
        <p:nvGrpSpPr>
          <p:cNvPr id="9" name="组合 8">
            <a:extLst>
              <a:ext uri="{FF2B5EF4-FFF2-40B4-BE49-F238E27FC236}">
                <a16:creationId xmlns:a16="http://schemas.microsoft.com/office/drawing/2014/main" id="{1CB803EF-FF10-461A-AC06-4256AC2EC432}"/>
              </a:ext>
            </a:extLst>
          </p:cNvPr>
          <p:cNvGrpSpPr/>
          <p:nvPr/>
        </p:nvGrpSpPr>
        <p:grpSpPr>
          <a:xfrm>
            <a:off x="3996330" y="1196570"/>
            <a:ext cx="7177096" cy="4759729"/>
            <a:chOff x="4055324" y="1334222"/>
            <a:chExt cx="7177096" cy="2141534"/>
          </a:xfrm>
        </p:grpSpPr>
        <p:sp>
          <p:nvSpPr>
            <p:cNvPr id="4" name="矩形 3">
              <a:extLst>
                <a:ext uri="{FF2B5EF4-FFF2-40B4-BE49-F238E27FC236}">
                  <a16:creationId xmlns:a16="http://schemas.microsoft.com/office/drawing/2014/main" id="{3E504A13-F109-4803-BF6D-8124AA3948D8}"/>
                </a:ext>
              </a:extLst>
            </p:cNvPr>
            <p:cNvSpPr/>
            <p:nvPr/>
          </p:nvSpPr>
          <p:spPr>
            <a:xfrm>
              <a:off x="4238741" y="1422569"/>
              <a:ext cx="6993679"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 name="矩形 4">
              <a:extLst>
                <a:ext uri="{FF2B5EF4-FFF2-40B4-BE49-F238E27FC236}">
                  <a16:creationId xmlns:a16="http://schemas.microsoft.com/office/drawing/2014/main" id="{9E03BF62-90BA-4A24-8C37-9202CC64E9C6}"/>
                </a:ext>
              </a:extLst>
            </p:cNvPr>
            <p:cNvSpPr/>
            <p:nvPr/>
          </p:nvSpPr>
          <p:spPr>
            <a:xfrm>
              <a:off x="4873868" y="1658140"/>
              <a:ext cx="5720658" cy="1520163"/>
            </a:xfrm>
            <a:prstGeom prst="rect">
              <a:avLst/>
            </a:prstGeom>
            <a:noFill/>
          </p:spPr>
          <p:txBody>
            <a:bodyPr vert="horz" wrap="square" rtlCol="0">
              <a:spAutoFit/>
            </a:bodyPr>
            <a:lstStyle/>
            <a:p>
              <a:pPr>
                <a:lnSpc>
                  <a:spcPct val="150000"/>
                </a:lnSpc>
              </a:pPr>
              <a:r>
                <a:rPr lang="en-US" altLang="zh-CN" sz="1600" dirty="0"/>
                <a:t>Spring Cloud</a:t>
              </a:r>
              <a:r>
                <a:rPr lang="zh-CN" altLang="en-US" sz="1600" dirty="0"/>
                <a:t>是一系列框架的有序集合。它利用</a:t>
              </a:r>
              <a:r>
                <a:rPr lang="en-US" altLang="zh-CN" sz="1600" dirty="0"/>
                <a:t>Spring Boot</a:t>
              </a:r>
              <a:r>
                <a:rPr lang="zh-CN" altLang="en-US" sz="1600" dirty="0"/>
                <a:t>的开发便利性巧妙地简化了分布式系统基础设施的开发，如服务发现注册、配置中心、消息总线、负载均衡、断路器、数据监控等，都可以用</a:t>
              </a:r>
              <a:r>
                <a:rPr lang="en-US" altLang="zh-CN" sz="1600" dirty="0"/>
                <a:t>Spring Boot</a:t>
              </a:r>
              <a:r>
                <a:rPr lang="zh-CN" altLang="en-US" sz="1600" dirty="0"/>
                <a:t>的开发风格做到一键启动和部署。</a:t>
              </a:r>
              <a:r>
                <a:rPr lang="en-US" altLang="zh-CN" sz="1600" dirty="0"/>
                <a:t>Spring</a:t>
              </a:r>
              <a:r>
                <a:rPr lang="zh-CN" altLang="en-US" sz="1600" dirty="0"/>
                <a:t>并没有重复制造轮子，它只是将目前各家公司开发的比较成熟、经得起实际考验的服务框架组合起来，通过</a:t>
              </a:r>
              <a:r>
                <a:rPr lang="en-US" altLang="zh-CN" sz="1600" dirty="0"/>
                <a:t>Spring Boot</a:t>
              </a:r>
              <a:r>
                <a:rPr lang="zh-CN" altLang="en-US" sz="1600" dirty="0"/>
                <a:t>风格进行再封装屏蔽掉了复杂的配置和实现原理，最终给开发者留出了一套简单易懂、易部署和易维护的分布式系统开发工具包。</a:t>
              </a:r>
              <a:endParaRPr lang="en-US" altLang="zh-CN" sz="1400" dirty="0"/>
            </a:p>
          </p:txBody>
        </p:sp>
        <p:sp>
          <p:nvSpPr>
            <p:cNvPr id="7" name="等腰三角形 6">
              <a:extLst>
                <a:ext uri="{FF2B5EF4-FFF2-40B4-BE49-F238E27FC236}">
                  <a16:creationId xmlns:a16="http://schemas.microsoft.com/office/drawing/2014/main" id="{984757E4-FA95-43CC-BCCC-7B963CF5FEAE}"/>
                </a:ext>
              </a:extLst>
            </p:cNvPr>
            <p:cNvSpPr/>
            <p:nvPr/>
          </p:nvSpPr>
          <p:spPr>
            <a:xfrm flipH="1" flipV="1">
              <a:off x="10541139" y="1334222"/>
              <a:ext cx="691281" cy="64750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FBC62E06-6FC9-4526-AA90-9994C864A87D}"/>
                </a:ext>
              </a:extLst>
            </p:cNvPr>
            <p:cNvSpPr/>
            <p:nvPr/>
          </p:nvSpPr>
          <p:spPr>
            <a:xfrm>
              <a:off x="4055324" y="2880851"/>
              <a:ext cx="635127" cy="594905"/>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09513537"/>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9D5AAD-4ED1-431D-8F6E-F52719FDDEBF}"/>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r="46609"/>
          <a:stretch/>
        </p:blipFill>
        <p:spPr>
          <a:xfrm>
            <a:off x="0" y="2428567"/>
            <a:ext cx="3866300" cy="5107858"/>
          </a:xfrm>
          <a:prstGeom prst="rect">
            <a:avLst/>
          </a:prstGeom>
        </p:spPr>
      </p:pic>
      <p:grpSp>
        <p:nvGrpSpPr>
          <p:cNvPr id="9" name="组合 8">
            <a:extLst>
              <a:ext uri="{FF2B5EF4-FFF2-40B4-BE49-F238E27FC236}">
                <a16:creationId xmlns:a16="http://schemas.microsoft.com/office/drawing/2014/main" id="{1CB803EF-FF10-461A-AC06-4256AC2EC432}"/>
              </a:ext>
            </a:extLst>
          </p:cNvPr>
          <p:cNvGrpSpPr/>
          <p:nvPr/>
        </p:nvGrpSpPr>
        <p:grpSpPr>
          <a:xfrm>
            <a:off x="3996330" y="1196570"/>
            <a:ext cx="7177096" cy="4759729"/>
            <a:chOff x="4055324" y="1334222"/>
            <a:chExt cx="7177096" cy="2141534"/>
          </a:xfrm>
        </p:grpSpPr>
        <p:sp>
          <p:nvSpPr>
            <p:cNvPr id="4" name="矩形 3">
              <a:extLst>
                <a:ext uri="{FF2B5EF4-FFF2-40B4-BE49-F238E27FC236}">
                  <a16:creationId xmlns:a16="http://schemas.microsoft.com/office/drawing/2014/main" id="{3E504A13-F109-4803-BF6D-8124AA3948D8}"/>
                </a:ext>
              </a:extLst>
            </p:cNvPr>
            <p:cNvSpPr/>
            <p:nvPr/>
          </p:nvSpPr>
          <p:spPr>
            <a:xfrm>
              <a:off x="4238741" y="1422569"/>
              <a:ext cx="6993679"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7" name="等腰三角形 6">
              <a:extLst>
                <a:ext uri="{FF2B5EF4-FFF2-40B4-BE49-F238E27FC236}">
                  <a16:creationId xmlns:a16="http://schemas.microsoft.com/office/drawing/2014/main" id="{984757E4-FA95-43CC-BCCC-7B963CF5FEAE}"/>
                </a:ext>
              </a:extLst>
            </p:cNvPr>
            <p:cNvSpPr/>
            <p:nvPr/>
          </p:nvSpPr>
          <p:spPr>
            <a:xfrm flipH="1" flipV="1">
              <a:off x="10541139" y="1334222"/>
              <a:ext cx="691281" cy="64750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FBC62E06-6FC9-4526-AA90-9994C864A87D}"/>
                </a:ext>
              </a:extLst>
            </p:cNvPr>
            <p:cNvSpPr/>
            <p:nvPr/>
          </p:nvSpPr>
          <p:spPr>
            <a:xfrm>
              <a:off x="4055324" y="2880851"/>
              <a:ext cx="635127" cy="594905"/>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11D6395A-3F8E-4451-93EC-7376E58E5D55}"/>
              </a:ext>
            </a:extLst>
          </p:cNvPr>
          <p:cNvPicPr>
            <a:picLocks noChangeAspect="1"/>
          </p:cNvPicPr>
          <p:nvPr/>
        </p:nvPicPr>
        <p:blipFill>
          <a:blip r:embed="rId4"/>
          <a:stretch>
            <a:fillRect/>
          </a:stretch>
        </p:blipFill>
        <p:spPr>
          <a:xfrm>
            <a:off x="5033398" y="1603224"/>
            <a:ext cx="5286375" cy="3990975"/>
          </a:xfrm>
          <a:prstGeom prst="rect">
            <a:avLst/>
          </a:prstGeom>
        </p:spPr>
      </p:pic>
    </p:spTree>
    <p:extLst>
      <p:ext uri="{BB962C8B-B14F-4D97-AF65-F5344CB8AC3E}">
        <p14:creationId xmlns:p14="http://schemas.microsoft.com/office/powerpoint/2010/main" val="2085092379"/>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9D5AAD-4ED1-431D-8F6E-F52719FDDEBF}"/>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r="46609"/>
          <a:stretch/>
        </p:blipFill>
        <p:spPr>
          <a:xfrm>
            <a:off x="0" y="2428567"/>
            <a:ext cx="3866300" cy="5107858"/>
          </a:xfrm>
          <a:prstGeom prst="rect">
            <a:avLst/>
          </a:prstGeom>
        </p:spPr>
      </p:pic>
      <p:grpSp>
        <p:nvGrpSpPr>
          <p:cNvPr id="9" name="组合 8">
            <a:extLst>
              <a:ext uri="{FF2B5EF4-FFF2-40B4-BE49-F238E27FC236}">
                <a16:creationId xmlns:a16="http://schemas.microsoft.com/office/drawing/2014/main" id="{1CB803EF-FF10-461A-AC06-4256AC2EC432}"/>
              </a:ext>
            </a:extLst>
          </p:cNvPr>
          <p:cNvGrpSpPr/>
          <p:nvPr/>
        </p:nvGrpSpPr>
        <p:grpSpPr>
          <a:xfrm>
            <a:off x="3996330" y="1196570"/>
            <a:ext cx="7177096" cy="4759729"/>
            <a:chOff x="4055324" y="1334222"/>
            <a:chExt cx="7177096" cy="2141534"/>
          </a:xfrm>
        </p:grpSpPr>
        <p:sp>
          <p:nvSpPr>
            <p:cNvPr id="4" name="矩形 3">
              <a:extLst>
                <a:ext uri="{FF2B5EF4-FFF2-40B4-BE49-F238E27FC236}">
                  <a16:creationId xmlns:a16="http://schemas.microsoft.com/office/drawing/2014/main" id="{3E504A13-F109-4803-BF6D-8124AA3948D8}"/>
                </a:ext>
              </a:extLst>
            </p:cNvPr>
            <p:cNvSpPr/>
            <p:nvPr/>
          </p:nvSpPr>
          <p:spPr>
            <a:xfrm>
              <a:off x="4238741" y="1422569"/>
              <a:ext cx="6993679"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 name="矩形 4">
              <a:extLst>
                <a:ext uri="{FF2B5EF4-FFF2-40B4-BE49-F238E27FC236}">
                  <a16:creationId xmlns:a16="http://schemas.microsoft.com/office/drawing/2014/main" id="{9E03BF62-90BA-4A24-8C37-9202CC64E9C6}"/>
                </a:ext>
              </a:extLst>
            </p:cNvPr>
            <p:cNvSpPr/>
            <p:nvPr/>
          </p:nvSpPr>
          <p:spPr>
            <a:xfrm>
              <a:off x="4875251" y="1365949"/>
              <a:ext cx="5720658" cy="1977137"/>
            </a:xfrm>
            <a:prstGeom prst="rect">
              <a:avLst/>
            </a:prstGeom>
            <a:noFill/>
          </p:spPr>
          <p:txBody>
            <a:bodyPr vert="horz" wrap="square" rtlCol="0">
              <a:spAutoFit/>
            </a:bodyPr>
            <a:lstStyle/>
            <a:p>
              <a:pPr>
                <a:lnSpc>
                  <a:spcPct val="300000"/>
                </a:lnSpc>
              </a:pPr>
              <a:r>
                <a:rPr lang="en-US" altLang="zh-CN" sz="1600" dirty="0"/>
                <a:t>1</a:t>
              </a:r>
              <a:r>
                <a:rPr lang="zh-CN" altLang="en-US" sz="1600" dirty="0"/>
                <a:t>、请求统一通过</a:t>
              </a:r>
              <a:r>
                <a:rPr lang="en-US" altLang="zh-CN" sz="1600" dirty="0"/>
                <a:t>API</a:t>
              </a:r>
              <a:r>
                <a:rPr lang="zh-CN" altLang="en-US" sz="1600" dirty="0"/>
                <a:t>网关（</a:t>
              </a:r>
              <a:r>
                <a:rPr lang="en-US" altLang="zh-CN" sz="1600" dirty="0" err="1"/>
                <a:t>Zuul</a:t>
              </a:r>
              <a:r>
                <a:rPr lang="zh-CN" altLang="en-US" sz="1600" dirty="0"/>
                <a:t>）来访问内部服务</a:t>
              </a:r>
              <a:r>
                <a:rPr lang="en-US" altLang="zh-CN" sz="1600" dirty="0"/>
                <a:t>.</a:t>
              </a:r>
            </a:p>
            <a:p>
              <a:pPr>
                <a:lnSpc>
                  <a:spcPct val="300000"/>
                </a:lnSpc>
              </a:pPr>
              <a:r>
                <a:rPr lang="en-US" altLang="zh-CN" sz="1600" dirty="0"/>
                <a:t>2</a:t>
              </a:r>
              <a:r>
                <a:rPr lang="zh-CN" altLang="en-US" sz="1600" dirty="0"/>
                <a:t>、网关接收到请求后，从注册中心（</a:t>
              </a:r>
              <a:r>
                <a:rPr lang="en-US" altLang="zh-CN" sz="1600" dirty="0"/>
                <a:t>Eureka</a:t>
              </a:r>
              <a:r>
                <a:rPr lang="zh-CN" altLang="en-US" sz="1600" dirty="0"/>
                <a:t>）获取可用服务</a:t>
              </a:r>
            </a:p>
            <a:p>
              <a:pPr>
                <a:lnSpc>
                  <a:spcPct val="300000"/>
                </a:lnSpc>
              </a:pPr>
              <a:r>
                <a:rPr lang="en-US" altLang="zh-CN" sz="1600" dirty="0"/>
                <a:t>3</a:t>
              </a:r>
              <a:r>
                <a:rPr lang="zh-CN" altLang="en-US" sz="1600" dirty="0"/>
                <a:t>、由</a:t>
              </a:r>
              <a:r>
                <a:rPr lang="en-US" altLang="zh-CN" sz="1600" dirty="0"/>
                <a:t>Ribbon</a:t>
              </a:r>
              <a:r>
                <a:rPr lang="zh-CN" altLang="en-US" sz="1600" dirty="0"/>
                <a:t>进行均衡负载后，分发到后端具体实例</a:t>
              </a:r>
            </a:p>
            <a:p>
              <a:pPr>
                <a:lnSpc>
                  <a:spcPct val="300000"/>
                </a:lnSpc>
              </a:pPr>
              <a:r>
                <a:rPr lang="en-US" altLang="zh-CN" sz="1600" dirty="0"/>
                <a:t>4</a:t>
              </a:r>
              <a:r>
                <a:rPr lang="zh-CN" altLang="en-US" sz="1600" dirty="0"/>
                <a:t>、微服务之间通过</a:t>
              </a:r>
              <a:r>
                <a:rPr lang="en-US" altLang="zh-CN" sz="1600" dirty="0"/>
                <a:t>Feign</a:t>
              </a:r>
              <a:r>
                <a:rPr lang="zh-CN" altLang="en-US" sz="1600" dirty="0"/>
                <a:t>进行通信处理业务</a:t>
              </a:r>
            </a:p>
            <a:p>
              <a:pPr>
                <a:lnSpc>
                  <a:spcPct val="300000"/>
                </a:lnSpc>
              </a:pPr>
              <a:r>
                <a:rPr lang="en-US" altLang="zh-CN" sz="1600" dirty="0"/>
                <a:t>5</a:t>
              </a:r>
              <a:r>
                <a:rPr lang="zh-CN" altLang="en-US" sz="1600" dirty="0"/>
                <a:t>、</a:t>
              </a:r>
              <a:r>
                <a:rPr lang="en-US" altLang="zh-CN" sz="1600" dirty="0" err="1"/>
                <a:t>Hystrix</a:t>
              </a:r>
              <a:r>
                <a:rPr lang="zh-CN" altLang="en-US" sz="1600" dirty="0"/>
                <a:t>负责处理服务超时熔断</a:t>
              </a:r>
            </a:p>
            <a:p>
              <a:pPr>
                <a:lnSpc>
                  <a:spcPct val="300000"/>
                </a:lnSpc>
              </a:pPr>
              <a:r>
                <a:rPr lang="en-US" altLang="zh-CN" sz="1600" dirty="0"/>
                <a:t>6</a:t>
              </a:r>
              <a:r>
                <a:rPr lang="zh-CN" altLang="en-US" sz="1600" dirty="0"/>
                <a:t>、</a:t>
              </a:r>
              <a:r>
                <a:rPr lang="en-US" altLang="zh-CN" sz="1600" dirty="0"/>
                <a:t>Turbine</a:t>
              </a:r>
              <a:r>
                <a:rPr lang="zh-CN" altLang="en-US" sz="1600" dirty="0"/>
                <a:t>监控服务间的调用和熔断相关指标</a:t>
              </a:r>
            </a:p>
          </p:txBody>
        </p:sp>
        <p:sp>
          <p:nvSpPr>
            <p:cNvPr id="7" name="等腰三角形 6">
              <a:extLst>
                <a:ext uri="{FF2B5EF4-FFF2-40B4-BE49-F238E27FC236}">
                  <a16:creationId xmlns:a16="http://schemas.microsoft.com/office/drawing/2014/main" id="{984757E4-FA95-43CC-BCCC-7B963CF5FEAE}"/>
                </a:ext>
              </a:extLst>
            </p:cNvPr>
            <p:cNvSpPr/>
            <p:nvPr/>
          </p:nvSpPr>
          <p:spPr>
            <a:xfrm flipH="1" flipV="1">
              <a:off x="10541139" y="1334222"/>
              <a:ext cx="691281" cy="64750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FBC62E06-6FC9-4526-AA90-9994C864A87D}"/>
                </a:ext>
              </a:extLst>
            </p:cNvPr>
            <p:cNvSpPr/>
            <p:nvPr/>
          </p:nvSpPr>
          <p:spPr>
            <a:xfrm>
              <a:off x="4055324" y="2880851"/>
              <a:ext cx="635127" cy="594905"/>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20261198"/>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787F29C2-951D-4605-8C1E-BED315FEC4B6}"/>
              </a:ext>
            </a:extLst>
          </p:cNvPr>
          <p:cNvGrpSpPr/>
          <p:nvPr/>
        </p:nvGrpSpPr>
        <p:grpSpPr>
          <a:xfrm>
            <a:off x="-152307" y="3719691"/>
            <a:ext cx="5298240" cy="2732738"/>
            <a:chOff x="-173131" y="2153264"/>
            <a:chExt cx="7216341" cy="4474809"/>
          </a:xfrm>
        </p:grpSpPr>
        <p:pic>
          <p:nvPicPr>
            <p:cNvPr id="2" name="图片 1">
              <a:extLst>
                <a:ext uri="{FF2B5EF4-FFF2-40B4-BE49-F238E27FC236}">
                  <a16:creationId xmlns:a16="http://schemas.microsoft.com/office/drawing/2014/main" id="{5B20FD3B-173C-4634-8F5A-0A445DA5A9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131" y="2153264"/>
              <a:ext cx="7216341" cy="4474809"/>
            </a:xfrm>
            <a:prstGeom prst="rect">
              <a:avLst/>
            </a:prstGeom>
          </p:spPr>
        </p:pic>
        <p:pic>
          <p:nvPicPr>
            <p:cNvPr id="4" name="图片 3">
              <a:extLst>
                <a:ext uri="{FF2B5EF4-FFF2-40B4-BE49-F238E27FC236}">
                  <a16:creationId xmlns:a16="http://schemas.microsoft.com/office/drawing/2014/main" id="{C1EB8008-790B-4C11-A365-FB8BD71C81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2584" b="15053"/>
            <a:stretch/>
          </p:blipFill>
          <p:spPr>
            <a:xfrm>
              <a:off x="1146923" y="2684938"/>
              <a:ext cx="4576231" cy="2968610"/>
            </a:xfrm>
            <a:prstGeom prst="rect">
              <a:avLst/>
            </a:prstGeom>
          </p:spPr>
        </p:pic>
      </p:grpSp>
      <p:grpSp>
        <p:nvGrpSpPr>
          <p:cNvPr id="9" name="组合 8">
            <a:extLst>
              <a:ext uri="{FF2B5EF4-FFF2-40B4-BE49-F238E27FC236}">
                <a16:creationId xmlns:a16="http://schemas.microsoft.com/office/drawing/2014/main" id="{597A470C-8010-496C-A296-BF2752FEA623}"/>
              </a:ext>
            </a:extLst>
          </p:cNvPr>
          <p:cNvGrpSpPr/>
          <p:nvPr/>
        </p:nvGrpSpPr>
        <p:grpSpPr>
          <a:xfrm>
            <a:off x="5447490" y="1444111"/>
            <a:ext cx="5379396" cy="4413181"/>
            <a:chOff x="5801121" y="1490869"/>
            <a:chExt cx="3008494" cy="1984888"/>
          </a:xfrm>
        </p:grpSpPr>
        <p:sp>
          <p:nvSpPr>
            <p:cNvPr id="10" name="矩形 9">
              <a:extLst>
                <a:ext uri="{FF2B5EF4-FFF2-40B4-BE49-F238E27FC236}">
                  <a16:creationId xmlns:a16="http://schemas.microsoft.com/office/drawing/2014/main" id="{C3C2BB61-0007-4001-B975-9046B8F5CBFE}"/>
                </a:ext>
              </a:extLst>
            </p:cNvPr>
            <p:cNvSpPr/>
            <p:nvPr/>
          </p:nvSpPr>
          <p:spPr>
            <a:xfrm>
              <a:off x="5801122" y="1490869"/>
              <a:ext cx="3008493"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1" name="矩形 10">
              <a:extLst>
                <a:ext uri="{FF2B5EF4-FFF2-40B4-BE49-F238E27FC236}">
                  <a16:creationId xmlns:a16="http://schemas.microsoft.com/office/drawing/2014/main" id="{822C164C-A976-4BE6-870D-9C854E1220BF}"/>
                </a:ext>
              </a:extLst>
            </p:cNvPr>
            <p:cNvSpPr/>
            <p:nvPr/>
          </p:nvSpPr>
          <p:spPr>
            <a:xfrm>
              <a:off x="6017386" y="1622753"/>
              <a:ext cx="2623235" cy="1644192"/>
            </a:xfrm>
            <a:prstGeom prst="rect">
              <a:avLst/>
            </a:prstGeom>
            <a:noFill/>
          </p:spPr>
          <p:txBody>
            <a:bodyPr vert="horz" wrap="square" rtlCol="0">
              <a:spAutoFit/>
            </a:bodyPr>
            <a:lstStyle/>
            <a:p>
              <a:pPr>
                <a:lnSpc>
                  <a:spcPct val="300000"/>
                </a:lnSpc>
              </a:pPr>
              <a:r>
                <a:rPr lang="en-US" altLang="zh-CN" sz="1600" dirty="0"/>
                <a:t>Dubbo</a:t>
              </a:r>
              <a:r>
                <a:rPr lang="zh-CN" altLang="zh-CN" sz="1600" dirty="0"/>
                <a:t>是一款阿里巴巴开源的微服务框架，主要面向技术栈为</a:t>
              </a:r>
              <a:r>
                <a:rPr lang="en-US" altLang="zh-CN" sz="1600" dirty="0"/>
                <a:t>java</a:t>
              </a:r>
              <a:r>
                <a:rPr lang="zh-CN" altLang="zh-CN" sz="1600" dirty="0"/>
                <a:t>的微服务项目，同时也是一款高性能的</a:t>
              </a:r>
              <a:r>
                <a:rPr lang="en-US" altLang="zh-CN" sz="1600" dirty="0"/>
                <a:t>RPC</a:t>
              </a:r>
              <a:r>
                <a:rPr lang="zh-CN" altLang="zh-CN" sz="1600" dirty="0"/>
                <a:t>框架，集成了很多服务治理的功能，包括服务注册与发现、服务集群容错、服务监控、负载均衡和路由等功能。</a:t>
              </a:r>
            </a:p>
          </p:txBody>
        </p:sp>
        <p:sp>
          <p:nvSpPr>
            <p:cNvPr id="13" name="等腰三角形 12">
              <a:extLst>
                <a:ext uri="{FF2B5EF4-FFF2-40B4-BE49-F238E27FC236}">
                  <a16:creationId xmlns:a16="http://schemas.microsoft.com/office/drawing/2014/main" id="{787F8E4B-56A0-4A53-A217-3EEE0F05D568}"/>
                </a:ext>
              </a:extLst>
            </p:cNvPr>
            <p:cNvSpPr/>
            <p:nvPr/>
          </p:nvSpPr>
          <p:spPr>
            <a:xfrm flipH="1" flipV="1">
              <a:off x="8373973" y="1490869"/>
              <a:ext cx="435642" cy="40805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3C1DF89-4C31-4CE4-BDF4-82EFFDA2CEC8}"/>
                </a:ext>
              </a:extLst>
            </p:cNvPr>
            <p:cNvSpPr/>
            <p:nvPr/>
          </p:nvSpPr>
          <p:spPr>
            <a:xfrm>
              <a:off x="5801121" y="3070617"/>
              <a:ext cx="432531" cy="405140"/>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92877825"/>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822C58-EB3F-4560-BB89-0229018DA6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矩形 19">
            <a:extLst>
              <a:ext uri="{FF2B5EF4-FFF2-40B4-BE49-F238E27FC236}">
                <a16:creationId xmlns:a16="http://schemas.microsoft.com/office/drawing/2014/main" id="{9176EA98-6091-4B5A-8EEC-B3C74033AA1F}"/>
              </a:ext>
            </a:extLst>
          </p:cNvPr>
          <p:cNvSpPr/>
          <p:nvPr/>
        </p:nvSpPr>
        <p:spPr>
          <a:xfrm>
            <a:off x="957675" y="960082"/>
            <a:ext cx="10264877" cy="4937836"/>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pic>
        <p:nvPicPr>
          <p:cNvPr id="3" name="图片 2">
            <a:extLst>
              <a:ext uri="{FF2B5EF4-FFF2-40B4-BE49-F238E27FC236}">
                <a16:creationId xmlns:a16="http://schemas.microsoft.com/office/drawing/2014/main" id="{84B894D8-05FB-4C97-9431-44B659057D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903" t="7885" r="10221" b="68476"/>
          <a:stretch/>
        </p:blipFill>
        <p:spPr>
          <a:xfrm>
            <a:off x="-1" y="3817863"/>
            <a:ext cx="3760573" cy="3040137"/>
          </a:xfrm>
          <a:prstGeom prst="rect">
            <a:avLst/>
          </a:prstGeom>
        </p:spPr>
      </p:pic>
      <p:sp>
        <p:nvSpPr>
          <p:cNvPr id="7" name="文本框 6">
            <a:extLst>
              <a:ext uri="{FF2B5EF4-FFF2-40B4-BE49-F238E27FC236}">
                <a16:creationId xmlns:a16="http://schemas.microsoft.com/office/drawing/2014/main" id="{D8784F15-689F-4C87-B276-B080442262E1}"/>
              </a:ext>
            </a:extLst>
          </p:cNvPr>
          <p:cNvSpPr txBox="1"/>
          <p:nvPr/>
        </p:nvSpPr>
        <p:spPr>
          <a:xfrm flipH="1">
            <a:off x="3300265" y="2129316"/>
            <a:ext cx="2491999" cy="400110"/>
          </a:xfrm>
          <a:prstGeom prst="rect">
            <a:avLst/>
          </a:prstGeom>
          <a:noFill/>
        </p:spPr>
        <p:txBody>
          <a:bodyPr vert="horz" wrap="square" rtlCol="0">
            <a:spAutoFit/>
          </a:bodyPr>
          <a:lstStyle/>
          <a:p>
            <a:pPr algn="ctr"/>
            <a:r>
              <a:rPr lang="en-US" altLang="zh-CN" sz="20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01.</a:t>
            </a:r>
            <a:r>
              <a:rPr lang="zh-CN" altLang="en-US" sz="20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微服务发展历程</a:t>
            </a:r>
          </a:p>
        </p:txBody>
      </p:sp>
      <p:sp>
        <p:nvSpPr>
          <p:cNvPr id="10" name="文本框 9">
            <a:extLst>
              <a:ext uri="{FF2B5EF4-FFF2-40B4-BE49-F238E27FC236}">
                <a16:creationId xmlns:a16="http://schemas.microsoft.com/office/drawing/2014/main" id="{AFAF012F-BF7F-4BD3-8ECF-60A1BCCDE2F6}"/>
              </a:ext>
            </a:extLst>
          </p:cNvPr>
          <p:cNvSpPr txBox="1"/>
          <p:nvPr/>
        </p:nvSpPr>
        <p:spPr>
          <a:xfrm flipH="1">
            <a:off x="7082390" y="2129316"/>
            <a:ext cx="2491999" cy="400110"/>
          </a:xfrm>
          <a:prstGeom prst="rect">
            <a:avLst/>
          </a:prstGeom>
          <a:noFill/>
        </p:spPr>
        <p:txBody>
          <a:bodyPr vert="horz" wrap="square" rtlCol="0">
            <a:spAutoFit/>
          </a:bodyPr>
          <a:lstStyle/>
          <a:p>
            <a:pPr algn="ctr"/>
            <a:r>
              <a:rPr lang="en-US" altLang="zh-CN" sz="20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02.</a:t>
            </a:r>
            <a:r>
              <a:rPr lang="zh-CN" altLang="en-US" sz="20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微服务体系结构</a:t>
            </a:r>
          </a:p>
        </p:txBody>
      </p:sp>
      <p:sp>
        <p:nvSpPr>
          <p:cNvPr id="13" name="文本框 12">
            <a:extLst>
              <a:ext uri="{FF2B5EF4-FFF2-40B4-BE49-F238E27FC236}">
                <a16:creationId xmlns:a16="http://schemas.microsoft.com/office/drawing/2014/main" id="{26D1D71D-BC72-4BB2-A281-8524D9A9C3C5}"/>
              </a:ext>
            </a:extLst>
          </p:cNvPr>
          <p:cNvSpPr txBox="1"/>
          <p:nvPr/>
        </p:nvSpPr>
        <p:spPr>
          <a:xfrm flipH="1">
            <a:off x="3300265" y="3599100"/>
            <a:ext cx="2491999" cy="400110"/>
          </a:xfrm>
          <a:prstGeom prst="rect">
            <a:avLst/>
          </a:prstGeom>
          <a:noFill/>
        </p:spPr>
        <p:txBody>
          <a:bodyPr vert="horz" wrap="square" rtlCol="0">
            <a:spAutoFit/>
          </a:bodyPr>
          <a:lstStyle/>
          <a:p>
            <a:pPr algn="ctr"/>
            <a:r>
              <a:rPr lang="en-US" altLang="zh-CN" sz="20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03.</a:t>
            </a:r>
            <a:r>
              <a:rPr lang="zh-CN" altLang="en-US" sz="20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开发框架</a:t>
            </a:r>
          </a:p>
        </p:txBody>
      </p:sp>
      <p:sp>
        <p:nvSpPr>
          <p:cNvPr id="16" name="文本框 15">
            <a:extLst>
              <a:ext uri="{FF2B5EF4-FFF2-40B4-BE49-F238E27FC236}">
                <a16:creationId xmlns:a16="http://schemas.microsoft.com/office/drawing/2014/main" id="{1874253D-BFD5-453A-A257-4FBB6980B39B}"/>
              </a:ext>
            </a:extLst>
          </p:cNvPr>
          <p:cNvSpPr txBox="1"/>
          <p:nvPr/>
        </p:nvSpPr>
        <p:spPr>
          <a:xfrm flipH="1">
            <a:off x="7082390" y="3599100"/>
            <a:ext cx="2491999" cy="707886"/>
          </a:xfrm>
          <a:prstGeom prst="rect">
            <a:avLst/>
          </a:prstGeom>
          <a:noFill/>
        </p:spPr>
        <p:txBody>
          <a:bodyPr vert="horz" wrap="square" rtlCol="0">
            <a:spAutoFit/>
          </a:bodyPr>
          <a:lstStyle/>
          <a:p>
            <a:pPr algn="ctr"/>
            <a:r>
              <a:rPr lang="en-US" altLang="zh-CN" sz="20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04.</a:t>
            </a:r>
            <a:r>
              <a:rPr lang="zh-CN" altLang="en-US" sz="20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微服务在软件工程中的应用</a:t>
            </a:r>
          </a:p>
        </p:txBody>
      </p:sp>
      <p:grpSp>
        <p:nvGrpSpPr>
          <p:cNvPr id="21" name="组合 20">
            <a:extLst>
              <a:ext uri="{FF2B5EF4-FFF2-40B4-BE49-F238E27FC236}">
                <a16:creationId xmlns:a16="http://schemas.microsoft.com/office/drawing/2014/main" id="{116E6AAF-9F47-456B-BED7-BD1CF9FFAE77}"/>
              </a:ext>
            </a:extLst>
          </p:cNvPr>
          <p:cNvGrpSpPr/>
          <p:nvPr/>
        </p:nvGrpSpPr>
        <p:grpSpPr>
          <a:xfrm>
            <a:off x="1836186" y="1887274"/>
            <a:ext cx="906356" cy="2772135"/>
            <a:chOff x="1784429" y="1670964"/>
            <a:chExt cx="906356" cy="2772135"/>
          </a:xfrm>
        </p:grpSpPr>
        <p:sp>
          <p:nvSpPr>
            <p:cNvPr id="4" name="矩形 3">
              <a:extLst>
                <a:ext uri="{FF2B5EF4-FFF2-40B4-BE49-F238E27FC236}">
                  <a16:creationId xmlns:a16="http://schemas.microsoft.com/office/drawing/2014/main" id="{F362072A-D175-4B92-AA0C-E071D07F58DB}"/>
                </a:ext>
              </a:extLst>
            </p:cNvPr>
            <p:cNvSpPr/>
            <p:nvPr/>
          </p:nvSpPr>
          <p:spPr>
            <a:xfrm>
              <a:off x="1859066" y="1740983"/>
              <a:ext cx="748766" cy="2598308"/>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3600" dirty="0">
                  <a:solidFill>
                    <a:schemeClr val="tx1"/>
                  </a:solidFill>
                  <a:latin typeface="字魂36号-正文宋楷" panose="02000000000000000000" pitchFamily="2" charset="-122"/>
                  <a:ea typeface="字魂36号-正文宋楷" panose="02000000000000000000" pitchFamily="2" charset="-122"/>
                </a:rPr>
                <a:t>目录</a:t>
              </a:r>
            </a:p>
          </p:txBody>
        </p:sp>
        <p:sp>
          <p:nvSpPr>
            <p:cNvPr id="17" name="等腰三角形 16">
              <a:extLst>
                <a:ext uri="{FF2B5EF4-FFF2-40B4-BE49-F238E27FC236}">
                  <a16:creationId xmlns:a16="http://schemas.microsoft.com/office/drawing/2014/main" id="{F9E98FF3-C9FA-4B55-BFE6-334B21EF6346}"/>
                </a:ext>
              </a:extLst>
            </p:cNvPr>
            <p:cNvSpPr/>
            <p:nvPr/>
          </p:nvSpPr>
          <p:spPr>
            <a:xfrm>
              <a:off x="1784429" y="3787393"/>
              <a:ext cx="580768" cy="655706"/>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B1DB6366-BB0D-484F-A92F-9079C4FD7D58}"/>
                </a:ext>
              </a:extLst>
            </p:cNvPr>
            <p:cNvSpPr/>
            <p:nvPr/>
          </p:nvSpPr>
          <p:spPr>
            <a:xfrm flipH="1" flipV="1">
              <a:off x="2110017" y="1670964"/>
              <a:ext cx="580768" cy="655706"/>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a:extLst>
              <a:ext uri="{FF2B5EF4-FFF2-40B4-BE49-F238E27FC236}">
                <a16:creationId xmlns:a16="http://schemas.microsoft.com/office/drawing/2014/main" id="{B057566A-104D-4FAB-8615-11A09516CF3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0928" t="17602" r="30962" b="68952"/>
          <a:stretch/>
        </p:blipFill>
        <p:spPr>
          <a:xfrm flipV="1">
            <a:off x="10180306" y="0"/>
            <a:ext cx="2011694" cy="2153266"/>
          </a:xfrm>
          <a:prstGeom prst="rect">
            <a:avLst/>
          </a:prstGeom>
        </p:spPr>
      </p:pic>
    </p:spTree>
    <p:extLst>
      <p:ext uri="{BB962C8B-B14F-4D97-AF65-F5344CB8AC3E}">
        <p14:creationId xmlns:p14="http://schemas.microsoft.com/office/powerpoint/2010/main" val="585138714"/>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a:extLst>
              <a:ext uri="{FF2B5EF4-FFF2-40B4-BE49-F238E27FC236}">
                <a16:creationId xmlns:a16="http://schemas.microsoft.com/office/drawing/2014/main" id="{FA066BF4-9676-42D2-8928-C8B6AAD1B99B}"/>
              </a:ext>
            </a:extLst>
          </p:cNvPr>
          <p:cNvGrpSpPr/>
          <p:nvPr/>
        </p:nvGrpSpPr>
        <p:grpSpPr>
          <a:xfrm rot="511774">
            <a:off x="8512134" y="3151528"/>
            <a:ext cx="3520243" cy="3273294"/>
            <a:chOff x="2660883" y="2992368"/>
            <a:chExt cx="1847850" cy="1851026"/>
          </a:xfrm>
        </p:grpSpPr>
        <p:sp>
          <p:nvSpPr>
            <p:cNvPr id="3" name="Freeform 12">
              <a:extLst>
                <a:ext uri="{FF2B5EF4-FFF2-40B4-BE49-F238E27FC236}">
                  <a16:creationId xmlns:a16="http://schemas.microsoft.com/office/drawing/2014/main" id="{868842C9-3769-40D5-9530-B879C4851E22}"/>
                </a:ext>
              </a:extLst>
            </p:cNvPr>
            <p:cNvSpPr>
              <a:spLocks/>
            </p:cNvSpPr>
            <p:nvPr/>
          </p:nvSpPr>
          <p:spPr bwMode="auto">
            <a:xfrm>
              <a:off x="3697520" y="4032181"/>
              <a:ext cx="811213" cy="811213"/>
            </a:xfrm>
            <a:custGeom>
              <a:avLst/>
              <a:gdLst>
                <a:gd name="T0" fmla="*/ 464 w 501"/>
                <a:gd name="T1" fmla="*/ 465 h 502"/>
                <a:gd name="T2" fmla="*/ 464 w 501"/>
                <a:gd name="T3" fmla="*/ 465 h 502"/>
                <a:gd name="T4" fmla="*/ 329 w 501"/>
                <a:gd name="T5" fmla="*/ 465 h 502"/>
                <a:gd name="T6" fmla="*/ 38 w 501"/>
                <a:gd name="T7" fmla="*/ 172 h 502"/>
                <a:gd name="T8" fmla="*/ 38 w 501"/>
                <a:gd name="T9" fmla="*/ 37 h 502"/>
                <a:gd name="T10" fmla="*/ 38 w 501"/>
                <a:gd name="T11" fmla="*/ 37 h 502"/>
                <a:gd name="T12" fmla="*/ 173 w 501"/>
                <a:gd name="T13" fmla="*/ 37 h 502"/>
                <a:gd name="T14" fmla="*/ 464 w 501"/>
                <a:gd name="T15" fmla="*/ 330 h 502"/>
                <a:gd name="T16" fmla="*/ 464 w 501"/>
                <a:gd name="T17" fmla="*/ 465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502">
                  <a:moveTo>
                    <a:pt x="464" y="465"/>
                  </a:moveTo>
                  <a:cubicBezTo>
                    <a:pt x="464" y="465"/>
                    <a:pt x="464" y="465"/>
                    <a:pt x="464" y="465"/>
                  </a:cubicBezTo>
                  <a:cubicBezTo>
                    <a:pt x="426" y="502"/>
                    <a:pt x="366" y="502"/>
                    <a:pt x="329" y="465"/>
                  </a:cubicBezTo>
                  <a:cubicBezTo>
                    <a:pt x="38" y="172"/>
                    <a:pt x="38" y="172"/>
                    <a:pt x="38" y="172"/>
                  </a:cubicBezTo>
                  <a:cubicBezTo>
                    <a:pt x="0" y="135"/>
                    <a:pt x="1" y="74"/>
                    <a:pt x="38" y="37"/>
                  </a:cubicBezTo>
                  <a:cubicBezTo>
                    <a:pt x="38" y="37"/>
                    <a:pt x="38" y="37"/>
                    <a:pt x="38" y="37"/>
                  </a:cubicBezTo>
                  <a:cubicBezTo>
                    <a:pt x="75" y="0"/>
                    <a:pt x="136" y="0"/>
                    <a:pt x="173" y="37"/>
                  </a:cubicBezTo>
                  <a:cubicBezTo>
                    <a:pt x="464" y="330"/>
                    <a:pt x="464" y="330"/>
                    <a:pt x="464" y="330"/>
                  </a:cubicBezTo>
                  <a:cubicBezTo>
                    <a:pt x="501" y="367"/>
                    <a:pt x="501" y="428"/>
                    <a:pt x="464" y="465"/>
                  </a:cubicBezTo>
                  <a:close/>
                </a:path>
              </a:pathLst>
            </a:custGeom>
            <a:solidFill>
              <a:srgbClr val="19A8A7"/>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13">
              <a:extLst>
                <a:ext uri="{FF2B5EF4-FFF2-40B4-BE49-F238E27FC236}">
                  <a16:creationId xmlns:a16="http://schemas.microsoft.com/office/drawing/2014/main" id="{1416DA70-1F13-4CAB-8B97-33DF6E89756D}"/>
                </a:ext>
              </a:extLst>
            </p:cNvPr>
            <p:cNvSpPr>
              <a:spLocks/>
            </p:cNvSpPr>
            <p:nvPr/>
          </p:nvSpPr>
          <p:spPr bwMode="auto">
            <a:xfrm>
              <a:off x="3802295" y="4200456"/>
              <a:ext cx="603250" cy="603250"/>
            </a:xfrm>
            <a:custGeom>
              <a:avLst/>
              <a:gdLst>
                <a:gd name="T0" fmla="*/ 357 w 372"/>
                <a:gd name="T1" fmla="*/ 359 h 373"/>
                <a:gd name="T2" fmla="*/ 305 w 372"/>
                <a:gd name="T3" fmla="*/ 359 h 373"/>
                <a:gd name="T4" fmla="*/ 14 w 372"/>
                <a:gd name="T5" fmla="*/ 66 h 373"/>
                <a:gd name="T6" fmla="*/ 14 w 372"/>
                <a:gd name="T7" fmla="*/ 14 h 373"/>
                <a:gd name="T8" fmla="*/ 66 w 372"/>
                <a:gd name="T9" fmla="*/ 14 h 373"/>
                <a:gd name="T10" fmla="*/ 358 w 372"/>
                <a:gd name="T11" fmla="*/ 307 h 373"/>
                <a:gd name="T12" fmla="*/ 358 w 372"/>
                <a:gd name="T13" fmla="*/ 359 h 373"/>
                <a:gd name="T14" fmla="*/ 357 w 372"/>
                <a:gd name="T15" fmla="*/ 359 h 3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373">
                  <a:moveTo>
                    <a:pt x="357" y="359"/>
                  </a:moveTo>
                  <a:cubicBezTo>
                    <a:pt x="343" y="373"/>
                    <a:pt x="320" y="373"/>
                    <a:pt x="305" y="359"/>
                  </a:cubicBezTo>
                  <a:cubicBezTo>
                    <a:pt x="14" y="66"/>
                    <a:pt x="14" y="66"/>
                    <a:pt x="14" y="66"/>
                  </a:cubicBezTo>
                  <a:cubicBezTo>
                    <a:pt x="0" y="52"/>
                    <a:pt x="0" y="28"/>
                    <a:pt x="14" y="14"/>
                  </a:cubicBezTo>
                  <a:cubicBezTo>
                    <a:pt x="29" y="0"/>
                    <a:pt x="52" y="0"/>
                    <a:pt x="66" y="14"/>
                  </a:cubicBezTo>
                  <a:cubicBezTo>
                    <a:pt x="358" y="307"/>
                    <a:pt x="358" y="307"/>
                    <a:pt x="358" y="307"/>
                  </a:cubicBezTo>
                  <a:cubicBezTo>
                    <a:pt x="372" y="321"/>
                    <a:pt x="372" y="344"/>
                    <a:pt x="358" y="359"/>
                  </a:cubicBezTo>
                  <a:lnTo>
                    <a:pt x="357" y="359"/>
                  </a:lnTo>
                  <a:close/>
                </a:path>
              </a:pathLst>
            </a:custGeom>
            <a:solidFill>
              <a:srgbClr val="EF7B1B"/>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4">
              <a:extLst>
                <a:ext uri="{FF2B5EF4-FFF2-40B4-BE49-F238E27FC236}">
                  <a16:creationId xmlns:a16="http://schemas.microsoft.com/office/drawing/2014/main" id="{E622F6DB-41AC-4380-B7DC-7F4F212B8A73}"/>
                </a:ext>
              </a:extLst>
            </p:cNvPr>
            <p:cNvSpPr>
              <a:spLocks/>
            </p:cNvSpPr>
            <p:nvPr/>
          </p:nvSpPr>
          <p:spPr bwMode="auto">
            <a:xfrm>
              <a:off x="2660883" y="2992368"/>
              <a:ext cx="1209675" cy="1209675"/>
            </a:xfrm>
            <a:custGeom>
              <a:avLst/>
              <a:gdLst>
                <a:gd name="T0" fmla="*/ 109 w 747"/>
                <a:gd name="T1" fmla="*/ 110 h 747"/>
                <a:gd name="T2" fmla="*/ 109 w 747"/>
                <a:gd name="T3" fmla="*/ 110 h 747"/>
                <a:gd name="T4" fmla="*/ 374 w 747"/>
                <a:gd name="T5" fmla="*/ 0 h 747"/>
                <a:gd name="T6" fmla="*/ 747 w 747"/>
                <a:gd name="T7" fmla="*/ 374 h 747"/>
                <a:gd name="T8" fmla="*/ 637 w 747"/>
                <a:gd name="T9" fmla="*/ 637 h 747"/>
                <a:gd name="T10" fmla="*/ 373 w 747"/>
                <a:gd name="T11" fmla="*/ 747 h 747"/>
                <a:gd name="T12" fmla="*/ 109 w 747"/>
                <a:gd name="T13" fmla="*/ 637 h 747"/>
                <a:gd name="T14" fmla="*/ 0 w 747"/>
                <a:gd name="T15" fmla="*/ 373 h 747"/>
                <a:gd name="T16" fmla="*/ 109 w 747"/>
                <a:gd name="T17" fmla="*/ 11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7" h="747">
                  <a:moveTo>
                    <a:pt x="109" y="110"/>
                  </a:moveTo>
                  <a:cubicBezTo>
                    <a:pt x="109" y="110"/>
                    <a:pt x="109" y="110"/>
                    <a:pt x="109" y="110"/>
                  </a:cubicBezTo>
                  <a:cubicBezTo>
                    <a:pt x="180" y="39"/>
                    <a:pt x="274" y="0"/>
                    <a:pt x="374" y="0"/>
                  </a:cubicBezTo>
                  <a:cubicBezTo>
                    <a:pt x="580" y="1"/>
                    <a:pt x="747" y="168"/>
                    <a:pt x="747" y="374"/>
                  </a:cubicBezTo>
                  <a:cubicBezTo>
                    <a:pt x="747" y="473"/>
                    <a:pt x="708" y="567"/>
                    <a:pt x="637" y="637"/>
                  </a:cubicBezTo>
                  <a:cubicBezTo>
                    <a:pt x="567" y="708"/>
                    <a:pt x="473" y="747"/>
                    <a:pt x="373" y="747"/>
                  </a:cubicBezTo>
                  <a:cubicBezTo>
                    <a:pt x="273" y="747"/>
                    <a:pt x="180" y="708"/>
                    <a:pt x="109" y="637"/>
                  </a:cubicBezTo>
                  <a:cubicBezTo>
                    <a:pt x="39" y="566"/>
                    <a:pt x="0" y="472"/>
                    <a:pt x="0" y="373"/>
                  </a:cubicBezTo>
                  <a:cubicBezTo>
                    <a:pt x="0" y="274"/>
                    <a:pt x="39" y="180"/>
                    <a:pt x="109" y="110"/>
                  </a:cubicBezTo>
                  <a:close/>
                </a:path>
              </a:pathLst>
            </a:custGeom>
            <a:solidFill>
              <a:srgbClr val="19A8A7"/>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15">
              <a:extLst>
                <a:ext uri="{FF2B5EF4-FFF2-40B4-BE49-F238E27FC236}">
                  <a16:creationId xmlns:a16="http://schemas.microsoft.com/office/drawing/2014/main" id="{8D0D94C7-7B73-4900-96FE-59AF0FCAC22F}"/>
                </a:ext>
              </a:extLst>
            </p:cNvPr>
            <p:cNvSpPr>
              <a:spLocks/>
            </p:cNvSpPr>
            <p:nvPr/>
          </p:nvSpPr>
          <p:spPr bwMode="auto">
            <a:xfrm>
              <a:off x="2814870" y="3147943"/>
              <a:ext cx="900113" cy="898525"/>
            </a:xfrm>
            <a:custGeom>
              <a:avLst/>
              <a:gdLst>
                <a:gd name="T0" fmla="*/ 82 w 556"/>
                <a:gd name="T1" fmla="*/ 81 h 555"/>
                <a:gd name="T2" fmla="*/ 1 w 556"/>
                <a:gd name="T3" fmla="*/ 277 h 555"/>
                <a:gd name="T4" fmla="*/ 278 w 556"/>
                <a:gd name="T5" fmla="*/ 555 h 555"/>
                <a:gd name="T6" fmla="*/ 475 w 556"/>
                <a:gd name="T7" fmla="*/ 474 h 555"/>
                <a:gd name="T8" fmla="*/ 475 w 556"/>
                <a:gd name="T9" fmla="*/ 474 h 555"/>
                <a:gd name="T10" fmla="*/ 556 w 556"/>
                <a:gd name="T11" fmla="*/ 278 h 555"/>
                <a:gd name="T12" fmla="*/ 475 w 556"/>
                <a:gd name="T13" fmla="*/ 82 h 555"/>
                <a:gd name="T14" fmla="*/ 279 w 556"/>
                <a:gd name="T15" fmla="*/ 0 h 555"/>
                <a:gd name="T16" fmla="*/ 82 w 556"/>
                <a:gd name="T17" fmla="*/ 8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555">
                  <a:moveTo>
                    <a:pt x="82" y="81"/>
                  </a:moveTo>
                  <a:cubicBezTo>
                    <a:pt x="30" y="134"/>
                    <a:pt x="1" y="203"/>
                    <a:pt x="1" y="277"/>
                  </a:cubicBezTo>
                  <a:cubicBezTo>
                    <a:pt x="0" y="430"/>
                    <a:pt x="125" y="555"/>
                    <a:pt x="278" y="555"/>
                  </a:cubicBezTo>
                  <a:cubicBezTo>
                    <a:pt x="352" y="555"/>
                    <a:pt x="422" y="526"/>
                    <a:pt x="475" y="474"/>
                  </a:cubicBezTo>
                  <a:cubicBezTo>
                    <a:pt x="475" y="474"/>
                    <a:pt x="475" y="474"/>
                    <a:pt x="475" y="474"/>
                  </a:cubicBezTo>
                  <a:cubicBezTo>
                    <a:pt x="527" y="421"/>
                    <a:pt x="556" y="352"/>
                    <a:pt x="556" y="278"/>
                  </a:cubicBezTo>
                  <a:cubicBezTo>
                    <a:pt x="556" y="204"/>
                    <a:pt x="528" y="134"/>
                    <a:pt x="475" y="82"/>
                  </a:cubicBezTo>
                  <a:cubicBezTo>
                    <a:pt x="423" y="29"/>
                    <a:pt x="353" y="0"/>
                    <a:pt x="279" y="0"/>
                  </a:cubicBezTo>
                  <a:cubicBezTo>
                    <a:pt x="205" y="0"/>
                    <a:pt x="135" y="29"/>
                    <a:pt x="82" y="81"/>
                  </a:cubicBezTo>
                  <a:close/>
                </a:path>
              </a:pathLst>
            </a:custGeom>
            <a:solidFill>
              <a:srgbClr val="EF7B1B"/>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6">
              <a:extLst>
                <a:ext uri="{FF2B5EF4-FFF2-40B4-BE49-F238E27FC236}">
                  <a16:creationId xmlns:a16="http://schemas.microsoft.com/office/drawing/2014/main" id="{5158E75C-F846-4CC7-8A73-54A89C90D685}"/>
                </a:ext>
              </a:extLst>
            </p:cNvPr>
            <p:cNvSpPr>
              <a:spLocks/>
            </p:cNvSpPr>
            <p:nvPr/>
          </p:nvSpPr>
          <p:spPr bwMode="auto">
            <a:xfrm>
              <a:off x="2902183" y="3147943"/>
              <a:ext cx="812800" cy="869950"/>
            </a:xfrm>
            <a:custGeom>
              <a:avLst/>
              <a:gdLst>
                <a:gd name="T0" fmla="*/ 421 w 502"/>
                <a:gd name="T1" fmla="*/ 82 h 538"/>
                <a:gd name="T2" fmla="*/ 225 w 502"/>
                <a:gd name="T3" fmla="*/ 0 h 538"/>
                <a:gd name="T4" fmla="*/ 164 w 502"/>
                <a:gd name="T5" fmla="*/ 6 h 538"/>
                <a:gd name="T6" fmla="*/ 81 w 502"/>
                <a:gd name="T7" fmla="*/ 64 h 538"/>
                <a:gd name="T8" fmla="*/ 0 w 502"/>
                <a:gd name="T9" fmla="*/ 259 h 538"/>
                <a:gd name="T10" fmla="*/ 277 w 502"/>
                <a:gd name="T11" fmla="*/ 538 h 538"/>
                <a:gd name="T12" fmla="*/ 338 w 502"/>
                <a:gd name="T13" fmla="*/ 531 h 538"/>
                <a:gd name="T14" fmla="*/ 421 w 502"/>
                <a:gd name="T15" fmla="*/ 474 h 538"/>
                <a:gd name="T16" fmla="*/ 421 w 502"/>
                <a:gd name="T17" fmla="*/ 474 h 538"/>
                <a:gd name="T18" fmla="*/ 502 w 502"/>
                <a:gd name="T19" fmla="*/ 278 h 538"/>
                <a:gd name="T20" fmla="*/ 421 w 502"/>
                <a:gd name="T21" fmla="*/ 82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2" h="538">
                  <a:moveTo>
                    <a:pt x="421" y="82"/>
                  </a:moveTo>
                  <a:cubicBezTo>
                    <a:pt x="369" y="29"/>
                    <a:pt x="299" y="0"/>
                    <a:pt x="225" y="0"/>
                  </a:cubicBezTo>
                  <a:cubicBezTo>
                    <a:pt x="204" y="0"/>
                    <a:pt x="183" y="2"/>
                    <a:pt x="164" y="6"/>
                  </a:cubicBezTo>
                  <a:cubicBezTo>
                    <a:pt x="133" y="20"/>
                    <a:pt x="106" y="39"/>
                    <a:pt x="81" y="64"/>
                  </a:cubicBezTo>
                  <a:cubicBezTo>
                    <a:pt x="29" y="116"/>
                    <a:pt x="0" y="185"/>
                    <a:pt x="0" y="259"/>
                  </a:cubicBezTo>
                  <a:cubicBezTo>
                    <a:pt x="0" y="412"/>
                    <a:pt x="124" y="537"/>
                    <a:pt x="277" y="538"/>
                  </a:cubicBezTo>
                  <a:cubicBezTo>
                    <a:pt x="298" y="538"/>
                    <a:pt x="318" y="535"/>
                    <a:pt x="338" y="531"/>
                  </a:cubicBezTo>
                  <a:cubicBezTo>
                    <a:pt x="369" y="517"/>
                    <a:pt x="397" y="498"/>
                    <a:pt x="421" y="474"/>
                  </a:cubicBezTo>
                  <a:cubicBezTo>
                    <a:pt x="421" y="474"/>
                    <a:pt x="421" y="474"/>
                    <a:pt x="421" y="474"/>
                  </a:cubicBezTo>
                  <a:cubicBezTo>
                    <a:pt x="473" y="421"/>
                    <a:pt x="502" y="352"/>
                    <a:pt x="502" y="278"/>
                  </a:cubicBezTo>
                  <a:cubicBezTo>
                    <a:pt x="502" y="204"/>
                    <a:pt x="474" y="134"/>
                    <a:pt x="421" y="8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7">
              <a:extLst>
                <a:ext uri="{FF2B5EF4-FFF2-40B4-BE49-F238E27FC236}">
                  <a16:creationId xmlns:a16="http://schemas.microsoft.com/office/drawing/2014/main" id="{1F63E22C-AE1B-42E6-959E-4BC6F30672A5}"/>
                </a:ext>
              </a:extLst>
            </p:cNvPr>
            <p:cNvSpPr>
              <a:spLocks/>
            </p:cNvSpPr>
            <p:nvPr/>
          </p:nvSpPr>
          <p:spPr bwMode="auto">
            <a:xfrm>
              <a:off x="3584808" y="3916294"/>
              <a:ext cx="265113" cy="268288"/>
            </a:xfrm>
            <a:custGeom>
              <a:avLst/>
              <a:gdLst>
                <a:gd name="T0" fmla="*/ 145 w 164"/>
                <a:gd name="T1" fmla="*/ 147 h 166"/>
                <a:gd name="T2" fmla="*/ 78 w 164"/>
                <a:gd name="T3" fmla="*/ 147 h 166"/>
                <a:gd name="T4" fmla="*/ 18 w 164"/>
                <a:gd name="T5" fmla="*/ 86 h 166"/>
                <a:gd name="T6" fmla="*/ 18 w 164"/>
                <a:gd name="T7" fmla="*/ 18 h 166"/>
                <a:gd name="T8" fmla="*/ 18 w 164"/>
                <a:gd name="T9" fmla="*/ 18 h 166"/>
                <a:gd name="T10" fmla="*/ 86 w 164"/>
                <a:gd name="T11" fmla="*/ 18 h 166"/>
                <a:gd name="T12" fmla="*/ 145 w 164"/>
                <a:gd name="T13" fmla="*/ 80 h 166"/>
                <a:gd name="T14" fmla="*/ 145 w 164"/>
                <a:gd name="T15" fmla="*/ 147 h 166"/>
                <a:gd name="T16" fmla="*/ 145 w 164"/>
                <a:gd name="T17" fmla="*/ 14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66">
                  <a:moveTo>
                    <a:pt x="145" y="147"/>
                  </a:moveTo>
                  <a:cubicBezTo>
                    <a:pt x="127" y="166"/>
                    <a:pt x="96" y="166"/>
                    <a:pt x="78" y="147"/>
                  </a:cubicBezTo>
                  <a:cubicBezTo>
                    <a:pt x="18" y="86"/>
                    <a:pt x="18" y="86"/>
                    <a:pt x="18" y="86"/>
                  </a:cubicBezTo>
                  <a:cubicBezTo>
                    <a:pt x="0" y="67"/>
                    <a:pt x="0" y="37"/>
                    <a:pt x="18" y="18"/>
                  </a:cubicBezTo>
                  <a:cubicBezTo>
                    <a:pt x="18" y="18"/>
                    <a:pt x="18" y="18"/>
                    <a:pt x="18" y="18"/>
                  </a:cubicBezTo>
                  <a:cubicBezTo>
                    <a:pt x="37" y="0"/>
                    <a:pt x="67" y="0"/>
                    <a:pt x="86" y="18"/>
                  </a:cubicBezTo>
                  <a:cubicBezTo>
                    <a:pt x="145" y="80"/>
                    <a:pt x="145" y="80"/>
                    <a:pt x="145" y="80"/>
                  </a:cubicBezTo>
                  <a:cubicBezTo>
                    <a:pt x="164" y="98"/>
                    <a:pt x="164" y="129"/>
                    <a:pt x="145" y="147"/>
                  </a:cubicBezTo>
                  <a:cubicBezTo>
                    <a:pt x="145" y="147"/>
                    <a:pt x="145" y="147"/>
                    <a:pt x="145" y="147"/>
                  </a:cubicBezTo>
                  <a:close/>
                </a:path>
              </a:pathLst>
            </a:custGeom>
            <a:solidFill>
              <a:srgbClr val="19A8A7"/>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8">
              <a:extLst>
                <a:ext uri="{FF2B5EF4-FFF2-40B4-BE49-F238E27FC236}">
                  <a16:creationId xmlns:a16="http://schemas.microsoft.com/office/drawing/2014/main" id="{20BE2437-414C-4C81-8F97-EE0D60AFD28D}"/>
                </a:ext>
              </a:extLst>
            </p:cNvPr>
            <p:cNvSpPr>
              <a:spLocks/>
            </p:cNvSpPr>
            <p:nvPr/>
          </p:nvSpPr>
          <p:spPr bwMode="auto">
            <a:xfrm>
              <a:off x="3265720" y="3025706"/>
              <a:ext cx="571500" cy="1141413"/>
            </a:xfrm>
            <a:custGeom>
              <a:avLst/>
              <a:gdLst>
                <a:gd name="T0" fmla="*/ 1 w 353"/>
                <a:gd name="T1" fmla="*/ 0 h 705"/>
                <a:gd name="T2" fmla="*/ 353 w 353"/>
                <a:gd name="T3" fmla="*/ 353 h 705"/>
                <a:gd name="T4" fmla="*/ 249 w 353"/>
                <a:gd name="T5" fmla="*/ 601 h 705"/>
                <a:gd name="T6" fmla="*/ 1 w 353"/>
                <a:gd name="T7" fmla="*/ 705 h 705"/>
                <a:gd name="T8" fmla="*/ 0 w 353"/>
                <a:gd name="T9" fmla="*/ 705 h 705"/>
                <a:gd name="T10" fmla="*/ 0 w 353"/>
                <a:gd name="T11" fmla="*/ 658 h 705"/>
                <a:gd name="T12" fmla="*/ 1 w 353"/>
                <a:gd name="T13" fmla="*/ 658 h 705"/>
                <a:gd name="T14" fmla="*/ 216 w 353"/>
                <a:gd name="T15" fmla="*/ 568 h 705"/>
                <a:gd name="T16" fmla="*/ 306 w 353"/>
                <a:gd name="T17" fmla="*/ 353 h 705"/>
                <a:gd name="T18" fmla="*/ 1 w 353"/>
                <a:gd name="T19" fmla="*/ 47 h 705"/>
                <a:gd name="T20" fmla="*/ 1 w 353"/>
                <a:gd name="T21" fmla="*/ 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705">
                  <a:moveTo>
                    <a:pt x="1" y="0"/>
                  </a:moveTo>
                  <a:cubicBezTo>
                    <a:pt x="195" y="1"/>
                    <a:pt x="353" y="159"/>
                    <a:pt x="353" y="353"/>
                  </a:cubicBezTo>
                  <a:cubicBezTo>
                    <a:pt x="352" y="447"/>
                    <a:pt x="316" y="535"/>
                    <a:pt x="249" y="601"/>
                  </a:cubicBezTo>
                  <a:cubicBezTo>
                    <a:pt x="183" y="668"/>
                    <a:pt x="94" y="705"/>
                    <a:pt x="1" y="705"/>
                  </a:cubicBezTo>
                  <a:cubicBezTo>
                    <a:pt x="0" y="705"/>
                    <a:pt x="0" y="705"/>
                    <a:pt x="0" y="705"/>
                  </a:cubicBezTo>
                  <a:cubicBezTo>
                    <a:pt x="0" y="658"/>
                    <a:pt x="0" y="658"/>
                    <a:pt x="0" y="658"/>
                  </a:cubicBezTo>
                  <a:cubicBezTo>
                    <a:pt x="0" y="658"/>
                    <a:pt x="0" y="658"/>
                    <a:pt x="1" y="658"/>
                  </a:cubicBezTo>
                  <a:cubicBezTo>
                    <a:pt x="82" y="658"/>
                    <a:pt x="158" y="626"/>
                    <a:pt x="216" y="568"/>
                  </a:cubicBezTo>
                  <a:cubicBezTo>
                    <a:pt x="274" y="511"/>
                    <a:pt x="305" y="434"/>
                    <a:pt x="306" y="353"/>
                  </a:cubicBezTo>
                  <a:cubicBezTo>
                    <a:pt x="306" y="185"/>
                    <a:pt x="169" y="48"/>
                    <a:pt x="1" y="47"/>
                  </a:cubicBezTo>
                  <a:cubicBezTo>
                    <a:pt x="1" y="0"/>
                    <a:pt x="1" y="0"/>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3" name="图片 22">
            <a:extLst>
              <a:ext uri="{FF2B5EF4-FFF2-40B4-BE49-F238E27FC236}">
                <a16:creationId xmlns:a16="http://schemas.microsoft.com/office/drawing/2014/main" id="{75BDF5C9-67A7-4ED9-8065-2E91F28C4C1F}"/>
              </a:ext>
            </a:extLst>
          </p:cNvPr>
          <p:cNvPicPr/>
          <p:nvPr/>
        </p:nvPicPr>
        <p:blipFill>
          <a:blip r:embed="rId3"/>
          <a:stretch>
            <a:fillRect/>
          </a:stretch>
        </p:blipFill>
        <p:spPr>
          <a:xfrm>
            <a:off x="1742298" y="1114722"/>
            <a:ext cx="5640996" cy="4546776"/>
          </a:xfrm>
          <a:prstGeom prst="rect">
            <a:avLst/>
          </a:prstGeom>
        </p:spPr>
      </p:pic>
    </p:spTree>
    <p:extLst>
      <p:ext uri="{BB962C8B-B14F-4D97-AF65-F5344CB8AC3E}">
        <p14:creationId xmlns:p14="http://schemas.microsoft.com/office/powerpoint/2010/main" val="4197512228"/>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9D5AAD-4ED1-431D-8F6E-F52719FDDEBF}"/>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r="46609"/>
          <a:stretch/>
        </p:blipFill>
        <p:spPr>
          <a:xfrm>
            <a:off x="0" y="2428567"/>
            <a:ext cx="3866300" cy="5107858"/>
          </a:xfrm>
          <a:prstGeom prst="rect">
            <a:avLst/>
          </a:prstGeom>
        </p:spPr>
      </p:pic>
      <p:grpSp>
        <p:nvGrpSpPr>
          <p:cNvPr id="9" name="组合 8">
            <a:extLst>
              <a:ext uri="{FF2B5EF4-FFF2-40B4-BE49-F238E27FC236}">
                <a16:creationId xmlns:a16="http://schemas.microsoft.com/office/drawing/2014/main" id="{1CB803EF-FF10-461A-AC06-4256AC2EC432}"/>
              </a:ext>
            </a:extLst>
          </p:cNvPr>
          <p:cNvGrpSpPr/>
          <p:nvPr/>
        </p:nvGrpSpPr>
        <p:grpSpPr>
          <a:xfrm>
            <a:off x="3996330" y="1196570"/>
            <a:ext cx="7177096" cy="5035509"/>
            <a:chOff x="4055324" y="1334222"/>
            <a:chExt cx="7177096" cy="2265615"/>
          </a:xfrm>
        </p:grpSpPr>
        <p:sp>
          <p:nvSpPr>
            <p:cNvPr id="4" name="矩形 3">
              <a:extLst>
                <a:ext uri="{FF2B5EF4-FFF2-40B4-BE49-F238E27FC236}">
                  <a16:creationId xmlns:a16="http://schemas.microsoft.com/office/drawing/2014/main" id="{3E504A13-F109-4803-BF6D-8124AA3948D8}"/>
                </a:ext>
              </a:extLst>
            </p:cNvPr>
            <p:cNvSpPr/>
            <p:nvPr/>
          </p:nvSpPr>
          <p:spPr>
            <a:xfrm>
              <a:off x="4238741" y="1422569"/>
              <a:ext cx="6993679"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 name="矩形 4">
              <a:extLst>
                <a:ext uri="{FF2B5EF4-FFF2-40B4-BE49-F238E27FC236}">
                  <a16:creationId xmlns:a16="http://schemas.microsoft.com/office/drawing/2014/main" id="{9E03BF62-90BA-4A24-8C37-9202CC64E9C6}"/>
                </a:ext>
              </a:extLst>
            </p:cNvPr>
            <p:cNvSpPr/>
            <p:nvPr/>
          </p:nvSpPr>
          <p:spPr>
            <a:xfrm>
              <a:off x="4622703" y="1622959"/>
              <a:ext cx="6264076" cy="1976878"/>
            </a:xfrm>
            <a:prstGeom prst="rect">
              <a:avLst/>
            </a:prstGeom>
            <a:noFill/>
          </p:spPr>
          <p:txBody>
            <a:bodyPr vert="horz" wrap="square" rtlCol="0">
              <a:spAutoFit/>
            </a:bodyPr>
            <a:lstStyle/>
            <a:p>
              <a:pPr>
                <a:lnSpc>
                  <a:spcPct val="150000"/>
                </a:lnSpc>
              </a:pPr>
              <a:r>
                <a:rPr lang="zh-CN" altLang="zh-CN" sz="1600" dirty="0"/>
                <a:t>主要包括服务提供方、服务消费方、注册中心和监控中心等角色，服务之间通过注册中心进行服务发现</a:t>
              </a:r>
              <a:r>
                <a:rPr lang="en-US" altLang="zh-CN" sz="1600" dirty="0"/>
                <a:t>,</a:t>
              </a:r>
              <a:r>
                <a:rPr lang="zh-CN" altLang="zh-CN" sz="1600" dirty="0"/>
                <a:t>服务提供者和服务消费者之间通过依赖共同的接口描述文件进行服务调用，服务暴露采用</a:t>
              </a:r>
              <a:r>
                <a:rPr lang="en-US" altLang="zh-CN" sz="1600" dirty="0"/>
                <a:t>xml</a:t>
              </a:r>
              <a:r>
                <a:rPr lang="zh-CN" altLang="zh-CN" sz="1600" dirty="0"/>
                <a:t>的方式描述，在服务提供方描述为</a:t>
              </a:r>
              <a:r>
                <a:rPr lang="en-US" altLang="zh-CN" sz="1600" dirty="0"/>
                <a:t>:</a:t>
              </a:r>
              <a:endParaRPr lang="zh-CN" altLang="zh-CN" sz="1600" dirty="0"/>
            </a:p>
            <a:p>
              <a:pPr>
                <a:lnSpc>
                  <a:spcPct val="150000"/>
                </a:lnSpc>
              </a:pPr>
              <a:r>
                <a:rPr lang="en-US" altLang="zh-CN" sz="1600" dirty="0"/>
                <a:t>	&lt;</a:t>
              </a:r>
              <a:r>
                <a:rPr lang="en-US" altLang="zh-CN" sz="1600" dirty="0" err="1"/>
                <a:t>dubbo:service</a:t>
              </a:r>
              <a:r>
                <a:rPr lang="en-US" altLang="zh-CN" sz="1600" dirty="0"/>
                <a:t> interface= =“</a:t>
              </a:r>
              <a:r>
                <a:rPr lang="en-US" altLang="zh-CN" sz="1600" dirty="0" err="1"/>
                <a:t>XService”ref</a:t>
              </a:r>
              <a:r>
                <a:rPr lang="en-US" altLang="zh-CN" sz="1600" dirty="0"/>
                <a:t> =“</a:t>
              </a:r>
              <a:r>
                <a:rPr lang="en-US" altLang="zh-CN" sz="1600" dirty="0" err="1"/>
                <a:t>XService</a:t>
              </a:r>
              <a:r>
                <a:rPr lang="en-US" altLang="zh-CN" sz="1600" dirty="0"/>
                <a:t>" &gt;</a:t>
              </a:r>
              <a:endParaRPr lang="zh-CN" altLang="zh-CN" sz="1600" dirty="0"/>
            </a:p>
            <a:p>
              <a:pPr>
                <a:lnSpc>
                  <a:spcPct val="150000"/>
                </a:lnSpc>
              </a:pPr>
              <a:r>
                <a:rPr lang="zh-CN" altLang="zh-CN" sz="1600" dirty="0"/>
                <a:t>服务消费方采用如下描述进行引用：</a:t>
              </a:r>
            </a:p>
            <a:p>
              <a:pPr>
                <a:lnSpc>
                  <a:spcPct val="150000"/>
                </a:lnSpc>
              </a:pPr>
              <a:r>
                <a:rPr lang="en-US" altLang="zh-CN" sz="1600" dirty="0"/>
                <a:t>	&lt;</a:t>
              </a:r>
              <a:r>
                <a:rPr lang="en-US" altLang="zh-CN" sz="1600" dirty="0" err="1"/>
                <a:t>dubbo:reference</a:t>
              </a:r>
              <a:r>
                <a:rPr lang="en-US" altLang="zh-CN" sz="1600" dirty="0"/>
                <a:t> id= =“</a:t>
              </a:r>
              <a:r>
                <a:rPr lang="en-US" altLang="zh-CN" sz="1600" dirty="0" err="1"/>
                <a:t>XService</a:t>
              </a:r>
              <a:r>
                <a:rPr lang="en-US" altLang="zh-CN" sz="1600" dirty="0"/>
                <a:t>” interface =“</a:t>
              </a:r>
              <a:r>
                <a:rPr lang="en-US" altLang="zh-CN" sz="1600" dirty="0" err="1"/>
                <a:t>XService</a:t>
              </a:r>
              <a:r>
                <a:rPr lang="en-US" altLang="zh-CN" sz="1600" dirty="0"/>
                <a:t>" &gt;</a:t>
              </a:r>
              <a:endParaRPr lang="zh-CN" altLang="zh-CN" sz="1600" dirty="0"/>
            </a:p>
            <a:p>
              <a:pPr>
                <a:lnSpc>
                  <a:spcPct val="150000"/>
                </a:lnSpc>
              </a:pPr>
              <a:r>
                <a:rPr lang="en-US" altLang="zh-CN" sz="1600" dirty="0"/>
                <a:t>Dubbo </a:t>
              </a:r>
              <a:r>
                <a:rPr lang="zh-CN" altLang="zh-CN" sz="1600" dirty="0"/>
                <a:t>提供了扩展接口可以支持多种序列化协议，默认采用内置的</a:t>
              </a:r>
              <a:r>
                <a:rPr lang="en-US" altLang="zh-CN" sz="1600" dirty="0" err="1"/>
                <a:t>dubbo</a:t>
              </a:r>
              <a:r>
                <a:rPr lang="zh-CN" altLang="zh-CN" sz="1600" dirty="0"/>
                <a:t>协议</a:t>
              </a:r>
              <a:r>
                <a:rPr lang="en-US" altLang="zh-CN" sz="1600" dirty="0"/>
                <a:t>,</a:t>
              </a:r>
              <a:r>
                <a:rPr lang="zh-CN" altLang="zh-CN" sz="1600" dirty="0"/>
                <a:t>开发者可以自己定制协议，相对于</a:t>
              </a:r>
              <a:r>
                <a:rPr lang="en-US" altLang="zh-CN" sz="1600" dirty="0" err="1"/>
                <a:t>http+json</a:t>
              </a:r>
              <a:r>
                <a:rPr lang="zh-CN" altLang="zh-CN" sz="1600" dirty="0"/>
                <a:t>来说，二进制序列化协议的性能更高。</a:t>
              </a:r>
            </a:p>
            <a:p>
              <a:pPr>
                <a:lnSpc>
                  <a:spcPct val="300000"/>
                </a:lnSpc>
              </a:pPr>
              <a:endParaRPr lang="zh-CN" altLang="en-US" sz="1600" dirty="0"/>
            </a:p>
          </p:txBody>
        </p:sp>
        <p:sp>
          <p:nvSpPr>
            <p:cNvPr id="7" name="等腰三角形 6">
              <a:extLst>
                <a:ext uri="{FF2B5EF4-FFF2-40B4-BE49-F238E27FC236}">
                  <a16:creationId xmlns:a16="http://schemas.microsoft.com/office/drawing/2014/main" id="{984757E4-FA95-43CC-BCCC-7B963CF5FEAE}"/>
                </a:ext>
              </a:extLst>
            </p:cNvPr>
            <p:cNvSpPr/>
            <p:nvPr/>
          </p:nvSpPr>
          <p:spPr>
            <a:xfrm flipH="1" flipV="1">
              <a:off x="10541139" y="1334222"/>
              <a:ext cx="691281" cy="64750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FBC62E06-6FC9-4526-AA90-9994C864A87D}"/>
                </a:ext>
              </a:extLst>
            </p:cNvPr>
            <p:cNvSpPr/>
            <p:nvPr/>
          </p:nvSpPr>
          <p:spPr>
            <a:xfrm>
              <a:off x="4055324" y="2880851"/>
              <a:ext cx="635127" cy="594905"/>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95255956"/>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73D66F5-FBE6-4E01-BDAC-11AD4B0E9B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图片 11">
            <a:extLst>
              <a:ext uri="{FF2B5EF4-FFF2-40B4-BE49-F238E27FC236}">
                <a16:creationId xmlns:a16="http://schemas.microsoft.com/office/drawing/2014/main" id="{A1B031C5-995B-4F4E-BE86-A962947BCC4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027" t="7885" r="10221" b="63405"/>
          <a:stretch/>
        </p:blipFill>
        <p:spPr>
          <a:xfrm>
            <a:off x="810015" y="205562"/>
            <a:ext cx="3583620" cy="1759347"/>
          </a:xfrm>
          <a:prstGeom prst="rect">
            <a:avLst/>
          </a:prstGeom>
        </p:spPr>
      </p:pic>
      <p:sp>
        <p:nvSpPr>
          <p:cNvPr id="3" name="矩形 2">
            <a:extLst>
              <a:ext uri="{FF2B5EF4-FFF2-40B4-BE49-F238E27FC236}">
                <a16:creationId xmlns:a16="http://schemas.microsoft.com/office/drawing/2014/main" id="{8D31A3CB-94C6-4EA9-9230-AC961C15CCBC}"/>
              </a:ext>
            </a:extLst>
          </p:cNvPr>
          <p:cNvSpPr/>
          <p:nvPr/>
        </p:nvSpPr>
        <p:spPr>
          <a:xfrm>
            <a:off x="1698038" y="1659808"/>
            <a:ext cx="8795924" cy="3538383"/>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6" name="等腰三角形 5">
            <a:extLst>
              <a:ext uri="{FF2B5EF4-FFF2-40B4-BE49-F238E27FC236}">
                <a16:creationId xmlns:a16="http://schemas.microsoft.com/office/drawing/2014/main" id="{B986D070-7EC7-4F7B-8078-6793AD834CE7}"/>
              </a:ext>
            </a:extLst>
          </p:cNvPr>
          <p:cNvSpPr/>
          <p:nvPr/>
        </p:nvSpPr>
        <p:spPr>
          <a:xfrm flipH="1" flipV="1">
            <a:off x="9507793" y="1541820"/>
            <a:ext cx="1104156" cy="1034231"/>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D14D400-C73C-485D-8F0C-65BF48E21295}"/>
              </a:ext>
            </a:extLst>
          </p:cNvPr>
          <p:cNvSpPr/>
          <p:nvPr/>
        </p:nvSpPr>
        <p:spPr>
          <a:xfrm>
            <a:off x="1580051" y="4281948"/>
            <a:ext cx="1104156" cy="1034231"/>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B3C138E-32C4-4B58-BFA2-2A844F24AB15}"/>
              </a:ext>
            </a:extLst>
          </p:cNvPr>
          <p:cNvSpPr/>
          <p:nvPr/>
        </p:nvSpPr>
        <p:spPr>
          <a:xfrm>
            <a:off x="2271251" y="2150806"/>
            <a:ext cx="7649498" cy="2556388"/>
          </a:xfrm>
          <a:prstGeom prst="rect">
            <a:avLst/>
          </a:prstGeom>
          <a:noFill/>
          <a:ln w="28575" cap="rnd">
            <a:solidFill>
              <a:srgbClr val="19A8A7"/>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C74469F-0D60-4FCC-A6C3-C7BDFA3341AE}"/>
              </a:ext>
            </a:extLst>
          </p:cNvPr>
          <p:cNvSpPr txBox="1"/>
          <p:nvPr/>
        </p:nvSpPr>
        <p:spPr>
          <a:xfrm flipH="1">
            <a:off x="3679757" y="2882206"/>
            <a:ext cx="5084862" cy="1200329"/>
          </a:xfrm>
          <a:prstGeom prst="rect">
            <a:avLst/>
          </a:prstGeom>
          <a:noFill/>
        </p:spPr>
        <p:txBody>
          <a:bodyPr vert="horz" wrap="square" rtlCol="0">
            <a:spAutoFit/>
          </a:bodyPr>
          <a:lstStyle/>
          <a:p>
            <a:pPr algn="ctr"/>
            <a:r>
              <a:rPr lang="en-US" altLang="zh-CN" sz="36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04.</a:t>
            </a:r>
            <a:r>
              <a:rPr lang="zh-CN" altLang="en-US" sz="36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微服务在软件工程中的应用</a:t>
            </a:r>
          </a:p>
        </p:txBody>
      </p:sp>
      <p:pic>
        <p:nvPicPr>
          <p:cNvPr id="13" name="图片 12">
            <a:extLst>
              <a:ext uri="{FF2B5EF4-FFF2-40B4-BE49-F238E27FC236}">
                <a16:creationId xmlns:a16="http://schemas.microsoft.com/office/drawing/2014/main" id="{2734386E-4A9F-4A63-A626-167EAA65F4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027" t="7885" r="10221" b="63405"/>
          <a:stretch/>
        </p:blipFill>
        <p:spPr>
          <a:xfrm flipH="1" flipV="1">
            <a:off x="7748337" y="4898125"/>
            <a:ext cx="3583620" cy="1759347"/>
          </a:xfrm>
          <a:prstGeom prst="rect">
            <a:avLst/>
          </a:prstGeom>
        </p:spPr>
      </p:pic>
    </p:spTree>
    <p:extLst>
      <p:ext uri="{BB962C8B-B14F-4D97-AF65-F5344CB8AC3E}">
        <p14:creationId xmlns:p14="http://schemas.microsoft.com/office/powerpoint/2010/main" val="3573686262"/>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9D5AAD-4ED1-431D-8F6E-F52719FDDEBF}"/>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r="46609"/>
          <a:stretch/>
        </p:blipFill>
        <p:spPr>
          <a:xfrm>
            <a:off x="0" y="2428567"/>
            <a:ext cx="3866300" cy="5107858"/>
          </a:xfrm>
          <a:prstGeom prst="rect">
            <a:avLst/>
          </a:prstGeom>
        </p:spPr>
      </p:pic>
      <p:grpSp>
        <p:nvGrpSpPr>
          <p:cNvPr id="9" name="组合 8">
            <a:extLst>
              <a:ext uri="{FF2B5EF4-FFF2-40B4-BE49-F238E27FC236}">
                <a16:creationId xmlns:a16="http://schemas.microsoft.com/office/drawing/2014/main" id="{1CB803EF-FF10-461A-AC06-4256AC2EC432}"/>
              </a:ext>
            </a:extLst>
          </p:cNvPr>
          <p:cNvGrpSpPr/>
          <p:nvPr/>
        </p:nvGrpSpPr>
        <p:grpSpPr>
          <a:xfrm>
            <a:off x="3996330" y="1196570"/>
            <a:ext cx="7177096" cy="4759729"/>
            <a:chOff x="4055324" y="1334222"/>
            <a:chExt cx="7177096" cy="2141534"/>
          </a:xfrm>
        </p:grpSpPr>
        <p:sp>
          <p:nvSpPr>
            <p:cNvPr id="4" name="矩形 3">
              <a:extLst>
                <a:ext uri="{FF2B5EF4-FFF2-40B4-BE49-F238E27FC236}">
                  <a16:creationId xmlns:a16="http://schemas.microsoft.com/office/drawing/2014/main" id="{3E504A13-F109-4803-BF6D-8124AA3948D8}"/>
                </a:ext>
              </a:extLst>
            </p:cNvPr>
            <p:cNvSpPr/>
            <p:nvPr/>
          </p:nvSpPr>
          <p:spPr>
            <a:xfrm>
              <a:off x="4238741" y="1422569"/>
              <a:ext cx="6993679"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 name="矩形 4">
              <a:extLst>
                <a:ext uri="{FF2B5EF4-FFF2-40B4-BE49-F238E27FC236}">
                  <a16:creationId xmlns:a16="http://schemas.microsoft.com/office/drawing/2014/main" id="{9E03BF62-90BA-4A24-8C37-9202CC64E9C6}"/>
                </a:ext>
              </a:extLst>
            </p:cNvPr>
            <p:cNvSpPr/>
            <p:nvPr/>
          </p:nvSpPr>
          <p:spPr>
            <a:xfrm>
              <a:off x="4875251" y="1684459"/>
              <a:ext cx="5720658" cy="1312447"/>
            </a:xfrm>
            <a:prstGeom prst="rect">
              <a:avLst/>
            </a:prstGeom>
            <a:noFill/>
          </p:spPr>
          <p:txBody>
            <a:bodyPr vert="horz" wrap="square" rtlCol="0">
              <a:spAutoFit/>
            </a:bodyPr>
            <a:lstStyle/>
            <a:p>
              <a:pPr>
                <a:lnSpc>
                  <a:spcPct val="300000"/>
                </a:lnSpc>
              </a:pPr>
              <a:r>
                <a:rPr lang="en-US" altLang="zh-CN" sz="1600" dirty="0"/>
                <a:t>1</a:t>
              </a:r>
              <a:r>
                <a:rPr lang="zh-CN" altLang="en-US" sz="1600" dirty="0"/>
                <a:t>、服务通信</a:t>
              </a:r>
              <a:endParaRPr lang="en-US" altLang="zh-CN" sz="1600" dirty="0"/>
            </a:p>
            <a:p>
              <a:pPr>
                <a:lnSpc>
                  <a:spcPct val="300000"/>
                </a:lnSpc>
              </a:pPr>
              <a:r>
                <a:rPr lang="en-US" altLang="zh-CN" sz="1600" dirty="0"/>
                <a:t>2</a:t>
              </a:r>
              <a:r>
                <a:rPr lang="zh-CN" altLang="en-US" sz="1600" dirty="0"/>
                <a:t>、服务注册与发现</a:t>
              </a:r>
              <a:endParaRPr lang="en-US" altLang="zh-CN" sz="1600" dirty="0"/>
            </a:p>
            <a:p>
              <a:pPr>
                <a:lnSpc>
                  <a:spcPct val="300000"/>
                </a:lnSpc>
              </a:pPr>
              <a:r>
                <a:rPr lang="en-US" altLang="zh-CN" sz="1600" dirty="0"/>
                <a:t>3</a:t>
              </a:r>
              <a:r>
                <a:rPr lang="zh-CN" altLang="en-US" sz="1600" dirty="0"/>
                <a:t>、熔断降级</a:t>
              </a:r>
              <a:endParaRPr lang="en-US" altLang="zh-CN" sz="1600" dirty="0"/>
            </a:p>
            <a:p>
              <a:pPr>
                <a:lnSpc>
                  <a:spcPct val="300000"/>
                </a:lnSpc>
              </a:pPr>
              <a:r>
                <a:rPr lang="en-US" altLang="zh-CN" sz="1600" dirty="0"/>
                <a:t>4</a:t>
              </a:r>
              <a:r>
                <a:rPr lang="zh-CN" altLang="en-US" sz="1600" dirty="0"/>
                <a:t>、服务限流</a:t>
              </a:r>
              <a:endParaRPr lang="en-US" altLang="zh-CN" sz="1600" dirty="0"/>
            </a:p>
          </p:txBody>
        </p:sp>
        <p:sp>
          <p:nvSpPr>
            <p:cNvPr id="7" name="等腰三角形 6">
              <a:extLst>
                <a:ext uri="{FF2B5EF4-FFF2-40B4-BE49-F238E27FC236}">
                  <a16:creationId xmlns:a16="http://schemas.microsoft.com/office/drawing/2014/main" id="{984757E4-FA95-43CC-BCCC-7B963CF5FEAE}"/>
                </a:ext>
              </a:extLst>
            </p:cNvPr>
            <p:cNvSpPr/>
            <p:nvPr/>
          </p:nvSpPr>
          <p:spPr>
            <a:xfrm flipH="1" flipV="1">
              <a:off x="10541139" y="1334222"/>
              <a:ext cx="691281" cy="64750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FBC62E06-6FC9-4526-AA90-9994C864A87D}"/>
                </a:ext>
              </a:extLst>
            </p:cNvPr>
            <p:cNvSpPr/>
            <p:nvPr/>
          </p:nvSpPr>
          <p:spPr>
            <a:xfrm>
              <a:off x="4055324" y="2880851"/>
              <a:ext cx="635127" cy="594905"/>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50019618"/>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787F29C2-951D-4605-8C1E-BED315FEC4B6}"/>
              </a:ext>
            </a:extLst>
          </p:cNvPr>
          <p:cNvGrpSpPr/>
          <p:nvPr/>
        </p:nvGrpSpPr>
        <p:grpSpPr>
          <a:xfrm>
            <a:off x="-152307" y="3719691"/>
            <a:ext cx="5298240" cy="2732738"/>
            <a:chOff x="-173131" y="2153264"/>
            <a:chExt cx="7216341" cy="4474809"/>
          </a:xfrm>
        </p:grpSpPr>
        <p:pic>
          <p:nvPicPr>
            <p:cNvPr id="2" name="图片 1">
              <a:extLst>
                <a:ext uri="{FF2B5EF4-FFF2-40B4-BE49-F238E27FC236}">
                  <a16:creationId xmlns:a16="http://schemas.microsoft.com/office/drawing/2014/main" id="{5B20FD3B-173C-4634-8F5A-0A445DA5A9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131" y="2153264"/>
              <a:ext cx="7216341" cy="4474809"/>
            </a:xfrm>
            <a:prstGeom prst="rect">
              <a:avLst/>
            </a:prstGeom>
          </p:spPr>
        </p:pic>
        <p:pic>
          <p:nvPicPr>
            <p:cNvPr id="4" name="图片 3">
              <a:extLst>
                <a:ext uri="{FF2B5EF4-FFF2-40B4-BE49-F238E27FC236}">
                  <a16:creationId xmlns:a16="http://schemas.microsoft.com/office/drawing/2014/main" id="{C1EB8008-790B-4C11-A365-FB8BD71C81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2584" b="15053"/>
            <a:stretch/>
          </p:blipFill>
          <p:spPr>
            <a:xfrm>
              <a:off x="1146923" y="2684938"/>
              <a:ext cx="4576231" cy="2968610"/>
            </a:xfrm>
            <a:prstGeom prst="rect">
              <a:avLst/>
            </a:prstGeom>
          </p:spPr>
        </p:pic>
      </p:grpSp>
      <p:grpSp>
        <p:nvGrpSpPr>
          <p:cNvPr id="9" name="组合 8">
            <a:extLst>
              <a:ext uri="{FF2B5EF4-FFF2-40B4-BE49-F238E27FC236}">
                <a16:creationId xmlns:a16="http://schemas.microsoft.com/office/drawing/2014/main" id="{597A470C-8010-496C-A296-BF2752FEA623}"/>
              </a:ext>
            </a:extLst>
          </p:cNvPr>
          <p:cNvGrpSpPr/>
          <p:nvPr/>
        </p:nvGrpSpPr>
        <p:grpSpPr>
          <a:xfrm>
            <a:off x="5447490" y="1444111"/>
            <a:ext cx="5379396" cy="4413181"/>
            <a:chOff x="5801121" y="1490869"/>
            <a:chExt cx="3008494" cy="1984888"/>
          </a:xfrm>
        </p:grpSpPr>
        <p:sp>
          <p:nvSpPr>
            <p:cNvPr id="10" name="矩形 9">
              <a:extLst>
                <a:ext uri="{FF2B5EF4-FFF2-40B4-BE49-F238E27FC236}">
                  <a16:creationId xmlns:a16="http://schemas.microsoft.com/office/drawing/2014/main" id="{C3C2BB61-0007-4001-B975-9046B8F5CBFE}"/>
                </a:ext>
              </a:extLst>
            </p:cNvPr>
            <p:cNvSpPr/>
            <p:nvPr/>
          </p:nvSpPr>
          <p:spPr>
            <a:xfrm>
              <a:off x="5801122" y="1490869"/>
              <a:ext cx="3008493"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3" name="等腰三角形 12">
              <a:extLst>
                <a:ext uri="{FF2B5EF4-FFF2-40B4-BE49-F238E27FC236}">
                  <a16:creationId xmlns:a16="http://schemas.microsoft.com/office/drawing/2014/main" id="{787F8E4B-56A0-4A53-A217-3EEE0F05D568}"/>
                </a:ext>
              </a:extLst>
            </p:cNvPr>
            <p:cNvSpPr/>
            <p:nvPr/>
          </p:nvSpPr>
          <p:spPr>
            <a:xfrm flipH="1" flipV="1">
              <a:off x="8373973" y="1490869"/>
              <a:ext cx="435642" cy="40805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3C1DF89-4C31-4CE4-BDF4-82EFFDA2CEC8}"/>
                </a:ext>
              </a:extLst>
            </p:cNvPr>
            <p:cNvSpPr/>
            <p:nvPr/>
          </p:nvSpPr>
          <p:spPr>
            <a:xfrm>
              <a:off x="5801121" y="3070617"/>
              <a:ext cx="432531" cy="405140"/>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3724B487-2BE6-4F65-AEA7-EFA7BA4C5CC3}"/>
              </a:ext>
            </a:extLst>
          </p:cNvPr>
          <p:cNvSpPr txBox="1"/>
          <p:nvPr/>
        </p:nvSpPr>
        <p:spPr>
          <a:xfrm>
            <a:off x="5885234" y="1692605"/>
            <a:ext cx="4387175" cy="4247317"/>
          </a:xfrm>
          <a:prstGeom prst="rect">
            <a:avLst/>
          </a:prstGeom>
          <a:noFill/>
        </p:spPr>
        <p:txBody>
          <a:bodyPr wrap="square" rtlCol="0">
            <a:spAutoFit/>
          </a:bodyPr>
          <a:lstStyle/>
          <a:p>
            <a:pPr algn="ctr"/>
            <a:r>
              <a:rPr lang="zh-CN" altLang="en-US" dirty="0"/>
              <a:t>服务通信</a:t>
            </a:r>
            <a:endParaRPr lang="en-US" altLang="zh-CN" dirty="0"/>
          </a:p>
          <a:p>
            <a:pPr algn="ctr"/>
            <a:endParaRPr lang="en-US" altLang="zh-CN" dirty="0"/>
          </a:p>
          <a:p>
            <a:pPr>
              <a:lnSpc>
                <a:spcPct val="150000"/>
              </a:lnSpc>
            </a:pPr>
            <a:r>
              <a:rPr lang="zh-CN" altLang="zh-CN" sz="1600" dirty="0"/>
              <a:t>隔离开系统之后，本来进程内的调用就要改成进程之间的调用了，进程之间的调用最常用的方式就是网络通信，而远程的网络通信调用函数的方式就是</a:t>
            </a:r>
            <a:r>
              <a:rPr lang="en-US" altLang="zh-CN" sz="1600" dirty="0"/>
              <a:t>RPC(Remote Process Call)</a:t>
            </a:r>
            <a:r>
              <a:rPr lang="zh-CN" altLang="zh-CN" sz="1600" dirty="0"/>
              <a:t>远程过程调用，其并非是一个简单的网络通信过程，在</a:t>
            </a:r>
            <a:r>
              <a:rPr lang="en-US" altLang="zh-CN" sz="1600" dirty="0"/>
              <a:t>java</a:t>
            </a:r>
            <a:r>
              <a:rPr lang="zh-CN" altLang="zh-CN" sz="1600" dirty="0"/>
              <a:t>中依靠接口代理的通信机制使用服务消费方在进程内可以像调用本地函数一样去调用服务提供方的代码，其中间层由</a:t>
            </a:r>
            <a:r>
              <a:rPr lang="en-US" altLang="zh-CN" sz="1600" dirty="0" err="1"/>
              <a:t>dubbo</a:t>
            </a:r>
            <a:r>
              <a:rPr lang="zh-CN" altLang="zh-CN" sz="1600" dirty="0"/>
              <a:t>的服务代理机制负责搞定。</a:t>
            </a:r>
          </a:p>
          <a:p>
            <a:endParaRPr lang="en-US" altLang="zh-CN" dirty="0"/>
          </a:p>
        </p:txBody>
      </p:sp>
    </p:spTree>
    <p:extLst>
      <p:ext uri="{BB962C8B-B14F-4D97-AF65-F5344CB8AC3E}">
        <p14:creationId xmlns:p14="http://schemas.microsoft.com/office/powerpoint/2010/main" val="259069900"/>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787F29C2-951D-4605-8C1E-BED315FEC4B6}"/>
              </a:ext>
            </a:extLst>
          </p:cNvPr>
          <p:cNvGrpSpPr/>
          <p:nvPr/>
        </p:nvGrpSpPr>
        <p:grpSpPr>
          <a:xfrm>
            <a:off x="-152307" y="3719691"/>
            <a:ext cx="5298240" cy="2732738"/>
            <a:chOff x="-173131" y="2153264"/>
            <a:chExt cx="7216341" cy="4474809"/>
          </a:xfrm>
        </p:grpSpPr>
        <p:pic>
          <p:nvPicPr>
            <p:cNvPr id="2" name="图片 1">
              <a:extLst>
                <a:ext uri="{FF2B5EF4-FFF2-40B4-BE49-F238E27FC236}">
                  <a16:creationId xmlns:a16="http://schemas.microsoft.com/office/drawing/2014/main" id="{5B20FD3B-173C-4634-8F5A-0A445DA5A9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131" y="2153264"/>
              <a:ext cx="7216341" cy="4474809"/>
            </a:xfrm>
            <a:prstGeom prst="rect">
              <a:avLst/>
            </a:prstGeom>
          </p:spPr>
        </p:pic>
        <p:pic>
          <p:nvPicPr>
            <p:cNvPr id="4" name="图片 3">
              <a:extLst>
                <a:ext uri="{FF2B5EF4-FFF2-40B4-BE49-F238E27FC236}">
                  <a16:creationId xmlns:a16="http://schemas.microsoft.com/office/drawing/2014/main" id="{C1EB8008-790B-4C11-A365-FB8BD71C81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2584" b="15053"/>
            <a:stretch/>
          </p:blipFill>
          <p:spPr>
            <a:xfrm>
              <a:off x="1146923" y="2684938"/>
              <a:ext cx="4576231" cy="2968610"/>
            </a:xfrm>
            <a:prstGeom prst="rect">
              <a:avLst/>
            </a:prstGeom>
          </p:spPr>
        </p:pic>
      </p:grpSp>
      <p:grpSp>
        <p:nvGrpSpPr>
          <p:cNvPr id="9" name="组合 8">
            <a:extLst>
              <a:ext uri="{FF2B5EF4-FFF2-40B4-BE49-F238E27FC236}">
                <a16:creationId xmlns:a16="http://schemas.microsoft.com/office/drawing/2014/main" id="{597A470C-8010-496C-A296-BF2752FEA623}"/>
              </a:ext>
            </a:extLst>
          </p:cNvPr>
          <p:cNvGrpSpPr/>
          <p:nvPr/>
        </p:nvGrpSpPr>
        <p:grpSpPr>
          <a:xfrm>
            <a:off x="5447490" y="1444111"/>
            <a:ext cx="5379396" cy="4413181"/>
            <a:chOff x="5801121" y="1490869"/>
            <a:chExt cx="3008494" cy="1984888"/>
          </a:xfrm>
        </p:grpSpPr>
        <p:sp>
          <p:nvSpPr>
            <p:cNvPr id="10" name="矩形 9">
              <a:extLst>
                <a:ext uri="{FF2B5EF4-FFF2-40B4-BE49-F238E27FC236}">
                  <a16:creationId xmlns:a16="http://schemas.microsoft.com/office/drawing/2014/main" id="{C3C2BB61-0007-4001-B975-9046B8F5CBFE}"/>
                </a:ext>
              </a:extLst>
            </p:cNvPr>
            <p:cNvSpPr/>
            <p:nvPr/>
          </p:nvSpPr>
          <p:spPr>
            <a:xfrm>
              <a:off x="5801122" y="1490869"/>
              <a:ext cx="3008493"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3" name="等腰三角形 12">
              <a:extLst>
                <a:ext uri="{FF2B5EF4-FFF2-40B4-BE49-F238E27FC236}">
                  <a16:creationId xmlns:a16="http://schemas.microsoft.com/office/drawing/2014/main" id="{787F8E4B-56A0-4A53-A217-3EEE0F05D568}"/>
                </a:ext>
              </a:extLst>
            </p:cNvPr>
            <p:cNvSpPr/>
            <p:nvPr/>
          </p:nvSpPr>
          <p:spPr>
            <a:xfrm flipH="1" flipV="1">
              <a:off x="8373973" y="1490869"/>
              <a:ext cx="435642" cy="40805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3C1DF89-4C31-4CE4-BDF4-82EFFDA2CEC8}"/>
                </a:ext>
              </a:extLst>
            </p:cNvPr>
            <p:cNvSpPr/>
            <p:nvPr/>
          </p:nvSpPr>
          <p:spPr>
            <a:xfrm>
              <a:off x="5801121" y="3070617"/>
              <a:ext cx="432531" cy="405140"/>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3724B487-2BE6-4F65-AEA7-EFA7BA4C5CC3}"/>
              </a:ext>
            </a:extLst>
          </p:cNvPr>
          <p:cNvSpPr txBox="1"/>
          <p:nvPr/>
        </p:nvSpPr>
        <p:spPr>
          <a:xfrm>
            <a:off x="5885234" y="1692605"/>
            <a:ext cx="4387175" cy="3932680"/>
          </a:xfrm>
          <a:prstGeom prst="rect">
            <a:avLst/>
          </a:prstGeom>
          <a:noFill/>
        </p:spPr>
        <p:txBody>
          <a:bodyPr wrap="square" rtlCol="0">
            <a:spAutoFit/>
          </a:bodyPr>
          <a:lstStyle/>
          <a:p>
            <a:pPr algn="ctr"/>
            <a:r>
              <a:rPr lang="zh-CN" altLang="en-US" dirty="0"/>
              <a:t>服务注册与发现</a:t>
            </a:r>
            <a:endParaRPr lang="en-US" altLang="zh-CN" dirty="0"/>
          </a:p>
          <a:p>
            <a:pPr algn="ctr"/>
            <a:endParaRPr lang="en-US" altLang="zh-CN" dirty="0"/>
          </a:p>
          <a:p>
            <a:pPr>
              <a:lnSpc>
                <a:spcPct val="150000"/>
              </a:lnSpc>
            </a:pPr>
            <a:r>
              <a:rPr lang="zh-CN" altLang="zh-CN" sz="1600" dirty="0"/>
              <a:t>服务提供方启动后将自己的</a:t>
            </a:r>
            <a:r>
              <a:rPr lang="en-US" altLang="zh-CN" sz="1600" dirty="0" err="1"/>
              <a:t>ip</a:t>
            </a:r>
            <a:r>
              <a:rPr lang="en-US" altLang="zh-CN" sz="1600" dirty="0"/>
              <a:t>,</a:t>
            </a:r>
            <a:r>
              <a:rPr lang="zh-CN" altLang="zh-CN" sz="1600" dirty="0"/>
              <a:t>端口及可以提供的</a:t>
            </a:r>
            <a:r>
              <a:rPr lang="en-US" altLang="zh-CN" sz="1600" dirty="0" err="1"/>
              <a:t>demoService</a:t>
            </a:r>
            <a:r>
              <a:rPr lang="zh-CN" altLang="zh-CN" sz="1600" dirty="0"/>
              <a:t>的接口签名注册到</a:t>
            </a:r>
            <a:r>
              <a:rPr lang="en-US" altLang="zh-CN" sz="1600" dirty="0" err="1"/>
              <a:t>zookper</a:t>
            </a:r>
            <a:r>
              <a:rPr lang="zh-CN" altLang="zh-CN" sz="1600" dirty="0"/>
              <a:t>的注册中心上服务消费方启动后通过自己的</a:t>
            </a:r>
            <a:r>
              <a:rPr lang="en-US" altLang="zh-CN" sz="1600" dirty="0"/>
              <a:t>reference</a:t>
            </a:r>
            <a:r>
              <a:rPr lang="zh-CN" altLang="zh-CN" sz="1600" dirty="0"/>
              <a:t>服务依赖引用列表从注册中心找到了提供</a:t>
            </a:r>
            <a:r>
              <a:rPr lang="en-US" altLang="zh-CN" sz="1600" dirty="0" err="1"/>
              <a:t>demoService</a:t>
            </a:r>
            <a:r>
              <a:rPr lang="zh-CN" altLang="zh-CN" sz="1600" dirty="0"/>
              <a:t>接口签名的接口服务提供方，也就是服务提供方的</a:t>
            </a:r>
            <a:r>
              <a:rPr lang="en-US" altLang="zh-CN" sz="1600" dirty="0" err="1"/>
              <a:t>ip</a:t>
            </a:r>
            <a:r>
              <a:rPr lang="zh-CN" altLang="zh-CN" sz="1600" dirty="0"/>
              <a:t>和端口。当</a:t>
            </a:r>
            <a:r>
              <a:rPr lang="en-US" altLang="zh-CN" sz="1600" dirty="0"/>
              <a:t>consumer</a:t>
            </a:r>
            <a:r>
              <a:rPr lang="zh-CN" altLang="zh-CN" sz="1600" dirty="0"/>
              <a:t>要调用对应的</a:t>
            </a:r>
            <a:r>
              <a:rPr lang="en-US" altLang="zh-CN" sz="1600" dirty="0" err="1"/>
              <a:t>demoService</a:t>
            </a:r>
            <a:r>
              <a:rPr lang="zh-CN" altLang="zh-CN" sz="1600" dirty="0"/>
              <a:t>服务时通过本地存储的提供方</a:t>
            </a:r>
            <a:r>
              <a:rPr lang="en-US" altLang="zh-CN" sz="1600" dirty="0" err="1"/>
              <a:t>ip</a:t>
            </a:r>
            <a:r>
              <a:rPr lang="zh-CN" altLang="zh-CN" sz="1600" dirty="0"/>
              <a:t>和端口连接到</a:t>
            </a:r>
            <a:r>
              <a:rPr lang="en-US" altLang="zh-CN" sz="1600" dirty="0"/>
              <a:t>provider</a:t>
            </a:r>
            <a:r>
              <a:rPr lang="zh-CN" altLang="zh-CN" sz="1600" dirty="0"/>
              <a:t>并进行服务调用后获得返回。</a:t>
            </a:r>
            <a:endParaRPr lang="en-US" altLang="zh-CN" sz="1600" dirty="0"/>
          </a:p>
        </p:txBody>
      </p:sp>
    </p:spTree>
    <p:extLst>
      <p:ext uri="{BB962C8B-B14F-4D97-AF65-F5344CB8AC3E}">
        <p14:creationId xmlns:p14="http://schemas.microsoft.com/office/powerpoint/2010/main" val="3002910888"/>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787F29C2-951D-4605-8C1E-BED315FEC4B6}"/>
              </a:ext>
            </a:extLst>
          </p:cNvPr>
          <p:cNvGrpSpPr/>
          <p:nvPr/>
        </p:nvGrpSpPr>
        <p:grpSpPr>
          <a:xfrm>
            <a:off x="-152307" y="3719691"/>
            <a:ext cx="5298240" cy="2732738"/>
            <a:chOff x="-173131" y="2153264"/>
            <a:chExt cx="7216341" cy="4474809"/>
          </a:xfrm>
        </p:grpSpPr>
        <p:pic>
          <p:nvPicPr>
            <p:cNvPr id="2" name="图片 1">
              <a:extLst>
                <a:ext uri="{FF2B5EF4-FFF2-40B4-BE49-F238E27FC236}">
                  <a16:creationId xmlns:a16="http://schemas.microsoft.com/office/drawing/2014/main" id="{5B20FD3B-173C-4634-8F5A-0A445DA5A9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131" y="2153264"/>
              <a:ext cx="7216341" cy="4474809"/>
            </a:xfrm>
            <a:prstGeom prst="rect">
              <a:avLst/>
            </a:prstGeom>
          </p:spPr>
        </p:pic>
        <p:pic>
          <p:nvPicPr>
            <p:cNvPr id="4" name="图片 3">
              <a:extLst>
                <a:ext uri="{FF2B5EF4-FFF2-40B4-BE49-F238E27FC236}">
                  <a16:creationId xmlns:a16="http://schemas.microsoft.com/office/drawing/2014/main" id="{C1EB8008-790B-4C11-A365-FB8BD71C81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2584" b="15053"/>
            <a:stretch/>
          </p:blipFill>
          <p:spPr>
            <a:xfrm>
              <a:off x="1146923" y="2684938"/>
              <a:ext cx="4576231" cy="2968610"/>
            </a:xfrm>
            <a:prstGeom prst="rect">
              <a:avLst/>
            </a:prstGeom>
          </p:spPr>
        </p:pic>
      </p:grpSp>
      <p:grpSp>
        <p:nvGrpSpPr>
          <p:cNvPr id="9" name="组合 8">
            <a:extLst>
              <a:ext uri="{FF2B5EF4-FFF2-40B4-BE49-F238E27FC236}">
                <a16:creationId xmlns:a16="http://schemas.microsoft.com/office/drawing/2014/main" id="{597A470C-8010-496C-A296-BF2752FEA623}"/>
              </a:ext>
            </a:extLst>
          </p:cNvPr>
          <p:cNvGrpSpPr/>
          <p:nvPr/>
        </p:nvGrpSpPr>
        <p:grpSpPr>
          <a:xfrm>
            <a:off x="5447490" y="963038"/>
            <a:ext cx="5466944" cy="5243209"/>
            <a:chOff x="5801121" y="1490869"/>
            <a:chExt cx="3008494" cy="1984888"/>
          </a:xfrm>
        </p:grpSpPr>
        <p:sp>
          <p:nvSpPr>
            <p:cNvPr id="10" name="矩形 9">
              <a:extLst>
                <a:ext uri="{FF2B5EF4-FFF2-40B4-BE49-F238E27FC236}">
                  <a16:creationId xmlns:a16="http://schemas.microsoft.com/office/drawing/2014/main" id="{C3C2BB61-0007-4001-B975-9046B8F5CBFE}"/>
                </a:ext>
              </a:extLst>
            </p:cNvPr>
            <p:cNvSpPr/>
            <p:nvPr/>
          </p:nvSpPr>
          <p:spPr>
            <a:xfrm>
              <a:off x="5801122" y="1490869"/>
              <a:ext cx="3008493"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3" name="等腰三角形 12">
              <a:extLst>
                <a:ext uri="{FF2B5EF4-FFF2-40B4-BE49-F238E27FC236}">
                  <a16:creationId xmlns:a16="http://schemas.microsoft.com/office/drawing/2014/main" id="{787F8E4B-56A0-4A53-A217-3EEE0F05D568}"/>
                </a:ext>
              </a:extLst>
            </p:cNvPr>
            <p:cNvSpPr/>
            <p:nvPr/>
          </p:nvSpPr>
          <p:spPr>
            <a:xfrm flipH="1" flipV="1">
              <a:off x="8373973" y="1490869"/>
              <a:ext cx="435642" cy="40805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3C1DF89-4C31-4CE4-BDF4-82EFFDA2CEC8}"/>
                </a:ext>
              </a:extLst>
            </p:cNvPr>
            <p:cNvSpPr/>
            <p:nvPr/>
          </p:nvSpPr>
          <p:spPr>
            <a:xfrm>
              <a:off x="5801121" y="3070617"/>
              <a:ext cx="432531" cy="405140"/>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3724B487-2BE6-4F65-AEA7-EFA7BA4C5CC3}"/>
              </a:ext>
            </a:extLst>
          </p:cNvPr>
          <p:cNvSpPr txBox="1"/>
          <p:nvPr/>
        </p:nvSpPr>
        <p:spPr>
          <a:xfrm>
            <a:off x="5943600" y="1337853"/>
            <a:ext cx="4708187" cy="4763676"/>
          </a:xfrm>
          <a:prstGeom prst="rect">
            <a:avLst/>
          </a:prstGeom>
          <a:noFill/>
        </p:spPr>
        <p:txBody>
          <a:bodyPr wrap="square" rtlCol="0">
            <a:spAutoFit/>
          </a:bodyPr>
          <a:lstStyle/>
          <a:p>
            <a:pPr algn="ctr"/>
            <a:r>
              <a:rPr lang="zh-CN" altLang="en-US" dirty="0"/>
              <a:t>熔断降级</a:t>
            </a:r>
            <a:endParaRPr lang="en-US" altLang="zh-CN" dirty="0"/>
          </a:p>
          <a:p>
            <a:pPr>
              <a:lnSpc>
                <a:spcPct val="150000"/>
              </a:lnSpc>
            </a:pPr>
            <a:r>
              <a:rPr lang="zh-CN" altLang="zh-CN" sz="1600" dirty="0"/>
              <a:t>若依赖的服务长时间响应失败或者超时错误次数频增，软件就要像参考电路板熔断器一样，不去调用你了，这种机制我们把它叫做</a:t>
            </a:r>
            <a:r>
              <a:rPr lang="en-US" altLang="zh-CN" sz="1600" dirty="0"/>
              <a:t>“</a:t>
            </a:r>
            <a:r>
              <a:rPr lang="zh-CN" altLang="zh-CN" sz="1600" dirty="0"/>
              <a:t>熔断</a:t>
            </a:r>
            <a:r>
              <a:rPr lang="en-US" altLang="zh-CN" sz="1600" dirty="0"/>
              <a:t>”</a:t>
            </a:r>
            <a:r>
              <a:rPr lang="zh-CN" altLang="zh-CN" sz="1600" dirty="0"/>
              <a:t>，基于熔断保护下游，一旦熔断之后我们还要间歇性的去观察下游是否恢复了，因为熔断非常态，正常服务才是软件的诉求，软件还需要提供间歇性的访问，比如每个</a:t>
            </a:r>
            <a:r>
              <a:rPr lang="en-US" altLang="zh-CN" sz="1600" dirty="0"/>
              <a:t>2</a:t>
            </a:r>
            <a:r>
              <a:rPr lang="zh-CN" altLang="zh-CN" sz="1600" dirty="0"/>
              <a:t>秒钟访问一次，如果连续三次都没有异常，则判断已经恢复了，关闭熔断处理策略。在熔断的过程中需要定义一种异常，这种异常比如可以用一个特殊的错误码，一种特殊的异常，或者就是一个</a:t>
            </a:r>
            <a:r>
              <a:rPr lang="en-US" altLang="zh-CN" sz="1600" dirty="0"/>
              <a:t>null</a:t>
            </a:r>
            <a:r>
              <a:rPr lang="zh-CN" altLang="zh-CN" sz="1600" dirty="0"/>
              <a:t>的返回，对应的服务消费要基于这个错误码做到可降级</a:t>
            </a:r>
            <a:r>
              <a:rPr lang="zh-CN" altLang="en-US" sz="1600" dirty="0"/>
              <a:t>。</a:t>
            </a:r>
            <a:endParaRPr lang="en-US" altLang="zh-CN" dirty="0"/>
          </a:p>
        </p:txBody>
      </p:sp>
    </p:spTree>
    <p:extLst>
      <p:ext uri="{BB962C8B-B14F-4D97-AF65-F5344CB8AC3E}">
        <p14:creationId xmlns:p14="http://schemas.microsoft.com/office/powerpoint/2010/main" val="3997620876"/>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787F29C2-951D-4605-8C1E-BED315FEC4B6}"/>
              </a:ext>
            </a:extLst>
          </p:cNvPr>
          <p:cNvGrpSpPr/>
          <p:nvPr/>
        </p:nvGrpSpPr>
        <p:grpSpPr>
          <a:xfrm>
            <a:off x="-152307" y="3719691"/>
            <a:ext cx="5298240" cy="2732738"/>
            <a:chOff x="-173131" y="2153264"/>
            <a:chExt cx="7216341" cy="4474809"/>
          </a:xfrm>
        </p:grpSpPr>
        <p:pic>
          <p:nvPicPr>
            <p:cNvPr id="2" name="图片 1">
              <a:extLst>
                <a:ext uri="{FF2B5EF4-FFF2-40B4-BE49-F238E27FC236}">
                  <a16:creationId xmlns:a16="http://schemas.microsoft.com/office/drawing/2014/main" id="{5B20FD3B-173C-4634-8F5A-0A445DA5A9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131" y="2153264"/>
              <a:ext cx="7216341" cy="4474809"/>
            </a:xfrm>
            <a:prstGeom prst="rect">
              <a:avLst/>
            </a:prstGeom>
          </p:spPr>
        </p:pic>
        <p:pic>
          <p:nvPicPr>
            <p:cNvPr id="4" name="图片 3">
              <a:extLst>
                <a:ext uri="{FF2B5EF4-FFF2-40B4-BE49-F238E27FC236}">
                  <a16:creationId xmlns:a16="http://schemas.microsoft.com/office/drawing/2014/main" id="{C1EB8008-790B-4C11-A365-FB8BD71C81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2584" b="15053"/>
            <a:stretch/>
          </p:blipFill>
          <p:spPr>
            <a:xfrm>
              <a:off x="1146923" y="2684938"/>
              <a:ext cx="4576231" cy="2968610"/>
            </a:xfrm>
            <a:prstGeom prst="rect">
              <a:avLst/>
            </a:prstGeom>
          </p:spPr>
        </p:pic>
      </p:grpSp>
      <p:grpSp>
        <p:nvGrpSpPr>
          <p:cNvPr id="9" name="组合 8">
            <a:extLst>
              <a:ext uri="{FF2B5EF4-FFF2-40B4-BE49-F238E27FC236}">
                <a16:creationId xmlns:a16="http://schemas.microsoft.com/office/drawing/2014/main" id="{597A470C-8010-496C-A296-BF2752FEA623}"/>
              </a:ext>
            </a:extLst>
          </p:cNvPr>
          <p:cNvGrpSpPr/>
          <p:nvPr/>
        </p:nvGrpSpPr>
        <p:grpSpPr>
          <a:xfrm>
            <a:off x="5447490" y="1444111"/>
            <a:ext cx="5379396" cy="4413181"/>
            <a:chOff x="5801121" y="1490869"/>
            <a:chExt cx="3008494" cy="1984888"/>
          </a:xfrm>
        </p:grpSpPr>
        <p:sp>
          <p:nvSpPr>
            <p:cNvPr id="10" name="矩形 9">
              <a:extLst>
                <a:ext uri="{FF2B5EF4-FFF2-40B4-BE49-F238E27FC236}">
                  <a16:creationId xmlns:a16="http://schemas.microsoft.com/office/drawing/2014/main" id="{C3C2BB61-0007-4001-B975-9046B8F5CBFE}"/>
                </a:ext>
              </a:extLst>
            </p:cNvPr>
            <p:cNvSpPr/>
            <p:nvPr/>
          </p:nvSpPr>
          <p:spPr>
            <a:xfrm>
              <a:off x="5801122" y="1490869"/>
              <a:ext cx="3008493"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3" name="等腰三角形 12">
              <a:extLst>
                <a:ext uri="{FF2B5EF4-FFF2-40B4-BE49-F238E27FC236}">
                  <a16:creationId xmlns:a16="http://schemas.microsoft.com/office/drawing/2014/main" id="{787F8E4B-56A0-4A53-A217-3EEE0F05D568}"/>
                </a:ext>
              </a:extLst>
            </p:cNvPr>
            <p:cNvSpPr/>
            <p:nvPr/>
          </p:nvSpPr>
          <p:spPr>
            <a:xfrm flipH="1" flipV="1">
              <a:off x="8373973" y="1490869"/>
              <a:ext cx="435642" cy="40805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3C1DF89-4C31-4CE4-BDF4-82EFFDA2CEC8}"/>
                </a:ext>
              </a:extLst>
            </p:cNvPr>
            <p:cNvSpPr/>
            <p:nvPr/>
          </p:nvSpPr>
          <p:spPr>
            <a:xfrm>
              <a:off x="5801121" y="3070617"/>
              <a:ext cx="432531" cy="405140"/>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3724B487-2BE6-4F65-AEA7-EFA7BA4C5CC3}"/>
              </a:ext>
            </a:extLst>
          </p:cNvPr>
          <p:cNvSpPr txBox="1"/>
          <p:nvPr/>
        </p:nvSpPr>
        <p:spPr>
          <a:xfrm>
            <a:off x="5943601" y="1938306"/>
            <a:ext cx="4387175" cy="3562770"/>
          </a:xfrm>
          <a:prstGeom prst="rect">
            <a:avLst/>
          </a:prstGeom>
          <a:noFill/>
        </p:spPr>
        <p:txBody>
          <a:bodyPr wrap="square" rtlCol="0">
            <a:spAutoFit/>
          </a:bodyPr>
          <a:lstStyle/>
          <a:p>
            <a:pPr algn="ctr"/>
            <a:r>
              <a:rPr lang="zh-CN" altLang="en-US" dirty="0"/>
              <a:t>服务限流</a:t>
            </a:r>
            <a:endParaRPr lang="en-US" altLang="zh-CN" dirty="0"/>
          </a:p>
          <a:p>
            <a:pPr algn="ctr"/>
            <a:endParaRPr lang="en-US" altLang="zh-CN" dirty="0"/>
          </a:p>
          <a:p>
            <a:pPr>
              <a:lnSpc>
                <a:spcPct val="150000"/>
              </a:lnSpc>
            </a:pPr>
            <a:r>
              <a:rPr lang="zh-CN" altLang="zh-CN" sz="1600" dirty="0"/>
              <a:t>一般衡量服务承载的能力为</a:t>
            </a:r>
            <a:r>
              <a:rPr lang="en-US" altLang="zh-CN" sz="1600" dirty="0"/>
              <a:t>TPS(transaction per second)</a:t>
            </a:r>
            <a:r>
              <a:rPr lang="zh-CN" altLang="zh-CN" sz="1600" dirty="0"/>
              <a:t>也就是我们每秒可以处理的服务笔数，这个数值可以通过压测获得，那接下来要做的是在服务入口层面加上一个限流器，如果每秒钟服务的调用量超过对应的笔数则要采取拒绝服务的处理措施保护我们的系统，</a:t>
            </a:r>
            <a:r>
              <a:rPr lang="en-US" altLang="zh-CN" sz="1600" dirty="0"/>
              <a:t>google</a:t>
            </a:r>
            <a:r>
              <a:rPr lang="zh-CN" altLang="zh-CN" sz="1600" dirty="0"/>
              <a:t>的</a:t>
            </a:r>
            <a:r>
              <a:rPr lang="en-US" altLang="zh-CN" sz="1600" dirty="0"/>
              <a:t>guava </a:t>
            </a:r>
            <a:r>
              <a:rPr lang="en-US" altLang="zh-CN" sz="1600" dirty="0" err="1"/>
              <a:t>rateLimit</a:t>
            </a:r>
            <a:r>
              <a:rPr lang="zh-CN" altLang="zh-CN" sz="1600" dirty="0"/>
              <a:t>就可以提供给我们很好的方法。</a:t>
            </a:r>
          </a:p>
          <a:p>
            <a:pPr>
              <a:lnSpc>
                <a:spcPct val="150000"/>
              </a:lnSpc>
            </a:pPr>
            <a:endParaRPr lang="en-US" altLang="zh-CN" sz="1600" dirty="0"/>
          </a:p>
        </p:txBody>
      </p:sp>
    </p:spTree>
    <p:extLst>
      <p:ext uri="{BB962C8B-B14F-4D97-AF65-F5344CB8AC3E}">
        <p14:creationId xmlns:p14="http://schemas.microsoft.com/office/powerpoint/2010/main" val="3553526222"/>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E29E01-E079-4AFE-9CDB-5F6D198D59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9" name="组合 8">
            <a:extLst>
              <a:ext uri="{FF2B5EF4-FFF2-40B4-BE49-F238E27FC236}">
                <a16:creationId xmlns:a16="http://schemas.microsoft.com/office/drawing/2014/main" id="{327711FA-0CEF-47CB-B532-4A43BB7D13E8}"/>
              </a:ext>
            </a:extLst>
          </p:cNvPr>
          <p:cNvGrpSpPr/>
          <p:nvPr/>
        </p:nvGrpSpPr>
        <p:grpSpPr>
          <a:xfrm>
            <a:off x="2271840" y="-309293"/>
            <a:ext cx="9098560" cy="7476585"/>
            <a:chOff x="4288513" y="36906"/>
            <a:chExt cx="7470868" cy="6724487"/>
          </a:xfrm>
        </p:grpSpPr>
        <p:pic>
          <p:nvPicPr>
            <p:cNvPr id="7" name="图片 6">
              <a:extLst>
                <a:ext uri="{FF2B5EF4-FFF2-40B4-BE49-F238E27FC236}">
                  <a16:creationId xmlns:a16="http://schemas.microsoft.com/office/drawing/2014/main" id="{4DF7A115-72EA-4902-87D7-6B2CE6D6465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027" t="7885" r="10221" b="63405"/>
            <a:stretch/>
          </p:blipFill>
          <p:spPr>
            <a:xfrm>
              <a:off x="4288513" y="36906"/>
              <a:ext cx="6175646" cy="3321004"/>
            </a:xfrm>
            <a:prstGeom prst="rect">
              <a:avLst/>
            </a:prstGeom>
          </p:spPr>
        </p:pic>
        <p:pic>
          <p:nvPicPr>
            <p:cNvPr id="8" name="图片 7">
              <a:extLst>
                <a:ext uri="{FF2B5EF4-FFF2-40B4-BE49-F238E27FC236}">
                  <a16:creationId xmlns:a16="http://schemas.microsoft.com/office/drawing/2014/main" id="{26DF23D1-9C9B-4CB8-9076-288D6DC6381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0725" t="50195" r="4655" b="13695"/>
            <a:stretch/>
          </p:blipFill>
          <p:spPr>
            <a:xfrm>
              <a:off x="6096000" y="2584522"/>
              <a:ext cx="5663381" cy="4176871"/>
            </a:xfrm>
            <a:prstGeom prst="rect">
              <a:avLst/>
            </a:prstGeom>
          </p:spPr>
        </p:pic>
      </p:grpSp>
      <p:sp>
        <p:nvSpPr>
          <p:cNvPr id="10" name="矩形 9">
            <a:extLst>
              <a:ext uri="{FF2B5EF4-FFF2-40B4-BE49-F238E27FC236}">
                <a16:creationId xmlns:a16="http://schemas.microsoft.com/office/drawing/2014/main" id="{15B5EE28-08EA-4431-AFF2-95836B8B0F3F}"/>
              </a:ext>
            </a:extLst>
          </p:cNvPr>
          <p:cNvSpPr/>
          <p:nvPr/>
        </p:nvSpPr>
        <p:spPr>
          <a:xfrm>
            <a:off x="2718486" y="2449465"/>
            <a:ext cx="7951251" cy="1706856"/>
          </a:xfrm>
          <a:prstGeom prst="rect">
            <a:avLst/>
          </a:prstGeom>
          <a:solidFill>
            <a:schemeClr val="bg1"/>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a:solidFill>
                  <a:schemeClr val="tx1"/>
                </a:solidFill>
                <a:latin typeface="字魂36号-正文宋楷" panose="02000000000000000000" pitchFamily="2" charset="-122"/>
                <a:ea typeface="字魂36号-正文宋楷" panose="02000000000000000000" pitchFamily="2" charset="-122"/>
              </a:rPr>
              <a:t>谢谢聆听！</a:t>
            </a:r>
          </a:p>
        </p:txBody>
      </p:sp>
      <p:pic>
        <p:nvPicPr>
          <p:cNvPr id="11" name="图片 10">
            <a:extLst>
              <a:ext uri="{FF2B5EF4-FFF2-40B4-BE49-F238E27FC236}">
                <a16:creationId xmlns:a16="http://schemas.microsoft.com/office/drawing/2014/main" id="{19FADEB0-E35C-4879-9FA8-3D13F849974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0928" t="7885" r="13890" b="68952"/>
          <a:stretch/>
        </p:blipFill>
        <p:spPr>
          <a:xfrm>
            <a:off x="-24366" y="4757351"/>
            <a:ext cx="3537667" cy="2100649"/>
          </a:xfrm>
          <a:prstGeom prst="rect">
            <a:avLst/>
          </a:prstGeom>
        </p:spPr>
      </p:pic>
      <p:sp>
        <p:nvSpPr>
          <p:cNvPr id="4" name="等腰三角形 3">
            <a:extLst>
              <a:ext uri="{FF2B5EF4-FFF2-40B4-BE49-F238E27FC236}">
                <a16:creationId xmlns:a16="http://schemas.microsoft.com/office/drawing/2014/main" id="{F5102BC8-E9BB-4F42-B31A-36B95292CF14}"/>
              </a:ext>
            </a:extLst>
          </p:cNvPr>
          <p:cNvSpPr/>
          <p:nvPr/>
        </p:nvSpPr>
        <p:spPr>
          <a:xfrm>
            <a:off x="2689836" y="3526942"/>
            <a:ext cx="580768" cy="655706"/>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E9260821-20D1-475C-A4C2-F7400C99D0FC}"/>
              </a:ext>
            </a:extLst>
          </p:cNvPr>
          <p:cNvSpPr/>
          <p:nvPr/>
        </p:nvSpPr>
        <p:spPr>
          <a:xfrm rot="5400000">
            <a:off x="11407869" y="170367"/>
            <a:ext cx="580768" cy="655706"/>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994CBEFF-3BB6-4644-A6E6-987B2C50FE61}"/>
              </a:ext>
            </a:extLst>
          </p:cNvPr>
          <p:cNvSpPr/>
          <p:nvPr/>
        </p:nvSpPr>
        <p:spPr>
          <a:xfrm>
            <a:off x="370855" y="132898"/>
            <a:ext cx="323571" cy="365322"/>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E463B563-F772-41D0-8E6D-14A4EFF2DD6E}"/>
              </a:ext>
            </a:extLst>
          </p:cNvPr>
          <p:cNvSpPr/>
          <p:nvPr/>
        </p:nvSpPr>
        <p:spPr>
          <a:xfrm flipV="1">
            <a:off x="370855" y="2464303"/>
            <a:ext cx="323571" cy="365322"/>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9525359"/>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par>
                                <p:cTn id="19" presetID="3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 calcmode="lin" valueType="num">
                                      <p:cBhvr>
                                        <p:cTn id="23" dur="1000" fill="hold"/>
                                        <p:tgtEl>
                                          <p:spTgt spid="9"/>
                                        </p:tgtEl>
                                        <p:attrNameLst>
                                          <p:attrName>style.rotation</p:attrName>
                                        </p:attrNameLst>
                                      </p:cBhvr>
                                      <p:tavLst>
                                        <p:tav tm="0">
                                          <p:val>
                                            <p:fltVal val="90"/>
                                          </p:val>
                                        </p:tav>
                                        <p:tav tm="100000">
                                          <p:val>
                                            <p:fltVal val="0"/>
                                          </p:val>
                                        </p:tav>
                                      </p:tavLst>
                                    </p:anim>
                                    <p:animEffect transition="in" filter="fade">
                                      <p:cBhvr>
                                        <p:cTn id="24" dur="1000"/>
                                        <p:tgtEl>
                                          <p:spTgt spid="9"/>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ppt_w</p:attrName>
                                        </p:attrNameLst>
                                      </p:cBhvr>
                                      <p:tavLst>
                                        <p:tav tm="0">
                                          <p:val>
                                            <p:fltVal val="0"/>
                                          </p:val>
                                        </p:tav>
                                        <p:tav tm="100000">
                                          <p:val>
                                            <p:strVal val="#ppt_w"/>
                                          </p:val>
                                        </p:tav>
                                      </p:tavLst>
                                    </p:anim>
                                    <p:anim calcmode="lin" valueType="num">
                                      <p:cBhvr>
                                        <p:cTn id="28" dur="1000" fill="hold"/>
                                        <p:tgtEl>
                                          <p:spTgt spid="12"/>
                                        </p:tgtEl>
                                        <p:attrNameLst>
                                          <p:attrName>ppt_h</p:attrName>
                                        </p:attrNameLst>
                                      </p:cBhvr>
                                      <p:tavLst>
                                        <p:tav tm="0">
                                          <p:val>
                                            <p:fltVal val="0"/>
                                          </p:val>
                                        </p:tav>
                                        <p:tav tm="100000">
                                          <p:val>
                                            <p:strVal val="#ppt_h"/>
                                          </p:val>
                                        </p:tav>
                                      </p:tavLst>
                                    </p:anim>
                                    <p:anim calcmode="lin" valueType="num">
                                      <p:cBhvr>
                                        <p:cTn id="29" dur="1000" fill="hold"/>
                                        <p:tgtEl>
                                          <p:spTgt spid="12"/>
                                        </p:tgtEl>
                                        <p:attrNameLst>
                                          <p:attrName>style.rotation</p:attrName>
                                        </p:attrNameLst>
                                      </p:cBhvr>
                                      <p:tavLst>
                                        <p:tav tm="0">
                                          <p:val>
                                            <p:fltVal val="90"/>
                                          </p:val>
                                        </p:tav>
                                        <p:tav tm="100000">
                                          <p:val>
                                            <p:fltVal val="0"/>
                                          </p:val>
                                        </p:tav>
                                      </p:tavLst>
                                    </p:anim>
                                    <p:animEffect transition="in" filter="fade">
                                      <p:cBhvr>
                                        <p:cTn id="30" dur="1000"/>
                                        <p:tgtEl>
                                          <p:spTgt spid="12"/>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1000" fill="hold"/>
                                        <p:tgtEl>
                                          <p:spTgt spid="10"/>
                                        </p:tgtEl>
                                        <p:attrNameLst>
                                          <p:attrName>ppt_w</p:attrName>
                                        </p:attrNameLst>
                                      </p:cBhvr>
                                      <p:tavLst>
                                        <p:tav tm="0">
                                          <p:val>
                                            <p:fltVal val="0"/>
                                          </p:val>
                                        </p:tav>
                                        <p:tav tm="100000">
                                          <p:val>
                                            <p:strVal val="#ppt_w"/>
                                          </p:val>
                                        </p:tav>
                                      </p:tavLst>
                                    </p:anim>
                                    <p:anim calcmode="lin" valueType="num">
                                      <p:cBhvr>
                                        <p:cTn id="34" dur="1000" fill="hold"/>
                                        <p:tgtEl>
                                          <p:spTgt spid="10"/>
                                        </p:tgtEl>
                                        <p:attrNameLst>
                                          <p:attrName>ppt_h</p:attrName>
                                        </p:attrNameLst>
                                      </p:cBhvr>
                                      <p:tavLst>
                                        <p:tav tm="0">
                                          <p:val>
                                            <p:fltVal val="0"/>
                                          </p:val>
                                        </p:tav>
                                        <p:tav tm="100000">
                                          <p:val>
                                            <p:strVal val="#ppt_h"/>
                                          </p:val>
                                        </p:tav>
                                      </p:tavLst>
                                    </p:anim>
                                    <p:anim calcmode="lin" valueType="num">
                                      <p:cBhvr>
                                        <p:cTn id="35" dur="1000" fill="hold"/>
                                        <p:tgtEl>
                                          <p:spTgt spid="10"/>
                                        </p:tgtEl>
                                        <p:attrNameLst>
                                          <p:attrName>style.rotation</p:attrName>
                                        </p:attrNameLst>
                                      </p:cBhvr>
                                      <p:tavLst>
                                        <p:tav tm="0">
                                          <p:val>
                                            <p:fltVal val="90"/>
                                          </p:val>
                                        </p:tav>
                                        <p:tav tm="100000">
                                          <p:val>
                                            <p:fltVal val="0"/>
                                          </p:val>
                                        </p:tav>
                                      </p:tavLst>
                                    </p:anim>
                                    <p:animEffect transition="in" filter="fade">
                                      <p:cBhvr>
                                        <p:cTn id="36" dur="1000"/>
                                        <p:tgtEl>
                                          <p:spTgt spid="10"/>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1000" fill="hold"/>
                                        <p:tgtEl>
                                          <p:spTgt spid="4"/>
                                        </p:tgtEl>
                                        <p:attrNameLst>
                                          <p:attrName>ppt_w</p:attrName>
                                        </p:attrNameLst>
                                      </p:cBhvr>
                                      <p:tavLst>
                                        <p:tav tm="0">
                                          <p:val>
                                            <p:fltVal val="0"/>
                                          </p:val>
                                        </p:tav>
                                        <p:tav tm="100000">
                                          <p:val>
                                            <p:strVal val="#ppt_w"/>
                                          </p:val>
                                        </p:tav>
                                      </p:tavLst>
                                    </p:anim>
                                    <p:anim calcmode="lin" valueType="num">
                                      <p:cBhvr>
                                        <p:cTn id="40" dur="1000" fill="hold"/>
                                        <p:tgtEl>
                                          <p:spTgt spid="4"/>
                                        </p:tgtEl>
                                        <p:attrNameLst>
                                          <p:attrName>ppt_h</p:attrName>
                                        </p:attrNameLst>
                                      </p:cBhvr>
                                      <p:tavLst>
                                        <p:tav tm="0">
                                          <p:val>
                                            <p:fltVal val="0"/>
                                          </p:val>
                                        </p:tav>
                                        <p:tav tm="100000">
                                          <p:val>
                                            <p:strVal val="#ppt_h"/>
                                          </p:val>
                                        </p:tav>
                                      </p:tavLst>
                                    </p:anim>
                                    <p:anim calcmode="lin" valueType="num">
                                      <p:cBhvr>
                                        <p:cTn id="41" dur="1000" fill="hold"/>
                                        <p:tgtEl>
                                          <p:spTgt spid="4"/>
                                        </p:tgtEl>
                                        <p:attrNameLst>
                                          <p:attrName>style.rotation</p:attrName>
                                        </p:attrNameLst>
                                      </p:cBhvr>
                                      <p:tavLst>
                                        <p:tav tm="0">
                                          <p:val>
                                            <p:fltVal val="90"/>
                                          </p:val>
                                        </p:tav>
                                        <p:tav tm="100000">
                                          <p:val>
                                            <p:fltVal val="0"/>
                                          </p:val>
                                        </p:tav>
                                      </p:tavLst>
                                    </p:anim>
                                    <p:animEffect transition="in" filter="fade">
                                      <p:cBhvr>
                                        <p:cTn id="4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12"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73D66F5-FBE6-4E01-BDAC-11AD4B0E9B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图片 11">
            <a:extLst>
              <a:ext uri="{FF2B5EF4-FFF2-40B4-BE49-F238E27FC236}">
                <a16:creationId xmlns:a16="http://schemas.microsoft.com/office/drawing/2014/main" id="{A1B031C5-995B-4F4E-BE86-A962947BCC4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027" t="7885" r="10221" b="63405"/>
          <a:stretch/>
        </p:blipFill>
        <p:spPr>
          <a:xfrm>
            <a:off x="810015" y="205562"/>
            <a:ext cx="3583620" cy="1759347"/>
          </a:xfrm>
          <a:prstGeom prst="rect">
            <a:avLst/>
          </a:prstGeom>
        </p:spPr>
      </p:pic>
      <p:sp>
        <p:nvSpPr>
          <p:cNvPr id="3" name="矩形 2">
            <a:extLst>
              <a:ext uri="{FF2B5EF4-FFF2-40B4-BE49-F238E27FC236}">
                <a16:creationId xmlns:a16="http://schemas.microsoft.com/office/drawing/2014/main" id="{8D31A3CB-94C6-4EA9-9230-AC961C15CCBC}"/>
              </a:ext>
            </a:extLst>
          </p:cNvPr>
          <p:cNvSpPr/>
          <p:nvPr/>
        </p:nvSpPr>
        <p:spPr>
          <a:xfrm>
            <a:off x="1698038" y="1659808"/>
            <a:ext cx="8795924" cy="3538383"/>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6" name="等腰三角形 5">
            <a:extLst>
              <a:ext uri="{FF2B5EF4-FFF2-40B4-BE49-F238E27FC236}">
                <a16:creationId xmlns:a16="http://schemas.microsoft.com/office/drawing/2014/main" id="{B986D070-7EC7-4F7B-8078-6793AD834CE7}"/>
              </a:ext>
            </a:extLst>
          </p:cNvPr>
          <p:cNvSpPr/>
          <p:nvPr/>
        </p:nvSpPr>
        <p:spPr>
          <a:xfrm flipH="1" flipV="1">
            <a:off x="9507793" y="1541820"/>
            <a:ext cx="1104156" cy="1034231"/>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D14D400-C73C-485D-8F0C-65BF48E21295}"/>
              </a:ext>
            </a:extLst>
          </p:cNvPr>
          <p:cNvSpPr/>
          <p:nvPr/>
        </p:nvSpPr>
        <p:spPr>
          <a:xfrm>
            <a:off x="1580051" y="4281948"/>
            <a:ext cx="1104156" cy="1034231"/>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B3C138E-32C4-4B58-BFA2-2A844F24AB15}"/>
              </a:ext>
            </a:extLst>
          </p:cNvPr>
          <p:cNvSpPr/>
          <p:nvPr/>
        </p:nvSpPr>
        <p:spPr>
          <a:xfrm>
            <a:off x="2271251" y="2150806"/>
            <a:ext cx="7649498" cy="2556388"/>
          </a:xfrm>
          <a:prstGeom prst="rect">
            <a:avLst/>
          </a:prstGeom>
          <a:noFill/>
          <a:ln w="28575" cap="rnd">
            <a:solidFill>
              <a:srgbClr val="19A8A7"/>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C74469F-0D60-4FCC-A6C3-C7BDFA3341AE}"/>
              </a:ext>
            </a:extLst>
          </p:cNvPr>
          <p:cNvSpPr txBox="1"/>
          <p:nvPr/>
        </p:nvSpPr>
        <p:spPr>
          <a:xfrm flipH="1">
            <a:off x="3953050" y="2965695"/>
            <a:ext cx="4551679" cy="1200329"/>
          </a:xfrm>
          <a:prstGeom prst="rect">
            <a:avLst/>
          </a:prstGeom>
          <a:noFill/>
        </p:spPr>
        <p:txBody>
          <a:bodyPr vert="horz" wrap="square" rtlCol="0">
            <a:spAutoFit/>
          </a:bodyPr>
          <a:lstStyle/>
          <a:p>
            <a:pPr algn="ctr"/>
            <a:r>
              <a:rPr lang="en-US" altLang="zh-CN" sz="36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01.</a:t>
            </a:r>
            <a:r>
              <a:rPr lang="zh-CN" altLang="en-US" sz="36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 微服务发展历程</a:t>
            </a:r>
          </a:p>
        </p:txBody>
      </p:sp>
      <p:pic>
        <p:nvPicPr>
          <p:cNvPr id="13" name="图片 12">
            <a:extLst>
              <a:ext uri="{FF2B5EF4-FFF2-40B4-BE49-F238E27FC236}">
                <a16:creationId xmlns:a16="http://schemas.microsoft.com/office/drawing/2014/main" id="{2734386E-4A9F-4A63-A626-167EAA65F4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027" t="7885" r="10221" b="63405"/>
          <a:stretch/>
        </p:blipFill>
        <p:spPr>
          <a:xfrm flipH="1" flipV="1">
            <a:off x="7748337" y="4898125"/>
            <a:ext cx="3583620" cy="1759347"/>
          </a:xfrm>
          <a:prstGeom prst="rect">
            <a:avLst/>
          </a:prstGeom>
        </p:spPr>
      </p:pic>
    </p:spTree>
    <p:extLst>
      <p:ext uri="{BB962C8B-B14F-4D97-AF65-F5344CB8AC3E}">
        <p14:creationId xmlns:p14="http://schemas.microsoft.com/office/powerpoint/2010/main" val="1241033625"/>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9D5AAD-4ED1-431D-8F6E-F52719FDDEBF}"/>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r="46609"/>
          <a:stretch/>
        </p:blipFill>
        <p:spPr>
          <a:xfrm>
            <a:off x="0" y="2428567"/>
            <a:ext cx="3866300" cy="5107858"/>
          </a:xfrm>
          <a:prstGeom prst="rect">
            <a:avLst/>
          </a:prstGeom>
        </p:spPr>
      </p:pic>
      <p:grpSp>
        <p:nvGrpSpPr>
          <p:cNvPr id="9" name="组合 8">
            <a:extLst>
              <a:ext uri="{FF2B5EF4-FFF2-40B4-BE49-F238E27FC236}">
                <a16:creationId xmlns:a16="http://schemas.microsoft.com/office/drawing/2014/main" id="{1CB803EF-FF10-461A-AC06-4256AC2EC432}"/>
              </a:ext>
            </a:extLst>
          </p:cNvPr>
          <p:cNvGrpSpPr/>
          <p:nvPr/>
        </p:nvGrpSpPr>
        <p:grpSpPr>
          <a:xfrm>
            <a:off x="3996330" y="1196570"/>
            <a:ext cx="7177096" cy="4759729"/>
            <a:chOff x="4055324" y="1334222"/>
            <a:chExt cx="7177096" cy="2141534"/>
          </a:xfrm>
        </p:grpSpPr>
        <p:sp>
          <p:nvSpPr>
            <p:cNvPr id="4" name="矩形 3">
              <a:extLst>
                <a:ext uri="{FF2B5EF4-FFF2-40B4-BE49-F238E27FC236}">
                  <a16:creationId xmlns:a16="http://schemas.microsoft.com/office/drawing/2014/main" id="{3E504A13-F109-4803-BF6D-8124AA3948D8}"/>
                </a:ext>
              </a:extLst>
            </p:cNvPr>
            <p:cNvSpPr/>
            <p:nvPr/>
          </p:nvSpPr>
          <p:spPr>
            <a:xfrm>
              <a:off x="4238741" y="1422569"/>
              <a:ext cx="6993679"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 name="矩形 4">
              <a:extLst>
                <a:ext uri="{FF2B5EF4-FFF2-40B4-BE49-F238E27FC236}">
                  <a16:creationId xmlns:a16="http://schemas.microsoft.com/office/drawing/2014/main" id="{9E03BF62-90BA-4A24-8C37-9202CC64E9C6}"/>
                </a:ext>
              </a:extLst>
            </p:cNvPr>
            <p:cNvSpPr/>
            <p:nvPr/>
          </p:nvSpPr>
          <p:spPr>
            <a:xfrm>
              <a:off x="4871933" y="1888532"/>
              <a:ext cx="5495212" cy="1021125"/>
            </a:xfrm>
            <a:prstGeom prst="rect">
              <a:avLst/>
            </a:prstGeom>
            <a:noFill/>
          </p:spPr>
          <p:txBody>
            <a:bodyPr vert="horz" wrap="square" rtlCol="0">
              <a:spAutoFit/>
            </a:bodyPr>
            <a:lstStyle/>
            <a:p>
              <a:pPr>
                <a:lnSpc>
                  <a:spcPct val="150000"/>
                </a:lnSpc>
              </a:pPr>
              <a:r>
                <a:rPr lang="zh-CN" altLang="zh-CN" sz="1600" dirty="0"/>
                <a:t>互联网发展到今天，经历了很多次的迭代，从最初的单体架构到</a:t>
              </a:r>
              <a:r>
                <a:rPr lang="zh-CN" altLang="en-US" sz="1600" dirty="0"/>
                <a:t>现在的</a:t>
              </a:r>
              <a:r>
                <a:rPr lang="zh-CN" altLang="zh-CN" sz="1600" dirty="0"/>
                <a:t>微服务架构，其中有几个比较重要的技术架构的演变节点：单体架构</a:t>
              </a:r>
              <a:r>
                <a:rPr lang="en-US" altLang="zh-CN" sz="1600" dirty="0"/>
                <a:t>--&gt; </a:t>
              </a:r>
              <a:r>
                <a:rPr lang="zh-CN" altLang="zh-CN" sz="1600" dirty="0"/>
                <a:t>集群架构</a:t>
              </a:r>
              <a:r>
                <a:rPr lang="en-US" altLang="zh-CN" sz="1600" dirty="0"/>
                <a:t>--&gt; </a:t>
              </a:r>
              <a:r>
                <a:rPr lang="zh-CN" altLang="zh-CN" sz="1600" dirty="0"/>
                <a:t>分布式架构</a:t>
              </a:r>
              <a:r>
                <a:rPr lang="en-US" altLang="zh-CN" sz="1600" dirty="0"/>
                <a:t>--&gt; </a:t>
              </a:r>
              <a:r>
                <a:rPr lang="zh-CN" altLang="zh-CN" sz="1600" dirty="0"/>
                <a:t>微服务架构，最终才到了现在比较火的微服务架构。一种技术架构的演进都伴随着互联网行业的发展，特别是用户数量的增加，同时也促进了技术的快速更新迭代。</a:t>
              </a:r>
              <a:endParaRPr lang="zh-CN" altLang="en-US" sz="1400" dirty="0">
                <a:solidFill>
                  <a:schemeClr val="tx1">
                    <a:lumMod val="95000"/>
                    <a:lumOff val="5000"/>
                  </a:schemeClr>
                </a:solidFill>
                <a:latin typeface="字魂36号-正文宋楷" panose="02000000000000000000" pitchFamily="2" charset="-122"/>
                <a:ea typeface="字魂36号-正文宋楷" panose="02000000000000000000" pitchFamily="2" charset="-122"/>
              </a:endParaRPr>
            </a:p>
          </p:txBody>
        </p:sp>
        <p:sp>
          <p:nvSpPr>
            <p:cNvPr id="6" name="文本框 5">
              <a:extLst>
                <a:ext uri="{FF2B5EF4-FFF2-40B4-BE49-F238E27FC236}">
                  <a16:creationId xmlns:a16="http://schemas.microsoft.com/office/drawing/2014/main" id="{9E708688-43E3-4B85-9338-0601997911CC}"/>
                </a:ext>
              </a:extLst>
            </p:cNvPr>
            <p:cNvSpPr txBox="1"/>
            <p:nvPr/>
          </p:nvSpPr>
          <p:spPr>
            <a:xfrm>
              <a:off x="4874268" y="1657973"/>
              <a:ext cx="3008493" cy="332345"/>
            </a:xfrm>
            <a:prstGeom prst="rect">
              <a:avLst/>
            </a:prstGeom>
            <a:noFill/>
          </p:spPr>
          <p:txBody>
            <a:bodyPr vert="horz" wrap="square" rtlCol="0">
              <a:spAutoFit/>
            </a:bodyPr>
            <a:lstStyle/>
            <a:p>
              <a:r>
                <a:rPr lang="zh-CN" altLang="zh-CN" dirty="0"/>
                <a:t>微服务的起源和发展</a:t>
              </a:r>
            </a:p>
            <a:p>
              <a:endParaRPr lang="zh-CN" altLang="en-US" sz="2400" dirty="0">
                <a:solidFill>
                  <a:schemeClr val="tx1">
                    <a:lumMod val="95000"/>
                    <a:lumOff val="5000"/>
                  </a:schemeClr>
                </a:solidFill>
                <a:latin typeface="字魂36号-正文宋楷" panose="02000000000000000000" pitchFamily="2" charset="-122"/>
                <a:ea typeface="字魂36号-正文宋楷" panose="02000000000000000000" pitchFamily="2" charset="-122"/>
              </a:endParaRPr>
            </a:p>
          </p:txBody>
        </p:sp>
        <p:sp>
          <p:nvSpPr>
            <p:cNvPr id="7" name="等腰三角形 6">
              <a:extLst>
                <a:ext uri="{FF2B5EF4-FFF2-40B4-BE49-F238E27FC236}">
                  <a16:creationId xmlns:a16="http://schemas.microsoft.com/office/drawing/2014/main" id="{984757E4-FA95-43CC-BCCC-7B963CF5FEAE}"/>
                </a:ext>
              </a:extLst>
            </p:cNvPr>
            <p:cNvSpPr/>
            <p:nvPr/>
          </p:nvSpPr>
          <p:spPr>
            <a:xfrm flipH="1" flipV="1">
              <a:off x="10541139" y="1334222"/>
              <a:ext cx="691281" cy="64750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FBC62E06-6FC9-4526-AA90-9994C864A87D}"/>
                </a:ext>
              </a:extLst>
            </p:cNvPr>
            <p:cNvSpPr/>
            <p:nvPr/>
          </p:nvSpPr>
          <p:spPr>
            <a:xfrm>
              <a:off x="4055324" y="2880851"/>
              <a:ext cx="635127" cy="594905"/>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31619451"/>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8DE6CD7-C529-4395-9D7D-2311C9F7C24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562" t="7885" r="15255" b="68380"/>
          <a:stretch/>
        </p:blipFill>
        <p:spPr>
          <a:xfrm>
            <a:off x="7911437" y="4129238"/>
            <a:ext cx="4306856" cy="2728762"/>
          </a:xfrm>
          <a:prstGeom prst="rect">
            <a:avLst/>
          </a:prstGeom>
        </p:spPr>
      </p:pic>
      <p:sp>
        <p:nvSpPr>
          <p:cNvPr id="5" name="矩形: 圆角 4">
            <a:extLst>
              <a:ext uri="{FF2B5EF4-FFF2-40B4-BE49-F238E27FC236}">
                <a16:creationId xmlns:a16="http://schemas.microsoft.com/office/drawing/2014/main" id="{52D1782D-82B9-4DDA-AEF6-82978704C932}"/>
              </a:ext>
            </a:extLst>
          </p:cNvPr>
          <p:cNvSpPr/>
          <p:nvPr/>
        </p:nvSpPr>
        <p:spPr>
          <a:xfrm>
            <a:off x="5573027" y="1068405"/>
            <a:ext cx="3763478" cy="4181861"/>
          </a:xfrm>
          <a:prstGeom prst="roundRect">
            <a:avLst/>
          </a:prstGeom>
          <a:noFill/>
          <a:ln w="19050">
            <a:solidFill>
              <a:srgbClr val="19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47276E43-496B-4ECD-9F76-09B02A47F770}"/>
              </a:ext>
            </a:extLst>
          </p:cNvPr>
          <p:cNvSpPr/>
          <p:nvPr/>
        </p:nvSpPr>
        <p:spPr>
          <a:xfrm>
            <a:off x="1253614" y="1299411"/>
            <a:ext cx="3501266" cy="4181861"/>
          </a:xfrm>
          <a:prstGeom prst="roundRect">
            <a:avLst/>
          </a:prstGeom>
          <a:noFill/>
          <a:ln w="19050">
            <a:solidFill>
              <a:srgbClr val="19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32E44F1-216E-4336-841B-E0025D769797}"/>
              </a:ext>
            </a:extLst>
          </p:cNvPr>
          <p:cNvSpPr txBox="1"/>
          <p:nvPr/>
        </p:nvSpPr>
        <p:spPr>
          <a:xfrm>
            <a:off x="1623021" y="2207245"/>
            <a:ext cx="2762451" cy="2062103"/>
          </a:xfrm>
          <a:prstGeom prst="rect">
            <a:avLst/>
          </a:prstGeom>
          <a:noFill/>
        </p:spPr>
        <p:txBody>
          <a:bodyPr wrap="square" rtlCol="0">
            <a:spAutoFit/>
          </a:bodyPr>
          <a:lstStyle/>
          <a:p>
            <a:r>
              <a:rPr lang="zh-CN" altLang="en-US" sz="1600" dirty="0"/>
              <a:t>影响企业“持续快速地响应市场需求的变化”的因素很多，但从企业应用系统架构的角度来讲，就需要一个能够面对变化的，甚至是主动拥抱变化的架构。单体应用架构不能满足企业应对变化的要求</a:t>
            </a:r>
          </a:p>
        </p:txBody>
      </p:sp>
      <p:sp>
        <p:nvSpPr>
          <p:cNvPr id="13" name="文本框 12">
            <a:extLst>
              <a:ext uri="{FF2B5EF4-FFF2-40B4-BE49-F238E27FC236}">
                <a16:creationId xmlns:a16="http://schemas.microsoft.com/office/drawing/2014/main" id="{CACAF81E-2518-4674-B1B5-EF9624C4AA80}"/>
              </a:ext>
            </a:extLst>
          </p:cNvPr>
          <p:cNvSpPr txBox="1"/>
          <p:nvPr/>
        </p:nvSpPr>
        <p:spPr>
          <a:xfrm>
            <a:off x="5900286" y="1266509"/>
            <a:ext cx="3108959" cy="3785652"/>
          </a:xfrm>
          <a:prstGeom prst="rect">
            <a:avLst/>
          </a:prstGeom>
          <a:noFill/>
        </p:spPr>
        <p:txBody>
          <a:bodyPr wrap="square" rtlCol="0">
            <a:spAutoFit/>
          </a:bodyPr>
          <a:lstStyle/>
          <a:p>
            <a:r>
              <a:rPr lang="zh-CN" altLang="en-US" sz="1600" dirty="0"/>
              <a:t>所有代码都放在一起，大量紧耦合的代码导致应用模块间的界限模糊，改一处而动全身，拖慢了修复问题和修改变更的速度；当频繁变更时，就需要做大量的回归测试，延长了测试时间；所有功能都被打进一个发布包中，往往需要彼此等待大部分或所有模块开发，测试完成才能进行统一部署，拖长了发布时间。单体应用就像代步用的马车，你可以增加马匹的数量来增强马车的运输能力，却永远受限于马的速度。这时我们需要一种可以真正提高速度的工具</a:t>
            </a:r>
            <a:r>
              <a:rPr lang="en-US" altLang="zh-CN" sz="1600" dirty="0"/>
              <a:t>——</a:t>
            </a:r>
            <a:r>
              <a:rPr lang="zh-CN" altLang="en-US" sz="1600" dirty="0"/>
              <a:t>微服务。</a:t>
            </a:r>
          </a:p>
        </p:txBody>
      </p:sp>
    </p:spTree>
    <p:extLst>
      <p:ext uri="{BB962C8B-B14F-4D97-AF65-F5344CB8AC3E}">
        <p14:creationId xmlns:p14="http://schemas.microsoft.com/office/powerpoint/2010/main" val="1621600935"/>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9D5AAD-4ED1-431D-8F6E-F52719FDDEBF}"/>
              </a:ext>
            </a:extLst>
          </p:cNvPr>
          <p:cNvPicPr>
            <a:picLocks noChangeAspect="1"/>
          </p:cNvPicPr>
          <p:nvPr/>
        </p:nvPicPr>
        <p:blipFill rotWithShape="1">
          <a:blip r:embed="rId3" cstate="print">
            <a:clrChange>
              <a:clrFrom>
                <a:srgbClr val="FDF0D5"/>
              </a:clrFrom>
              <a:clrTo>
                <a:srgbClr val="FDF0D5">
                  <a:alpha val="0"/>
                </a:srgbClr>
              </a:clrTo>
            </a:clrChange>
            <a:extLst>
              <a:ext uri="{28A0092B-C50C-407E-A947-70E740481C1C}">
                <a14:useLocalDpi xmlns:a14="http://schemas.microsoft.com/office/drawing/2010/main" val="0"/>
              </a:ext>
            </a:extLst>
          </a:blip>
          <a:srcRect r="46609"/>
          <a:stretch/>
        </p:blipFill>
        <p:spPr>
          <a:xfrm>
            <a:off x="0" y="2428567"/>
            <a:ext cx="3866300" cy="5107858"/>
          </a:xfrm>
          <a:prstGeom prst="rect">
            <a:avLst/>
          </a:prstGeom>
        </p:spPr>
      </p:pic>
      <p:grpSp>
        <p:nvGrpSpPr>
          <p:cNvPr id="9" name="组合 8">
            <a:extLst>
              <a:ext uri="{FF2B5EF4-FFF2-40B4-BE49-F238E27FC236}">
                <a16:creationId xmlns:a16="http://schemas.microsoft.com/office/drawing/2014/main" id="{1CB803EF-FF10-461A-AC06-4256AC2EC432}"/>
              </a:ext>
            </a:extLst>
          </p:cNvPr>
          <p:cNvGrpSpPr/>
          <p:nvPr/>
        </p:nvGrpSpPr>
        <p:grpSpPr>
          <a:xfrm>
            <a:off x="3996330" y="1196570"/>
            <a:ext cx="7177096" cy="4759729"/>
            <a:chOff x="4055324" y="1334222"/>
            <a:chExt cx="7177096" cy="2141534"/>
          </a:xfrm>
        </p:grpSpPr>
        <p:sp>
          <p:nvSpPr>
            <p:cNvPr id="4" name="矩形 3">
              <a:extLst>
                <a:ext uri="{FF2B5EF4-FFF2-40B4-BE49-F238E27FC236}">
                  <a16:creationId xmlns:a16="http://schemas.microsoft.com/office/drawing/2014/main" id="{3E504A13-F109-4803-BF6D-8124AA3948D8}"/>
                </a:ext>
              </a:extLst>
            </p:cNvPr>
            <p:cNvSpPr/>
            <p:nvPr/>
          </p:nvSpPr>
          <p:spPr>
            <a:xfrm>
              <a:off x="4238741" y="1422569"/>
              <a:ext cx="6993679" cy="1984887"/>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5" name="矩形 4">
              <a:extLst>
                <a:ext uri="{FF2B5EF4-FFF2-40B4-BE49-F238E27FC236}">
                  <a16:creationId xmlns:a16="http://schemas.microsoft.com/office/drawing/2014/main" id="{9E03BF62-90BA-4A24-8C37-9202CC64E9C6}"/>
                </a:ext>
              </a:extLst>
            </p:cNvPr>
            <p:cNvSpPr/>
            <p:nvPr/>
          </p:nvSpPr>
          <p:spPr>
            <a:xfrm>
              <a:off x="4820481" y="1551386"/>
              <a:ext cx="5720658" cy="1520163"/>
            </a:xfrm>
            <a:prstGeom prst="rect">
              <a:avLst/>
            </a:prstGeom>
            <a:noFill/>
          </p:spPr>
          <p:txBody>
            <a:bodyPr vert="horz" wrap="square" rtlCol="0">
              <a:spAutoFit/>
            </a:bodyPr>
            <a:lstStyle/>
            <a:p>
              <a:pPr>
                <a:lnSpc>
                  <a:spcPct val="150000"/>
                </a:lnSpc>
              </a:pPr>
              <a:r>
                <a:rPr lang="zh-CN" altLang="en-US" sz="1600" dirty="0">
                  <a:solidFill>
                    <a:schemeClr val="tx1">
                      <a:lumMod val="95000"/>
                      <a:lumOff val="5000"/>
                    </a:schemeClr>
                  </a:solidFill>
                  <a:latin typeface="+mn-ea"/>
                </a:rPr>
                <a:t>简单的来说：</a:t>
              </a:r>
              <a:r>
                <a:rPr lang="zh-CN" altLang="en-US" sz="1600" dirty="0"/>
                <a:t>微服务架构就是以业务域或业务功能为边界，将一个大而全的应用拆分为可以独立开发，独立部署，独立测试，独立运行的一组小的应用，并且使用轻量级，通用的机制在这组应用间进行通信。</a:t>
              </a:r>
              <a:endParaRPr lang="en-US" altLang="zh-CN" sz="1600" dirty="0"/>
            </a:p>
            <a:p>
              <a:pPr>
                <a:lnSpc>
                  <a:spcPct val="150000"/>
                </a:lnSpc>
              </a:pPr>
              <a:endParaRPr lang="en-US" altLang="zh-CN" sz="1600" dirty="0"/>
            </a:p>
            <a:p>
              <a:pPr>
                <a:lnSpc>
                  <a:spcPct val="150000"/>
                </a:lnSpc>
              </a:pPr>
              <a:r>
                <a:rPr lang="zh-CN" altLang="en-US" sz="1600" dirty="0"/>
                <a:t>特点是小而独立，轻量级通讯。每个微服务的逻辑相对简单，代码量也小很多，进而修复问题及修改变更会快很多；每个微服务都可以单独进行修改，测试，部署，而多个微服务可以并行演进，从而可以缩短测试，部署和发布的时间</a:t>
              </a:r>
              <a:endParaRPr lang="en-US" altLang="zh-CN" sz="1600" dirty="0"/>
            </a:p>
          </p:txBody>
        </p:sp>
        <p:sp>
          <p:nvSpPr>
            <p:cNvPr id="7" name="等腰三角形 6">
              <a:extLst>
                <a:ext uri="{FF2B5EF4-FFF2-40B4-BE49-F238E27FC236}">
                  <a16:creationId xmlns:a16="http://schemas.microsoft.com/office/drawing/2014/main" id="{984757E4-FA95-43CC-BCCC-7B963CF5FEAE}"/>
                </a:ext>
              </a:extLst>
            </p:cNvPr>
            <p:cNvSpPr/>
            <p:nvPr/>
          </p:nvSpPr>
          <p:spPr>
            <a:xfrm flipH="1" flipV="1">
              <a:off x="10541139" y="1334222"/>
              <a:ext cx="691281" cy="647503"/>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FBC62E06-6FC9-4526-AA90-9994C864A87D}"/>
                </a:ext>
              </a:extLst>
            </p:cNvPr>
            <p:cNvSpPr/>
            <p:nvPr/>
          </p:nvSpPr>
          <p:spPr>
            <a:xfrm>
              <a:off x="4055324" y="2880851"/>
              <a:ext cx="635127" cy="594905"/>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4936443"/>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73D66F5-FBE6-4E01-BDAC-11AD4B0E9B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图片 11">
            <a:extLst>
              <a:ext uri="{FF2B5EF4-FFF2-40B4-BE49-F238E27FC236}">
                <a16:creationId xmlns:a16="http://schemas.microsoft.com/office/drawing/2014/main" id="{A1B031C5-995B-4F4E-BE86-A962947BCC4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027" t="7885" r="10221" b="63405"/>
          <a:stretch/>
        </p:blipFill>
        <p:spPr>
          <a:xfrm>
            <a:off x="810015" y="205562"/>
            <a:ext cx="3583620" cy="1759347"/>
          </a:xfrm>
          <a:prstGeom prst="rect">
            <a:avLst/>
          </a:prstGeom>
        </p:spPr>
      </p:pic>
      <p:sp>
        <p:nvSpPr>
          <p:cNvPr id="3" name="矩形 2">
            <a:extLst>
              <a:ext uri="{FF2B5EF4-FFF2-40B4-BE49-F238E27FC236}">
                <a16:creationId xmlns:a16="http://schemas.microsoft.com/office/drawing/2014/main" id="{8D31A3CB-94C6-4EA9-9230-AC961C15CCBC}"/>
              </a:ext>
            </a:extLst>
          </p:cNvPr>
          <p:cNvSpPr/>
          <p:nvPr/>
        </p:nvSpPr>
        <p:spPr>
          <a:xfrm>
            <a:off x="1698038" y="1659808"/>
            <a:ext cx="8795924" cy="3538383"/>
          </a:xfrm>
          <a:prstGeom prst="rect">
            <a:avLst/>
          </a:prstGeom>
          <a:solidFill>
            <a:schemeClr val="bg1"/>
          </a:solidFill>
          <a:ln w="19050">
            <a:noFill/>
            <a:headEnd type="oval"/>
            <a:tailEnd type="oval"/>
          </a:ln>
          <a:effectLst>
            <a:outerShdw blurRad="1905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6" name="等腰三角形 5">
            <a:extLst>
              <a:ext uri="{FF2B5EF4-FFF2-40B4-BE49-F238E27FC236}">
                <a16:creationId xmlns:a16="http://schemas.microsoft.com/office/drawing/2014/main" id="{B986D070-7EC7-4F7B-8078-6793AD834CE7}"/>
              </a:ext>
            </a:extLst>
          </p:cNvPr>
          <p:cNvSpPr/>
          <p:nvPr/>
        </p:nvSpPr>
        <p:spPr>
          <a:xfrm flipH="1" flipV="1">
            <a:off x="9507793" y="1541820"/>
            <a:ext cx="1104156" cy="1034231"/>
          </a:xfrm>
          <a:prstGeom prst="triangle">
            <a:avLst>
              <a:gd name="adj" fmla="val 0"/>
            </a:avLst>
          </a:prstGeom>
          <a:solidFill>
            <a:srgbClr val="19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D14D400-C73C-485D-8F0C-65BF48E21295}"/>
              </a:ext>
            </a:extLst>
          </p:cNvPr>
          <p:cNvSpPr/>
          <p:nvPr/>
        </p:nvSpPr>
        <p:spPr>
          <a:xfrm>
            <a:off x="1580051" y="4281948"/>
            <a:ext cx="1104156" cy="1034231"/>
          </a:xfrm>
          <a:prstGeom prst="triangle">
            <a:avLst>
              <a:gd name="adj" fmla="val 0"/>
            </a:avLst>
          </a:prstGeom>
          <a:solidFill>
            <a:srgbClr val="EF7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B3C138E-32C4-4B58-BFA2-2A844F24AB15}"/>
              </a:ext>
            </a:extLst>
          </p:cNvPr>
          <p:cNvSpPr/>
          <p:nvPr/>
        </p:nvSpPr>
        <p:spPr>
          <a:xfrm>
            <a:off x="2271251" y="2150806"/>
            <a:ext cx="7649498" cy="2556388"/>
          </a:xfrm>
          <a:prstGeom prst="rect">
            <a:avLst/>
          </a:prstGeom>
          <a:noFill/>
          <a:ln w="28575" cap="rnd">
            <a:solidFill>
              <a:srgbClr val="19A8A7"/>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C74469F-0D60-4FCC-A6C3-C7BDFA3341AE}"/>
              </a:ext>
            </a:extLst>
          </p:cNvPr>
          <p:cNvSpPr txBox="1"/>
          <p:nvPr/>
        </p:nvSpPr>
        <p:spPr>
          <a:xfrm flipH="1">
            <a:off x="3903495" y="3115678"/>
            <a:ext cx="4385010" cy="646331"/>
          </a:xfrm>
          <a:prstGeom prst="rect">
            <a:avLst/>
          </a:prstGeom>
          <a:noFill/>
        </p:spPr>
        <p:txBody>
          <a:bodyPr vert="horz" wrap="square" rtlCol="0">
            <a:spAutoFit/>
          </a:bodyPr>
          <a:lstStyle/>
          <a:p>
            <a:pPr algn="ctr"/>
            <a:r>
              <a:rPr lang="en-US" altLang="zh-CN" sz="36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02.</a:t>
            </a:r>
            <a:r>
              <a:rPr lang="zh-CN" altLang="en-US" sz="3600" b="1" dirty="0">
                <a:solidFill>
                  <a:schemeClr val="tx1">
                    <a:lumMod val="95000"/>
                    <a:lumOff val="5000"/>
                  </a:schemeClr>
                </a:solidFill>
                <a:latin typeface="字魂36号-正文宋楷" panose="02000000000000000000" pitchFamily="2" charset="-122"/>
                <a:ea typeface="字魂36号-正文宋楷" panose="02000000000000000000" pitchFamily="2" charset="-122"/>
              </a:rPr>
              <a:t> 微服务体系结构</a:t>
            </a:r>
          </a:p>
        </p:txBody>
      </p:sp>
      <p:pic>
        <p:nvPicPr>
          <p:cNvPr id="13" name="图片 12">
            <a:extLst>
              <a:ext uri="{FF2B5EF4-FFF2-40B4-BE49-F238E27FC236}">
                <a16:creationId xmlns:a16="http://schemas.microsoft.com/office/drawing/2014/main" id="{2734386E-4A9F-4A63-A626-167EAA65F4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027" t="7885" r="10221" b="63405"/>
          <a:stretch/>
        </p:blipFill>
        <p:spPr>
          <a:xfrm flipH="1" flipV="1">
            <a:off x="7748337" y="4898125"/>
            <a:ext cx="3583620" cy="1759347"/>
          </a:xfrm>
          <a:prstGeom prst="rect">
            <a:avLst/>
          </a:prstGeom>
        </p:spPr>
      </p:pic>
    </p:spTree>
    <p:extLst>
      <p:ext uri="{BB962C8B-B14F-4D97-AF65-F5344CB8AC3E}">
        <p14:creationId xmlns:p14="http://schemas.microsoft.com/office/powerpoint/2010/main" val="883472791"/>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B5B32D9-F744-4CC1-9CBA-04A44C447B65}"/>
              </a:ext>
            </a:extLst>
          </p:cNvPr>
          <p:cNvGrpSpPr/>
          <p:nvPr/>
        </p:nvGrpSpPr>
        <p:grpSpPr>
          <a:xfrm>
            <a:off x="8829852" y="1655422"/>
            <a:ext cx="1719141" cy="3547156"/>
            <a:chOff x="1124647" y="2322702"/>
            <a:chExt cx="1719141" cy="3547156"/>
          </a:xfrm>
        </p:grpSpPr>
        <p:sp>
          <p:nvSpPr>
            <p:cNvPr id="12" name="文本框 11">
              <a:extLst>
                <a:ext uri="{FF2B5EF4-FFF2-40B4-BE49-F238E27FC236}">
                  <a16:creationId xmlns:a16="http://schemas.microsoft.com/office/drawing/2014/main" id="{9FEC406F-87F0-4E98-B8B2-2C1E1189B736}"/>
                </a:ext>
              </a:extLst>
            </p:cNvPr>
            <p:cNvSpPr txBox="1"/>
            <p:nvPr/>
          </p:nvSpPr>
          <p:spPr>
            <a:xfrm>
              <a:off x="1655283" y="3194258"/>
              <a:ext cx="861774" cy="2675600"/>
            </a:xfrm>
            <a:prstGeom prst="rect">
              <a:avLst/>
            </a:prstGeom>
            <a:noFill/>
          </p:spPr>
          <p:txBody>
            <a:bodyPr vert="eaVert" wrap="square" rtlCol="0">
              <a:spAutoFit/>
            </a:bodyPr>
            <a:lstStyle/>
            <a:p>
              <a:r>
                <a:rPr lang="zh-CN" altLang="en-US" sz="4400" dirty="0">
                  <a:solidFill>
                    <a:schemeClr val="tx1">
                      <a:lumMod val="95000"/>
                      <a:lumOff val="5000"/>
                    </a:schemeClr>
                  </a:solidFill>
                  <a:latin typeface="字魂36号-正文宋楷" panose="02000000000000000000" pitchFamily="2" charset="-122"/>
                  <a:ea typeface="字魂36号-正文宋楷" panose="02000000000000000000" pitchFamily="2" charset="-122"/>
                </a:rPr>
                <a:t>基本特征</a:t>
              </a:r>
            </a:p>
          </p:txBody>
        </p:sp>
        <p:pic>
          <p:nvPicPr>
            <p:cNvPr id="14" name="图片 13">
              <a:extLst>
                <a:ext uri="{FF2B5EF4-FFF2-40B4-BE49-F238E27FC236}">
                  <a16:creationId xmlns:a16="http://schemas.microsoft.com/office/drawing/2014/main" id="{C0FB04B3-0024-4D42-A9F0-58489C95F4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2027" t="7885" r="10221" b="68446"/>
            <a:stretch/>
          </p:blipFill>
          <p:spPr>
            <a:xfrm>
              <a:off x="1124647" y="2322702"/>
              <a:ext cx="1719141" cy="695802"/>
            </a:xfrm>
            <a:prstGeom prst="rect">
              <a:avLst/>
            </a:prstGeom>
          </p:spPr>
        </p:pic>
      </p:grpSp>
      <p:sp>
        <p:nvSpPr>
          <p:cNvPr id="17" name="矩形: 圆角 16">
            <a:extLst>
              <a:ext uri="{FF2B5EF4-FFF2-40B4-BE49-F238E27FC236}">
                <a16:creationId xmlns:a16="http://schemas.microsoft.com/office/drawing/2014/main" id="{9C931659-FFEF-4411-BAAB-30EC05CCD95D}"/>
              </a:ext>
            </a:extLst>
          </p:cNvPr>
          <p:cNvSpPr/>
          <p:nvPr/>
        </p:nvSpPr>
        <p:spPr>
          <a:xfrm>
            <a:off x="5405067" y="1904813"/>
            <a:ext cx="3024947" cy="3386254"/>
          </a:xfrm>
          <a:prstGeom prst="roundRect">
            <a:avLst/>
          </a:prstGeom>
          <a:noFill/>
          <a:ln w="19050">
            <a:solidFill>
              <a:srgbClr val="19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04124E5A-16DF-4A0F-AE38-B03EA153878D}"/>
              </a:ext>
            </a:extLst>
          </p:cNvPr>
          <p:cNvSpPr/>
          <p:nvPr/>
        </p:nvSpPr>
        <p:spPr>
          <a:xfrm>
            <a:off x="1643007" y="1904813"/>
            <a:ext cx="3024947" cy="3386254"/>
          </a:xfrm>
          <a:prstGeom prst="roundRect">
            <a:avLst/>
          </a:prstGeom>
          <a:noFill/>
          <a:ln w="19050">
            <a:solidFill>
              <a:srgbClr val="19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0CA0E2C-E8AF-4A33-B0A7-629CAA4ACD99}"/>
              </a:ext>
            </a:extLst>
          </p:cNvPr>
          <p:cNvSpPr txBox="1"/>
          <p:nvPr/>
        </p:nvSpPr>
        <p:spPr>
          <a:xfrm>
            <a:off x="1998192" y="2274501"/>
            <a:ext cx="2314575" cy="2646878"/>
          </a:xfrm>
          <a:prstGeom prst="rect">
            <a:avLst/>
          </a:prstGeom>
          <a:noFill/>
        </p:spPr>
        <p:txBody>
          <a:bodyPr wrap="square" rtlCol="0">
            <a:spAutoFit/>
          </a:bodyPr>
          <a:lstStyle/>
          <a:p>
            <a:pPr marL="342900" indent="-342900">
              <a:buAutoNum type="arabicPeriod"/>
            </a:pPr>
            <a:r>
              <a:rPr lang="zh-CN" altLang="en-US" dirty="0"/>
              <a:t>服务单一职责</a:t>
            </a:r>
            <a:endParaRPr lang="en-US" altLang="zh-CN" dirty="0"/>
          </a:p>
          <a:p>
            <a:pPr marL="342900" indent="-342900">
              <a:buAutoNum type="arabicPeriod"/>
            </a:pPr>
            <a:endParaRPr lang="en-US" altLang="zh-CN" dirty="0"/>
          </a:p>
          <a:p>
            <a:r>
              <a:rPr lang="zh-CN" altLang="zh-CN" sz="1600" dirty="0"/>
              <a:t>对于每个服务来说，应该严格的按照业务来设计，尽可能的将服务拆分的更小，只负责提供单一的功能，单一职责原则可以将服务之间的耦合降到最低。</a:t>
            </a:r>
          </a:p>
          <a:p>
            <a:endParaRPr lang="zh-CN" altLang="en-US" dirty="0"/>
          </a:p>
        </p:txBody>
      </p:sp>
      <p:sp>
        <p:nvSpPr>
          <p:cNvPr id="13" name="文本框 12">
            <a:extLst>
              <a:ext uri="{FF2B5EF4-FFF2-40B4-BE49-F238E27FC236}">
                <a16:creationId xmlns:a16="http://schemas.microsoft.com/office/drawing/2014/main" id="{805D5997-8DDA-40F0-A935-40C36DB62585}"/>
              </a:ext>
            </a:extLst>
          </p:cNvPr>
          <p:cNvSpPr txBox="1"/>
          <p:nvPr/>
        </p:nvSpPr>
        <p:spPr>
          <a:xfrm>
            <a:off x="5884392" y="2140247"/>
            <a:ext cx="2314575" cy="3139321"/>
          </a:xfrm>
          <a:prstGeom prst="rect">
            <a:avLst/>
          </a:prstGeom>
          <a:noFill/>
        </p:spPr>
        <p:txBody>
          <a:bodyPr wrap="square" rtlCol="0">
            <a:spAutoFit/>
          </a:bodyPr>
          <a:lstStyle/>
          <a:p>
            <a:pPr marL="342900" indent="-342900">
              <a:buAutoNum type="arabicPeriod" startAt="2"/>
            </a:pPr>
            <a:r>
              <a:rPr lang="zh-CN" altLang="en-US" dirty="0"/>
              <a:t>部署独立</a:t>
            </a:r>
            <a:endParaRPr lang="en-US" altLang="zh-CN" dirty="0"/>
          </a:p>
          <a:p>
            <a:pPr marL="342900" indent="-342900">
              <a:buAutoNum type="arabicPeriod" startAt="2"/>
            </a:pPr>
            <a:endParaRPr lang="en-US" altLang="zh-CN" dirty="0"/>
          </a:p>
          <a:p>
            <a:r>
              <a:rPr lang="zh-CN" altLang="zh-CN" sz="1600" dirty="0"/>
              <a:t>每个服务独立部署，好处是功能可以独立升级，新的需求上线快，一个项目不需要全部开发完毕才进行交付，每个服务开发完毕可以独立上线，当服务升级时对其他业务无影响，达到持续交付的目的。</a:t>
            </a:r>
          </a:p>
          <a:p>
            <a:endParaRPr lang="zh-CN" altLang="en-US" dirty="0"/>
          </a:p>
        </p:txBody>
      </p:sp>
    </p:spTree>
    <p:extLst>
      <p:ext uri="{BB962C8B-B14F-4D97-AF65-F5344CB8AC3E}">
        <p14:creationId xmlns:p14="http://schemas.microsoft.com/office/powerpoint/2010/main" val="2610040537"/>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B5B32D9-F744-4CC1-9CBA-04A44C447B65}"/>
              </a:ext>
            </a:extLst>
          </p:cNvPr>
          <p:cNvGrpSpPr/>
          <p:nvPr/>
        </p:nvGrpSpPr>
        <p:grpSpPr>
          <a:xfrm>
            <a:off x="8829852" y="1655422"/>
            <a:ext cx="1719141" cy="3547156"/>
            <a:chOff x="1124647" y="2322702"/>
            <a:chExt cx="1719141" cy="3547156"/>
          </a:xfrm>
        </p:grpSpPr>
        <p:sp>
          <p:nvSpPr>
            <p:cNvPr id="12" name="文本框 11">
              <a:extLst>
                <a:ext uri="{FF2B5EF4-FFF2-40B4-BE49-F238E27FC236}">
                  <a16:creationId xmlns:a16="http://schemas.microsoft.com/office/drawing/2014/main" id="{9FEC406F-87F0-4E98-B8B2-2C1E1189B736}"/>
                </a:ext>
              </a:extLst>
            </p:cNvPr>
            <p:cNvSpPr txBox="1"/>
            <p:nvPr/>
          </p:nvSpPr>
          <p:spPr>
            <a:xfrm>
              <a:off x="1655283" y="3194258"/>
              <a:ext cx="861774" cy="2675600"/>
            </a:xfrm>
            <a:prstGeom prst="rect">
              <a:avLst/>
            </a:prstGeom>
            <a:noFill/>
          </p:spPr>
          <p:txBody>
            <a:bodyPr vert="eaVert" wrap="square" rtlCol="0">
              <a:spAutoFit/>
            </a:bodyPr>
            <a:lstStyle/>
            <a:p>
              <a:r>
                <a:rPr lang="zh-CN" altLang="en-US" sz="4400" dirty="0">
                  <a:solidFill>
                    <a:schemeClr val="tx1">
                      <a:lumMod val="95000"/>
                      <a:lumOff val="5000"/>
                    </a:schemeClr>
                  </a:solidFill>
                  <a:latin typeface="字魂36号-正文宋楷" panose="02000000000000000000" pitchFamily="2" charset="-122"/>
                  <a:ea typeface="字魂36号-正文宋楷" panose="02000000000000000000" pitchFamily="2" charset="-122"/>
                </a:rPr>
                <a:t>基本特征</a:t>
              </a:r>
            </a:p>
          </p:txBody>
        </p:sp>
        <p:pic>
          <p:nvPicPr>
            <p:cNvPr id="14" name="图片 13">
              <a:extLst>
                <a:ext uri="{FF2B5EF4-FFF2-40B4-BE49-F238E27FC236}">
                  <a16:creationId xmlns:a16="http://schemas.microsoft.com/office/drawing/2014/main" id="{C0FB04B3-0024-4D42-A9F0-58489C95F4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2027" t="7885" r="10221" b="68446"/>
            <a:stretch/>
          </p:blipFill>
          <p:spPr>
            <a:xfrm>
              <a:off x="1124647" y="2322702"/>
              <a:ext cx="1719141" cy="695802"/>
            </a:xfrm>
            <a:prstGeom prst="rect">
              <a:avLst/>
            </a:prstGeom>
          </p:spPr>
        </p:pic>
      </p:grpSp>
      <p:sp>
        <p:nvSpPr>
          <p:cNvPr id="17" name="矩形: 圆角 16">
            <a:extLst>
              <a:ext uri="{FF2B5EF4-FFF2-40B4-BE49-F238E27FC236}">
                <a16:creationId xmlns:a16="http://schemas.microsoft.com/office/drawing/2014/main" id="{9C931659-FFEF-4411-BAAB-30EC05CCD95D}"/>
              </a:ext>
            </a:extLst>
          </p:cNvPr>
          <p:cNvSpPr/>
          <p:nvPr/>
        </p:nvSpPr>
        <p:spPr>
          <a:xfrm>
            <a:off x="5405067" y="1904813"/>
            <a:ext cx="3024947" cy="3386254"/>
          </a:xfrm>
          <a:prstGeom prst="roundRect">
            <a:avLst/>
          </a:prstGeom>
          <a:noFill/>
          <a:ln w="19050">
            <a:solidFill>
              <a:srgbClr val="19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04124E5A-16DF-4A0F-AE38-B03EA153878D}"/>
              </a:ext>
            </a:extLst>
          </p:cNvPr>
          <p:cNvSpPr/>
          <p:nvPr/>
        </p:nvSpPr>
        <p:spPr>
          <a:xfrm>
            <a:off x="1643007" y="1904813"/>
            <a:ext cx="3024947" cy="3386254"/>
          </a:xfrm>
          <a:prstGeom prst="roundRect">
            <a:avLst/>
          </a:prstGeom>
          <a:noFill/>
          <a:ln w="19050">
            <a:solidFill>
              <a:srgbClr val="19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0CA0E2C-E8AF-4A33-B0A7-629CAA4ACD99}"/>
              </a:ext>
            </a:extLst>
          </p:cNvPr>
          <p:cNvSpPr txBox="1"/>
          <p:nvPr/>
        </p:nvSpPr>
        <p:spPr>
          <a:xfrm>
            <a:off x="1998192" y="2274501"/>
            <a:ext cx="2314575" cy="2616101"/>
          </a:xfrm>
          <a:prstGeom prst="rect">
            <a:avLst/>
          </a:prstGeom>
          <a:noFill/>
        </p:spPr>
        <p:txBody>
          <a:bodyPr wrap="square" rtlCol="0">
            <a:spAutoFit/>
          </a:bodyPr>
          <a:lstStyle/>
          <a:p>
            <a:r>
              <a:rPr lang="en-US" altLang="zh-CN" dirty="0"/>
              <a:t>3.</a:t>
            </a:r>
            <a:r>
              <a:rPr lang="zh-CN" altLang="en-US" dirty="0"/>
              <a:t>     业务数据独立</a:t>
            </a:r>
            <a:endParaRPr lang="en-US" altLang="zh-CN" dirty="0"/>
          </a:p>
          <a:p>
            <a:pPr marL="342900" indent="-342900">
              <a:buAutoNum type="arabicPeriod"/>
            </a:pPr>
            <a:endParaRPr lang="en-US" altLang="zh-CN" dirty="0"/>
          </a:p>
          <a:p>
            <a:r>
              <a:rPr lang="zh-CN" altLang="zh-CN" sz="1600" dirty="0"/>
              <a:t>业务拆分之后，服务是独立自治的，此时的耦合就集中在数据层面，想要彻底解耦服务需要在服务拆分的同时也将数据进行拆分，服务和数据库绑定，成为一个独立的结构。</a:t>
            </a:r>
            <a:endParaRPr lang="zh-CN" altLang="en-US" sz="1600" dirty="0"/>
          </a:p>
        </p:txBody>
      </p:sp>
      <p:sp>
        <p:nvSpPr>
          <p:cNvPr id="13" name="文本框 12">
            <a:extLst>
              <a:ext uri="{FF2B5EF4-FFF2-40B4-BE49-F238E27FC236}">
                <a16:creationId xmlns:a16="http://schemas.microsoft.com/office/drawing/2014/main" id="{805D5997-8DDA-40F0-A935-40C36DB62585}"/>
              </a:ext>
            </a:extLst>
          </p:cNvPr>
          <p:cNvSpPr txBox="1"/>
          <p:nvPr/>
        </p:nvSpPr>
        <p:spPr>
          <a:xfrm>
            <a:off x="5762626" y="2140247"/>
            <a:ext cx="2436342" cy="3385542"/>
          </a:xfrm>
          <a:prstGeom prst="rect">
            <a:avLst/>
          </a:prstGeom>
          <a:noFill/>
        </p:spPr>
        <p:txBody>
          <a:bodyPr wrap="square" rtlCol="0">
            <a:spAutoFit/>
          </a:bodyPr>
          <a:lstStyle/>
          <a:p>
            <a:r>
              <a:rPr lang="en-US" altLang="zh-CN" dirty="0"/>
              <a:t>4.</a:t>
            </a:r>
            <a:r>
              <a:rPr lang="zh-CN" altLang="en-US" dirty="0"/>
              <a:t>     轻量级通信</a:t>
            </a:r>
            <a:endParaRPr lang="en-US" altLang="zh-CN" dirty="0"/>
          </a:p>
          <a:p>
            <a:pPr marL="342900" indent="-342900">
              <a:buAutoNum type="arabicPeriod" startAt="2"/>
            </a:pPr>
            <a:endParaRPr lang="en-US" altLang="zh-CN" dirty="0"/>
          </a:p>
          <a:p>
            <a:r>
              <a:rPr lang="zh-CN" altLang="zh-CN" sz="1600" dirty="0"/>
              <a:t>服务异构的特点造成采用不同技术栈的服务可能无法直接进行通信，统一的技术栈一般会有特定的通信方式，例如</a:t>
            </a:r>
            <a:r>
              <a:rPr lang="en-US" altLang="zh-CN" sz="1600" dirty="0"/>
              <a:t>java</a:t>
            </a:r>
            <a:r>
              <a:rPr lang="zh-CN" altLang="zh-CN" sz="1600" dirty="0"/>
              <a:t>的</a:t>
            </a:r>
            <a:r>
              <a:rPr lang="en-US" altLang="zh-CN" sz="1600" dirty="0"/>
              <a:t>RPC</a:t>
            </a:r>
            <a:r>
              <a:rPr lang="zh-CN" altLang="zh-CN" sz="1600" dirty="0"/>
              <a:t>框架，对于其他的语言则无法进行通信，因此最好采用轻量级对的语言无关的通信协议进行通信，例如</a:t>
            </a:r>
            <a:r>
              <a:rPr lang="en-US" altLang="zh-CN" sz="1600" dirty="0"/>
              <a:t>http</a:t>
            </a:r>
            <a:r>
              <a:rPr lang="zh-CN" altLang="zh-CN" sz="1600" dirty="0"/>
              <a:t>协议或是消息队列</a:t>
            </a:r>
            <a:r>
              <a:rPr lang="zh-CN" altLang="en-US" sz="1600" dirty="0"/>
              <a:t>。</a:t>
            </a:r>
            <a:endParaRPr lang="zh-CN" altLang="zh-CN" sz="1600" dirty="0"/>
          </a:p>
          <a:p>
            <a:endParaRPr lang="zh-CN" altLang="en-US" dirty="0"/>
          </a:p>
        </p:txBody>
      </p:sp>
    </p:spTree>
    <p:extLst>
      <p:ext uri="{BB962C8B-B14F-4D97-AF65-F5344CB8AC3E}">
        <p14:creationId xmlns:p14="http://schemas.microsoft.com/office/powerpoint/2010/main" val="1991011024"/>
      </p:ext>
    </p:extLst>
  </p:cSld>
  <p:clrMapOvr>
    <a:masterClrMapping/>
  </p:clrMapOvr>
  <mc:AlternateContent xmlns:mc="http://schemas.openxmlformats.org/markup-compatibility/2006" xmlns:p14="http://schemas.microsoft.com/office/powerpoint/2010/main">
    <mc:Choice Requires="p14">
      <p:transition spd="slow" p14:dur="3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951</TotalTime>
  <Words>2142</Words>
  <Application>Microsoft Office PowerPoint</Application>
  <PresentationFormat>宽屏</PresentationFormat>
  <Paragraphs>105</Paragraphs>
  <Slides>28</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等线</vt:lpstr>
      <vt:lpstr>微软雅黑</vt:lpstr>
      <vt:lpstr>字魂36号-正文宋楷</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任 斌彬</cp:lastModifiedBy>
  <cp:revision>47</cp:revision>
  <dcterms:created xsi:type="dcterms:W3CDTF">2017-08-18T03:02:00Z</dcterms:created>
  <dcterms:modified xsi:type="dcterms:W3CDTF">2020-06-18T01:43:58Z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