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7" r:id="rId6"/>
    <p:sldId id="266" r:id="rId7"/>
    <p:sldId id="268" r:id="rId8"/>
    <p:sldId id="277" r:id="rId9"/>
    <p:sldId id="278" r:id="rId10"/>
    <p:sldId id="269" r:id="rId11"/>
    <p:sldId id="270" r:id="rId12"/>
    <p:sldId id="272" r:id="rId13"/>
    <p:sldId id="271" r:id="rId14"/>
    <p:sldId id="273" r:id="rId15"/>
    <p:sldId id="303" r:id="rId16"/>
    <p:sldId id="274" r:id="rId17"/>
    <p:sldId id="304" r:id="rId18"/>
    <p:sldId id="275" r:id="rId19"/>
    <p:sldId id="305" r:id="rId20"/>
    <p:sldId id="276" r:id="rId21"/>
    <p:sldId id="279" r:id="rId22"/>
    <p:sldId id="280" r:id="rId23"/>
    <p:sldId id="283" r:id="rId24"/>
    <p:sldId id="285" r:id="rId25"/>
    <p:sldId id="286" r:id="rId26"/>
    <p:sldId id="287" r:id="rId27"/>
    <p:sldId id="288" r:id="rId28"/>
    <p:sldId id="289" r:id="rId29"/>
    <p:sldId id="284" r:id="rId30"/>
    <p:sldId id="290" r:id="rId31"/>
    <p:sldId id="291" r:id="rId32"/>
    <p:sldId id="26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6" r:id="rId45"/>
    <p:sldId id="307" r:id="rId46"/>
    <p:sldId id="308" r:id="rId47"/>
    <p:sldId id="314" r:id="rId48"/>
    <p:sldId id="311" r:id="rId49"/>
    <p:sldId id="313" r:id="rId50"/>
    <p:sldId id="346" r:id="rId51"/>
    <p:sldId id="347" r:id="rId52"/>
    <p:sldId id="345" r:id="rId53"/>
    <p:sldId id="315" r:id="rId54"/>
    <p:sldId id="316" r:id="rId55"/>
    <p:sldId id="262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8" r:id="rId64"/>
    <p:sldId id="349" r:id="rId65"/>
    <p:sldId id="350" r:id="rId66"/>
    <p:sldId id="351" r:id="rId67"/>
    <p:sldId id="352" r:id="rId68"/>
    <p:sldId id="353" r:id="rId69"/>
    <p:sldId id="388" r:id="rId70"/>
    <p:sldId id="389" r:id="rId71"/>
    <p:sldId id="354" r:id="rId72"/>
    <p:sldId id="385" r:id="rId73"/>
    <p:sldId id="386" r:id="rId74"/>
    <p:sldId id="387" r:id="rId75"/>
    <p:sldId id="355" r:id="rId76"/>
    <p:sldId id="356" r:id="rId77"/>
    <p:sldId id="357" r:id="rId78"/>
    <p:sldId id="358" r:id="rId79"/>
    <p:sldId id="390" r:id="rId80"/>
    <p:sldId id="391" r:id="rId81"/>
    <p:sldId id="392" r:id="rId82"/>
    <p:sldId id="393" r:id="rId83"/>
    <p:sldId id="361" r:id="rId84"/>
    <p:sldId id="369" r:id="rId85"/>
    <p:sldId id="395" r:id="rId86"/>
    <p:sldId id="396" r:id="rId87"/>
    <p:sldId id="397" r:id="rId88"/>
    <p:sldId id="371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273" autoAdjust="0"/>
    <p:restoredTop sz="94660"/>
  </p:normalViewPr>
  <p:slideViewPr>
    <p:cSldViewPr>
      <p:cViewPr>
        <p:scale>
          <a:sx n="60" d="100"/>
          <a:sy n="60" d="100"/>
        </p:scale>
        <p:origin x="-677" y="-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breeding.net/" TargetMode="External"/><Relationship Id="rId2" Type="http://schemas.openxmlformats.org/officeDocument/2006/relationships/hyperlink" Target="mailto:wangjiankang@caas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连锁分析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和遗传图谱构建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王建康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中国农业科学院作物科学研究所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wangjiankang@caas.cn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http://www.isbreeding.net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marL="0" indent="0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种基因型的频率向量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个基因座位上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种基因型的频率用行向量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如果把组成群体的不同个体视为从遗传群体中抽取的一组随机样本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这组样本将服从频率为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的多项分布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10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种基因型包含了一个随机样本所有可能的取值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行向量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的元素之和为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概率统计中称之为概率向量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4415"/>
              </p:ext>
            </p:extLst>
          </p:nvPr>
        </p:nvGraphicFramePr>
        <p:xfrm>
          <a:off x="115685" y="2360808"/>
          <a:ext cx="8912629" cy="49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公式" r:id="rId3" imgW="4863960" imgH="241200" progId="Equation.3">
                  <p:embed/>
                </p:oleObj>
              </mc:Choice>
              <mc:Fallback>
                <p:oleObj name="公式" r:id="rId3" imgW="4863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85" y="2360808"/>
                        <a:ext cx="8912629" cy="49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60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marL="0" indent="0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后续世代中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种基因型的频率向量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为表达方便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把自交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单倍体加倍统称为交配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交配之后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群体进入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世代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交配后的基因型也有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种可能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但它们的频率却发生了变化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交配后群体的频率用行向量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+1)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58802"/>
              </p:ext>
            </p:extLst>
          </p:nvPr>
        </p:nvGraphicFramePr>
        <p:xfrm>
          <a:off x="-3094" y="3212976"/>
          <a:ext cx="9145406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3" imgW="5080000" imgH="241300" progId="Equation.3">
                  <p:embed/>
                </p:oleObj>
              </mc:Choice>
              <mc:Fallback>
                <p:oleObj name="公式" r:id="rId3" imgW="50800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94" y="3212976"/>
                        <a:ext cx="9145406" cy="404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76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8052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世代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的基因型频率仅依赖于世代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的基因型频率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而与世代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之前的基因型频率无关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如果把不同世代群体中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个体的基因型看作随机变量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这些随机变量则形成一个马尔可夫链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表示特定交配方式下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一次交配的转移矩阵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转移矩阵的每一行代表每种基因型产生的各种后代基因型的频率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这个矩阵的每一行的元素之和为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概率统计中称为概率转移</a:t>
            </a:r>
            <a:r>
              <a:rPr lang="zh-CN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zh-CN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5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转移矩阵的作用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Autofit/>
          </a:bodyPr>
          <a:lstStyle/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次交配发生后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基因型的频率向量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+1)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就能表示为交配前的频率向量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与转移矩阵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的乘积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如果知道了各种交配方式的转移矩阵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就能得到一个群体交配后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各种基因型的理论频率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下面首先给出与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回交一代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回交一代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自交一代和加倍单倍体一代后的转移矩阵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回交一代的转移矩阵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P2B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回交一代的转移矩阵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表示自交一代的转移矩阵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表示加倍单倍体的转移矩阵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45774"/>
              </p:ext>
            </p:extLst>
          </p:nvPr>
        </p:nvGraphicFramePr>
        <p:xfrm>
          <a:off x="3059832" y="2348880"/>
          <a:ext cx="2452953" cy="6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3" imgW="761669" imgH="190417" progId="Equation.3">
                  <p:embed/>
                </p:oleObj>
              </mc:Choice>
              <mc:Fallback>
                <p:oleObj name="公式" r:id="rId3" imgW="761669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348880"/>
                        <a:ext cx="2452953" cy="6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86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3384376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后代的基因型全部为类型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 (AABB),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行只有第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个元素为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后代的基因型只能为类型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或类型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2 (AABb),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两种基因型的频率均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行的前两个元素均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7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3384376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后代的基因型全部为类型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2 (AABb).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个元素为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后代的基因型只能为类型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或类型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4 (AaBB),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两种基因型的频率均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两个元素均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0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AB/ab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4464496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AB/ab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后代的基因型只能为类型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 (AABB),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2 (AABb),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4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5 (AB/ab)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四种可能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是非交换型配子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杂交产生的基因型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频率均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(1-</a:t>
            </a:r>
            <a:r>
              <a:rPr lang="de-AT" altLang="zh-CN" sz="2800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)/2.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是交换型配子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杂交产生的基因型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频率均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/2.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1, 2, 4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四个元素分别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de-AT" altLang="zh-CN" sz="2800" i="1" dirty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)/2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de-AT" altLang="zh-CN" sz="2800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/2, </a:t>
            </a:r>
            <a:r>
              <a:rPr lang="de-AT" altLang="zh-CN" sz="2800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/2 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de-AT" altLang="zh-CN" sz="2800" i="1" dirty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)/2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4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Ab/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4608512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AB/ab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类似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Ab/aB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后代的基因型只能为类型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 (AABB),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2 (AABb),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4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5 (AB/ab)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四种可能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但是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相对于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Ab/aB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来说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是交换型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是非交换型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是交换型配子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杂交产生的基因型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频率均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/2.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是非交换型配子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的配子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杂交产生的基因型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频率均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de-AT" altLang="zh-CN" sz="2800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)/2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1, 2, 4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四个元素分别为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/2, 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(1-</a:t>
            </a:r>
            <a:r>
              <a:rPr lang="de-AT" altLang="zh-CN" sz="2800" i="1" dirty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)/2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(1-</a:t>
            </a:r>
            <a:r>
              <a:rPr lang="de-AT" altLang="zh-CN" sz="2800" i="1" dirty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)/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AT" altLang="zh-CN" sz="2800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/2,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8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7776864" cy="3672408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后代的基因型只能为类型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2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或类型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5 (AB/ab),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两种基因型的频率均</a:t>
            </a:r>
            <a:r>
              <a:rPr lang="zh-CN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de-AT" altLang="zh-CN" sz="28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1/2.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两个元素均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1/2,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后代的基因型全部为类型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4 (AaBB).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个元素为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0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7416824" cy="3312368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后代的基因型只能为类型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4 (AaBB)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或类型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 (AB/ab),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两种基因型的频率均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1/2.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两个元素均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de-AT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1/2,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P1 (AABB)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回交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后代的基因型全部为类型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 (AB/ab).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P1B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行只有第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个元素为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其他为均</a:t>
            </a:r>
            <a:r>
              <a:rPr lang="de-AT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2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连锁图谱在遗传研究中的重要性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重组率是指两个标记或基因座位之间发生奇数次交换的概率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直观上反映了两个基因座位间的遗传距离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重组率的估计是遗传研究中的经典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连锁图谱是指基因或标记在染色体上的相对位置与遗传距离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遗传距离一般以厘摩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centi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-Morgan,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1%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的重组率对应的遗传距离定义为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1cM</a:t>
            </a:r>
          </a:p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世界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上第一张遗传连锁图谱是利用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个形态特性标记构建的果蝇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染色体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现在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的连锁图谱一般都包含成百上千个标记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建立在重组率估计之上的连锁图谱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是开展遗传研究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基因定位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精细定位和克隆的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前提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56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回交的转移矩阵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92335"/>
              </p:ext>
            </p:extLst>
          </p:nvPr>
        </p:nvGraphicFramePr>
        <p:xfrm>
          <a:off x="1187624" y="1340768"/>
          <a:ext cx="7779845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公式" r:id="rId3" imgW="4127500" imgH="2286000" progId="Equation.3">
                  <p:embed/>
                </p:oleObj>
              </mc:Choice>
              <mc:Fallback>
                <p:oleObj name="公式" r:id="rId3" imgW="4127500" imgH="228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40768"/>
                        <a:ext cx="7779845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1268760"/>
            <a:ext cx="115212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AB/ab</a:t>
            </a:r>
          </a:p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</a:t>
            </a: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zh-CN" altLang="en-US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543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与亲本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回交的转移矩阵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268760"/>
            <a:ext cx="115212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AB/ab</a:t>
            </a:r>
          </a:p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</a:t>
            </a: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zh-CN" altLang="en-US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97910"/>
              </p:ext>
            </p:extLst>
          </p:nvPr>
        </p:nvGraphicFramePr>
        <p:xfrm>
          <a:off x="1187624" y="1340768"/>
          <a:ext cx="7779845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公式" r:id="rId3" imgW="4127500" imgH="2286000" progId="Equation.3">
                  <p:embed/>
                </p:oleObj>
              </mc:Choice>
              <mc:Fallback>
                <p:oleObj name="公式" r:id="rId3" imgW="4127500" imgH="228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40768"/>
                        <a:ext cx="7779845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68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自交世代转移矩阵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：双纯型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0"/>
            <a:r>
              <a:rPr lang="zh-CN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杂合座位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即两个座位上的基因型都纯合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纯合基因型的自交后代的基因型与亲代相同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四种纯合基因型分别对应于类型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(AABB),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(AAbb),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(aaBB)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(aabb).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个因素为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其余因素为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个因素为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其余因素为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个因素为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其余因素为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0;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个因素为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其余因素为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endParaRPr lang="zh-CN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35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marL="0" indent="0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自交世代转移矩阵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：单纯或单杂型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一个座位纯合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一个座位杂合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在杂合座位上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自交后代的基因型按照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1:2:1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的比例分离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即频率分别</a:t>
            </a:r>
            <a:r>
              <a:rPr lang="zh-CN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1/4</a:t>
            </a:r>
            <a:r>
              <a:rPr lang="de-AT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zh-CN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1/4</a:t>
            </a:r>
            <a:r>
              <a:rPr lang="de-AT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(AABb)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自交后代的基因型为类型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(AABB),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(AABb)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(AAbb),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频率分别为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转移矩阵</a:t>
            </a:r>
            <a:r>
              <a:rPr lang="de-AT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de-AT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行的第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1, 2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1/4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1/4</a:t>
            </a:r>
            <a:r>
              <a:rPr lang="de-AT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其余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(AaBB),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(Aabb)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 (aaBb)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与类型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类似</a:t>
            </a:r>
            <a:r>
              <a:rPr lang="de-AT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78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marL="0" indent="0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自交世代转移矩阵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：双杂型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AB/ab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02945"/>
              </p:ext>
            </p:extLst>
          </p:nvPr>
        </p:nvGraphicFramePr>
        <p:xfrm>
          <a:off x="200788" y="1484784"/>
          <a:ext cx="89040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20"/>
                <a:gridCol w="1911414"/>
                <a:gridCol w="1838643"/>
                <a:gridCol w="1812608"/>
                <a:gridCol w="1911414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200" dirty="0" smtClean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雌配子</a:t>
                      </a:r>
                      <a:endParaRPr lang="zh-CN" altLang="en-US" sz="2200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雄配子</a:t>
                      </a:r>
                      <a:endParaRPr lang="zh-CN" altLang="en-US" sz="2200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(1-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)/2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err="1" smtClean="0"/>
                        <a:t>aB</a:t>
                      </a:r>
                      <a:r>
                        <a:rPr lang="en-US" altLang="zh-CN" sz="2200" dirty="0" smtClean="0"/>
                        <a:t>,</a:t>
                      </a:r>
                      <a:r>
                        <a:rPr lang="en-US" altLang="zh-CN" sz="2200" baseline="0" dirty="0" smtClean="0"/>
                        <a:t> 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(1-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)/2</a:t>
                      </a:r>
                      <a:endParaRPr lang="zh-CN" altLang="en-US" sz="2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(1-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)/2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AABB, 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AB/ab, 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Ab/</a:t>
                      </a:r>
                      <a:r>
                        <a:rPr lang="en-US" altLang="zh-CN" sz="2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err="1" smtClean="0"/>
                        <a:t>aB</a:t>
                      </a:r>
                      <a:r>
                        <a:rPr lang="en-US" altLang="zh-CN" sz="2200" dirty="0" smtClean="0"/>
                        <a:t>,</a:t>
                      </a:r>
                      <a:r>
                        <a:rPr lang="en-US" altLang="zh-CN" sz="2200" baseline="0" dirty="0" smtClean="0"/>
                        <a:t> 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Ab/</a:t>
                      </a:r>
                      <a:r>
                        <a:rPr lang="en-US" altLang="zh-CN" sz="2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(1-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)/2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AB/ab, 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(1-r)/4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087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marL="0" indent="0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自交世代转移矩阵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：双杂型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Ab/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11890"/>
              </p:ext>
            </p:extLst>
          </p:nvPr>
        </p:nvGraphicFramePr>
        <p:xfrm>
          <a:off x="200788" y="1484784"/>
          <a:ext cx="88786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/>
                <a:gridCol w="1837055"/>
                <a:gridCol w="1906016"/>
                <a:gridCol w="1906016"/>
                <a:gridCol w="180213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200" dirty="0" smtClean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雌配子</a:t>
                      </a:r>
                      <a:endParaRPr lang="zh-CN" altLang="en-US" sz="2200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雄配子</a:t>
                      </a:r>
                      <a:endParaRPr lang="zh-CN" altLang="en-US" sz="2200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(1-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i="0" baseline="0" dirty="0" smtClean="0"/>
                        <a:t>)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err="1" smtClean="0"/>
                        <a:t>aB</a:t>
                      </a:r>
                      <a:r>
                        <a:rPr lang="en-US" altLang="zh-CN" sz="2200" dirty="0" smtClean="0"/>
                        <a:t>,</a:t>
                      </a:r>
                      <a:r>
                        <a:rPr lang="en-US" altLang="zh-CN" sz="2200" baseline="0" dirty="0" smtClean="0"/>
                        <a:t> (1-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i="0" baseline="0" dirty="0" smtClean="0"/>
                        <a:t>)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AABB,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AB/ab,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(1-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i="0" baseline="0" dirty="0" smtClean="0"/>
                        <a:t>)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Ab/</a:t>
                      </a:r>
                      <a:r>
                        <a:rPr lang="en-US" altLang="zh-CN" sz="2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err="1" smtClean="0"/>
                        <a:t>aB</a:t>
                      </a:r>
                      <a:r>
                        <a:rPr lang="en-US" altLang="zh-CN" sz="2200" dirty="0" smtClean="0"/>
                        <a:t>,</a:t>
                      </a:r>
                      <a:r>
                        <a:rPr lang="en-US" altLang="zh-CN" sz="2200" baseline="0" dirty="0" smtClean="0"/>
                        <a:t> (1-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i="0" baseline="0" dirty="0" smtClean="0"/>
                        <a:t>)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Ab/</a:t>
                      </a:r>
                      <a:r>
                        <a:rPr lang="en-US" altLang="zh-CN" sz="2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ab,</a:t>
                      </a:r>
                      <a:r>
                        <a:rPr lang="en-US" altLang="zh-CN" sz="2200" baseline="0" dirty="0" smtClean="0"/>
                        <a:t> </a:t>
                      </a:r>
                      <a:r>
                        <a:rPr lang="en-US" altLang="zh-CN" sz="2200" i="1" baseline="0" dirty="0" smtClean="0"/>
                        <a:t>r</a:t>
                      </a:r>
                      <a:r>
                        <a:rPr lang="en-US" altLang="zh-CN" sz="2200" baseline="0" dirty="0" smtClean="0"/>
                        <a:t>/2</a:t>
                      </a:r>
                      <a:endParaRPr lang="zh-CN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AB/ab,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(1-r)/4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err="1" smtClean="0">
                          <a:solidFill>
                            <a:schemeClr val="tx1"/>
                          </a:solidFill>
                        </a:rPr>
                        <a:t>aabb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2200" b="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2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200" b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35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自交世代转移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825255"/>
              </p:ext>
            </p:extLst>
          </p:nvPr>
        </p:nvGraphicFramePr>
        <p:xfrm>
          <a:off x="720079" y="1484784"/>
          <a:ext cx="8388425" cy="273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3" imgW="7035800" imgH="2286000" progId="Equation.3">
                  <p:embed/>
                </p:oleObj>
              </mc:Choice>
              <mc:Fallback>
                <p:oleObj name="公式" r:id="rId3" imgW="7035800" imgH="228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79" y="1484784"/>
                        <a:ext cx="8388425" cy="2734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1412776"/>
            <a:ext cx="72008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3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</a:p>
          <a:p>
            <a:pPr algn="ctr">
              <a:spcBef>
                <a:spcPts val="600"/>
              </a:spcBef>
            </a:pPr>
            <a:r>
              <a:rPr lang="en-US" altLang="zh-CN" sz="13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13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3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13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3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13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3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AB/ab</a:t>
            </a:r>
          </a:p>
          <a:p>
            <a:pPr algn="ctr">
              <a:spcBef>
                <a:spcPts val="600"/>
              </a:spcBef>
            </a:pPr>
            <a:r>
              <a:rPr lang="en-US" altLang="zh-CN" sz="13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</a:t>
            </a:r>
            <a:r>
              <a:rPr lang="en-US" altLang="zh-CN" sz="13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</a:t>
            </a:r>
            <a:endParaRPr lang="en-US" altLang="zh-CN" sz="13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3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13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3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13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3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13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3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zh-CN" altLang="en-US" sz="13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加倍单倍体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世代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转移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268760"/>
            <a:ext cx="115212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AB/ab</a:t>
            </a:r>
          </a:p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</a:t>
            </a: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zh-CN" altLang="en-US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73476"/>
              </p:ext>
            </p:extLst>
          </p:nvPr>
        </p:nvGraphicFramePr>
        <p:xfrm>
          <a:off x="1170093" y="1268760"/>
          <a:ext cx="7794395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公式" r:id="rId3" imgW="4114800" imgH="2286000" progId="Equation.3">
                  <p:embed/>
                </p:oleObj>
              </mc:Choice>
              <mc:Fallback>
                <p:oleObj name="公式" r:id="rId3" imgW="4114800" imgH="228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093" y="1268760"/>
                        <a:ext cx="7794395" cy="439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556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连续自交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世代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转移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183099"/>
            <a:ext cx="115212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AB/ab</a:t>
            </a:r>
          </a:p>
          <a:p>
            <a:pPr algn="ctr">
              <a:spcBef>
                <a:spcPts val="600"/>
              </a:spcBef>
            </a:pPr>
            <a:r>
              <a:rPr lang="en-US" altLang="zh-CN" sz="24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Ab/</a:t>
            </a: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</a:t>
            </a:r>
            <a:endParaRPr lang="en-US" altLang="zh-CN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en-US" altLang="zh-CN" sz="24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aabb</a:t>
            </a:r>
            <a:endParaRPr lang="zh-CN" altLang="en-US" sz="24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411284"/>
              </p:ext>
            </p:extLst>
          </p:nvPr>
        </p:nvGraphicFramePr>
        <p:xfrm>
          <a:off x="1187624" y="1277967"/>
          <a:ext cx="7817789" cy="423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3" imgW="4267200" imgH="2286000" progId="Equation.3">
                  <p:embed/>
                </p:oleObj>
              </mc:Choice>
              <mc:Fallback>
                <p:oleObj name="公式" r:id="rId3" imgW="4267200" imgH="228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277967"/>
                        <a:ext cx="7817789" cy="4239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97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marL="0" indent="0"/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基因型理论频率的矩阵表示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4824536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利用这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五种转移矩阵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种双亲群体中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各种基因型的理论频率都可以用杂种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的频率与转移矩阵的乘积来表示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F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的基因型为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AB/ab,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频率为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其余类型的频率为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利用这些关系就能推导出这些群体中基因型理论频率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进而用于重组率的极大似然估计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79028"/>
              </p:ext>
            </p:extLst>
          </p:nvPr>
        </p:nvGraphicFramePr>
        <p:xfrm>
          <a:off x="827584" y="3573016"/>
          <a:ext cx="778721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3" imgW="2476500" imgH="228600" progId="Equation.3">
                  <p:embed/>
                </p:oleObj>
              </mc:Choice>
              <mc:Fallback>
                <p:oleObj name="公式" r:id="rId3" imgW="24765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73016"/>
                        <a:ext cx="778721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0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第二章 连锁分析和遗传图谱构建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世代转移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两个座位上各种基因型的理论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频率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两个标记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基因座位间重组率的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估算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不同遗传群体估计重组率的比较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作图函数和遗传图谱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2.6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随机交配群体的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连锁分析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01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354162"/>
          </a:xfrm>
        </p:spPr>
        <p:txBody>
          <a:bodyPr>
            <a:normAutofit fontScale="90000"/>
          </a:bodyPr>
          <a:lstStyle/>
          <a:p>
            <a:pPr marL="0" indent="0"/>
            <a:r>
              <a:rPr lang="zh-CN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理论频率与杂种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的频率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和转移矩阵的</a:t>
            </a:r>
            <a:r>
              <a:rPr lang="zh-CN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1-10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43339"/>
              </p:ext>
            </p:extLst>
          </p:nvPr>
        </p:nvGraphicFramePr>
        <p:xfrm>
          <a:off x="899592" y="1700808"/>
          <a:ext cx="6974845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2160240"/>
                <a:gridCol w="2726373"/>
              </a:tblGrid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群体编号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群体名称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基因型理论</a:t>
                      </a:r>
                      <a:r>
                        <a:rPr lang="zh-CN" sz="2800" kern="0" dirty="0" smtClean="0">
                          <a:effectLst/>
                        </a:rPr>
                        <a:t>频率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P1BC1F1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P2BC1F1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P2B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F1DH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D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F1RIL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R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P1BC1RIL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R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P2BC1RIL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P2B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R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</a:t>
                      </a:r>
                      <a:r>
                        <a:rPr lang="en-US" sz="2800" kern="0" baseline="30000" dirty="0">
                          <a:effectLst/>
                        </a:rPr>
                        <a:t>(0)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S</a:t>
                      </a:r>
                      <a:r>
                        <a:rPr lang="en-US" sz="2800" kern="0" dirty="0">
                          <a:effectLst/>
                        </a:rPr>
                        <a:t> 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</a:t>
                      </a:r>
                      <a:r>
                        <a:rPr lang="en-US" sz="2800" kern="0" baseline="30000" dirty="0">
                          <a:effectLst/>
                        </a:rPr>
                        <a:t>(0)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S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S</a:t>
                      </a:r>
                      <a:r>
                        <a:rPr lang="en-US" sz="2800" kern="0" dirty="0">
                          <a:effectLst/>
                        </a:rPr>
                        <a:t> 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P1BC2F1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P2BC2F1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</a:t>
                      </a:r>
                      <a:r>
                        <a:rPr lang="en-US" sz="2800" kern="0" baseline="30000" dirty="0">
                          <a:effectLst/>
                        </a:rPr>
                        <a:t>(0)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P2B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P2B</a:t>
                      </a:r>
                      <a:r>
                        <a:rPr lang="en-US" sz="2800" kern="0" dirty="0">
                          <a:effectLst/>
                        </a:rPr>
                        <a:t> 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11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354162"/>
          </a:xfrm>
        </p:spPr>
        <p:txBody>
          <a:bodyPr>
            <a:normAutofit fontScale="90000"/>
          </a:bodyPr>
          <a:lstStyle/>
          <a:p>
            <a:pPr marL="0" indent="0"/>
            <a:r>
              <a:rPr lang="zh-CN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理论频率与杂种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的频率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和转移矩阵的</a:t>
            </a:r>
            <a:r>
              <a:rPr lang="zh-CN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11-20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3228"/>
              </p:ext>
            </p:extLst>
          </p:nvPr>
        </p:nvGraphicFramePr>
        <p:xfrm>
          <a:off x="827584" y="1700808"/>
          <a:ext cx="7352775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183"/>
                <a:gridCol w="2376264"/>
                <a:gridCol w="2952328"/>
              </a:tblGrid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群体编号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群体名称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基因型理论</a:t>
                      </a:r>
                      <a:r>
                        <a:rPr lang="zh-CN" sz="2800" kern="0" dirty="0" smtClean="0">
                          <a:effectLst/>
                        </a:rPr>
                        <a:t>频率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11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P1BC2RIL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R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P2BC2RIL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P2B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P2B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R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P1BC1F2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</a:t>
                      </a:r>
                      <a:r>
                        <a:rPr lang="en-US" sz="2800" kern="0" baseline="30000" dirty="0">
                          <a:effectLst/>
                        </a:rPr>
                        <a:t>(0)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P1B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S</a:t>
                      </a:r>
                      <a:r>
                        <a:rPr lang="en-US" sz="2800" kern="0" dirty="0">
                          <a:effectLst/>
                        </a:rPr>
                        <a:t> 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P2BC1F2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P2B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S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P1BC2F2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S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P2BC2F2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P2B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P2B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S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P1BC1DH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D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18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P2BC1DH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P2B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D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19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P1BC2DH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r>
                        <a:rPr lang="en-US" sz="2800" kern="0" baseline="30000">
                          <a:effectLst/>
                        </a:rPr>
                        <a:t>(0)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P1B</a:t>
                      </a:r>
                      <a:r>
                        <a:rPr lang="en-US" sz="2800" kern="0">
                          <a:effectLst/>
                        </a:rPr>
                        <a:t>×T</a:t>
                      </a:r>
                      <a:r>
                        <a:rPr lang="en-US" sz="2800" kern="0" baseline="-25000">
                          <a:effectLst/>
                        </a:rPr>
                        <a:t>D</a:t>
                      </a:r>
                      <a:r>
                        <a:rPr lang="en-US" sz="2800" kern="0">
                          <a:effectLst/>
                        </a:rPr>
                        <a:t>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20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P2BC2DH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</a:t>
                      </a:r>
                      <a:r>
                        <a:rPr lang="en-US" sz="2800" kern="0" baseline="30000" dirty="0">
                          <a:effectLst/>
                        </a:rPr>
                        <a:t>(0)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P2B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P2B</a:t>
                      </a:r>
                      <a:r>
                        <a:rPr lang="en-US" sz="2800" kern="0" dirty="0">
                          <a:effectLst/>
                        </a:rPr>
                        <a:t>×T</a:t>
                      </a:r>
                      <a:r>
                        <a:rPr lang="en-US" sz="2800" kern="0" baseline="-25000" dirty="0">
                          <a:effectLst/>
                        </a:rPr>
                        <a:t>D</a:t>
                      </a:r>
                      <a:r>
                        <a:rPr lang="en-US" sz="2800" kern="0" dirty="0">
                          <a:effectLst/>
                        </a:rPr>
                        <a:t> 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34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868958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§2.3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两个标记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基因座位间重组率的估算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2.3.1 DH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群体中重组率的极大似然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估计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§2.3.2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重组率极大似然估计的一般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形式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§2.3.3 F2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群体中一个共显性座位和一个显性座位间的重组率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估计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§2.3.4 Newton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迭代算法中初始值的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选取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§2.3.5 F2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群体中重组率估计的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§2.3.6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奇异分离对重组率估计的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25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792088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群体中重组率的极大似然估计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886003"/>
          </a:xfrm>
        </p:spPr>
        <p:txBody>
          <a:bodyPr>
            <a:no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利用杂种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植株上的配子培养的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具有最简单的遗传结构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所谓遗传结构就是一个遗传群体中的基因和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基因型频率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群体为例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介绍重组率的极大似然估计的基本原理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假定亲本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的标记基因型分别为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两个标记间的重组率为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的基因型为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AB/ab,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将产生基因型为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AB, Ab,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的四种配子类型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称为亲本配子型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称为交换配子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8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792088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群体中重组率的极大似然估计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64896" cy="5040560"/>
          </a:xfrm>
        </p:spPr>
        <p:txBody>
          <a:bodyPr>
            <a:noAutofit/>
          </a:bodyPr>
          <a:lstStyle/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遗传学的交换原理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亲本型的频率等于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交换型的频率为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F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群体中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每个等位基因的频率均为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0.5, 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出现的频率相同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出现的频率相同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四种配子类型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AB, Ab,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的频率分别为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(1-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)/2,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(1-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)/2.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同时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这些频率也就是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群体中四种基因型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AABB,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的频率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亲本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家系数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家系数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总的观测个体数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8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792088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群体中的期望基因型频率和观测值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08191"/>
              </p:ext>
            </p:extLst>
          </p:nvPr>
        </p:nvGraphicFramePr>
        <p:xfrm>
          <a:off x="251520" y="1412776"/>
          <a:ext cx="8592288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1572260"/>
                <a:gridCol w="1467555"/>
                <a:gridCol w="1127455"/>
                <a:gridCol w="1688714"/>
              </a:tblGrid>
              <a:tr h="172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基因型</a:t>
                      </a:r>
                      <a:endParaRPr lang="zh-CN" sz="2800" b="1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基因型编码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(2, 2) 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(2, 0)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(0, 2)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(0, 0)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期望或理论频率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b="1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=(1-</a:t>
                      </a: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)/2</a:t>
                      </a:r>
                      <a:endParaRPr lang="en-US" sz="2800" b="1" kern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b="1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/2</a:t>
                      </a:r>
                      <a:endParaRPr lang="en-US" sz="2800" b="1" kern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b="1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/2</a:t>
                      </a:r>
                      <a:endParaRPr lang="en-US" sz="2800" b="1" kern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b="1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=(1-</a:t>
                      </a: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)/2</a:t>
                      </a:r>
                      <a:endParaRPr lang="en-US" sz="2800" b="1" kern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观测样本量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800" b="1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b="1" kern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800" b="1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b="1" kern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800" b="1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b="1" kern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800" b="1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800" b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b="1" kern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Act8A</a:t>
                      </a:r>
                      <a:r>
                        <a:rPr lang="zh-CN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OP06</a:t>
                      </a:r>
                      <a:r>
                        <a:rPr lang="zh-CN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的样本量</a:t>
                      </a: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sz="2800" b="1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 b="1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800" b="1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</a:t>
                      </a:r>
                      <a:endParaRPr lang="zh-CN" sz="2800" b="1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5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7776864" cy="121014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重组率的极大似然估计和显著性检验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建立重组率</a:t>
            </a:r>
            <a:r>
              <a:rPr lang="en-US" altLang="zh-CN" sz="3600" i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似然函数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036711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黑体" panose="02010609060101010101" pitchFamily="49" charset="-122"/>
              </a:rPr>
              <a:t>上</a:t>
            </a:r>
            <a:r>
              <a:rPr lang="zh-CN" altLang="zh-CN" sz="2800" dirty="0" smtClean="0">
                <a:ea typeface="黑体" panose="02010609060101010101" pitchFamily="49" charset="-122"/>
              </a:rPr>
              <a:t>中</a:t>
            </a:r>
            <a:r>
              <a:rPr lang="zh-CN" altLang="zh-CN" sz="2800" dirty="0">
                <a:ea typeface="黑体" panose="02010609060101010101" pitchFamily="49" charset="-122"/>
              </a:rPr>
              <a:t>的观测次数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en-US" altLang="zh-CN" sz="2800" baseline="-25000" dirty="0">
                <a:ea typeface="黑体" panose="02010609060101010101" pitchFamily="49" charset="-122"/>
              </a:rPr>
              <a:t>4</a:t>
            </a:r>
            <a:r>
              <a:rPr lang="zh-CN" altLang="zh-CN" sz="2800" dirty="0">
                <a:ea typeface="黑体" panose="02010609060101010101" pitchFamily="49" charset="-122"/>
              </a:rPr>
              <a:t>服从频率为</a:t>
            </a:r>
            <a:r>
              <a:rPr lang="en-US" altLang="zh-CN" sz="2800" i="1" dirty="0">
                <a:ea typeface="黑体" panose="02010609060101010101" pitchFamily="49" charset="-122"/>
              </a:rPr>
              <a:t>f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>
                <a:ea typeface="黑体" panose="02010609060101010101" pitchFamily="49" charset="-122"/>
              </a:rPr>
              <a:t>f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>
                <a:ea typeface="黑体" panose="02010609060101010101" pitchFamily="49" charset="-122"/>
              </a:rPr>
              <a:t>f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i="1" dirty="0">
                <a:ea typeface="黑体" panose="02010609060101010101" pitchFamily="49" charset="-122"/>
              </a:rPr>
              <a:t>f</a:t>
            </a:r>
            <a:r>
              <a:rPr lang="en-US" altLang="zh-CN" sz="2800" baseline="-25000" dirty="0">
                <a:ea typeface="黑体" panose="02010609060101010101" pitchFamily="49" charset="-122"/>
              </a:rPr>
              <a:t>4</a:t>
            </a:r>
            <a:r>
              <a:rPr lang="zh-CN" altLang="zh-CN" sz="2800" dirty="0">
                <a:ea typeface="黑体" panose="02010609060101010101" pitchFamily="49" charset="-122"/>
              </a:rPr>
              <a:t>的多项分布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因此似然函数为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174477"/>
              </p:ext>
            </p:extLst>
          </p:nvPr>
        </p:nvGraphicFramePr>
        <p:xfrm>
          <a:off x="611560" y="2636912"/>
          <a:ext cx="826752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公式" r:id="rId3" imgW="3276600" imgH="431800" progId="Equation.3">
                  <p:embed/>
                </p:oleObj>
              </mc:Choice>
              <mc:Fallback>
                <p:oleObj name="公式" r:id="rId3" imgW="32766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36912"/>
                        <a:ext cx="8267527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220491"/>
              </p:ext>
            </p:extLst>
          </p:nvPr>
        </p:nvGraphicFramePr>
        <p:xfrm>
          <a:off x="1403648" y="3933056"/>
          <a:ext cx="2592288" cy="55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公式" r:id="rId5" imgW="1219200" imgH="228600" progId="Equation.3">
                  <p:embed/>
                </p:oleObj>
              </mc:Choice>
              <mc:Fallback>
                <p:oleObj name="公式" r:id="rId5" imgW="1219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33056"/>
                        <a:ext cx="2592288" cy="553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11618"/>
              </p:ext>
            </p:extLst>
          </p:nvPr>
        </p:nvGraphicFramePr>
        <p:xfrm>
          <a:off x="539552" y="4509120"/>
          <a:ext cx="478338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公式" r:id="rId7" imgW="1727200" imgH="431800" progId="Equation.3">
                  <p:embed/>
                </p:oleObj>
              </mc:Choice>
              <mc:Fallback>
                <p:oleObj name="公式" r:id="rId7" imgW="1727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09120"/>
                        <a:ext cx="478338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92080" y="486916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黑体" panose="02010609060101010101" pitchFamily="49" charset="-122"/>
              </a:rPr>
              <a:t>与待估的重组率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r</a:t>
            </a:r>
            <a:r>
              <a:rPr lang="zh-CN" altLang="en-US" sz="2800" dirty="0" smtClean="0">
                <a:ea typeface="黑体" panose="02010609060101010101" pitchFamily="49" charset="-122"/>
              </a:rPr>
              <a:t>无关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172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96944" cy="128215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重组率的极大似然估计和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显著性检验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对数</a:t>
            </a:r>
            <a:r>
              <a:rPr lang="zh-CN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似然函数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2209"/>
            <a:ext cx="8229600" cy="1036711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似然函数直接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求解有时很困难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这时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往往对似然函数求自然对数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154643"/>
              </p:ext>
            </p:extLst>
          </p:nvPr>
        </p:nvGraphicFramePr>
        <p:xfrm>
          <a:off x="573069" y="2924944"/>
          <a:ext cx="7997861" cy="69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公式" r:id="rId3" imgW="2971800" imgH="228600" progId="Equation.3">
                  <p:embed/>
                </p:oleObj>
              </mc:Choice>
              <mc:Fallback>
                <p:oleObj name="公式" r:id="rId3" imgW="29718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69" y="2924944"/>
                        <a:ext cx="7997861" cy="692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422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重组率的极大似然估计和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显著性检验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、对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对数</a:t>
            </a:r>
            <a:r>
              <a:rPr lang="zh-CN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似然函数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求导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求对数</a:t>
            </a:r>
            <a:r>
              <a:rPr lang="zh-CN" altLang="zh-CN" sz="2800" dirty="0" smtClean="0">
                <a:ea typeface="黑体" panose="02010609060101010101" pitchFamily="49" charset="-122"/>
              </a:rPr>
              <a:t>似然函数对</a:t>
            </a:r>
            <a:r>
              <a:rPr lang="zh-CN" altLang="zh-CN" sz="2800" dirty="0">
                <a:ea typeface="黑体" panose="02010609060101010101" pitchFamily="49" charset="-122"/>
              </a:rPr>
              <a:t>重组率</a:t>
            </a:r>
            <a:r>
              <a:rPr lang="en-US" altLang="zh-CN" sz="2800" i="1" dirty="0">
                <a:ea typeface="黑体" panose="02010609060101010101" pitchFamily="49" charset="-122"/>
              </a:rPr>
              <a:t>r</a:t>
            </a:r>
            <a:r>
              <a:rPr lang="zh-CN" altLang="zh-CN" sz="2800" dirty="0">
                <a:ea typeface="黑体" panose="02010609060101010101" pitchFamily="49" charset="-122"/>
              </a:rPr>
              <a:t>的一阶和二阶导数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5363"/>
              </p:ext>
            </p:extLst>
          </p:nvPr>
        </p:nvGraphicFramePr>
        <p:xfrm>
          <a:off x="827584" y="2420888"/>
          <a:ext cx="679294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公式" r:id="rId3" imgW="2349500" imgH="393700" progId="Equation.3">
                  <p:embed/>
                </p:oleObj>
              </mc:Choice>
              <mc:Fallback>
                <p:oleObj name="公式" r:id="rId3" imgW="23495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20888"/>
                        <a:ext cx="6792946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7644"/>
              </p:ext>
            </p:extLst>
          </p:nvPr>
        </p:nvGraphicFramePr>
        <p:xfrm>
          <a:off x="827584" y="3861048"/>
          <a:ext cx="686782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公式" r:id="rId5" imgW="2489200" imgH="444500" progId="Equation.3">
                  <p:embed/>
                </p:oleObj>
              </mc:Choice>
              <mc:Fallback>
                <p:oleObj name="公式" r:id="rId5" imgW="24892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861048"/>
                        <a:ext cx="6867824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123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重组率的极大似然估计和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显著性检验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latin typeface="+mn-lt"/>
                <a:ea typeface="黑体" panose="02010609060101010101" pitchFamily="49" charset="-122"/>
              </a:rPr>
              <a:t>求解重组率</a:t>
            </a:r>
            <a:r>
              <a:rPr lang="en-US" altLang="zh-CN" sz="3600" i="1" dirty="0">
                <a:latin typeface="+mn-lt"/>
                <a:ea typeface="黑体" panose="02010609060101010101" pitchFamily="49" charset="-122"/>
              </a:rPr>
              <a:t>r</a:t>
            </a:r>
            <a:r>
              <a:rPr lang="zh-CN" altLang="zh-CN" sz="3600" dirty="0">
                <a:latin typeface="+mn-lt"/>
                <a:ea typeface="黑体" panose="02010609060101010101" pitchFamily="49" charset="-122"/>
              </a:rPr>
              <a:t>的极大似然估计</a:t>
            </a:r>
            <a:endParaRPr lang="zh-CN" altLang="en-US" sz="36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令一阶</a:t>
            </a:r>
            <a:r>
              <a:rPr lang="zh-CN" altLang="zh-CN" sz="2800" dirty="0" smtClean="0">
                <a:ea typeface="黑体" panose="02010609060101010101" pitchFamily="49" charset="-122"/>
              </a:rPr>
              <a:t>导数等于</a:t>
            </a:r>
            <a:r>
              <a:rPr lang="en-US" altLang="zh-CN" sz="2800" dirty="0" smtClean="0">
                <a:ea typeface="黑体" panose="02010609060101010101" pitchFamily="49" charset="-122"/>
              </a:rPr>
              <a:t>0</a:t>
            </a:r>
            <a:r>
              <a:rPr lang="zh-CN" altLang="en-US" sz="2800" dirty="0" smtClean="0">
                <a:ea typeface="黑体" panose="02010609060101010101" pitchFamily="49" charset="-122"/>
              </a:rPr>
              <a:t>（得到的等式称为似然方程）</a:t>
            </a:r>
            <a:r>
              <a:rPr lang="en-US" altLang="zh-CN" sz="2800" dirty="0" smtClean="0">
                <a:ea typeface="黑体" panose="02010609060101010101" pitchFamily="49" charset="-122"/>
              </a:rPr>
              <a:t>, </a:t>
            </a:r>
            <a:r>
              <a:rPr lang="zh-CN" altLang="en-US" sz="2800" dirty="0" smtClean="0">
                <a:ea typeface="黑体" panose="02010609060101010101" pitchFamily="49" charset="-122"/>
              </a:rPr>
              <a:t>求解</a:t>
            </a:r>
            <a:r>
              <a:rPr lang="zh-CN" altLang="zh-CN" sz="2800" dirty="0" smtClean="0">
                <a:ea typeface="黑体" panose="02010609060101010101" pitchFamily="49" charset="-122"/>
              </a:rPr>
              <a:t>得到</a:t>
            </a:r>
            <a:r>
              <a:rPr lang="zh-CN" altLang="zh-CN" sz="2800" dirty="0">
                <a:ea typeface="黑体" panose="02010609060101010101" pitchFamily="49" charset="-122"/>
              </a:rPr>
              <a:t>重组率估计的极大似然估计为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96385"/>
              </p:ext>
            </p:extLst>
          </p:nvPr>
        </p:nvGraphicFramePr>
        <p:xfrm>
          <a:off x="1475656" y="2780928"/>
          <a:ext cx="5409912" cy="126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公式" r:id="rId3" imgW="1816100" imgH="431800" progId="Equation.3">
                  <p:embed/>
                </p:oleObj>
              </mc:Choice>
              <mc:Fallback>
                <p:oleObj name="公式" r:id="rId3" imgW="1816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80928"/>
                        <a:ext cx="5409912" cy="1268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8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§2.1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世代转移矩阵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2.1.1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世代转移矩阵的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§2.1.2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回交世代转移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§2.1.2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自交世代转移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§2.1.3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加倍单倍体世代转移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§2.1.4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连续自交的世代转移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§2.1.5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基因型理论频率的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矩阵表示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73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重组率的极大似然估计和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显著性检验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求重组率估计值的方差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极大似然估计的方差一般从</a:t>
            </a:r>
            <a:r>
              <a:rPr lang="en-US" altLang="zh-CN" sz="2800" dirty="0">
                <a:ea typeface="黑体" panose="02010609060101010101" pitchFamily="49" charset="-122"/>
              </a:rPr>
              <a:t>Fisher</a:t>
            </a:r>
            <a:r>
              <a:rPr lang="zh-CN" altLang="zh-CN" sz="2800" dirty="0">
                <a:ea typeface="黑体" panose="02010609060101010101" pitchFamily="49" charset="-122"/>
              </a:rPr>
              <a:t>信息量获得</a:t>
            </a:r>
            <a:r>
              <a:rPr lang="en-US" altLang="zh-CN" sz="2800" dirty="0">
                <a:ea typeface="黑体" panose="02010609060101010101" pitchFamily="49" charset="-122"/>
              </a:rPr>
              <a:t>, Fisher</a:t>
            </a:r>
            <a:r>
              <a:rPr lang="zh-CN" altLang="zh-CN" sz="2800" dirty="0">
                <a:ea typeface="黑体" panose="02010609060101010101" pitchFamily="49" charset="-122"/>
              </a:rPr>
              <a:t>信息量</a:t>
            </a:r>
            <a:r>
              <a:rPr lang="en-US" altLang="zh-CN" sz="2800" i="1" dirty="0">
                <a:ea typeface="黑体" panose="02010609060101010101" pitchFamily="49" charset="-122"/>
              </a:rPr>
              <a:t>I</a:t>
            </a:r>
            <a:r>
              <a:rPr lang="zh-CN" altLang="zh-CN" sz="2800" dirty="0">
                <a:ea typeface="黑体" panose="02010609060101010101" pitchFamily="49" charset="-122"/>
              </a:rPr>
              <a:t>等于对数似然函数二阶导数的相反数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一般可作为估计量方差的估计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因此</a:t>
            </a:r>
            <a:r>
              <a:rPr lang="en-US" altLang="zh-CN" sz="2800" dirty="0">
                <a:ea typeface="黑体" panose="02010609060101010101" pitchFamily="49" charset="-122"/>
              </a:rPr>
              <a:t>,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84609"/>
              </p:ext>
            </p:extLst>
          </p:nvPr>
        </p:nvGraphicFramePr>
        <p:xfrm>
          <a:off x="505861" y="3212976"/>
          <a:ext cx="8132278" cy="105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公式" r:id="rId3" imgW="3276600" imgH="419100" progId="Equation.3">
                  <p:embed/>
                </p:oleObj>
              </mc:Choice>
              <mc:Fallback>
                <p:oleObj name="公式" r:id="rId3" imgW="32766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61" y="3212976"/>
                        <a:ext cx="8132278" cy="1052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76150"/>
              </p:ext>
            </p:extLst>
          </p:nvPr>
        </p:nvGraphicFramePr>
        <p:xfrm>
          <a:off x="467544" y="4509120"/>
          <a:ext cx="2561663" cy="980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公式" r:id="rId5" imgW="1040948" imgH="393529" progId="Equation.3">
                  <p:embed/>
                </p:oleObj>
              </mc:Choice>
              <mc:Fallback>
                <p:oleObj name="公式" r:id="rId5" imgW="1040948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509120"/>
                        <a:ext cx="2561663" cy="980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04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重组率的极大似然估计和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显著性检验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重组率显著性的似然比检验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79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显著性检验的零假设是</a:t>
            </a:r>
            <a:r>
              <a:rPr lang="en-US" altLang="zh-CN" sz="2800" i="1" dirty="0">
                <a:ea typeface="黑体" panose="02010609060101010101" pitchFamily="49" charset="-122"/>
              </a:rPr>
              <a:t>H</a:t>
            </a:r>
            <a:r>
              <a:rPr lang="en-US" altLang="zh-CN" sz="2800" baseline="-25000" dirty="0">
                <a:ea typeface="黑体" panose="02010609060101010101" pitchFamily="49" charset="-122"/>
              </a:rPr>
              <a:t>0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r>
              <a:rPr lang="en-US" altLang="zh-CN" sz="2800" i="1" dirty="0"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ea typeface="黑体" panose="02010609060101010101" pitchFamily="49" charset="-122"/>
              </a:rPr>
              <a:t>=0.5, </a:t>
            </a:r>
            <a:r>
              <a:rPr lang="zh-CN" altLang="zh-CN" sz="2800" dirty="0">
                <a:ea typeface="黑体" panose="02010609060101010101" pitchFamily="49" charset="-122"/>
              </a:rPr>
              <a:t>即两个基因座位间不存在连锁关系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备择假设是</a:t>
            </a:r>
            <a:r>
              <a:rPr lang="en-US" altLang="zh-CN" sz="2800" i="1" dirty="0">
                <a:ea typeface="黑体" panose="02010609060101010101" pitchFamily="49" charset="-122"/>
              </a:rPr>
              <a:t>H</a:t>
            </a:r>
            <a:r>
              <a:rPr lang="en-US" altLang="zh-CN" sz="2800" baseline="-25000" dirty="0">
                <a:ea typeface="黑体" panose="02010609060101010101" pitchFamily="49" charset="-122"/>
              </a:rPr>
              <a:t>A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r>
              <a:rPr lang="en-US" altLang="zh-CN" sz="2800" i="1" dirty="0"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ea typeface="黑体" panose="02010609060101010101" pitchFamily="49" charset="-122"/>
              </a:rPr>
              <a:t>&lt;0.5, </a:t>
            </a:r>
            <a:r>
              <a:rPr lang="zh-CN" altLang="zh-CN" sz="2800" dirty="0">
                <a:ea typeface="黑体" panose="02010609060101010101" pitchFamily="49" charset="-122"/>
              </a:rPr>
              <a:t>即两个基因位点间存在连锁关系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似然比</a:t>
            </a:r>
            <a:r>
              <a:rPr lang="zh-CN" altLang="zh-CN" sz="2800" dirty="0">
                <a:ea typeface="黑体" panose="02010609060101010101" pitchFamily="49" charset="-122"/>
              </a:rPr>
              <a:t>统计量</a:t>
            </a:r>
            <a:r>
              <a:rPr lang="en-US" altLang="zh-CN" sz="2800" dirty="0">
                <a:ea typeface="黑体" panose="02010609060101010101" pitchFamily="49" charset="-122"/>
              </a:rPr>
              <a:t> (likelihood ratio test, LRT) </a:t>
            </a:r>
            <a:r>
              <a:rPr lang="zh-CN" altLang="zh-CN" sz="2800" dirty="0">
                <a:ea typeface="黑体" panose="02010609060101010101" pitchFamily="49" charset="-122"/>
              </a:rPr>
              <a:t>定义为备择假设和零假设两种情形下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极大似然函数比值的自然对数的</a:t>
            </a:r>
            <a:r>
              <a:rPr lang="en-US" altLang="zh-CN" sz="28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倍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ea typeface="黑体" panose="02010609060101010101" pitchFamily="49" charset="-122"/>
              </a:rPr>
              <a:t>LRT</a:t>
            </a:r>
            <a:r>
              <a:rPr lang="zh-CN" altLang="zh-CN" sz="2800" dirty="0">
                <a:ea typeface="黑体" panose="02010609060101010101" pitchFamily="49" charset="-122"/>
              </a:rPr>
              <a:t>统计量在大样本的情况下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近似服从于卡方分布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卡方分布的自由度等于两种假设下独立参数个数间的差异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此时为</a:t>
            </a:r>
            <a:r>
              <a:rPr lang="en-US" altLang="zh-CN" sz="2800" dirty="0">
                <a:ea typeface="黑体" panose="02010609060101010101" pitchFamily="49" charset="-122"/>
              </a:rPr>
              <a:t>1.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008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重组率的极大似然估计和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显著性检验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重组率显著性的似然比检验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48989"/>
              </p:ext>
            </p:extLst>
          </p:nvPr>
        </p:nvGraphicFramePr>
        <p:xfrm>
          <a:off x="971600" y="1772816"/>
          <a:ext cx="4752528" cy="618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公式" r:id="rId3" imgW="1981200" imgH="241300" progId="Equation.3">
                  <p:embed/>
                </p:oleObj>
              </mc:Choice>
              <mc:Fallback>
                <p:oleObj name="公式" r:id="rId3" imgW="19812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72816"/>
                        <a:ext cx="4752528" cy="618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619360"/>
              </p:ext>
            </p:extLst>
          </p:nvPr>
        </p:nvGraphicFramePr>
        <p:xfrm>
          <a:off x="971600" y="2564904"/>
          <a:ext cx="6561003" cy="6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公式" r:id="rId5" imgW="2717800" imgH="241300" progId="Equation.3">
                  <p:embed/>
                </p:oleObj>
              </mc:Choice>
              <mc:Fallback>
                <p:oleObj name="公式" r:id="rId5" imgW="2717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64904"/>
                        <a:ext cx="6561003" cy="6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734935"/>
              </p:ext>
            </p:extLst>
          </p:nvPr>
        </p:nvGraphicFramePr>
        <p:xfrm>
          <a:off x="1043608" y="3212976"/>
          <a:ext cx="693494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公式" r:id="rId7" imgW="3048000" imgH="457200" progId="Equation.3">
                  <p:embed/>
                </p:oleObj>
              </mc:Choice>
              <mc:Fallback>
                <p:oleObj name="公式" r:id="rId7" imgW="3048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693494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86040"/>
              </p:ext>
            </p:extLst>
          </p:nvPr>
        </p:nvGraphicFramePr>
        <p:xfrm>
          <a:off x="1763687" y="4437112"/>
          <a:ext cx="685267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公式" r:id="rId9" imgW="3048000" imgH="241300" progId="Equation.3">
                  <p:embed/>
                </p:oleObj>
              </mc:Choice>
              <mc:Fallback>
                <p:oleObj name="公式" r:id="rId9" imgW="3048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4437112"/>
                        <a:ext cx="685267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867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20080"/>
          </a:xfrm>
        </p:spPr>
        <p:txBody>
          <a:bodyPr>
            <a:noAutofit/>
          </a:bodyPr>
          <a:lstStyle/>
          <a:p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大麦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DH</a:t>
            </a:r>
            <a:r>
              <a:rPr lang="zh-CN" altLang="zh-CN" sz="3600" b="1" dirty="0" smtClean="0">
                <a:latin typeface="+mn-lt"/>
                <a:ea typeface="黑体" panose="02010609060101010101" pitchFamily="49" charset="-122"/>
              </a:rPr>
              <a:t>中标记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Act8A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3600" b="1" dirty="0" smtClean="0">
                <a:latin typeface="+mn-lt"/>
                <a:ea typeface="黑体" panose="02010609060101010101" pitchFamily="49" charset="-122"/>
              </a:rPr>
              <a:t>OP06</a:t>
            </a:r>
            <a:r>
              <a:rPr lang="zh-CN" altLang="en-US" sz="3600" b="1" dirty="0" smtClean="0">
                <a:latin typeface="+mn-lt"/>
                <a:ea typeface="黑体" panose="02010609060101010101" pitchFamily="49" charset="-122"/>
              </a:rPr>
              <a:t>之间的重组率</a:t>
            </a:r>
            <a:endParaRPr lang="zh-CN" altLang="en-US" sz="36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5881"/>
              </p:ext>
            </p:extLst>
          </p:nvPr>
        </p:nvGraphicFramePr>
        <p:xfrm>
          <a:off x="539376" y="1340768"/>
          <a:ext cx="7993064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1423"/>
                <a:gridCol w="1169035"/>
                <a:gridCol w="1030923"/>
                <a:gridCol w="970598"/>
                <a:gridCol w="1061085"/>
              </a:tblGrid>
              <a:tr h="172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基因型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基因型编码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(2, 2) 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(2, 0)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(0, 2)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(0, 0)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Act8A</a:t>
                      </a:r>
                      <a:r>
                        <a:rPr lang="zh-CN" sz="2800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800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OP06</a:t>
                      </a:r>
                      <a:r>
                        <a:rPr lang="zh-CN" sz="2800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的样本量</a:t>
                      </a:r>
                      <a:r>
                        <a:rPr lang="en-US" sz="2800" kern="0" dirty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800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=64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800" i="0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800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800" i="0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800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800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i="1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800" i="0" kern="0" baseline="-2500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800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800" kern="0" dirty="0" smtClean="0"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1440"/>
              </p:ext>
            </p:extLst>
          </p:nvPr>
        </p:nvGraphicFramePr>
        <p:xfrm>
          <a:off x="539552" y="3024336"/>
          <a:ext cx="1970473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公式" r:id="rId3" imgW="672516" imgH="177646" progId="Equation.3">
                  <p:embed/>
                </p:oleObj>
              </mc:Choice>
              <mc:Fallback>
                <p:oleObj name="公式" r:id="rId3" imgW="672516" imgH="17764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24336"/>
                        <a:ext cx="1970473" cy="548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46607"/>
              </p:ext>
            </p:extLst>
          </p:nvPr>
        </p:nvGraphicFramePr>
        <p:xfrm>
          <a:off x="3059832" y="3068960"/>
          <a:ext cx="282961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公式" r:id="rId5" imgW="965200" imgH="203200" progId="Equation.3">
                  <p:embed/>
                </p:oleObj>
              </mc:Choice>
              <mc:Fallback>
                <p:oleObj name="公式" r:id="rId5" imgW="965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068960"/>
                        <a:ext cx="282961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19643"/>
              </p:ext>
            </p:extLst>
          </p:nvPr>
        </p:nvGraphicFramePr>
        <p:xfrm>
          <a:off x="539552" y="3907596"/>
          <a:ext cx="2167817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公式" r:id="rId7" imgW="837836" imgH="177723" progId="Equation.3">
                  <p:embed/>
                </p:oleObj>
              </mc:Choice>
              <mc:Fallback>
                <p:oleObj name="公式" r:id="rId7" imgW="837836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907596"/>
                        <a:ext cx="2167817" cy="476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737794" y="3852337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黑体" panose="02010609060101010101" pitchFamily="49" charset="-122"/>
              </a:rPr>
              <a:t>(</a:t>
            </a:r>
            <a:r>
              <a:rPr lang="en-US" altLang="zh-CN" sz="3200" i="1" dirty="0">
                <a:ea typeface="黑体" panose="02010609060101010101" pitchFamily="49" charset="-122"/>
              </a:rPr>
              <a:t>P</a:t>
            </a:r>
            <a:r>
              <a:rPr lang="en-US" altLang="zh-CN" sz="3200" dirty="0">
                <a:ea typeface="黑体" panose="02010609060101010101" pitchFamily="49" charset="-122"/>
              </a:rPr>
              <a:t>=2.88×10</a:t>
            </a:r>
            <a:r>
              <a:rPr lang="en-US" altLang="zh-CN" sz="3200" baseline="30000" dirty="0">
                <a:ea typeface="黑体" panose="02010609060101010101" pitchFamily="49" charset="-122"/>
              </a:rPr>
              <a:t>-23</a:t>
            </a:r>
            <a:r>
              <a:rPr lang="en-US" altLang="zh-CN" sz="3200" dirty="0">
                <a:ea typeface="黑体" panose="02010609060101010101" pitchFamily="49" charset="-122"/>
              </a:rPr>
              <a:t>)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837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28215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ea typeface="黑体" panose="02010609060101010101" pitchFamily="49" charset="-122"/>
              </a:rPr>
              <a:t>F</a:t>
            </a:r>
            <a:r>
              <a:rPr lang="en-US" altLang="zh-CN" sz="4000" b="1" baseline="-25000" dirty="0" smtClean="0">
                <a:ea typeface="黑体" panose="02010609060101010101" pitchFamily="49" charset="-122"/>
              </a:rPr>
              <a:t>2</a:t>
            </a:r>
            <a:r>
              <a:rPr lang="zh-CN" altLang="en-US" sz="4000" b="1" dirty="0">
                <a:ea typeface="黑体" panose="02010609060101010101" pitchFamily="49" charset="-122"/>
              </a:rPr>
              <a:t>和</a:t>
            </a:r>
            <a:r>
              <a:rPr lang="en-US" altLang="zh-CN" sz="4000" b="1" dirty="0" smtClean="0">
                <a:ea typeface="黑体" panose="02010609060101010101" pitchFamily="49" charset="-122"/>
              </a:rPr>
              <a:t>F</a:t>
            </a:r>
            <a:r>
              <a:rPr lang="en-US" altLang="zh-CN" sz="4000" b="1" baseline="-25000" dirty="0">
                <a:ea typeface="黑体" panose="02010609060101010101" pitchFamily="49" charset="-122"/>
              </a:rPr>
              <a:t>3</a:t>
            </a:r>
            <a:r>
              <a:rPr lang="zh-CN" altLang="zh-CN" sz="4000" b="1" dirty="0" smtClean="0">
                <a:latin typeface="+mn-lt"/>
                <a:ea typeface="黑体" panose="02010609060101010101" pitchFamily="49" charset="-122"/>
              </a:rPr>
              <a:t>群体</a:t>
            </a:r>
            <a:r>
              <a:rPr lang="zh-CN" altLang="zh-CN" sz="4000" b="1" dirty="0">
                <a:latin typeface="+mn-lt"/>
                <a:ea typeface="黑体" panose="02010609060101010101" pitchFamily="49" charset="-122"/>
              </a:rPr>
              <a:t>中一个共显性</a:t>
            </a:r>
            <a:r>
              <a:rPr lang="zh-CN" altLang="zh-CN" sz="4000" b="1" dirty="0" smtClean="0">
                <a:latin typeface="+mn-lt"/>
                <a:ea typeface="黑体" panose="02010609060101010101" pitchFamily="49" charset="-122"/>
              </a:rPr>
              <a:t>座位</a:t>
            </a:r>
            <a:r>
              <a:rPr lang="en-US" altLang="zh-CN" sz="4000" b="1" dirty="0" smtClean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zh-CN" sz="4000" b="1" dirty="0" smtClean="0">
                <a:latin typeface="+mn-lt"/>
                <a:ea typeface="黑体" panose="02010609060101010101" pitchFamily="49" charset="-122"/>
              </a:rPr>
              <a:t>和</a:t>
            </a:r>
            <a:r>
              <a:rPr lang="zh-CN" altLang="zh-CN" sz="4000" b="1" dirty="0">
                <a:latin typeface="+mn-lt"/>
                <a:ea typeface="黑体" panose="02010609060101010101" pitchFamily="49" charset="-122"/>
              </a:rPr>
              <a:t>一个显性</a:t>
            </a:r>
            <a:r>
              <a:rPr lang="zh-CN" altLang="zh-CN" sz="4000" b="1" dirty="0" smtClean="0">
                <a:latin typeface="+mn-lt"/>
                <a:ea typeface="黑体" panose="02010609060101010101" pitchFamily="49" charset="-122"/>
              </a:rPr>
              <a:t>座位</a:t>
            </a:r>
            <a:r>
              <a:rPr lang="en-US" altLang="zh-CN" sz="4000" b="1" dirty="0" smtClean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zh-CN" sz="4000" b="1" dirty="0" smtClean="0">
                <a:latin typeface="+mn-lt"/>
                <a:ea typeface="黑体" panose="02010609060101010101" pitchFamily="49" charset="-122"/>
              </a:rPr>
              <a:t>间</a:t>
            </a:r>
            <a:r>
              <a:rPr lang="en-US" altLang="zh-CN" sz="4000" b="1" dirty="0" smtClean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种基因型的理论频率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08286"/>
              </p:ext>
            </p:extLst>
          </p:nvPr>
        </p:nvGraphicFramePr>
        <p:xfrm>
          <a:off x="971600" y="1890112"/>
          <a:ext cx="721614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405"/>
                <a:gridCol w="2751455"/>
                <a:gridCol w="31292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黑体" panose="02010609060101010101" pitchFamily="49" charset="-122"/>
                        </a:rPr>
                        <a:t>基因型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F2</a:t>
                      </a:r>
                      <a:r>
                        <a:rPr lang="zh-CN" altLang="en-US" sz="2800" dirty="0" smtClean="0">
                          <a:latin typeface="+mn-lt"/>
                          <a:ea typeface="黑体" panose="02010609060101010101" pitchFamily="49" charset="-122"/>
                        </a:rPr>
                        <a:t>群体理论频率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F3</a:t>
                      </a:r>
                      <a:r>
                        <a:rPr lang="zh-CN" altLang="en-US" sz="2800" dirty="0" smtClean="0">
                          <a:latin typeface="+mn-lt"/>
                          <a:ea typeface="黑体" panose="02010609060101010101" pitchFamily="49" charset="-122"/>
                        </a:rPr>
                        <a:t>群体理论频率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AAB</a:t>
                      </a:r>
                      <a:r>
                        <a:rPr lang="en-US" altLang="zh-CN" sz="2800" baseline="-25000" dirty="0" smtClean="0">
                          <a:latin typeface="+mn-lt"/>
                          <a:ea typeface="黑体" panose="02010609060101010101" pitchFamily="49" charset="-122"/>
                        </a:rPr>
                        <a:t>*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)/4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(3/2-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+2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4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)/4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latin typeface="+mn-lt"/>
                          <a:ea typeface="黑体" panose="02010609060101010101" pitchFamily="49" charset="-122"/>
                        </a:rPr>
                        <a:t>AAbb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/4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[1+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en-US" altLang="zh-CN" sz="2800" i="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]/4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latin typeface="+mn-lt"/>
                          <a:ea typeface="黑体" panose="02010609060101010101" pitchFamily="49" charset="-122"/>
                        </a:rPr>
                        <a:t>AaB</a:t>
                      </a:r>
                      <a:r>
                        <a:rPr lang="en-US" altLang="zh-CN" sz="2800" baseline="-25000" dirty="0" smtClean="0">
                          <a:latin typeface="+mn-lt"/>
                          <a:ea typeface="黑体" panose="02010609060101010101" pitchFamily="49" charset="-122"/>
                        </a:rPr>
                        <a:t>*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+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)/2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(1-2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+4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baseline="0" dirty="0" smtClean="0">
                          <a:latin typeface="+mn-lt"/>
                          <a:ea typeface="黑体" panose="02010609060101010101" pitchFamily="49" charset="-122"/>
                        </a:rPr>
                        <a:t>-4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2800" baseline="0" dirty="0" smtClean="0">
                          <a:latin typeface="+mn-lt"/>
                          <a:ea typeface="黑体" panose="02010609060101010101" pitchFamily="49" charset="-122"/>
                        </a:rPr>
                        <a:t>+2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4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)/4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latin typeface="+mn-lt"/>
                          <a:ea typeface="黑体" panose="02010609060101010101" pitchFamily="49" charset="-122"/>
                        </a:rPr>
                        <a:t>Aabb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)/2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baseline="0" dirty="0" smtClean="0">
                          <a:latin typeface="+mn-lt"/>
                          <a:ea typeface="黑体" panose="02010609060101010101" pitchFamily="49" charset="-122"/>
                        </a:rPr>
                        <a:t>)(</a:t>
                      </a:r>
                      <a:r>
                        <a:rPr lang="en-US" altLang="zh-CN" sz="2800" baseline="0" dirty="0" smtClean="0">
                          <a:latin typeface="+mn-lt"/>
                          <a:ea typeface="黑体" panose="02010609060101010101" pitchFamily="49" charset="-122"/>
                        </a:rPr>
                        <a:t>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+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i="0" baseline="0" dirty="0" smtClean="0">
                          <a:latin typeface="+mn-lt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/2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latin typeface="+mn-lt"/>
                          <a:ea typeface="黑体" panose="02010609060101010101" pitchFamily="49" charset="-122"/>
                        </a:rPr>
                        <a:t>aaB</a:t>
                      </a:r>
                      <a:r>
                        <a:rPr lang="en-US" altLang="zh-CN" sz="2800" baseline="-25000" dirty="0" smtClean="0">
                          <a:latin typeface="+mn-lt"/>
                          <a:ea typeface="黑体" panose="02010609060101010101" pitchFamily="49" charset="-122"/>
                        </a:rPr>
                        <a:t>*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(2-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)/4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[1+(1-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baseline="0" dirty="0" smtClean="0">
                          <a:latin typeface="+mn-lt"/>
                          <a:ea typeface="黑体" panose="02010609060101010101" pitchFamily="49" charset="-122"/>
                        </a:rPr>
                        <a:t>)(2</a:t>
                      </a:r>
                      <a:r>
                        <a:rPr lang="en-US" altLang="zh-CN" sz="2800" baseline="0" dirty="0" smtClean="0">
                          <a:latin typeface="+mn-lt"/>
                          <a:ea typeface="黑体" panose="02010609060101010101" pitchFamily="49" charset="-122"/>
                        </a:rPr>
                        <a:t>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+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i="0" baseline="0" dirty="0" smtClean="0">
                          <a:latin typeface="+mn-lt"/>
                          <a:ea typeface="黑体" panose="02010609060101010101" pitchFamily="49" charset="-122"/>
                        </a:rPr>
                        <a:t>)]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/4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latin typeface="+mn-lt"/>
                          <a:ea typeface="黑体" panose="02010609060101010101" pitchFamily="49" charset="-122"/>
                        </a:rPr>
                        <a:t>aabb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en-US" altLang="zh-CN" sz="2800" baseline="30000" dirty="0" smtClean="0"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/4 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[2(1-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dirty="0" smtClean="0">
                          <a:latin typeface="+mn-lt"/>
                          <a:ea typeface="黑体" panose="02010609060101010101" pitchFamily="49" charset="-122"/>
                        </a:rPr>
                        <a:t>)+(1-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baseline="0" dirty="0" smtClean="0">
                          <a:latin typeface="+mn-lt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en-US" altLang="zh-CN" sz="2800" i="0" baseline="30000" dirty="0" smtClean="0">
                          <a:latin typeface="+mn-lt"/>
                          <a:ea typeface="黑体" panose="02010609060101010101" pitchFamily="49" charset="-122"/>
                        </a:rPr>
                        <a:t>4</a:t>
                      </a:r>
                      <a:r>
                        <a:rPr lang="en-US" altLang="zh-CN" sz="2800" i="0" baseline="0" dirty="0" smtClean="0">
                          <a:latin typeface="+mn-lt"/>
                          <a:ea typeface="黑体" panose="02010609060101010101" pitchFamily="49" charset="-122"/>
                        </a:rPr>
                        <a:t>+</a:t>
                      </a:r>
                      <a:r>
                        <a:rPr lang="en-US" altLang="zh-CN" sz="28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800" i="0" baseline="30000" dirty="0" smtClean="0">
                          <a:latin typeface="+mn-lt"/>
                          <a:ea typeface="黑体" panose="02010609060101010101" pitchFamily="49" charset="-122"/>
                        </a:rPr>
                        <a:t>4</a:t>
                      </a:r>
                      <a:r>
                        <a:rPr lang="en-US" altLang="zh-CN" sz="2800" i="0" baseline="0" dirty="0" smtClean="0">
                          <a:latin typeface="+mn-lt"/>
                          <a:ea typeface="黑体" panose="02010609060101010101" pitchFamily="49" charset="-122"/>
                        </a:rPr>
                        <a:t>]</a:t>
                      </a:r>
                      <a:r>
                        <a:rPr lang="en-US" altLang="zh-CN" sz="2800" dirty="0" smtClean="0">
                          <a:latin typeface="+mn-lt"/>
                          <a:ea typeface="黑体" panose="02010609060101010101" pitchFamily="49" charset="-122"/>
                        </a:rPr>
                        <a:t>/8</a:t>
                      </a:r>
                      <a:endParaRPr lang="zh-CN" altLang="en-US" sz="28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420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ea typeface="黑体" panose="02010609060101010101" pitchFamily="49" charset="-122"/>
              </a:rPr>
              <a:t>重组率</a:t>
            </a:r>
            <a:r>
              <a:rPr lang="en-US" altLang="zh-CN" sz="4000" b="1" dirty="0" smtClean="0">
                <a:ea typeface="黑体" panose="02010609060101010101" pitchFamily="49" charset="-122"/>
              </a:rPr>
              <a:t>MLE</a:t>
            </a:r>
            <a:r>
              <a:rPr lang="zh-CN" altLang="en-US" sz="4000" b="1" dirty="0" smtClean="0">
                <a:ea typeface="黑体" panose="02010609060101010101" pitchFamily="49" charset="-122"/>
              </a:rPr>
              <a:t>的</a:t>
            </a:r>
            <a:r>
              <a:rPr lang="en-US" altLang="zh-CN" sz="4000" b="1" dirty="0" smtClean="0">
                <a:ea typeface="黑体" panose="02010609060101010101" pitchFamily="49" charset="-122"/>
              </a:rPr>
              <a:t>Newton</a:t>
            </a:r>
            <a:r>
              <a:rPr lang="zh-CN" altLang="en-US" sz="4000" b="1" dirty="0" smtClean="0">
                <a:ea typeface="黑体" panose="02010609060101010101" pitchFamily="49" charset="-122"/>
              </a:rPr>
              <a:t>迭代算法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r>
              <a:rPr lang="zh-CN" altLang="zh-CN" sz="2400" dirty="0">
                <a:ea typeface="黑体" panose="02010609060101010101" pitchFamily="49" charset="-122"/>
              </a:rPr>
              <a:t>有些群体中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令一阶导数</a:t>
            </a:r>
            <a:r>
              <a:rPr lang="en-US" altLang="zh-CN" sz="2400" dirty="0">
                <a:ea typeface="黑体" panose="02010609060101010101" pitchFamily="49" charset="-122"/>
              </a:rPr>
              <a:t> (</a:t>
            </a:r>
            <a:r>
              <a:rPr lang="zh-CN" altLang="zh-CN" sz="2400" dirty="0">
                <a:ea typeface="黑体" panose="02010609060101010101" pitchFamily="49" charset="-122"/>
              </a:rPr>
              <a:t>公式</a:t>
            </a:r>
            <a:r>
              <a:rPr lang="en-US" altLang="zh-CN" sz="2400" dirty="0">
                <a:ea typeface="黑体" panose="02010609060101010101" pitchFamily="49" charset="-122"/>
              </a:rPr>
              <a:t>2.3.10) </a:t>
            </a:r>
            <a:r>
              <a:rPr lang="zh-CN" altLang="zh-CN" sz="2400" dirty="0">
                <a:ea typeface="黑体" panose="02010609060101010101" pitchFamily="49" charset="-122"/>
              </a:rPr>
              <a:t>等于</a:t>
            </a:r>
            <a:r>
              <a:rPr lang="en-US" altLang="zh-CN" sz="2400" dirty="0">
                <a:ea typeface="黑体" panose="02010609060101010101" pitchFamily="49" charset="-122"/>
              </a:rPr>
              <a:t>0 (</a:t>
            </a:r>
            <a:r>
              <a:rPr lang="zh-CN" altLang="zh-CN" sz="2400" dirty="0">
                <a:ea typeface="黑体" panose="02010609060101010101" pitchFamily="49" charset="-122"/>
              </a:rPr>
              <a:t>称为似然方程</a:t>
            </a:r>
            <a:r>
              <a:rPr lang="en-US" altLang="zh-CN" sz="2400" dirty="0">
                <a:ea typeface="黑体" panose="02010609060101010101" pitchFamily="49" charset="-122"/>
              </a:rPr>
              <a:t>), </a:t>
            </a:r>
            <a:r>
              <a:rPr lang="zh-CN" altLang="zh-CN" sz="2400" dirty="0">
                <a:ea typeface="黑体" panose="02010609060101010101" pitchFamily="49" charset="-122"/>
              </a:rPr>
              <a:t>可以直接计算出重组率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如</a:t>
            </a:r>
            <a:r>
              <a:rPr lang="en-US" altLang="zh-CN" sz="2400" dirty="0">
                <a:ea typeface="黑体" panose="02010609060101010101" pitchFamily="49" charset="-122"/>
              </a:rPr>
              <a:t>DH, RIL, BC1F1</a:t>
            </a:r>
            <a:r>
              <a:rPr lang="zh-CN" altLang="zh-CN" sz="2400" dirty="0">
                <a:ea typeface="黑体" panose="02010609060101010101" pitchFamily="49" charset="-122"/>
              </a:rPr>
              <a:t>等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zh-CN" sz="2400" dirty="0">
                <a:ea typeface="黑体" panose="02010609060101010101" pitchFamily="49" charset="-122"/>
              </a:rPr>
              <a:t>还有些群体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难以对似然方程直接求解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这时需采用迭代算法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r>
              <a:rPr lang="zh-CN" altLang="zh-CN" sz="2400" dirty="0" smtClean="0">
                <a:ea typeface="黑体" panose="02010609060101010101" pitchFamily="49" charset="-122"/>
              </a:rPr>
              <a:t>当</a:t>
            </a:r>
            <a:r>
              <a:rPr lang="zh-CN" altLang="zh-CN" sz="2400" dirty="0">
                <a:ea typeface="黑体" panose="02010609060101010101" pitchFamily="49" charset="-122"/>
              </a:rPr>
              <a:t>一个函数的一阶和二阶导数有明显的表达式时</a:t>
            </a:r>
            <a:r>
              <a:rPr lang="en-US" altLang="zh-CN" sz="2400" dirty="0">
                <a:ea typeface="黑体" panose="02010609060101010101" pitchFamily="49" charset="-122"/>
              </a:rPr>
              <a:t>, Newton</a:t>
            </a:r>
            <a:r>
              <a:rPr lang="zh-CN" altLang="zh-CN" sz="2400" dirty="0">
                <a:ea typeface="黑体" panose="02010609060101010101" pitchFamily="49" charset="-122"/>
              </a:rPr>
              <a:t>迭代算法</a:t>
            </a:r>
            <a:r>
              <a:rPr lang="en-US" altLang="zh-CN" sz="2400" dirty="0">
                <a:ea typeface="黑体" panose="02010609060101010101" pitchFamily="49" charset="-122"/>
              </a:rPr>
              <a:t> (</a:t>
            </a:r>
            <a:r>
              <a:rPr lang="zh-CN" altLang="zh-CN" sz="2400" dirty="0">
                <a:ea typeface="黑体" panose="02010609060101010101" pitchFamily="49" charset="-122"/>
              </a:rPr>
              <a:t>也称</a:t>
            </a:r>
            <a:r>
              <a:rPr lang="en-US" altLang="zh-CN" sz="2400" dirty="0">
                <a:ea typeface="黑体" panose="02010609060101010101" pitchFamily="49" charset="-122"/>
              </a:rPr>
              <a:t>Newton-Raphson</a:t>
            </a:r>
            <a:r>
              <a:rPr lang="zh-CN" altLang="zh-CN" sz="2400" dirty="0">
                <a:ea typeface="黑体" panose="02010609060101010101" pitchFamily="49" charset="-122"/>
              </a:rPr>
              <a:t>算法</a:t>
            </a:r>
            <a:r>
              <a:rPr lang="en-US" altLang="zh-CN" sz="2400" dirty="0">
                <a:ea typeface="黑体" panose="02010609060101010101" pitchFamily="49" charset="-122"/>
              </a:rPr>
              <a:t>) </a:t>
            </a:r>
            <a:r>
              <a:rPr lang="zh-CN" altLang="zh-CN" sz="2400" dirty="0">
                <a:ea typeface="黑体" panose="02010609060101010101" pitchFamily="49" charset="-122"/>
              </a:rPr>
              <a:t>是通用的求解方法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zh-CN" sz="2400" dirty="0">
                <a:ea typeface="黑体" panose="02010609060101010101" pitchFamily="49" charset="-122"/>
              </a:rPr>
              <a:t>首先选定一个重组率的起始</a:t>
            </a:r>
            <a:r>
              <a:rPr lang="zh-CN" altLang="zh-CN" sz="2400" dirty="0" smtClean="0">
                <a:ea typeface="黑体" panose="02010609060101010101" pitchFamily="49" charset="-122"/>
              </a:rPr>
              <a:t>值</a:t>
            </a:r>
            <a:r>
              <a:rPr lang="en-US" altLang="zh-CN" sz="2400" dirty="0" smtClean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利用下面的公式计算一个新的</a:t>
            </a:r>
            <a:r>
              <a:rPr lang="zh-CN" altLang="zh-CN" sz="2400" dirty="0" smtClean="0">
                <a:ea typeface="黑体" panose="02010609060101010101" pitchFamily="49" charset="-122"/>
              </a:rPr>
              <a:t>重组率</a:t>
            </a:r>
            <a:r>
              <a:rPr lang="en-US" altLang="zh-CN" sz="2400" dirty="0" smtClean="0">
                <a:ea typeface="黑体" panose="02010609060101010101" pitchFamily="49" charset="-122"/>
              </a:rPr>
              <a:t>,</a:t>
            </a:r>
          </a:p>
          <a:p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sz="2400" dirty="0" smtClean="0">
              <a:ea typeface="黑体" panose="02010609060101010101" pitchFamily="49" charset="-122"/>
            </a:endParaRPr>
          </a:p>
          <a:p>
            <a:r>
              <a:rPr lang="zh-CN" altLang="zh-CN" sz="2400" dirty="0">
                <a:ea typeface="黑体" panose="02010609060101010101" pitchFamily="49" charset="-122"/>
              </a:rPr>
              <a:t>重复这一过程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当两次迭代间重组率之差的绝对值小于事先设定的允许误差</a:t>
            </a:r>
            <a:r>
              <a:rPr lang="en-US" altLang="zh-CN" sz="2400" dirty="0">
                <a:ea typeface="黑体" panose="02010609060101010101" pitchFamily="49" charset="-122"/>
              </a:rPr>
              <a:t>ε</a:t>
            </a:r>
            <a:r>
              <a:rPr lang="zh-CN" altLang="zh-CN" sz="2400" dirty="0">
                <a:ea typeface="黑体" panose="02010609060101010101" pitchFamily="49" charset="-122"/>
              </a:rPr>
              <a:t>时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则停止迭代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zh-CN" sz="2400" dirty="0">
                <a:ea typeface="黑体" panose="02010609060101010101" pitchFamily="49" charset="-122"/>
              </a:rPr>
              <a:t>并把最后一次的迭代值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作为的重组率的极大似然估计值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zh-CN" sz="2400" dirty="0">
                <a:ea typeface="黑体" panose="02010609060101010101" pitchFamily="49" charset="-122"/>
              </a:rPr>
              <a:t>允许误差</a:t>
            </a:r>
            <a:r>
              <a:rPr lang="en-US" altLang="zh-CN" sz="2400" dirty="0">
                <a:ea typeface="黑体" panose="02010609060101010101" pitchFamily="49" charset="-122"/>
              </a:rPr>
              <a:t>ε</a:t>
            </a:r>
            <a:r>
              <a:rPr lang="zh-CN" altLang="zh-CN" sz="2400" dirty="0">
                <a:ea typeface="黑体" panose="02010609060101010101" pitchFamily="49" charset="-122"/>
              </a:rPr>
              <a:t>可取</a:t>
            </a:r>
            <a:r>
              <a:rPr lang="en-US" altLang="zh-CN" sz="2400" dirty="0">
                <a:ea typeface="黑体" panose="02010609060101010101" pitchFamily="49" charset="-122"/>
              </a:rPr>
              <a:t>10</a:t>
            </a:r>
            <a:r>
              <a:rPr lang="en-US" altLang="zh-CN" sz="2400" baseline="30000" dirty="0">
                <a:ea typeface="黑体" panose="02010609060101010101" pitchFamily="49" charset="-122"/>
              </a:rPr>
              <a:t>-4</a:t>
            </a:r>
            <a:r>
              <a:rPr lang="zh-CN" altLang="zh-CN" sz="2400" dirty="0">
                <a:ea typeface="黑体" panose="02010609060101010101" pitchFamily="49" charset="-122"/>
              </a:rPr>
              <a:t>或更小的数字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endParaRPr lang="zh-CN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411316"/>
              </p:ext>
            </p:extLst>
          </p:nvPr>
        </p:nvGraphicFramePr>
        <p:xfrm>
          <a:off x="2771800" y="3384376"/>
          <a:ext cx="3816424" cy="110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公式" r:id="rId3" imgW="1625600" imgH="469900" progId="Equation.3">
                  <p:embed/>
                </p:oleObj>
              </mc:Choice>
              <mc:Fallback>
                <p:oleObj name="公式" r:id="rId3" imgW="16256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84376"/>
                        <a:ext cx="3816424" cy="110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940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ea typeface="黑体" panose="02010609060101010101" pitchFamily="49" charset="-122"/>
              </a:rPr>
              <a:t>Newton</a:t>
            </a:r>
            <a:r>
              <a:rPr lang="zh-CN" altLang="en-US" sz="4000" b="1" dirty="0">
                <a:ea typeface="黑体" panose="02010609060101010101" pitchFamily="49" charset="-122"/>
              </a:rPr>
              <a:t>迭代</a:t>
            </a:r>
            <a:r>
              <a:rPr lang="zh-CN" altLang="en-US" sz="4000" b="1" dirty="0" smtClean="0">
                <a:ea typeface="黑体" panose="02010609060101010101" pitchFamily="49" charset="-122"/>
              </a:rPr>
              <a:t>算法的几何原理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304256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黑体" panose="02010609060101010101" pitchFamily="49" charset="-122"/>
              </a:rPr>
              <a:t>Newton</a:t>
            </a:r>
            <a:r>
              <a:rPr lang="zh-CN" altLang="zh-CN" sz="2800" dirty="0">
                <a:ea typeface="黑体" panose="02010609060101010101" pitchFamily="49" charset="-122"/>
              </a:rPr>
              <a:t>迭代算法的收敛性和收敛速度与初始值的选取有关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当初始值接近真实值时</a:t>
            </a:r>
            <a:r>
              <a:rPr lang="en-US" altLang="zh-CN" sz="2800" dirty="0">
                <a:ea typeface="黑体" panose="02010609060101010101" pitchFamily="49" charset="-122"/>
              </a:rPr>
              <a:t>, Newton</a:t>
            </a:r>
            <a:r>
              <a:rPr lang="zh-CN" altLang="zh-CN" sz="2800" dirty="0">
                <a:ea typeface="黑体" panose="02010609060101010101" pitchFamily="49" charset="-122"/>
              </a:rPr>
              <a:t>迭代算法的收敛速度很快</a:t>
            </a:r>
            <a:r>
              <a:rPr lang="en-US" altLang="zh-CN" sz="2800" dirty="0">
                <a:ea typeface="黑体" panose="02010609060101010101" pitchFamily="49" charset="-122"/>
              </a:rPr>
              <a:t>; </a:t>
            </a:r>
            <a:r>
              <a:rPr lang="zh-CN" altLang="zh-CN" sz="2800" dirty="0">
                <a:ea typeface="黑体" panose="02010609060101010101" pitchFamily="49" charset="-122"/>
              </a:rPr>
              <a:t>当初始值超过真实值太远时</a:t>
            </a:r>
            <a:r>
              <a:rPr lang="en-US" altLang="zh-CN" sz="2800" dirty="0">
                <a:ea typeface="黑体" panose="02010609060101010101" pitchFamily="49" charset="-122"/>
              </a:rPr>
              <a:t>, Newton</a:t>
            </a:r>
            <a:r>
              <a:rPr lang="zh-CN" altLang="zh-CN" sz="2800" dirty="0">
                <a:ea typeface="黑体" panose="02010609060101010101" pitchFamily="49" charset="-122"/>
              </a:rPr>
              <a:t>迭代算法可能不</a:t>
            </a:r>
            <a:r>
              <a:rPr lang="zh-CN" altLang="zh-CN" sz="2800" dirty="0" smtClean="0">
                <a:ea typeface="黑体" panose="02010609060101010101" pitchFamily="49" charset="-122"/>
              </a:rPr>
              <a:t>收敛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en-US" sz="2800" dirty="0" smtClean="0">
                <a:ea typeface="黑体" panose="02010609060101010101" pitchFamily="49" charset="-122"/>
              </a:rPr>
              <a:t>下</a:t>
            </a:r>
            <a:r>
              <a:rPr lang="zh-CN" altLang="zh-CN" sz="2800" dirty="0" smtClean="0">
                <a:ea typeface="黑体" panose="02010609060101010101" pitchFamily="49" charset="-122"/>
              </a:rPr>
              <a:t>图给</a:t>
            </a:r>
            <a:r>
              <a:rPr lang="zh-CN" altLang="zh-CN" sz="2800" dirty="0">
                <a:ea typeface="黑体" panose="02010609060101010101" pitchFamily="49" charset="-122"/>
              </a:rPr>
              <a:t>出</a:t>
            </a:r>
            <a:r>
              <a:rPr lang="en-US" altLang="zh-CN" sz="2800" dirty="0">
                <a:ea typeface="黑体" panose="02010609060101010101" pitchFamily="49" charset="-122"/>
              </a:rPr>
              <a:t>Newton</a:t>
            </a:r>
            <a:r>
              <a:rPr lang="zh-CN" altLang="zh-CN" sz="2800" dirty="0">
                <a:ea typeface="黑体" panose="02010609060101010101" pitchFamily="49" charset="-122"/>
              </a:rPr>
              <a:t>迭代算法的几何解释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708920"/>
            <a:ext cx="50760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556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latin typeface="+mn-lt"/>
                <a:ea typeface="黑体" panose="02010609060101010101" pitchFamily="49" charset="-122"/>
              </a:rPr>
              <a:t>Newton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迭代</a:t>
            </a:r>
            <a:r>
              <a:rPr lang="zh-CN" altLang="en-US" sz="4000" b="1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的初始值选择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80920" cy="4032448"/>
              </a:xfrm>
            </p:spPr>
            <p:txBody>
              <a:bodyPr>
                <a:noAutofit/>
              </a:bodyPr>
              <a:lstStyle/>
              <a:p>
                <a:r>
                  <a:rPr lang="zh-CN" altLang="zh-CN" sz="2800" dirty="0" smtClean="0">
                    <a:ea typeface="黑体" panose="02010609060101010101" pitchFamily="49" charset="-122"/>
                  </a:rPr>
                  <a:t>对于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小于极大似然</a:t>
                </a:r>
                <a:r>
                  <a:rPr lang="zh-CN" altLang="zh-CN" sz="2800" dirty="0" smtClean="0">
                    <a:ea typeface="黑体" panose="02010609060101010101" pitchFamily="49" charset="-122"/>
                  </a:rPr>
                  <a:t>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zh-CN" sz="2800" dirty="0" smtClean="0">
                    <a:ea typeface="黑体" panose="02010609060101010101" pitchFamily="49" charset="-122"/>
                  </a:rPr>
                  <a:t>的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初始值</a:t>
                </a:r>
                <a:r>
                  <a:rPr lang="en-US" altLang="zh-CN" sz="2800" i="1" dirty="0">
                    <a:ea typeface="黑体" panose="02010609060101010101" pitchFamily="49" charset="-122"/>
                  </a:rPr>
                  <a:t>r</a:t>
                </a:r>
                <a:r>
                  <a:rPr lang="en-US" altLang="zh-CN" sz="2800" baseline="30000" dirty="0">
                    <a:ea typeface="黑体" panose="02010609060101010101" pitchFamily="49" charset="-122"/>
                  </a:rPr>
                  <a:t>(0)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, Newton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迭代能很快收敛</a:t>
                </a:r>
                <a:r>
                  <a:rPr lang="zh-CN" altLang="zh-CN" sz="2800" dirty="0" smtClean="0"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ea typeface="黑体" panose="02010609060101010101" pitchFamily="49" charset="-122"/>
                  </a:rPr>
                  <a:t>.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当要计算</a:t>
                </a:r>
                <a:r>
                  <a:rPr lang="zh-CN" altLang="zh-CN" sz="2800" dirty="0" smtClean="0"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zh-CN" sz="2800" dirty="0" smtClean="0">
                    <a:ea typeface="黑体" panose="02010609060101010101" pitchFamily="49" charset="-122"/>
                  </a:rPr>
                  <a:t>很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小时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,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选取较大的正数如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0.2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作为初始值时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, Newton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迭代算法可能收敛不</a:t>
                </a:r>
                <a:r>
                  <a:rPr lang="zh-CN" altLang="zh-CN" sz="2800" dirty="0" smtClean="0">
                    <a:ea typeface="黑体" panose="02010609060101010101" pitchFamily="49" charset="-122"/>
                  </a:rPr>
                  <a:t>到</a:t>
                </a:r>
                <a:r>
                  <a:rPr lang="en-US" altLang="zh-CN" sz="2800" dirty="0" smtClean="0">
                    <a:ea typeface="黑体" panose="02010609060101010101" pitchFamily="49" charset="-122"/>
                  </a:rPr>
                  <a:t> .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这时应该逐渐减小初始值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,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如选取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0.2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的一半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,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即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0.1,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作为新的初始值进行迭代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.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研究表明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 (Sun et al., 2012),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选取较小的一个正数作为初始值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,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如</a:t>
                </a:r>
                <a:r>
                  <a:rPr lang="en-US" altLang="zh-CN" sz="2800" i="1" dirty="0">
                    <a:ea typeface="黑体" panose="02010609060101010101" pitchFamily="49" charset="-122"/>
                  </a:rPr>
                  <a:t>r</a:t>
                </a:r>
                <a:r>
                  <a:rPr lang="en-US" altLang="zh-CN" sz="2800" baseline="30000" dirty="0">
                    <a:ea typeface="黑体" panose="02010609060101010101" pitchFamily="49" charset="-122"/>
                  </a:rPr>
                  <a:t>(0)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=0.01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或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0.001, Newton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迭代算法在绝大多情况下都能收敛到极大似然</a:t>
                </a:r>
                <a:r>
                  <a:rPr lang="zh-CN" altLang="zh-CN" sz="2800" dirty="0" smtClean="0">
                    <a:ea typeface="黑体" panose="02010609060101010101" pitchFamily="49" charset="-122"/>
                  </a:rPr>
                  <a:t>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ea typeface="黑体" panose="02010609060101010101" pitchFamily="49" charset="-122"/>
                  </a:rPr>
                  <a:t>,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对于较大</a:t>
                </a:r>
                <a:r>
                  <a:rPr lang="zh-CN" altLang="zh-CN" sz="2800" dirty="0" smtClean="0"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ea typeface="黑体" panose="02010609060101010101" pitchFamily="49" charset="-122"/>
                  </a:rPr>
                  <a:t>, 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只不过迭代次数多些而已</a:t>
                </a:r>
                <a:r>
                  <a:rPr lang="en-US" altLang="zh-CN" sz="2800" dirty="0">
                    <a:ea typeface="黑体" panose="02010609060101010101" pitchFamily="49" charset="-122"/>
                  </a:rPr>
                  <a:t>. </a:t>
                </a:r>
                <a:r>
                  <a:rPr lang="en-US" altLang="zh-CN" sz="2800" dirty="0" smtClean="0">
                    <a:ea typeface="黑体" panose="02010609060101010101" pitchFamily="49" charset="-122"/>
                  </a:rPr>
                  <a:t> </a:t>
                </a:r>
                <a:endParaRPr lang="zh-CN" altLang="zh-CN" sz="28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80920" cy="4032448"/>
              </a:xfrm>
              <a:blipFill rotWithShape="1">
                <a:blip r:embed="rId2"/>
                <a:stretch>
                  <a:fillRect l="-1325" t="-2115" r="-2209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sz="4000" b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zh-CN" sz="4000" b="1" dirty="0">
                <a:latin typeface="+mn-lt"/>
                <a:ea typeface="黑体" panose="02010609060101010101" pitchFamily="49" charset="-122"/>
              </a:rPr>
              <a:t>群体中重组率估计的</a:t>
            </a:r>
            <a:r>
              <a:rPr lang="en-US" altLang="zh-CN" sz="4000" b="1" dirty="0">
                <a:latin typeface="+mn-lt"/>
                <a:ea typeface="黑体" panose="02010609060101010101" pitchFamily="49" charset="-122"/>
              </a:rPr>
              <a:t>EM</a:t>
            </a:r>
            <a:r>
              <a:rPr lang="zh-CN" altLang="zh-CN" sz="4000" b="1" dirty="0">
                <a:latin typeface="+mn-lt"/>
                <a:ea typeface="黑体" panose="02010609060101010101" pitchFamily="49" charset="-122"/>
              </a:rPr>
              <a:t>算法 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864096"/>
          </a:xfrm>
        </p:spPr>
        <p:txBody>
          <a:bodyPr>
            <a:noAutofit/>
          </a:bodyPr>
          <a:lstStyle/>
          <a:p>
            <a:r>
              <a:rPr lang="zh-CN" altLang="zh-CN" sz="2400" dirty="0" smtClean="0">
                <a:ea typeface="黑体" panose="02010609060101010101" pitchFamily="49" charset="-122"/>
              </a:rPr>
              <a:t>以</a:t>
            </a:r>
            <a:r>
              <a:rPr lang="zh-CN" altLang="zh-CN" sz="2400" dirty="0">
                <a:ea typeface="黑体" panose="02010609060101010101" pitchFamily="49" charset="-122"/>
              </a:rPr>
              <a:t>两个共显性标记为例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说明</a:t>
            </a:r>
            <a:r>
              <a:rPr lang="en-US" altLang="zh-CN" sz="2400" dirty="0">
                <a:ea typeface="黑体" panose="02010609060101010101" pitchFamily="49" charset="-122"/>
              </a:rPr>
              <a:t>F</a:t>
            </a:r>
            <a:r>
              <a:rPr lang="en-US" altLang="zh-CN" sz="2400" baseline="-25000" dirty="0">
                <a:ea typeface="黑体" panose="02010609060101010101" pitchFamily="49" charset="-122"/>
              </a:rPr>
              <a:t>2</a:t>
            </a:r>
            <a:r>
              <a:rPr lang="zh-CN" altLang="zh-CN" sz="2400" dirty="0">
                <a:ea typeface="黑体" panose="02010609060101010101" pitchFamily="49" charset="-122"/>
              </a:rPr>
              <a:t>群体中重组率估计的</a:t>
            </a:r>
            <a:r>
              <a:rPr lang="en-US" altLang="zh-CN" sz="2400" dirty="0">
                <a:ea typeface="黑体" panose="02010609060101010101" pitchFamily="49" charset="-122"/>
              </a:rPr>
              <a:t>EM</a:t>
            </a:r>
            <a:r>
              <a:rPr lang="zh-CN" altLang="zh-CN" sz="2400" dirty="0">
                <a:ea typeface="黑体" panose="02010609060101010101" pitchFamily="49" charset="-122"/>
              </a:rPr>
              <a:t>算法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en-US" sz="2400" dirty="0" smtClean="0">
                <a:ea typeface="黑体" panose="02010609060101010101" pitchFamily="49" charset="-122"/>
              </a:rPr>
              <a:t>下</a:t>
            </a:r>
            <a:r>
              <a:rPr lang="zh-CN" altLang="zh-CN" sz="2400" dirty="0" smtClean="0">
                <a:ea typeface="黑体" panose="02010609060101010101" pitchFamily="49" charset="-122"/>
              </a:rPr>
              <a:t>表给</a:t>
            </a:r>
            <a:r>
              <a:rPr lang="zh-CN" altLang="zh-CN" sz="2400" dirty="0">
                <a:ea typeface="黑体" panose="02010609060101010101" pitchFamily="49" charset="-122"/>
              </a:rPr>
              <a:t>出一</a:t>
            </a:r>
            <a:r>
              <a:rPr lang="zh-CN" altLang="zh-CN" sz="2400" dirty="0" smtClean="0">
                <a:ea typeface="黑体" panose="02010609060101010101" pitchFamily="49" charset="-122"/>
              </a:rPr>
              <a:t>个</a:t>
            </a:r>
            <a:r>
              <a:rPr lang="en-US" altLang="zh-CN" sz="2400" dirty="0" smtClean="0">
                <a:ea typeface="黑体" panose="02010609060101010101" pitchFamily="49" charset="-122"/>
              </a:rPr>
              <a:t>F</a:t>
            </a:r>
            <a:r>
              <a:rPr lang="en-US" altLang="zh-CN" sz="2400" baseline="-25000" dirty="0" smtClean="0">
                <a:ea typeface="黑体" panose="02010609060101010101" pitchFamily="49" charset="-122"/>
              </a:rPr>
              <a:t>2</a:t>
            </a:r>
            <a:r>
              <a:rPr lang="zh-CN" altLang="zh-CN" sz="2400" dirty="0">
                <a:ea typeface="黑体" panose="02010609060101010101" pitchFamily="49" charset="-122"/>
              </a:rPr>
              <a:t>群体</a:t>
            </a:r>
            <a:r>
              <a:rPr lang="zh-CN" altLang="zh-CN" sz="2400" dirty="0" smtClean="0">
                <a:ea typeface="黑体" panose="02010609060101010101" pitchFamily="49" charset="-122"/>
              </a:rPr>
              <a:t>中两</a:t>
            </a:r>
            <a:r>
              <a:rPr lang="zh-CN" altLang="zh-CN" sz="2400" dirty="0">
                <a:ea typeface="黑体" panose="02010609060101010101" pitchFamily="49" charset="-122"/>
              </a:rPr>
              <a:t>个共显性标记九种基因型的观测值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endParaRPr lang="zh-CN" altLang="zh-CN" sz="2400" dirty="0"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56247"/>
              </p:ext>
            </p:extLst>
          </p:nvPr>
        </p:nvGraphicFramePr>
        <p:xfrm>
          <a:off x="971600" y="1916832"/>
          <a:ext cx="733075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05"/>
                <a:gridCol w="1170305"/>
                <a:gridCol w="2213293"/>
                <a:gridCol w="27768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基因型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观测值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理论频率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重组单倍</a:t>
                      </a:r>
                      <a:r>
                        <a:rPr lang="en-US" altLang="zh-CN" sz="2400" dirty="0" err="1" smtClean="0"/>
                        <a:t>i</a:t>
                      </a:r>
                      <a:r>
                        <a:rPr lang="zh-CN" altLang="en-US" sz="2400" dirty="0" smtClean="0"/>
                        <a:t>型的频率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=10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=(1-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)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/4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=0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i="0" baseline="-25000" dirty="0" smtClean="0"/>
                        <a:t>2</a:t>
                      </a:r>
                      <a:r>
                        <a:rPr lang="en-US" altLang="zh-CN" sz="2400" dirty="0" smtClean="0"/>
                        <a:t>=2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i="0" baseline="-25000" dirty="0" smtClean="0"/>
                        <a:t>2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(1-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)/2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i="0" baseline="-25000" dirty="0" smtClean="0"/>
                        <a:t>2</a:t>
                      </a:r>
                      <a:r>
                        <a:rPr lang="en-US" altLang="zh-CN" sz="2400" dirty="0" smtClean="0"/>
                        <a:t>=0.5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i="0" baseline="-25000" dirty="0" smtClean="0"/>
                        <a:t>3</a:t>
                      </a:r>
                      <a:r>
                        <a:rPr lang="en-US" altLang="zh-CN" sz="2400" dirty="0" smtClean="0"/>
                        <a:t>=1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i="0" baseline="-25000" dirty="0" smtClean="0"/>
                        <a:t>3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/4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i="0" baseline="-25000" dirty="0" smtClean="0"/>
                        <a:t>3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0" dirty="0" smtClean="0"/>
                        <a:t>1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i="0" baseline="-25000" dirty="0" smtClean="0"/>
                        <a:t>4</a:t>
                      </a:r>
                      <a:r>
                        <a:rPr lang="en-US" altLang="zh-CN" sz="2400" dirty="0" smtClean="0"/>
                        <a:t>=1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i="0" baseline="-25000" dirty="0" smtClean="0"/>
                        <a:t>4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(1-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)/2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i="0" baseline="-25000" dirty="0" smtClean="0"/>
                        <a:t>4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0" dirty="0" smtClean="0"/>
                        <a:t>0.5 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i="0" baseline="-25000" dirty="0" smtClean="0"/>
                        <a:t>5</a:t>
                      </a:r>
                      <a:r>
                        <a:rPr lang="en-US" altLang="zh-CN" sz="2400" dirty="0" smtClean="0"/>
                        <a:t>=21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i="0" baseline="-25000" dirty="0" smtClean="0"/>
                        <a:t>5</a:t>
                      </a:r>
                      <a:r>
                        <a:rPr lang="en-US" altLang="zh-CN" sz="2400" dirty="0" smtClean="0"/>
                        <a:t>=(1-2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i="0" dirty="0" smtClean="0"/>
                        <a:t>+2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baseline="0" dirty="0" smtClean="0"/>
                        <a:t>)</a:t>
                      </a:r>
                      <a:r>
                        <a:rPr lang="en-US" altLang="zh-CN" sz="2400" dirty="0" smtClean="0"/>
                        <a:t>/2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i="0" baseline="-25000" dirty="0" smtClean="0"/>
                        <a:t>5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/(1-2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i="0" dirty="0" smtClean="0"/>
                        <a:t>+2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baseline="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i="0" baseline="-25000" dirty="0" smtClean="0"/>
                        <a:t>6</a:t>
                      </a:r>
                      <a:r>
                        <a:rPr lang="en-US" altLang="zh-CN" sz="2400" dirty="0" smtClean="0"/>
                        <a:t>=3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i="0" baseline="-25000" dirty="0" smtClean="0"/>
                        <a:t>6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(1-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)/2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i="0" baseline="-25000" dirty="0" smtClean="0"/>
                        <a:t>6</a:t>
                      </a:r>
                      <a:r>
                        <a:rPr lang="en-US" altLang="zh-CN" sz="2400" dirty="0" smtClean="0"/>
                        <a:t>=0.5 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i="0" baseline="-25000" dirty="0" smtClean="0"/>
                        <a:t>7</a:t>
                      </a:r>
                      <a:r>
                        <a:rPr lang="en-US" altLang="zh-CN" sz="2400" dirty="0" smtClean="0"/>
                        <a:t>=0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i="0" baseline="-25000" dirty="0" smtClean="0"/>
                        <a:t>7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/4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i="0" baseline="-25000" dirty="0" smtClean="0"/>
                        <a:t>7</a:t>
                      </a:r>
                      <a:r>
                        <a:rPr lang="en-US" altLang="zh-CN" sz="2400" dirty="0" smtClean="0"/>
                        <a:t>=1 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i="0" baseline="-25000" dirty="0" smtClean="0"/>
                        <a:t>8</a:t>
                      </a:r>
                      <a:r>
                        <a:rPr lang="en-US" altLang="zh-CN" sz="2400" dirty="0" smtClean="0"/>
                        <a:t>=1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i="0" baseline="-25000" dirty="0" smtClean="0"/>
                        <a:t>8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(1-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)/2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i="0" baseline="-25000" dirty="0" smtClean="0"/>
                        <a:t>8</a:t>
                      </a:r>
                      <a:r>
                        <a:rPr lang="en-US" altLang="zh-CN" sz="2400" dirty="0" smtClean="0"/>
                        <a:t>=0.5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aabb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/>
                        <a:t>n</a:t>
                      </a:r>
                      <a:r>
                        <a:rPr lang="en-US" altLang="zh-CN" sz="2400" i="0" baseline="-25000" dirty="0" smtClean="0"/>
                        <a:t>9</a:t>
                      </a:r>
                      <a:r>
                        <a:rPr lang="en-US" altLang="zh-CN" sz="2400" dirty="0" smtClean="0"/>
                        <a:t>=17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f</a:t>
                      </a:r>
                      <a:r>
                        <a:rPr lang="en-US" altLang="zh-CN" sz="2400" i="0" baseline="-25000" dirty="0" smtClean="0"/>
                        <a:t>9</a:t>
                      </a:r>
                      <a:r>
                        <a:rPr lang="en-US" altLang="zh-CN" sz="2400" dirty="0" smtClean="0"/>
                        <a:t>=(1-</a:t>
                      </a:r>
                      <a:r>
                        <a:rPr lang="en-US" altLang="zh-CN" sz="2400" i="1" dirty="0" smtClean="0"/>
                        <a:t>r</a:t>
                      </a:r>
                      <a:r>
                        <a:rPr lang="en-US" altLang="zh-CN" sz="2400" dirty="0" smtClean="0"/>
                        <a:t>)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/4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baseline="0" dirty="0" smtClean="0"/>
                        <a:t>p</a:t>
                      </a:r>
                      <a:r>
                        <a:rPr lang="en-US" altLang="zh-CN" sz="2400" i="0" baseline="-25000" dirty="0" smtClean="0"/>
                        <a:t>9</a:t>
                      </a:r>
                      <a:r>
                        <a:rPr lang="en-US" altLang="zh-CN" sz="2400" dirty="0" smtClean="0"/>
                        <a:t>=0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339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sz="4000" b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zh-CN" sz="4000" b="1" dirty="0">
                <a:latin typeface="+mn-lt"/>
                <a:ea typeface="黑体" panose="02010609060101010101" pitchFamily="49" charset="-122"/>
              </a:rPr>
              <a:t>群体中重组率估计的</a:t>
            </a:r>
            <a:r>
              <a:rPr lang="en-US" altLang="zh-CN" sz="4000" b="1" dirty="0">
                <a:latin typeface="+mn-lt"/>
                <a:ea typeface="黑体" panose="02010609060101010101" pitchFamily="49" charset="-122"/>
              </a:rPr>
              <a:t>EM</a:t>
            </a:r>
            <a:r>
              <a:rPr lang="zh-CN" altLang="zh-CN" sz="4000" b="1" dirty="0">
                <a:latin typeface="+mn-lt"/>
                <a:ea typeface="黑体" panose="02010609060101010101" pitchFamily="49" charset="-122"/>
              </a:rPr>
              <a:t>算法 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328592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黑体" panose="02010609060101010101" pitchFamily="49" charset="-122"/>
              </a:rPr>
              <a:t>E-</a:t>
            </a:r>
            <a:r>
              <a:rPr lang="zh-CN" altLang="zh-CN" sz="2600" dirty="0">
                <a:ea typeface="黑体" panose="02010609060101010101" pitchFamily="49" charset="-122"/>
              </a:rPr>
              <a:t>步骤</a:t>
            </a:r>
            <a:r>
              <a:rPr lang="en-US" altLang="zh-CN" sz="2600" dirty="0">
                <a:ea typeface="黑体" panose="02010609060101010101" pitchFamily="49" charset="-122"/>
              </a:rPr>
              <a:t>: </a:t>
            </a:r>
            <a:r>
              <a:rPr lang="zh-CN" altLang="zh-CN" sz="2600" dirty="0">
                <a:ea typeface="黑体" panose="02010609060101010101" pitchFamily="49" charset="-122"/>
              </a:rPr>
              <a:t>根据重组率的初始值计算各种标记基因型属于重组型的期望概率</a:t>
            </a:r>
            <a:r>
              <a:rPr lang="en-US" altLang="zh-CN" sz="2600" dirty="0">
                <a:ea typeface="黑体" panose="02010609060101010101" pitchFamily="49" charset="-122"/>
              </a:rPr>
              <a:t>. </a:t>
            </a:r>
            <a:r>
              <a:rPr lang="zh-CN" altLang="zh-CN" sz="2600" dirty="0">
                <a:ea typeface="黑体" panose="02010609060101010101" pitchFamily="49" charset="-122"/>
              </a:rPr>
              <a:t>给定初始重组率</a:t>
            </a:r>
            <a:r>
              <a:rPr lang="en-US" altLang="zh-CN" sz="2600" i="1" dirty="0">
                <a:ea typeface="黑体" panose="02010609060101010101" pitchFamily="49" charset="-122"/>
              </a:rPr>
              <a:t>r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一般可以让初始重组率</a:t>
            </a:r>
            <a:r>
              <a:rPr lang="en-US" altLang="zh-CN" sz="2600" i="1" dirty="0">
                <a:ea typeface="黑体" panose="02010609060101010101" pitchFamily="49" charset="-122"/>
              </a:rPr>
              <a:t>r</a:t>
            </a:r>
            <a:r>
              <a:rPr lang="zh-CN" altLang="zh-CN" sz="2600" dirty="0">
                <a:ea typeface="黑体" panose="02010609060101010101" pitchFamily="49" charset="-122"/>
              </a:rPr>
              <a:t>＝</a:t>
            </a:r>
            <a:r>
              <a:rPr lang="en-US" altLang="zh-CN" sz="2600" dirty="0">
                <a:ea typeface="黑体" panose="02010609060101010101" pitchFamily="49" charset="-122"/>
              </a:rPr>
              <a:t>0.25. </a:t>
            </a:r>
            <a:r>
              <a:rPr lang="zh-CN" altLang="zh-CN" sz="2600" dirty="0" smtClean="0">
                <a:ea typeface="黑体" panose="02010609060101010101" pitchFamily="49" charset="-122"/>
              </a:rPr>
              <a:t>根据</a:t>
            </a:r>
            <a:r>
              <a:rPr lang="zh-CN" altLang="en-US" sz="2600" dirty="0">
                <a:ea typeface="黑体" panose="02010609060101010101" pitchFamily="49" charset="-122"/>
              </a:rPr>
              <a:t>前</a:t>
            </a:r>
            <a:r>
              <a:rPr lang="zh-CN" altLang="zh-CN" sz="2600" dirty="0" smtClean="0">
                <a:ea typeface="黑体" panose="02010609060101010101" pitchFamily="49" charset="-122"/>
              </a:rPr>
              <a:t>表最后</a:t>
            </a:r>
            <a:r>
              <a:rPr lang="zh-CN" altLang="zh-CN" sz="2600" dirty="0">
                <a:ea typeface="黑体" panose="02010609060101010101" pitchFamily="49" charset="-122"/>
              </a:rPr>
              <a:t>一列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计算各种标记基因型的重组频率</a:t>
            </a:r>
            <a:r>
              <a:rPr lang="en-US" altLang="zh-CN" sz="2600" i="1" dirty="0">
                <a:ea typeface="黑体" panose="02010609060101010101" pitchFamily="49" charset="-122"/>
              </a:rPr>
              <a:t>p</a:t>
            </a:r>
            <a:r>
              <a:rPr lang="en-US" altLang="zh-CN" sz="2600" i="1" baseline="-25000" dirty="0">
                <a:ea typeface="黑体" panose="02010609060101010101" pitchFamily="49" charset="-122"/>
              </a:rPr>
              <a:t>i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en-US" altLang="zh-CN" sz="2600" i="1" dirty="0" err="1">
                <a:ea typeface="黑体" panose="02010609060101010101" pitchFamily="49" charset="-122"/>
              </a:rPr>
              <a:t>i</a:t>
            </a:r>
            <a:r>
              <a:rPr lang="zh-CN" altLang="zh-CN" sz="2600" dirty="0">
                <a:ea typeface="黑体" panose="02010609060101010101" pitchFamily="49" charset="-122"/>
              </a:rPr>
              <a:t>表示不同的标记基因型</a:t>
            </a:r>
            <a:r>
              <a:rPr lang="en-US" altLang="zh-CN" sz="2600" dirty="0">
                <a:ea typeface="黑体" panose="02010609060101010101" pitchFamily="49" charset="-122"/>
              </a:rPr>
              <a:t>. </a:t>
            </a:r>
            <a:endParaRPr lang="zh-CN" altLang="zh-CN" sz="2600" dirty="0">
              <a:ea typeface="黑体" panose="02010609060101010101" pitchFamily="49" charset="-122"/>
            </a:endParaRPr>
          </a:p>
          <a:p>
            <a:r>
              <a:rPr lang="en-US" altLang="zh-CN" sz="2600" dirty="0">
                <a:ea typeface="黑体" panose="02010609060101010101" pitchFamily="49" charset="-122"/>
              </a:rPr>
              <a:t>M-</a:t>
            </a:r>
            <a:r>
              <a:rPr lang="zh-CN" altLang="zh-CN" sz="2600" dirty="0">
                <a:ea typeface="黑体" panose="02010609060101010101" pitchFamily="49" charset="-122"/>
              </a:rPr>
              <a:t>步骤</a:t>
            </a:r>
            <a:r>
              <a:rPr lang="en-US" altLang="zh-CN" sz="2600" dirty="0">
                <a:ea typeface="黑体" panose="02010609060101010101" pitchFamily="49" charset="-122"/>
              </a:rPr>
              <a:t>: </a:t>
            </a:r>
            <a:r>
              <a:rPr lang="zh-CN" altLang="zh-CN" sz="2600" dirty="0">
                <a:ea typeface="黑体" panose="02010609060101010101" pitchFamily="49" charset="-122"/>
              </a:rPr>
              <a:t>在</a:t>
            </a:r>
            <a:r>
              <a:rPr lang="en-US" altLang="zh-CN" sz="2600" dirty="0">
                <a:ea typeface="黑体" panose="02010609060101010101" pitchFamily="49" charset="-122"/>
              </a:rPr>
              <a:t>E-</a:t>
            </a:r>
            <a:r>
              <a:rPr lang="zh-CN" altLang="zh-CN" sz="2600" dirty="0">
                <a:ea typeface="黑体" panose="02010609060101010101" pitchFamily="49" charset="-122"/>
              </a:rPr>
              <a:t>步骤得到的各种基因型重组概率的基础上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重新计算重组率的极大似然估计</a:t>
            </a:r>
            <a:r>
              <a:rPr lang="en-US" altLang="zh-CN" sz="2600" dirty="0">
                <a:ea typeface="黑体" panose="02010609060101010101" pitchFamily="49" charset="-122"/>
              </a:rPr>
              <a:t>. </a:t>
            </a:r>
            <a:r>
              <a:rPr lang="zh-CN" altLang="zh-CN" sz="2600" dirty="0">
                <a:ea typeface="黑体" panose="02010609060101010101" pitchFamily="49" charset="-122"/>
              </a:rPr>
              <a:t>根据标记基因型属于重组基因型的概率重新计算重组率</a:t>
            </a:r>
            <a:r>
              <a:rPr lang="en-US" altLang="zh-CN" sz="2600" i="1" dirty="0">
                <a:ea typeface="黑体" panose="02010609060101010101" pitchFamily="49" charset="-122"/>
              </a:rPr>
              <a:t>r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endParaRPr lang="en-US" altLang="zh-CN" sz="2600" dirty="0" smtClean="0">
              <a:ea typeface="黑体" panose="02010609060101010101" pitchFamily="49" charset="-122"/>
            </a:endParaRPr>
          </a:p>
          <a:p>
            <a:endParaRPr lang="en-US" altLang="zh-CN" sz="2600" dirty="0">
              <a:ea typeface="黑体" panose="02010609060101010101" pitchFamily="49" charset="-122"/>
            </a:endParaRPr>
          </a:p>
          <a:p>
            <a:endParaRPr lang="en-US" altLang="zh-CN" sz="2600" dirty="0" smtClean="0">
              <a:ea typeface="黑体" panose="02010609060101010101" pitchFamily="49" charset="-122"/>
            </a:endParaRPr>
          </a:p>
          <a:p>
            <a:r>
              <a:rPr lang="zh-CN" altLang="zh-CN" sz="2600" dirty="0" smtClean="0">
                <a:ea typeface="黑体" panose="02010609060101010101" pitchFamily="49" charset="-122"/>
              </a:rPr>
              <a:t>利用</a:t>
            </a:r>
            <a:r>
              <a:rPr lang="en-US" altLang="zh-CN" sz="2600" dirty="0" smtClean="0">
                <a:ea typeface="黑体" panose="02010609060101010101" pitchFamily="49" charset="-122"/>
              </a:rPr>
              <a:t>M-</a:t>
            </a:r>
            <a:r>
              <a:rPr lang="zh-CN" altLang="en-US" sz="2600" dirty="0" smtClean="0">
                <a:ea typeface="黑体" panose="02010609060101010101" pitchFamily="49" charset="-122"/>
              </a:rPr>
              <a:t>步骤</a:t>
            </a:r>
            <a:r>
              <a:rPr lang="zh-CN" altLang="zh-CN" sz="2600" dirty="0" smtClean="0">
                <a:ea typeface="黑体" panose="02010609060101010101" pitchFamily="49" charset="-122"/>
              </a:rPr>
              <a:t>计算</a:t>
            </a:r>
            <a:r>
              <a:rPr lang="zh-CN" altLang="zh-CN" sz="2600" dirty="0">
                <a:ea typeface="黑体" panose="02010609060101010101" pitchFamily="49" charset="-122"/>
              </a:rPr>
              <a:t>出的重组率作为新的起始值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重复上述过程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直到指定的精度为止</a:t>
            </a:r>
            <a:r>
              <a:rPr lang="en-US" altLang="zh-CN" sz="2600" dirty="0">
                <a:ea typeface="黑体" panose="02010609060101010101" pitchFamily="49" charset="-122"/>
              </a:rPr>
              <a:t>. </a:t>
            </a:r>
            <a:r>
              <a:rPr lang="zh-CN" altLang="zh-CN" sz="2600" dirty="0">
                <a:ea typeface="黑体" panose="02010609060101010101" pitchFamily="49" charset="-122"/>
              </a:rPr>
              <a:t>例如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当两次迭代间重组率差值的</a:t>
            </a:r>
            <a:r>
              <a:rPr lang="zh-CN" altLang="zh-CN" sz="2600" dirty="0" smtClean="0">
                <a:ea typeface="黑体" panose="02010609060101010101" pitchFamily="49" charset="-122"/>
              </a:rPr>
              <a:t>绝对值小于</a:t>
            </a:r>
            <a:r>
              <a:rPr lang="en-US" altLang="zh-CN" sz="2600" dirty="0">
                <a:ea typeface="黑体" panose="02010609060101010101" pitchFamily="49" charset="-122"/>
              </a:rPr>
              <a:t>10</a:t>
            </a:r>
            <a:r>
              <a:rPr lang="en-US" altLang="zh-CN" sz="2600" baseline="30000" dirty="0">
                <a:ea typeface="黑体" panose="02010609060101010101" pitchFamily="49" charset="-122"/>
              </a:rPr>
              <a:t>-4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则停止迭代</a:t>
            </a:r>
            <a:r>
              <a:rPr lang="en-US" altLang="zh-CN" sz="2600" dirty="0">
                <a:ea typeface="黑体" panose="02010609060101010101" pitchFamily="49" charset="-122"/>
              </a:rPr>
              <a:t>. </a:t>
            </a:r>
            <a:endParaRPr lang="zh-CN" altLang="zh-CN" sz="2600" dirty="0"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336069"/>
              </p:ext>
            </p:extLst>
          </p:nvPr>
        </p:nvGraphicFramePr>
        <p:xfrm>
          <a:off x="3491880" y="3933056"/>
          <a:ext cx="1835696" cy="92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公式" r:id="rId3" imgW="927100" imgH="431800" progId="Equation.3">
                  <p:embed/>
                </p:oleObj>
              </mc:Choice>
              <mc:Fallback>
                <p:oleObj name="公式" r:id="rId3" imgW="9271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933056"/>
                        <a:ext cx="1835696" cy="923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4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60351"/>
            <a:ext cx="7812088" cy="792386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连锁和交换经典遗传定律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762571" y="2372742"/>
            <a:ext cx="2016125" cy="0"/>
          </a:xfrm>
          <a:prstGeom prst="line">
            <a:avLst/>
          </a:prstGeom>
          <a:ln w="635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63021" y="1940942"/>
            <a:ext cx="2016125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7034" y="2188592"/>
            <a:ext cx="360362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8921" y="1717104"/>
            <a:ext cx="360363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4021" y="2188592"/>
            <a:ext cx="358775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5909" y="1717104"/>
            <a:ext cx="360362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089" name="矩形 13"/>
          <p:cNvSpPr>
            <a:spLocks noChangeArrowheads="1"/>
          </p:cNvSpPr>
          <p:nvPr/>
        </p:nvSpPr>
        <p:spPr bwMode="auto">
          <a:xfrm>
            <a:off x="1810196" y="1245617"/>
            <a:ext cx="1868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P1: AABB</a:t>
            </a:r>
            <a:endParaRPr lang="zh-CN" altLang="en-US" sz="2800" dirty="0">
              <a:solidFill>
                <a:srgbClr val="000099"/>
              </a:solidFill>
              <a:latin typeface="Verdana" pitchFamily="34" charset="0"/>
            </a:endParaRPr>
          </a:p>
        </p:txBody>
      </p:sp>
      <p:sp>
        <p:nvSpPr>
          <p:cNvPr id="46090" name="矩形 14"/>
          <p:cNvSpPr>
            <a:spLocks noChangeArrowheads="1"/>
          </p:cNvSpPr>
          <p:nvPr/>
        </p:nvSpPr>
        <p:spPr bwMode="auto">
          <a:xfrm>
            <a:off x="5436046" y="1207517"/>
            <a:ext cx="1908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Arial" charset="0"/>
                <a:cs typeface="Arial" charset="0"/>
              </a:rPr>
              <a:t>P2: aabb </a:t>
            </a:r>
            <a:endParaRPr lang="zh-CN" altLang="en-US" sz="2800">
              <a:solidFill>
                <a:srgbClr val="000099"/>
              </a:solidFill>
              <a:latin typeface="Verdana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762571" y="1940942"/>
            <a:ext cx="2016125" cy="0"/>
          </a:xfrm>
          <a:prstGeom prst="line">
            <a:avLst/>
          </a:prstGeom>
          <a:ln w="635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034" y="1725042"/>
            <a:ext cx="360362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4021" y="1725042"/>
            <a:ext cx="358775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363021" y="2372742"/>
            <a:ext cx="2016125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8921" y="2188592"/>
            <a:ext cx="360363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75909" y="2188592"/>
            <a:ext cx="360362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097" name="矩形 25"/>
          <p:cNvSpPr>
            <a:spLocks noChangeArrowheads="1"/>
          </p:cNvSpPr>
          <p:nvPr/>
        </p:nvSpPr>
        <p:spPr bwMode="auto">
          <a:xfrm>
            <a:off x="3527871" y="2817242"/>
            <a:ext cx="205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Arial" charset="0"/>
                <a:cs typeface="Arial" charset="0"/>
              </a:rPr>
              <a:t>F1: AaBb</a:t>
            </a:r>
            <a:endParaRPr lang="zh-CN" altLang="en-US" sz="2800">
              <a:solidFill>
                <a:srgbClr val="000099"/>
              </a:solidFill>
              <a:latin typeface="Verdana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491359" y="3452242"/>
            <a:ext cx="2232025" cy="0"/>
          </a:xfrm>
          <a:prstGeom prst="line">
            <a:avLst/>
          </a:prstGeom>
          <a:ln w="635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8696" y="3236342"/>
            <a:ext cx="360363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5684" y="3236342"/>
            <a:ext cx="360362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491359" y="3885629"/>
            <a:ext cx="2232025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8696" y="3701479"/>
            <a:ext cx="360363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75684" y="3701479"/>
            <a:ext cx="360362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104" name="矩形 32"/>
          <p:cNvSpPr>
            <a:spLocks noChangeArrowheads="1"/>
          </p:cNvSpPr>
          <p:nvPr/>
        </p:nvSpPr>
        <p:spPr bwMode="auto">
          <a:xfrm>
            <a:off x="4354959" y="1867917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Arial" charset="0"/>
                <a:cs typeface="Arial" charset="0"/>
              </a:rPr>
              <a:t>×</a:t>
            </a:r>
            <a:endParaRPr lang="zh-CN" altLang="en-US" sz="2400">
              <a:solidFill>
                <a:srgbClr val="000099"/>
              </a:solidFill>
              <a:latin typeface="Verdana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607371" y="2299717"/>
            <a:ext cx="0" cy="576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78246" y="5325492"/>
            <a:ext cx="2017713" cy="0"/>
          </a:xfrm>
          <a:prstGeom prst="line">
            <a:avLst/>
          </a:prstGeom>
          <a:ln w="635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5734" y="5109592"/>
            <a:ext cx="358775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1134" y="5109592"/>
            <a:ext cx="360362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7020371" y="5325492"/>
            <a:ext cx="2016125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3246" y="5109592"/>
            <a:ext cx="360363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60234" y="5109592"/>
            <a:ext cx="360362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112" name="矩形 42"/>
          <p:cNvSpPr>
            <a:spLocks noChangeArrowheads="1"/>
          </p:cNvSpPr>
          <p:nvPr/>
        </p:nvSpPr>
        <p:spPr bwMode="auto">
          <a:xfrm>
            <a:off x="395734" y="5541392"/>
            <a:ext cx="1655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Arial" charset="0"/>
                <a:cs typeface="Arial" charset="0"/>
              </a:rPr>
              <a:t>(1-r)/2</a:t>
            </a:r>
            <a:endParaRPr lang="zh-CN" altLang="en-US" sz="2800">
              <a:solidFill>
                <a:srgbClr val="000099"/>
              </a:solidFill>
              <a:latin typeface="Verdana" pitchFamily="34" charset="0"/>
            </a:endParaRPr>
          </a:p>
        </p:txBody>
      </p:sp>
      <p:sp>
        <p:nvSpPr>
          <p:cNvPr id="46113" name="矩形 43"/>
          <p:cNvSpPr>
            <a:spLocks noChangeArrowheads="1"/>
          </p:cNvSpPr>
          <p:nvPr/>
        </p:nvSpPr>
        <p:spPr bwMode="auto">
          <a:xfrm>
            <a:off x="7163246" y="554139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Arial" charset="0"/>
                <a:cs typeface="Arial" charset="0"/>
              </a:rPr>
              <a:t>(1-r)/2</a:t>
            </a:r>
            <a:endParaRPr lang="zh-CN" altLang="en-US" sz="2800">
              <a:solidFill>
                <a:srgbClr val="000099"/>
              </a:solidFill>
              <a:latin typeface="Verdana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483296" y="5325492"/>
            <a:ext cx="792163" cy="0"/>
          </a:xfrm>
          <a:prstGeom prst="line">
            <a:avLst/>
          </a:prstGeom>
          <a:ln w="635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99196" y="5109592"/>
            <a:ext cx="360363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275459" y="5325492"/>
            <a:ext cx="1223962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94596" y="5109592"/>
            <a:ext cx="360363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5578921" y="5325492"/>
            <a:ext cx="1223963" cy="0"/>
          </a:xfrm>
          <a:prstGeom prst="line">
            <a:avLst/>
          </a:prstGeom>
          <a:ln w="635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99646" y="5109592"/>
            <a:ext cx="360363" cy="40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786759" y="5325492"/>
            <a:ext cx="792162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04246" y="5109592"/>
            <a:ext cx="358775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buFontTx/>
              <a:buNone/>
              <a:defRPr sz="20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122" name="矩形 73"/>
          <p:cNvSpPr>
            <a:spLocks noChangeArrowheads="1"/>
          </p:cNvSpPr>
          <p:nvPr/>
        </p:nvSpPr>
        <p:spPr bwMode="auto">
          <a:xfrm>
            <a:off x="2699196" y="5541392"/>
            <a:ext cx="1655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Arial" charset="0"/>
                <a:cs typeface="Arial" charset="0"/>
              </a:rPr>
              <a:t>r/2</a:t>
            </a:r>
            <a:endParaRPr lang="zh-CN" altLang="en-US" sz="2800">
              <a:solidFill>
                <a:srgbClr val="000099"/>
              </a:solidFill>
              <a:latin typeface="Verdana" pitchFamily="34" charset="0"/>
            </a:endParaRPr>
          </a:p>
        </p:txBody>
      </p:sp>
      <p:sp>
        <p:nvSpPr>
          <p:cNvPr id="46123" name="矩形 74"/>
          <p:cNvSpPr>
            <a:spLocks noChangeArrowheads="1"/>
          </p:cNvSpPr>
          <p:nvPr/>
        </p:nvSpPr>
        <p:spPr bwMode="auto">
          <a:xfrm>
            <a:off x="5004246" y="5541392"/>
            <a:ext cx="1655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Arial" charset="0"/>
                <a:cs typeface="Arial" charset="0"/>
              </a:rPr>
              <a:t>r/2</a:t>
            </a:r>
            <a:endParaRPr lang="zh-CN" altLang="en-US" sz="2800">
              <a:solidFill>
                <a:srgbClr val="000099"/>
              </a:solidFill>
              <a:latin typeface="Verdana" pitchFamily="34" charset="0"/>
            </a:endParaRPr>
          </a:p>
        </p:txBody>
      </p:sp>
      <p:sp>
        <p:nvSpPr>
          <p:cNvPr id="46124" name="矩形 75"/>
          <p:cNvSpPr>
            <a:spLocks noChangeArrowheads="1"/>
          </p:cNvSpPr>
          <p:nvPr/>
        </p:nvSpPr>
        <p:spPr bwMode="auto">
          <a:xfrm>
            <a:off x="395734" y="6044629"/>
            <a:ext cx="1655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亲本型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126" name="矩形 77"/>
          <p:cNvSpPr>
            <a:spLocks noChangeArrowheads="1"/>
          </p:cNvSpPr>
          <p:nvPr/>
        </p:nvSpPr>
        <p:spPr bwMode="auto">
          <a:xfrm>
            <a:off x="2699196" y="6044629"/>
            <a:ext cx="1655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重组型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128" name="矩形 79"/>
          <p:cNvSpPr>
            <a:spLocks noChangeArrowheads="1"/>
          </p:cNvSpPr>
          <p:nvPr/>
        </p:nvSpPr>
        <p:spPr bwMode="auto">
          <a:xfrm>
            <a:off x="3778696" y="4101529"/>
            <a:ext cx="1657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Arial" charset="0"/>
                <a:cs typeface="Arial" charset="0"/>
              </a:rPr>
              <a:t>Meiosis</a:t>
            </a:r>
            <a:endParaRPr lang="zh-CN" altLang="en-US" sz="2800">
              <a:solidFill>
                <a:srgbClr val="000099"/>
              </a:solidFill>
              <a:latin typeface="Verdana" pitchFamily="34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051496" y="4533329"/>
            <a:ext cx="2087563" cy="5032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>
            <a:off x="3923159" y="4533329"/>
            <a:ext cx="360362" cy="5762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4859784" y="4533329"/>
            <a:ext cx="503237" cy="5762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5075684" y="4533329"/>
            <a:ext cx="2087562" cy="5762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75"/>
          <p:cNvSpPr>
            <a:spLocks noChangeArrowheads="1"/>
          </p:cNvSpPr>
          <p:nvPr/>
        </p:nvSpPr>
        <p:spPr bwMode="auto">
          <a:xfrm>
            <a:off x="7163245" y="6063679"/>
            <a:ext cx="1657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亲本型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矩形 77"/>
          <p:cNvSpPr>
            <a:spLocks noChangeArrowheads="1"/>
          </p:cNvSpPr>
          <p:nvPr/>
        </p:nvSpPr>
        <p:spPr bwMode="auto">
          <a:xfrm>
            <a:off x="5004246" y="6002064"/>
            <a:ext cx="1655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重组型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919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496944" cy="706090"/>
          </a:xfrm>
        </p:spPr>
        <p:txBody>
          <a:bodyPr>
            <a:noAutofit/>
          </a:bodyPr>
          <a:lstStyle/>
          <a:p>
            <a:r>
              <a:rPr lang="zh-CN" altLang="zh-CN" sz="3200" b="1" dirty="0">
                <a:latin typeface="+mn-lt"/>
                <a:ea typeface="黑体" panose="02010609060101010101" pitchFamily="49" charset="-122"/>
              </a:rPr>
              <a:t>三种重组率初始值下</a:t>
            </a:r>
            <a:r>
              <a:rPr lang="en-US" altLang="zh-CN" sz="3200" b="1" dirty="0">
                <a:latin typeface="+mn-lt"/>
                <a:ea typeface="黑体" panose="02010609060101010101" pitchFamily="49" charset="-122"/>
              </a:rPr>
              <a:t>, EM</a:t>
            </a:r>
            <a:r>
              <a:rPr lang="zh-CN" altLang="zh-CN" sz="3200" b="1" dirty="0">
                <a:latin typeface="+mn-lt"/>
                <a:ea typeface="黑体" panose="02010609060101010101" pitchFamily="49" charset="-122"/>
              </a:rPr>
              <a:t>算法六次迭代的结果</a:t>
            </a:r>
            <a:endParaRPr lang="zh-CN" altLang="en-US" sz="32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2611"/>
              </p:ext>
            </p:extLst>
          </p:nvPr>
        </p:nvGraphicFramePr>
        <p:xfrm>
          <a:off x="330292" y="1988840"/>
          <a:ext cx="8483415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027"/>
                <a:gridCol w="1211898"/>
                <a:gridCol w="1211898"/>
                <a:gridCol w="1211898"/>
                <a:gridCol w="1211898"/>
                <a:gridCol w="1211898"/>
                <a:gridCol w="1211898"/>
              </a:tblGrid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effectLst/>
                        </a:rPr>
                        <a:t>重组率初始值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effectLst/>
                        </a:rPr>
                        <a:t>迭代次数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1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2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3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4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5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6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0.01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0.0804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0.0832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0.0834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0.0834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0.0834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0.0834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0.25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0.1179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0.0869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0.0837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0.0835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0.0834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0.0834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0.5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0.2679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effectLst/>
                        </a:rPr>
                        <a:t>0.1246 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0.0878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0.0838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effectLst/>
                        </a:rPr>
                        <a:t>0.0835 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effectLst/>
                        </a:rPr>
                        <a:t>0.0834 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39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latin typeface="+mn-lt"/>
                <a:ea typeface="黑体" panose="02010609060101010101" pitchFamily="49" charset="-122"/>
              </a:rPr>
              <a:t>EM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迭代算法的初始值选择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5112568"/>
          </a:xfrm>
        </p:spPr>
        <p:txBody>
          <a:bodyPr>
            <a:noAutofit/>
          </a:bodyPr>
          <a:lstStyle/>
          <a:p>
            <a:r>
              <a:rPr lang="zh-CN" altLang="zh-CN" sz="2800" dirty="0" smtClean="0">
                <a:ea typeface="黑体" panose="02010609060101010101" pitchFamily="49" charset="-122"/>
              </a:rPr>
              <a:t>表</a:t>
            </a:r>
            <a:r>
              <a:rPr lang="en-US" altLang="zh-CN" sz="2800" dirty="0">
                <a:ea typeface="黑体" panose="02010609060101010101" pitchFamily="49" charset="-122"/>
              </a:rPr>
              <a:t>2.3.5</a:t>
            </a:r>
            <a:r>
              <a:rPr lang="zh-CN" altLang="zh-CN" sz="2800" dirty="0">
                <a:ea typeface="黑体" panose="02010609060101010101" pitchFamily="49" charset="-122"/>
              </a:rPr>
              <a:t>给出</a:t>
            </a:r>
            <a:r>
              <a:rPr lang="en-US" altLang="zh-CN" sz="2800" dirty="0">
                <a:ea typeface="黑体" panose="02010609060101010101" pitchFamily="49" charset="-122"/>
              </a:rPr>
              <a:t>0.01, 0.25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0.5</a:t>
            </a:r>
            <a:r>
              <a:rPr lang="zh-CN" altLang="zh-CN" sz="2800" dirty="0">
                <a:ea typeface="黑体" panose="02010609060101010101" pitchFamily="49" charset="-122"/>
              </a:rPr>
              <a:t>三种初始值的迭代结果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可以看出</a:t>
            </a:r>
            <a:r>
              <a:rPr lang="en-US" altLang="zh-CN" sz="2800" dirty="0">
                <a:ea typeface="黑体" panose="02010609060101010101" pitchFamily="49" charset="-122"/>
              </a:rPr>
              <a:t>, EM</a:t>
            </a:r>
            <a:r>
              <a:rPr lang="zh-CN" altLang="zh-CN" sz="2800" dirty="0">
                <a:ea typeface="黑体" panose="02010609060101010101" pitchFamily="49" charset="-122"/>
              </a:rPr>
              <a:t>算法经过六次迭代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得到重组率的估计值为</a:t>
            </a:r>
            <a:r>
              <a:rPr lang="en-US" altLang="zh-CN" sz="2800" dirty="0">
                <a:ea typeface="黑体" panose="02010609060101010101" pitchFamily="49" charset="-122"/>
              </a:rPr>
              <a:t>0.0834. </a:t>
            </a:r>
            <a:r>
              <a:rPr lang="zh-CN" altLang="zh-CN" sz="2800" dirty="0" smtClean="0">
                <a:ea typeface="黑体" panose="02010609060101010101" pitchFamily="49" charset="-122"/>
              </a:rPr>
              <a:t>说明</a:t>
            </a:r>
            <a:r>
              <a:rPr lang="zh-CN" altLang="zh-CN" sz="2800" dirty="0">
                <a:ea typeface="黑体" panose="02010609060101010101" pitchFamily="49" charset="-122"/>
              </a:rPr>
              <a:t>该算法有很快的收敛性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收敛性和收敛到的极值点不依赖于初始值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同时不用计算似然函数的一阶和二阶导数</a:t>
            </a:r>
            <a:r>
              <a:rPr lang="en-US" altLang="zh-CN" sz="2800" dirty="0">
                <a:ea typeface="黑体" panose="02010609060101010101" pitchFamily="49" charset="-122"/>
              </a:rPr>
              <a:t>. F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群体中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当标记不是共显性时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也能利用</a:t>
            </a:r>
            <a:r>
              <a:rPr lang="en-US" altLang="zh-CN" sz="2800" dirty="0">
                <a:ea typeface="黑体" panose="02010609060101010101" pitchFamily="49" charset="-122"/>
              </a:rPr>
              <a:t>EM</a:t>
            </a:r>
            <a:r>
              <a:rPr lang="zh-CN" altLang="zh-CN" sz="2800" dirty="0">
                <a:ea typeface="黑体" panose="02010609060101010101" pitchFamily="49" charset="-122"/>
              </a:rPr>
              <a:t>算法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但</a:t>
            </a:r>
            <a:r>
              <a:rPr lang="zh-CN" altLang="zh-CN" sz="2800" dirty="0">
                <a:ea typeface="黑体" panose="02010609060101010101" pitchFamily="49" charset="-122"/>
              </a:rPr>
              <a:t>对有些群体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如</a:t>
            </a:r>
            <a:r>
              <a:rPr lang="en-US" altLang="zh-CN" sz="2800" dirty="0">
                <a:ea typeface="黑体" panose="02010609060101010101" pitchFamily="49" charset="-122"/>
              </a:rPr>
              <a:t>F3, BC1F2, BC2F1, BC2F2</a:t>
            </a:r>
            <a:r>
              <a:rPr lang="zh-CN" altLang="zh-CN" sz="2800" dirty="0">
                <a:ea typeface="黑体" panose="02010609060101010101" pitchFamily="49" charset="-122"/>
              </a:rPr>
              <a:t>等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由于存在多次减数分裂过程</a:t>
            </a:r>
            <a:r>
              <a:rPr lang="en-US" altLang="zh-CN" sz="2800" dirty="0">
                <a:ea typeface="黑体" panose="02010609060101010101" pitchFamily="49" charset="-122"/>
              </a:rPr>
              <a:t>, E-</a:t>
            </a:r>
            <a:r>
              <a:rPr lang="zh-CN" altLang="zh-CN" sz="2800" dirty="0">
                <a:ea typeface="黑体" panose="02010609060101010101" pitchFamily="49" charset="-122"/>
              </a:rPr>
              <a:t>步骤重组型的期望频率难以计算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因此</a:t>
            </a:r>
            <a:r>
              <a:rPr lang="en-US" altLang="zh-CN" sz="2800" dirty="0">
                <a:ea typeface="黑体" panose="02010609060101010101" pitchFamily="49" charset="-122"/>
              </a:rPr>
              <a:t>, EM</a:t>
            </a:r>
            <a:r>
              <a:rPr lang="zh-CN" altLang="zh-CN" sz="2800" dirty="0">
                <a:ea typeface="黑体" panose="02010609060101010101" pitchFamily="49" charset="-122"/>
              </a:rPr>
              <a:t>算法在有些群体中难以实现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另外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如果想要通过</a:t>
            </a:r>
            <a:r>
              <a:rPr lang="en-US" altLang="zh-CN" sz="2800" dirty="0">
                <a:ea typeface="黑体" panose="02010609060101010101" pitchFamily="49" charset="-122"/>
              </a:rPr>
              <a:t>Fisher</a:t>
            </a:r>
            <a:r>
              <a:rPr lang="zh-CN" altLang="zh-CN" sz="2800" dirty="0">
                <a:ea typeface="黑体" panose="02010609060101010101" pitchFamily="49" charset="-122"/>
              </a:rPr>
              <a:t>信息量获得重组率估计值的方差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仍然要计算二阶导数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80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zh-CN" altLang="zh-CN" sz="4000" b="1" dirty="0">
                <a:latin typeface="+mn-lt"/>
                <a:ea typeface="黑体" panose="02010609060101010101" pitchFamily="49" charset="-122"/>
              </a:rPr>
              <a:t>奇异</a:t>
            </a:r>
            <a:r>
              <a:rPr lang="zh-CN" altLang="zh-CN" sz="4000" b="1" dirty="0" smtClean="0">
                <a:latin typeface="+mn-lt"/>
                <a:ea typeface="黑体" panose="02010609060101010101" pitchFamily="49" charset="-122"/>
              </a:rPr>
              <a:t>分离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现象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80920" cy="5400600"/>
          </a:xfrm>
        </p:spPr>
        <p:txBody>
          <a:bodyPr>
            <a:noAutofit/>
          </a:bodyPr>
          <a:lstStyle/>
          <a:p>
            <a:r>
              <a:rPr lang="zh-CN" altLang="zh-CN" sz="2600" dirty="0">
                <a:ea typeface="黑体" panose="02010609060101010101" pitchFamily="49" charset="-122"/>
              </a:rPr>
              <a:t>奇异分离一般是由于不同基因型有不同的适合度</a:t>
            </a:r>
            <a:r>
              <a:rPr lang="de-AT" altLang="zh-CN" sz="2600" dirty="0">
                <a:ea typeface="黑体" panose="02010609060101010101" pitchFamily="49" charset="-122"/>
              </a:rPr>
              <a:t> (</a:t>
            </a:r>
            <a:r>
              <a:rPr lang="zh-CN" altLang="zh-CN" sz="2600" dirty="0">
                <a:ea typeface="黑体" panose="02010609060101010101" pitchFamily="49" charset="-122"/>
              </a:rPr>
              <a:t>用</a:t>
            </a:r>
            <a:r>
              <a:rPr lang="de-AT" altLang="zh-CN" sz="2600" i="1" dirty="0">
                <a:ea typeface="黑体" panose="02010609060101010101" pitchFamily="49" charset="-122"/>
              </a:rPr>
              <a:t>w</a:t>
            </a:r>
            <a:r>
              <a:rPr lang="zh-CN" altLang="zh-CN" sz="2600" dirty="0">
                <a:ea typeface="黑体" panose="02010609060101010101" pitchFamily="49" charset="-122"/>
              </a:rPr>
              <a:t>表示</a:t>
            </a:r>
            <a:r>
              <a:rPr lang="de-AT" altLang="zh-CN" sz="2600" dirty="0">
                <a:ea typeface="黑体" panose="02010609060101010101" pitchFamily="49" charset="-122"/>
              </a:rPr>
              <a:t>) </a:t>
            </a:r>
            <a:r>
              <a:rPr lang="zh-CN" altLang="zh-CN" sz="2600" dirty="0">
                <a:ea typeface="黑体" panose="02010609060101010101" pitchFamily="49" charset="-122"/>
              </a:rPr>
              <a:t>造成的</a:t>
            </a:r>
            <a:r>
              <a:rPr lang="de-AT" altLang="zh-CN" sz="2600" dirty="0">
                <a:ea typeface="黑体" panose="02010609060101010101" pitchFamily="49" charset="-122"/>
              </a:rPr>
              <a:t>. </a:t>
            </a:r>
            <a:r>
              <a:rPr lang="zh-CN" altLang="zh-CN" sz="2600" dirty="0">
                <a:ea typeface="黑体" panose="02010609060101010101" pitchFamily="49" charset="-122"/>
              </a:rPr>
              <a:t>假定两种基因型</a:t>
            </a:r>
            <a:r>
              <a:rPr lang="de-AT" altLang="zh-CN" sz="2600" dirty="0">
                <a:ea typeface="黑体" panose="02010609060101010101" pitchFamily="49" charset="-122"/>
              </a:rPr>
              <a:t>AA</a:t>
            </a:r>
            <a:r>
              <a:rPr lang="zh-CN" altLang="zh-CN" sz="2600" dirty="0">
                <a:ea typeface="黑体" panose="02010609060101010101" pitchFamily="49" charset="-122"/>
              </a:rPr>
              <a:t>和</a:t>
            </a:r>
            <a:r>
              <a:rPr lang="de-AT" altLang="zh-CN" sz="2600" dirty="0">
                <a:ea typeface="黑体" panose="02010609060101010101" pitchFamily="49" charset="-122"/>
              </a:rPr>
              <a:t>aa</a:t>
            </a:r>
            <a:r>
              <a:rPr lang="zh-CN" altLang="zh-CN" sz="2600" dirty="0">
                <a:ea typeface="黑体" panose="02010609060101010101" pitchFamily="49" charset="-122"/>
              </a:rPr>
              <a:t>各</a:t>
            </a:r>
            <a:r>
              <a:rPr lang="de-AT" altLang="zh-CN" sz="2600" dirty="0">
                <a:ea typeface="黑体" panose="02010609060101010101" pitchFamily="49" charset="-122"/>
              </a:rPr>
              <a:t>100</a:t>
            </a:r>
            <a:r>
              <a:rPr lang="zh-CN" altLang="zh-CN" sz="2600" dirty="0">
                <a:ea typeface="黑体" panose="02010609060101010101" pitchFamily="49" charset="-122"/>
              </a:rPr>
              <a:t>个个体</a:t>
            </a:r>
            <a:r>
              <a:rPr lang="de-AT" altLang="zh-CN" sz="2600" dirty="0">
                <a:ea typeface="黑体" panose="02010609060101010101" pitchFamily="49" charset="-122"/>
              </a:rPr>
              <a:t>, AA</a:t>
            </a:r>
            <a:r>
              <a:rPr lang="zh-CN" altLang="zh-CN" sz="2600" dirty="0">
                <a:ea typeface="黑体" panose="02010609060101010101" pitchFamily="49" charset="-122"/>
              </a:rPr>
              <a:t>个体的繁殖成活率为</a:t>
            </a:r>
            <a:r>
              <a:rPr lang="de-AT" altLang="zh-CN" sz="2600" dirty="0">
                <a:ea typeface="黑体" panose="02010609060101010101" pitchFamily="49" charset="-122"/>
              </a:rPr>
              <a:t>1, aa</a:t>
            </a:r>
            <a:r>
              <a:rPr lang="zh-CN" altLang="zh-CN" sz="2600" dirty="0">
                <a:ea typeface="黑体" panose="02010609060101010101" pitchFamily="49" charset="-122"/>
              </a:rPr>
              <a:t>个体为</a:t>
            </a:r>
            <a:r>
              <a:rPr lang="de-AT" altLang="zh-CN" sz="2600" dirty="0">
                <a:ea typeface="黑体" panose="02010609060101010101" pitchFamily="49" charset="-122"/>
              </a:rPr>
              <a:t>0.9. </a:t>
            </a:r>
            <a:r>
              <a:rPr lang="zh-CN" altLang="zh-CN" sz="2600" dirty="0">
                <a:ea typeface="黑体" panose="02010609060101010101" pitchFamily="49" charset="-122"/>
              </a:rPr>
              <a:t>那么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我们就说</a:t>
            </a:r>
            <a:r>
              <a:rPr lang="de-AT" altLang="zh-CN" sz="2600" dirty="0">
                <a:ea typeface="黑体" panose="02010609060101010101" pitchFamily="49" charset="-122"/>
              </a:rPr>
              <a:t>aa</a:t>
            </a:r>
            <a:r>
              <a:rPr lang="zh-CN" altLang="zh-CN" sz="2600" dirty="0">
                <a:ea typeface="黑体" panose="02010609060101010101" pitchFamily="49" charset="-122"/>
              </a:rPr>
              <a:t>相对于</a:t>
            </a:r>
            <a:r>
              <a:rPr lang="de-AT" altLang="zh-CN" sz="2600" dirty="0">
                <a:ea typeface="黑体" panose="02010609060101010101" pitchFamily="49" charset="-122"/>
              </a:rPr>
              <a:t>AA</a:t>
            </a:r>
            <a:r>
              <a:rPr lang="zh-CN" altLang="zh-CN" sz="2600" dirty="0">
                <a:ea typeface="黑体" panose="02010609060101010101" pitchFamily="49" charset="-122"/>
              </a:rPr>
              <a:t>的适合度</a:t>
            </a:r>
            <a:r>
              <a:rPr lang="de-AT" altLang="zh-CN" sz="2600" dirty="0">
                <a:ea typeface="黑体" panose="02010609060101010101" pitchFamily="49" charset="-122"/>
              </a:rPr>
              <a:t>0.9. </a:t>
            </a:r>
            <a:r>
              <a:rPr lang="zh-CN" altLang="zh-CN" sz="2600" dirty="0">
                <a:ea typeface="黑体" panose="02010609060101010101" pitchFamily="49" charset="-122"/>
              </a:rPr>
              <a:t>所以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适合度是指某基因型间能繁殖成活后代的相对能力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其值在</a:t>
            </a:r>
            <a:r>
              <a:rPr lang="de-AT" altLang="zh-CN" sz="2600" dirty="0">
                <a:ea typeface="黑体" panose="02010609060101010101" pitchFamily="49" charset="-122"/>
              </a:rPr>
              <a:t>0</a:t>
            </a:r>
            <a:r>
              <a:rPr lang="zh-CN" altLang="zh-CN" sz="2600" dirty="0">
                <a:ea typeface="黑体" panose="02010609060101010101" pitchFamily="49" charset="-122"/>
              </a:rPr>
              <a:t>和</a:t>
            </a:r>
            <a:r>
              <a:rPr lang="de-AT" altLang="zh-CN" sz="2600" dirty="0">
                <a:ea typeface="黑体" panose="02010609060101010101" pitchFamily="49" charset="-122"/>
              </a:rPr>
              <a:t>1</a:t>
            </a:r>
            <a:r>
              <a:rPr lang="zh-CN" altLang="zh-CN" sz="2600" dirty="0">
                <a:ea typeface="黑体" panose="02010609060101010101" pitchFamily="49" charset="-122"/>
              </a:rPr>
              <a:t>之间</a:t>
            </a:r>
            <a:r>
              <a:rPr lang="de-AT" altLang="zh-CN" sz="2600" dirty="0">
                <a:ea typeface="黑体" panose="02010609060101010101" pitchFamily="49" charset="-122"/>
              </a:rPr>
              <a:t>. </a:t>
            </a:r>
            <a:endParaRPr lang="de-AT" altLang="zh-CN" sz="2600" dirty="0" smtClean="0">
              <a:ea typeface="黑体" panose="02010609060101010101" pitchFamily="49" charset="-122"/>
            </a:endParaRPr>
          </a:p>
          <a:p>
            <a:r>
              <a:rPr lang="zh-CN" altLang="zh-CN" sz="2600" dirty="0" smtClean="0">
                <a:ea typeface="黑体" panose="02010609060101010101" pitchFamily="49" charset="-122"/>
              </a:rPr>
              <a:t>当</a:t>
            </a:r>
            <a:r>
              <a:rPr lang="zh-CN" altLang="zh-CN" sz="2600" dirty="0">
                <a:ea typeface="黑体" panose="02010609060101010101" pitchFamily="49" charset="-122"/>
              </a:rPr>
              <a:t>基因型的个数多于两个时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繁殖成活率最高的基因型的适合度设为</a:t>
            </a:r>
            <a:r>
              <a:rPr lang="de-AT" altLang="zh-CN" sz="2600" dirty="0">
                <a:ea typeface="黑体" panose="02010609060101010101" pitchFamily="49" charset="-122"/>
              </a:rPr>
              <a:t>1, </a:t>
            </a:r>
            <a:r>
              <a:rPr lang="zh-CN" altLang="zh-CN" sz="2600" dirty="0">
                <a:ea typeface="黑体" panose="02010609060101010101" pitchFamily="49" charset="-122"/>
              </a:rPr>
              <a:t>其他基因型的适合度为各自的繁殖成活率与最高繁殖成活率的比值</a:t>
            </a:r>
            <a:r>
              <a:rPr lang="de-AT" altLang="zh-CN" sz="2600" dirty="0">
                <a:ea typeface="黑体" panose="02010609060101010101" pitchFamily="49" charset="-122"/>
              </a:rPr>
              <a:t>. 1-</a:t>
            </a:r>
            <a:r>
              <a:rPr lang="de-AT" altLang="zh-CN" sz="2600" i="1" dirty="0">
                <a:ea typeface="黑体" panose="02010609060101010101" pitchFamily="49" charset="-122"/>
              </a:rPr>
              <a:t>w</a:t>
            </a:r>
            <a:r>
              <a:rPr lang="zh-CN" altLang="zh-CN" sz="2600" dirty="0">
                <a:ea typeface="黑体" panose="02010609060101010101" pitchFamily="49" charset="-122"/>
              </a:rPr>
              <a:t>在群体遗传学中称为选择系数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用</a:t>
            </a:r>
            <a:r>
              <a:rPr lang="de-AT" altLang="zh-CN" sz="2600" i="1" dirty="0">
                <a:ea typeface="黑体" panose="02010609060101010101" pitchFamily="49" charset="-122"/>
              </a:rPr>
              <a:t>s</a:t>
            </a:r>
            <a:r>
              <a:rPr lang="zh-CN" altLang="zh-CN" sz="2600" dirty="0">
                <a:ea typeface="黑体" panose="02010609060101010101" pitchFamily="49" charset="-122"/>
              </a:rPr>
              <a:t>表示</a:t>
            </a:r>
            <a:r>
              <a:rPr lang="de-AT" altLang="zh-CN" sz="2600" dirty="0">
                <a:ea typeface="黑体" panose="02010609060101010101" pitchFamily="49" charset="-122"/>
              </a:rPr>
              <a:t>. </a:t>
            </a:r>
            <a:r>
              <a:rPr lang="de-AT" altLang="zh-CN" sz="2600" dirty="0" smtClean="0">
                <a:ea typeface="黑体" panose="02010609060101010101" pitchFamily="49" charset="-122"/>
              </a:rPr>
              <a:t> </a:t>
            </a:r>
          </a:p>
          <a:p>
            <a:r>
              <a:rPr lang="zh-CN" altLang="zh-CN" sz="2600" dirty="0">
                <a:ea typeface="黑体" panose="02010609060101010101" pitchFamily="49" charset="-122"/>
              </a:rPr>
              <a:t>奇异分离现象几乎存在于所有的遗传群体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一个</a:t>
            </a:r>
            <a:r>
              <a:rPr lang="zh-CN" altLang="en-US" sz="2600" dirty="0">
                <a:ea typeface="黑体" panose="02010609060101010101" pitchFamily="49" charset="-122"/>
              </a:rPr>
              <a:t>座位</a:t>
            </a:r>
            <a:r>
              <a:rPr lang="zh-CN" altLang="zh-CN" sz="2600" dirty="0">
                <a:ea typeface="黑体" panose="02010609060101010101" pitchFamily="49" charset="-122"/>
              </a:rPr>
              <a:t>上的奇异分离会引起连锁标记或基因出现奇异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从而导致基因型偏离孟德尔分离比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基因型偏离孟德尔分离比会影响群体的遗传方差</a:t>
            </a:r>
            <a:r>
              <a:rPr lang="de-AT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从而影响基因定位的功效</a:t>
            </a:r>
            <a:r>
              <a:rPr lang="de-AT" altLang="zh-CN" sz="2600" dirty="0">
                <a:ea typeface="黑体" panose="02010609060101010101" pitchFamily="49" charset="-122"/>
              </a:rPr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62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zh-CN" altLang="zh-CN" sz="4000" b="1" dirty="0">
                <a:latin typeface="+mn-lt"/>
                <a:ea typeface="黑体" panose="02010609060101010101" pitchFamily="49" charset="-122"/>
              </a:rPr>
              <a:t>奇异分离对重组率估计的影响 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80520"/>
          </a:xfrm>
        </p:spPr>
        <p:txBody>
          <a:bodyPr>
            <a:noAutofit/>
          </a:bodyPr>
          <a:lstStyle/>
          <a:p>
            <a:r>
              <a:rPr lang="zh-CN" altLang="zh-CN" sz="2800" dirty="0" smtClean="0">
                <a:ea typeface="黑体" panose="02010609060101010101" pitchFamily="49" charset="-122"/>
              </a:rPr>
              <a:t>但是</a:t>
            </a:r>
            <a:r>
              <a:rPr lang="de-AT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奇异分离对重组率估计的影响却很小</a:t>
            </a:r>
            <a:r>
              <a:rPr lang="de-AT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在此我们以最简单的</a:t>
            </a:r>
            <a:r>
              <a:rPr lang="de-AT" altLang="zh-CN" sz="2800" dirty="0">
                <a:ea typeface="黑体" panose="02010609060101010101" pitchFamily="49" charset="-122"/>
              </a:rPr>
              <a:t>DH</a:t>
            </a:r>
            <a:r>
              <a:rPr lang="zh-CN" altLang="zh-CN" sz="2800" dirty="0">
                <a:ea typeface="黑体" panose="02010609060101010101" pitchFamily="49" charset="-122"/>
              </a:rPr>
              <a:t>群体为例说明这一现象</a:t>
            </a:r>
            <a:r>
              <a:rPr lang="de-AT" altLang="zh-CN" sz="2800" dirty="0">
                <a:ea typeface="黑体" panose="02010609060101010101" pitchFamily="49" charset="-122"/>
              </a:rPr>
              <a:t>. </a:t>
            </a:r>
            <a:endParaRPr lang="de-AT" altLang="zh-CN" sz="2800" dirty="0" smtClean="0">
              <a:ea typeface="黑体" panose="02010609060101010101" pitchFamily="49" charset="-122"/>
            </a:endParaRPr>
          </a:p>
          <a:p>
            <a:endParaRPr lang="de-AT" altLang="zh-CN" sz="2800" dirty="0">
              <a:ea typeface="黑体" panose="02010609060101010101" pitchFamily="49" charset="-122"/>
            </a:endParaRPr>
          </a:p>
          <a:p>
            <a:endParaRPr lang="de-AT" altLang="zh-CN" sz="2800" dirty="0" smtClean="0">
              <a:ea typeface="黑体" panose="02010609060101010101" pitchFamily="49" charset="-122"/>
            </a:endParaRPr>
          </a:p>
          <a:p>
            <a:endParaRPr lang="de-AT" altLang="zh-CN" sz="2800" dirty="0">
              <a:ea typeface="黑体" panose="02010609060101010101" pitchFamily="49" charset="-122"/>
            </a:endParaRPr>
          </a:p>
          <a:p>
            <a:endParaRPr lang="de-AT" altLang="zh-CN" sz="2800" dirty="0" smtClean="0">
              <a:ea typeface="黑体" panose="02010609060101010101" pitchFamily="49" charset="-122"/>
            </a:endParaRPr>
          </a:p>
          <a:p>
            <a:endParaRPr lang="de-AT" altLang="zh-CN" sz="2800" dirty="0">
              <a:ea typeface="黑体" panose="02010609060101010101" pitchFamily="49" charset="-122"/>
            </a:endParaRPr>
          </a:p>
          <a:p>
            <a:endParaRPr lang="de-AT" altLang="zh-CN" sz="2800" dirty="0" smtClean="0"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ea typeface="黑体" panose="02010609060101010101" pitchFamily="49" charset="-122"/>
              </a:rPr>
              <a:t>利用</a:t>
            </a:r>
            <a:r>
              <a:rPr lang="zh-CN" altLang="en-US" sz="2800" dirty="0">
                <a:ea typeface="黑体" panose="02010609060101010101" pitchFamily="49" charset="-122"/>
              </a:rPr>
              <a:t>选择后频率得到</a:t>
            </a:r>
            <a:r>
              <a:rPr lang="zh-CN" altLang="en-US" sz="2800" dirty="0" smtClean="0">
                <a:ea typeface="黑体" panose="02010609060101010101" pitchFamily="49" charset="-122"/>
              </a:rPr>
              <a:t>的重组率：</a:t>
            </a:r>
            <a:endParaRPr lang="de-AT" altLang="zh-CN" sz="2800" dirty="0"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1302"/>
              </p:ext>
            </p:extLst>
          </p:nvPr>
        </p:nvGraphicFramePr>
        <p:xfrm>
          <a:off x="899592" y="1988840"/>
          <a:ext cx="708784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05"/>
                <a:gridCol w="2135357"/>
                <a:gridCol w="1692717"/>
                <a:gridCol w="208946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基因型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无奇异分离的理论频率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选择系数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选择后的频率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AABB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)/2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s</a:t>
                      </a:r>
                      <a:endParaRPr lang="zh-CN" altLang="en-US" sz="2400" i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)(1-</a:t>
                      </a:r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s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)/2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+mn-lt"/>
                          <a:ea typeface="黑体" panose="02010609060101010101" pitchFamily="49" charset="-122"/>
                        </a:rPr>
                        <a:t>AAbb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/2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/2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+mn-lt"/>
                          <a:ea typeface="黑体" panose="02010609060101010101" pitchFamily="49" charset="-122"/>
                        </a:rPr>
                        <a:t>aaBB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/2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s</a:t>
                      </a:r>
                      <a:endParaRPr lang="zh-CN" altLang="en-US" sz="2400" i="1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s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)/2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+mn-lt"/>
                          <a:ea typeface="黑体" panose="02010609060101010101" pitchFamily="49" charset="-122"/>
                        </a:rPr>
                        <a:t>Aabb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)/2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(1-</a:t>
                      </a:r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)/2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总和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(2-</a:t>
                      </a:r>
                      <a:r>
                        <a:rPr lang="en-US" altLang="zh-CN" sz="2400" i="1" dirty="0" smtClean="0">
                          <a:latin typeface="+mn-lt"/>
                          <a:ea typeface="黑体" panose="02010609060101010101" pitchFamily="49" charset="-122"/>
                        </a:rPr>
                        <a:t>s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)/2 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12228"/>
              </p:ext>
            </p:extLst>
          </p:nvPr>
        </p:nvGraphicFramePr>
        <p:xfrm>
          <a:off x="5652120" y="5157192"/>
          <a:ext cx="320049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公式" r:id="rId3" imgW="1358310" imgH="444307" progId="Equation.3">
                  <p:embed/>
                </p:oleObj>
              </mc:Choice>
              <mc:Fallback>
                <p:oleObj name="公式" r:id="rId3" imgW="1358310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157192"/>
                        <a:ext cx="3200491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623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6336704" cy="1143000"/>
          </a:xfrm>
        </p:spPr>
        <p:txBody>
          <a:bodyPr>
            <a:noAutofit/>
          </a:bodyPr>
          <a:lstStyle/>
          <a:p>
            <a:r>
              <a:rPr lang="zh-CN" altLang="zh-CN" sz="3200" b="1" dirty="0">
                <a:latin typeface="+mn-lt"/>
                <a:ea typeface="黑体" panose="02010609060101010101" pitchFamily="49" charset="-122"/>
              </a:rPr>
              <a:t>基因型</a:t>
            </a:r>
            <a:r>
              <a:rPr lang="en-US" altLang="zh-CN" sz="3200" b="1" dirty="0">
                <a:latin typeface="+mn-lt"/>
                <a:ea typeface="黑体" panose="02010609060101010101" pitchFamily="49" charset="-122"/>
              </a:rPr>
              <a:t>aa</a:t>
            </a:r>
            <a:r>
              <a:rPr lang="zh-CN" altLang="zh-CN" sz="3200" b="1" dirty="0">
                <a:latin typeface="+mn-lt"/>
                <a:ea typeface="黑体" panose="02010609060101010101" pitchFamily="49" charset="-122"/>
              </a:rPr>
              <a:t>相对于</a:t>
            </a:r>
            <a:r>
              <a:rPr lang="en-US" altLang="zh-CN" sz="3200" b="1" dirty="0">
                <a:latin typeface="+mn-lt"/>
                <a:ea typeface="黑体" panose="02010609060101010101" pitchFamily="49" charset="-122"/>
              </a:rPr>
              <a:t>AA</a:t>
            </a:r>
            <a:r>
              <a:rPr lang="zh-CN" altLang="zh-CN" sz="3200" b="1" dirty="0">
                <a:latin typeface="+mn-lt"/>
                <a:ea typeface="黑体" panose="02010609060101010101" pitchFamily="49" charset="-122"/>
              </a:rPr>
              <a:t>的选择系数</a:t>
            </a:r>
            <a:r>
              <a:rPr lang="en-US" altLang="zh-CN" sz="3200" b="1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zh-CN" altLang="zh-CN" sz="3200" b="1" dirty="0">
                <a:latin typeface="+mn-lt"/>
                <a:ea typeface="黑体" panose="02010609060101010101" pitchFamily="49" charset="-122"/>
              </a:rPr>
              <a:t>取不同值时重组率的估计值</a:t>
            </a:r>
            <a:endParaRPr lang="zh-CN" altLang="en-US" sz="32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05809"/>
              </p:ext>
            </p:extLst>
          </p:nvPr>
        </p:nvGraphicFramePr>
        <p:xfrm>
          <a:off x="323528" y="1556792"/>
          <a:ext cx="8427088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323"/>
                <a:gridCol w="1723073"/>
                <a:gridCol w="1221423"/>
                <a:gridCol w="1221423"/>
                <a:gridCol w="1221423"/>
                <a:gridCol w="1221423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标记</a:t>
                      </a:r>
                      <a:r>
                        <a:rPr lang="en-US" sz="28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Act8A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标记</a:t>
                      </a: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OP06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s=0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s=0.5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s=0.75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s=1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AA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BB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64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64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64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64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AA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bb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8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8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8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8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aa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BB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7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4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aa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bb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61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31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15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67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重组基因型个数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15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12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10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8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67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观测值之和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140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107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89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72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54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重组率估计值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0.1071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0.1122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0.1124</a:t>
                      </a:r>
                      <a:endParaRPr lang="zh-CN" sz="28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0.1111</a:t>
                      </a:r>
                      <a:endParaRPr lang="zh-CN" sz="28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88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§2.5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作图函数和遗传图谱构建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2.5.1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遗传干涉和干涉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系数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§2.5.2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作图函数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§2.5.3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标记分群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§2.5.4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标记排序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05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416824" cy="85010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遗传连锁图谱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连锁图谱是指基因或标记在染色体上的相对位置与遗传距离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通过连锁图谱可以大致了解基因和标记之间的相对位置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了解哪些基因更靠近着丝粒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哪些更靠近端粒等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连锁</a:t>
            </a:r>
            <a:r>
              <a:rPr lang="zh-CN" altLang="zh-CN" sz="2800" dirty="0">
                <a:ea typeface="黑体" panose="02010609060101010101" pitchFamily="49" charset="-122"/>
              </a:rPr>
              <a:t>图谱的构建是很多遗传研究的基础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使用的标记越多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遗传连锁图谱的分辨率就越高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但是标记数目增加之后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也给标记的分群和排序带来难度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因此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高密度连锁图谱的构建方法也一直是遗传学研究的一个热点</a:t>
            </a:r>
            <a:r>
              <a:rPr lang="zh-CN" altLang="zh-CN" sz="2800" dirty="0" smtClean="0">
                <a:ea typeface="黑体" panose="02010609060101010101" pitchFamily="49" charset="-122"/>
              </a:rPr>
              <a:t>问题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367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三点分析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zh-CN" altLang="zh-CN" dirty="0">
                <a:ea typeface="黑体" panose="02010609060101010101" pitchFamily="49" charset="-122"/>
              </a:rPr>
              <a:t>对于三个连锁的基因座</a:t>
            </a:r>
            <a:r>
              <a:rPr lang="en-US" altLang="zh-CN" dirty="0"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, M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zh-CN" altLang="zh-CN" dirty="0">
                <a:ea typeface="黑体" panose="02010609060101010101" pitchFamily="49" charset="-122"/>
              </a:rPr>
              <a:t>和</a:t>
            </a:r>
            <a:r>
              <a:rPr lang="en-US" altLang="zh-CN" dirty="0"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a typeface="黑体" panose="02010609060101010101" pitchFamily="49" charset="-122"/>
              </a:rPr>
              <a:t>3</a:t>
            </a:r>
            <a:r>
              <a:rPr lang="en-US" altLang="zh-CN" dirty="0">
                <a:ea typeface="黑体" panose="02010609060101010101" pitchFamily="49" charset="-122"/>
              </a:rPr>
              <a:t>, </a:t>
            </a:r>
            <a:r>
              <a:rPr lang="zh-CN" altLang="zh-CN" dirty="0">
                <a:ea typeface="黑体" panose="02010609060101010101" pitchFamily="49" charset="-122"/>
              </a:rPr>
              <a:t>根据</a:t>
            </a:r>
            <a:r>
              <a:rPr lang="en-US" altLang="zh-CN" dirty="0">
                <a:ea typeface="黑体" panose="02010609060101010101" pitchFamily="49" charset="-122"/>
              </a:rPr>
              <a:t>§2.3</a:t>
            </a:r>
            <a:r>
              <a:rPr lang="zh-CN" altLang="zh-CN" dirty="0">
                <a:ea typeface="黑体" panose="02010609060101010101" pitchFamily="49" charset="-122"/>
              </a:rPr>
              <a:t>的内容</a:t>
            </a:r>
            <a:r>
              <a:rPr lang="en-US" altLang="zh-CN" dirty="0">
                <a:ea typeface="黑体" panose="02010609060101010101" pitchFamily="49" charset="-122"/>
              </a:rPr>
              <a:t>, </a:t>
            </a:r>
            <a:r>
              <a:rPr lang="zh-CN" altLang="zh-CN" dirty="0">
                <a:ea typeface="黑体" panose="02010609060101010101" pitchFamily="49" charset="-122"/>
              </a:rPr>
              <a:t>可以估计三个成对座位间的重组率</a:t>
            </a:r>
            <a:r>
              <a:rPr lang="en-US" altLang="zh-CN" dirty="0">
                <a:ea typeface="黑体" panose="02010609060101010101" pitchFamily="49" charset="-122"/>
              </a:rPr>
              <a:t>. 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zh-CN" dirty="0" smtClean="0">
                <a:ea typeface="黑体" panose="02010609060101010101" pitchFamily="49" charset="-122"/>
              </a:rPr>
              <a:t>用</a:t>
            </a:r>
            <a:r>
              <a:rPr lang="en-US" altLang="zh-CN" i="1" dirty="0">
                <a:ea typeface="黑体" panose="02010609060101010101" pitchFamily="49" charset="-12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</a:rPr>
              <a:t>12</a:t>
            </a:r>
            <a:r>
              <a:rPr lang="en-US" altLang="zh-CN" dirty="0">
                <a:ea typeface="黑体" panose="02010609060101010101" pitchFamily="49" charset="-122"/>
              </a:rPr>
              <a:t>, </a:t>
            </a:r>
            <a:r>
              <a:rPr lang="en-US" altLang="zh-CN" i="1" dirty="0">
                <a:ea typeface="黑体" panose="02010609060101010101" pitchFamily="49" charset="-12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</a:rPr>
              <a:t>23</a:t>
            </a:r>
            <a:r>
              <a:rPr lang="zh-CN" altLang="zh-CN" dirty="0">
                <a:ea typeface="黑体" panose="02010609060101010101" pitchFamily="49" charset="-122"/>
              </a:rPr>
              <a:t>和</a:t>
            </a:r>
            <a:r>
              <a:rPr lang="en-US" altLang="zh-CN" i="1" dirty="0">
                <a:ea typeface="黑体" panose="02010609060101010101" pitchFamily="49" charset="-12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</a:rPr>
              <a:t>13</a:t>
            </a:r>
            <a:r>
              <a:rPr lang="zh-CN" altLang="zh-CN" dirty="0">
                <a:ea typeface="黑体" panose="02010609060101010101" pitchFamily="49" charset="-122"/>
              </a:rPr>
              <a:t>表示标记区间</a:t>
            </a:r>
            <a:r>
              <a:rPr lang="en-US" altLang="zh-CN" dirty="0"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-M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en-US" altLang="zh-CN" dirty="0">
                <a:ea typeface="黑体" panose="02010609060101010101" pitchFamily="49" charset="-122"/>
              </a:rPr>
              <a:t>, M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en-US" altLang="zh-CN" dirty="0">
                <a:ea typeface="黑体" panose="02010609060101010101" pitchFamily="49" charset="-122"/>
              </a:rPr>
              <a:t>-M</a:t>
            </a:r>
            <a:r>
              <a:rPr lang="en-US" altLang="zh-CN" baseline="-25000" dirty="0">
                <a:ea typeface="黑体" panose="02010609060101010101" pitchFamily="49" charset="-122"/>
              </a:rPr>
              <a:t>3</a:t>
            </a:r>
            <a:r>
              <a:rPr lang="zh-CN" altLang="zh-CN" dirty="0">
                <a:ea typeface="黑体" panose="02010609060101010101" pitchFamily="49" charset="-122"/>
              </a:rPr>
              <a:t>和</a:t>
            </a:r>
            <a:r>
              <a:rPr lang="en-US" altLang="zh-CN" dirty="0"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-M</a:t>
            </a:r>
            <a:r>
              <a:rPr lang="en-US" altLang="zh-CN" baseline="-25000" dirty="0">
                <a:ea typeface="黑体" panose="02010609060101010101" pitchFamily="49" charset="-122"/>
              </a:rPr>
              <a:t>3</a:t>
            </a:r>
            <a:r>
              <a:rPr lang="zh-CN" altLang="zh-CN" dirty="0">
                <a:ea typeface="黑体" panose="02010609060101010101" pitchFamily="49" charset="-122"/>
              </a:rPr>
              <a:t>上的重组率</a:t>
            </a:r>
            <a:r>
              <a:rPr lang="en-US" altLang="zh-CN" dirty="0">
                <a:ea typeface="黑体" panose="02010609060101010101" pitchFamily="49" charset="-122"/>
              </a:rPr>
              <a:t>. </a:t>
            </a:r>
            <a:r>
              <a:rPr lang="zh-CN" altLang="zh-CN" dirty="0">
                <a:ea typeface="黑体" panose="02010609060101010101" pitchFamily="49" charset="-122"/>
              </a:rPr>
              <a:t>根据这三个重组率的估计值</a:t>
            </a:r>
            <a:r>
              <a:rPr lang="en-US" altLang="zh-CN" dirty="0">
                <a:ea typeface="黑体" panose="02010609060101010101" pitchFamily="49" charset="-122"/>
              </a:rPr>
              <a:t>, </a:t>
            </a:r>
            <a:r>
              <a:rPr lang="zh-CN" altLang="zh-CN" dirty="0">
                <a:ea typeface="黑体" panose="02010609060101010101" pitchFamily="49" charset="-122"/>
              </a:rPr>
              <a:t>就能够判断这三个基因座在染色体上的相对位置</a:t>
            </a:r>
            <a:r>
              <a:rPr lang="en-US" altLang="zh-CN" dirty="0">
                <a:ea typeface="黑体" panose="02010609060101010101" pitchFamily="49" charset="-122"/>
              </a:rPr>
              <a:t>. </a:t>
            </a:r>
            <a:r>
              <a:rPr lang="zh-CN" altLang="zh-CN" dirty="0" smtClean="0">
                <a:ea typeface="黑体" panose="02010609060101010101" pitchFamily="49" charset="-122"/>
              </a:rPr>
              <a:t>例如</a:t>
            </a:r>
            <a:r>
              <a:rPr lang="en-US" altLang="zh-CN" dirty="0">
                <a:ea typeface="黑体" panose="02010609060101010101" pitchFamily="49" charset="-122"/>
              </a:rPr>
              <a:t>, </a:t>
            </a:r>
            <a:r>
              <a:rPr lang="zh-CN" altLang="zh-CN" dirty="0">
                <a:ea typeface="黑体" panose="02010609060101010101" pitchFamily="49" charset="-122"/>
              </a:rPr>
              <a:t>如果</a:t>
            </a:r>
            <a:r>
              <a:rPr lang="en-US" altLang="zh-CN" i="1" dirty="0">
                <a:ea typeface="黑体" panose="02010609060101010101" pitchFamily="49" charset="-12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</a:rPr>
              <a:t>13</a:t>
            </a:r>
            <a:r>
              <a:rPr lang="zh-CN" altLang="zh-CN" dirty="0">
                <a:ea typeface="黑体" panose="02010609060101010101" pitchFamily="49" charset="-122"/>
              </a:rPr>
              <a:t>的估计值大于</a:t>
            </a:r>
            <a:r>
              <a:rPr lang="en-US" altLang="zh-CN" i="1" dirty="0">
                <a:ea typeface="黑体" panose="02010609060101010101" pitchFamily="49" charset="-12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</a:rPr>
              <a:t>12</a:t>
            </a:r>
            <a:r>
              <a:rPr lang="zh-CN" altLang="zh-CN" dirty="0">
                <a:ea typeface="黑体" panose="02010609060101010101" pitchFamily="49" charset="-122"/>
              </a:rPr>
              <a:t>和</a:t>
            </a:r>
            <a:r>
              <a:rPr lang="en-US" altLang="zh-CN" i="1" dirty="0">
                <a:ea typeface="黑体" panose="02010609060101010101" pitchFamily="49" charset="-12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</a:rPr>
              <a:t>23</a:t>
            </a:r>
            <a:r>
              <a:rPr lang="en-US" altLang="zh-CN" dirty="0">
                <a:ea typeface="黑体" panose="02010609060101010101" pitchFamily="49" charset="-122"/>
              </a:rPr>
              <a:t>, </a:t>
            </a:r>
            <a:r>
              <a:rPr lang="zh-CN" altLang="zh-CN" dirty="0">
                <a:ea typeface="黑体" panose="02010609060101010101" pitchFamily="49" charset="-122"/>
              </a:rPr>
              <a:t>三个基因座排列顺序可能为</a:t>
            </a:r>
            <a:r>
              <a:rPr lang="en-US" altLang="zh-CN" dirty="0"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-M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en-US" altLang="zh-CN" dirty="0">
                <a:ea typeface="黑体" panose="02010609060101010101" pitchFamily="49" charset="-122"/>
              </a:rPr>
              <a:t>-M</a:t>
            </a:r>
            <a:r>
              <a:rPr lang="en-US" altLang="zh-CN" baseline="-25000" dirty="0">
                <a:ea typeface="黑体" panose="02010609060101010101" pitchFamily="49" charset="-122"/>
              </a:rPr>
              <a:t>3.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901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干涉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时三个重组率的关系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656184"/>
          </a:xfrm>
        </p:spPr>
        <p:txBody>
          <a:bodyPr>
            <a:noAutofit/>
          </a:bodyPr>
          <a:lstStyle/>
          <a:p>
            <a:r>
              <a:rPr lang="zh-CN" altLang="zh-CN" sz="2800" dirty="0" smtClean="0">
                <a:ea typeface="黑体" panose="02010609060101010101" pitchFamily="49" charset="-122"/>
              </a:rPr>
              <a:t>假定</a:t>
            </a:r>
            <a:r>
              <a:rPr lang="zh-CN" altLang="zh-CN" sz="2800" dirty="0">
                <a:ea typeface="黑体" panose="02010609060101010101" pitchFamily="49" charset="-122"/>
              </a:rPr>
              <a:t>连锁图上三个座位的排列顺序为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标记区间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上不存在干涉时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即交换独立发生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三个重组率的关系为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80441"/>
              </p:ext>
            </p:extLst>
          </p:nvPr>
        </p:nvGraphicFramePr>
        <p:xfrm>
          <a:off x="899591" y="2780928"/>
          <a:ext cx="557834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3" imgW="1955800" imgH="228600" progId="Equation.3">
                  <p:embed/>
                </p:oleObj>
              </mc:Choice>
              <mc:Fallback>
                <p:oleObj name="公式" r:id="rId3" imgW="19558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2780928"/>
                        <a:ext cx="557834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98235"/>
              </p:ext>
            </p:extLst>
          </p:nvPr>
        </p:nvGraphicFramePr>
        <p:xfrm>
          <a:off x="899591" y="3717032"/>
          <a:ext cx="787530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公式" r:id="rId5" imgW="2743200" imgH="228600" progId="Equation.3">
                  <p:embed/>
                </p:oleObj>
              </mc:Choice>
              <mc:Fallback>
                <p:oleObj name="公式" r:id="rId5" imgW="2743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3717032"/>
                        <a:ext cx="7875305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967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遗传干涉和干涉系数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2664296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对于完全干涉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即区间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 (</a:t>
            </a:r>
            <a:r>
              <a:rPr lang="zh-CN" altLang="zh-CN" sz="2800" dirty="0">
                <a:ea typeface="黑体" panose="02010609060101010101" pitchFamily="49" charset="-122"/>
              </a:rPr>
              <a:t>或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ea typeface="黑体" panose="02010609060101010101" pitchFamily="49" charset="-122"/>
              </a:rPr>
              <a:t>) </a:t>
            </a:r>
            <a:r>
              <a:rPr lang="zh-CN" altLang="zh-CN" sz="2800" dirty="0">
                <a:ea typeface="黑体" panose="02010609060101010101" pitchFamily="49" charset="-122"/>
              </a:rPr>
              <a:t>上的交换将完全阻止区间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ea typeface="黑体" panose="02010609060101010101" pitchFamily="49" charset="-122"/>
              </a:rPr>
              <a:t> (</a:t>
            </a:r>
            <a:r>
              <a:rPr lang="zh-CN" altLang="zh-CN" sz="2800" dirty="0">
                <a:ea typeface="黑体" panose="02010609060101010101" pitchFamily="49" charset="-122"/>
              </a:rPr>
              <a:t>或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) </a:t>
            </a:r>
            <a:r>
              <a:rPr lang="zh-CN" altLang="zh-CN" sz="2800" dirty="0">
                <a:ea typeface="黑体" panose="02010609060101010101" pitchFamily="49" charset="-122"/>
              </a:rPr>
              <a:t>上交换的发生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这时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endParaRPr lang="en-US" altLang="zh-CN" sz="2800" dirty="0"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ea typeface="黑体" panose="02010609060101010101" pitchFamily="49" charset="-122"/>
              </a:rPr>
              <a:t>一般</a:t>
            </a:r>
            <a:r>
              <a:rPr lang="zh-CN" altLang="zh-CN" sz="2800" dirty="0">
                <a:ea typeface="黑体" panose="02010609060101010101" pitchFamily="49" charset="-122"/>
              </a:rPr>
              <a:t>一般情况下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 smtClean="0">
                <a:ea typeface="黑体" panose="02010609060101010101" pitchFamily="49" charset="-122"/>
              </a:rPr>
              <a:t>用</a:t>
            </a:r>
            <a:r>
              <a:rPr lang="en-US" altLang="zh-CN" sz="2800" dirty="0">
                <a:ea typeface="黑体" panose="02010609060101010101" pitchFamily="49" charset="-122"/>
              </a:rPr>
              <a:t>δ</a:t>
            </a:r>
            <a:r>
              <a:rPr lang="zh-CN" altLang="zh-CN" sz="2800" dirty="0" smtClean="0">
                <a:ea typeface="黑体" panose="02010609060101010101" pitchFamily="49" charset="-122"/>
              </a:rPr>
              <a:t>表示</a:t>
            </a:r>
            <a:r>
              <a:rPr lang="zh-CN" altLang="zh-CN" sz="2800" dirty="0">
                <a:ea typeface="黑体" panose="02010609060101010101" pitchFamily="49" charset="-122"/>
              </a:rPr>
              <a:t>干涉系数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则有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30314"/>
              </p:ext>
            </p:extLst>
          </p:nvPr>
        </p:nvGraphicFramePr>
        <p:xfrm>
          <a:off x="3131840" y="2204864"/>
          <a:ext cx="2165771" cy="69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公式" r:id="rId3" imgW="761669" imgH="228501" progId="Equation.3">
                  <p:embed/>
                </p:oleObj>
              </mc:Choice>
              <mc:Fallback>
                <p:oleObj name="公式" r:id="rId3" imgW="761669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204864"/>
                        <a:ext cx="2165771" cy="692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37630"/>
              </p:ext>
            </p:extLst>
          </p:nvPr>
        </p:nvGraphicFramePr>
        <p:xfrm>
          <a:off x="2123728" y="3717032"/>
          <a:ext cx="472609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公式" r:id="rId5" imgW="1651000" imgH="228600" progId="Equation.3">
                  <p:embed/>
                </p:oleObj>
              </mc:Choice>
              <mc:Fallback>
                <p:oleObj name="公式" r:id="rId5" imgW="1651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717032"/>
                        <a:ext cx="4726097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95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marL="0" indent="0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世代转移矩阵的定义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>
            <a:no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考虑两个座位上的等位基因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A-a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B-b,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亲本的基因型为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后代中有九种可能的基因型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给定重组率的大小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每种基因型在特定群体中有特定的理论频率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也称作期望频率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基因型存在于群体中的理论频率是重组率估计的基础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有些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如回交一代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F1DH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F2,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群体通过适当的交配繁殖方式产生的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只有一种基因型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容易计算经过一次回交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加倍单倍体或一次自交之后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产生出来的遗传群体中各种基因型的频率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如果一个群体是由其他群体经过多次回交和自交而产生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BC1F2, BC2F2, F3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RIL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基因型理论频率的推算需借助转移矩阵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90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干涉系数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的计算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240360"/>
          </a:xfrm>
        </p:spPr>
        <p:txBody>
          <a:bodyPr>
            <a:noAutofit/>
          </a:bodyPr>
          <a:lstStyle/>
          <a:p>
            <a:r>
              <a:rPr lang="zh-CN" altLang="zh-CN" sz="2800" dirty="0" smtClean="0">
                <a:ea typeface="黑体" panose="02010609060101010101" pitchFamily="49" charset="-122"/>
              </a:rPr>
              <a:t>当</a:t>
            </a:r>
            <a:r>
              <a:rPr lang="en-US" altLang="zh-CN" sz="2800" dirty="0" smtClean="0">
                <a:ea typeface="黑体" panose="02010609060101010101" pitchFamily="49" charset="-122"/>
              </a:rPr>
              <a:t>δ=0</a:t>
            </a:r>
            <a:r>
              <a:rPr lang="zh-CN" altLang="zh-CN" sz="2800" dirty="0">
                <a:ea typeface="黑体" panose="02010609060101010101" pitchFamily="49" charset="-122"/>
              </a:rPr>
              <a:t>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等式</a:t>
            </a:r>
            <a:r>
              <a:rPr lang="en-US" altLang="zh-CN" sz="2800" dirty="0">
                <a:ea typeface="黑体" panose="02010609060101010101" pitchFamily="49" charset="-122"/>
              </a:rPr>
              <a:t> (2.5.3) </a:t>
            </a:r>
            <a:r>
              <a:rPr lang="zh-CN" altLang="zh-CN" sz="2800" dirty="0">
                <a:ea typeface="黑体" panose="02010609060101010101" pitchFamily="49" charset="-122"/>
              </a:rPr>
              <a:t>与</a:t>
            </a:r>
            <a:r>
              <a:rPr lang="en-US" altLang="zh-CN" sz="2800" dirty="0">
                <a:ea typeface="黑体" panose="02010609060101010101" pitchFamily="49" charset="-122"/>
              </a:rPr>
              <a:t> (2.5.1) </a:t>
            </a:r>
            <a:r>
              <a:rPr lang="zh-CN" altLang="zh-CN" sz="2800" dirty="0">
                <a:ea typeface="黑体" panose="02010609060101010101" pitchFamily="49" charset="-122"/>
              </a:rPr>
              <a:t>相同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因此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dirty="0" smtClean="0">
                <a:ea typeface="黑体" panose="02010609060101010101" pitchFamily="49" charset="-122"/>
              </a:rPr>
              <a:t>δ=0</a:t>
            </a:r>
            <a:r>
              <a:rPr lang="zh-CN" altLang="zh-CN" sz="2800" dirty="0">
                <a:ea typeface="黑体" panose="02010609060101010101" pitchFamily="49" charset="-122"/>
              </a:rPr>
              <a:t>表示两个区间上的交换是独立的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当</a:t>
            </a:r>
            <a:r>
              <a:rPr lang="en-US" altLang="zh-CN" sz="2800" dirty="0" smtClean="0">
                <a:ea typeface="黑体" panose="02010609060101010101" pitchFamily="49" charset="-122"/>
              </a:rPr>
              <a:t>δ=1</a:t>
            </a:r>
            <a:r>
              <a:rPr lang="zh-CN" altLang="zh-CN" sz="2800" dirty="0">
                <a:ea typeface="黑体" panose="02010609060101010101" pitchFamily="49" charset="-122"/>
              </a:rPr>
              <a:t>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等式</a:t>
            </a:r>
            <a:r>
              <a:rPr lang="en-US" altLang="zh-CN" sz="2800" dirty="0">
                <a:ea typeface="黑体" panose="02010609060101010101" pitchFamily="49" charset="-122"/>
              </a:rPr>
              <a:t> (2.5.3) </a:t>
            </a:r>
            <a:r>
              <a:rPr lang="zh-CN" altLang="zh-CN" sz="2800" dirty="0">
                <a:ea typeface="黑体" panose="02010609060101010101" pitchFamily="49" charset="-122"/>
              </a:rPr>
              <a:t>与</a:t>
            </a:r>
            <a:r>
              <a:rPr lang="en-US" altLang="zh-CN" sz="2800" dirty="0">
                <a:ea typeface="黑体" panose="02010609060101010101" pitchFamily="49" charset="-122"/>
              </a:rPr>
              <a:t> (2.5.2) </a:t>
            </a:r>
            <a:r>
              <a:rPr lang="zh-CN" altLang="zh-CN" sz="2800" dirty="0">
                <a:ea typeface="黑体" panose="02010609060101010101" pitchFamily="49" charset="-122"/>
              </a:rPr>
              <a:t>相同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因此</a:t>
            </a:r>
            <a:r>
              <a:rPr lang="en-US" altLang="zh-CN" sz="2800" dirty="0">
                <a:ea typeface="黑体" panose="02010609060101010101" pitchFamily="49" charset="-122"/>
              </a:rPr>
              <a:t>, δ</a:t>
            </a:r>
            <a:r>
              <a:rPr lang="en-US" altLang="zh-CN" sz="2800" dirty="0" smtClean="0">
                <a:ea typeface="黑体" panose="02010609060101010101" pitchFamily="49" charset="-122"/>
              </a:rPr>
              <a:t>=1</a:t>
            </a:r>
            <a:r>
              <a:rPr lang="zh-CN" altLang="zh-CN" sz="2800" dirty="0">
                <a:ea typeface="黑体" panose="02010609060101010101" pitchFamily="49" charset="-122"/>
              </a:rPr>
              <a:t>表示两个区间上的交换是完全干涉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这时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一个区间上的交换完全阻止另外一个区间上的交换的发生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如果</a:t>
            </a:r>
            <a:r>
              <a:rPr lang="zh-CN" altLang="zh-CN" sz="2800" dirty="0">
                <a:ea typeface="黑体" panose="02010609060101010101" pitchFamily="49" charset="-122"/>
              </a:rPr>
              <a:t>三个连锁的基因座的顺序为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干涉系数可利用三个重组率进行估计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即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49825"/>
              </p:ext>
            </p:extLst>
          </p:nvPr>
        </p:nvGraphicFramePr>
        <p:xfrm>
          <a:off x="3112032" y="4581128"/>
          <a:ext cx="2919936" cy="112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公式" r:id="rId3" imgW="1231366" imgH="431613" progId="Equation.3">
                  <p:embed/>
                </p:oleObj>
              </mc:Choice>
              <mc:Fallback>
                <p:oleObj name="公式" r:id="rId3" imgW="1231366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32" y="4581128"/>
                        <a:ext cx="2919936" cy="1124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0278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04856" cy="1152128"/>
          </a:xfrm>
        </p:spPr>
        <p:txBody>
          <a:bodyPr>
            <a:noAutofit/>
          </a:bodyPr>
          <a:lstStyle/>
          <a:p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大麦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DH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群体中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1H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染色体上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14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个标记的成对重组率估计值</a:t>
            </a:r>
            <a:endParaRPr lang="zh-CN" altLang="en-US" sz="36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9102"/>
              </p:ext>
            </p:extLst>
          </p:nvPr>
        </p:nvGraphicFramePr>
        <p:xfrm>
          <a:off x="383182" y="1665312"/>
          <a:ext cx="8365282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372"/>
                <a:gridCol w="818008"/>
                <a:gridCol w="818008"/>
                <a:gridCol w="824358"/>
                <a:gridCol w="851782"/>
                <a:gridCol w="1008112"/>
                <a:gridCol w="818008"/>
                <a:gridCol w="818008"/>
                <a:gridCol w="968626"/>
              </a:tblGrid>
              <a:tr h="167811">
                <a:tc>
                  <a:txBody>
                    <a:bodyPr/>
                    <a:lstStyle/>
                    <a:p>
                      <a:r>
                        <a:rPr lang="zh-CN" altLang="en-US" sz="2000" kern="100" dirty="0" smtClean="0">
                          <a:effectLst/>
                          <a:latin typeface="+mn-lt"/>
                          <a:ea typeface="黑体" panose="02010609060101010101" pitchFamily="49" charset="-122"/>
                        </a:rPr>
                        <a:t>标记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Act8A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OP06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aHor2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MWG943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ABG464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Dor3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iPgd2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cMWG733A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OP06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0.107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aHor2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0.111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0.076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MWG943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0.419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0.429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0.419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ABG464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0.475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0.485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0.458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0.128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Dor3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0.457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0.460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0.459 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0.308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0.184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iPgd2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0.438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0.468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0.419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0.321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0.214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0.036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cMWG733A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0.451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0.482 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0.448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0.370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0.283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0.101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0.070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AtpbA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0.437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0.482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0.455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0.390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0.304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0.122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0.105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0.036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drun8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0.500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0.532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0.529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0.467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0.436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0.262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0.241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0.175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ABC261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0.483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0.507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0.511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0.441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0.410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0.236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0.222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0.155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ABG710B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0.493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0.525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0.530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0.496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0.475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0.317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0.294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0.227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Aga7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0.479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0.504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0.515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0.504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0.500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0.355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0.331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0.266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</a:tr>
              <a:tr h="167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  <a:ea typeface="黑体" panose="02010609060101010101" pitchFamily="49" charset="-122"/>
                        </a:rPr>
                        <a:t>MWG912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0.464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0.489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0.481 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0.504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0.529 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0.400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0.376 </a:t>
                      </a:r>
                      <a:endParaRPr lang="zh-CN" sz="20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0.317 </a:t>
                      </a:r>
                      <a:endParaRPr lang="zh-CN" sz="20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2929" marR="6292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700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632848" cy="634082"/>
          </a:xfrm>
        </p:spPr>
        <p:txBody>
          <a:bodyPr>
            <a:noAutofit/>
          </a:bodyPr>
          <a:lstStyle/>
          <a:p>
            <a:r>
              <a:rPr lang="zh-CN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干涉</a:t>
            </a:r>
            <a:r>
              <a:rPr lang="zh-CN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系数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可正可负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024" y="1052736"/>
            <a:ext cx="8748464" cy="5040560"/>
          </a:xfrm>
        </p:spPr>
        <p:txBody>
          <a:bodyPr>
            <a:noAutofit/>
          </a:bodyPr>
          <a:lstStyle/>
          <a:p>
            <a:r>
              <a:rPr lang="zh-CN" altLang="en-US" sz="2600" dirty="0">
                <a:ea typeface="黑体" panose="02010609060101010101" pitchFamily="49" charset="-122"/>
              </a:rPr>
              <a:t>以</a:t>
            </a:r>
            <a:r>
              <a:rPr lang="zh-CN" altLang="zh-CN" sz="2600" dirty="0" smtClean="0">
                <a:ea typeface="黑体" panose="02010609060101010101" pitchFamily="49" charset="-122"/>
              </a:rPr>
              <a:t>表</a:t>
            </a:r>
            <a:r>
              <a:rPr lang="en-US" altLang="zh-CN" sz="2600" dirty="0" smtClean="0">
                <a:ea typeface="黑体" panose="02010609060101010101" pitchFamily="49" charset="-122"/>
              </a:rPr>
              <a:t>2.5.1</a:t>
            </a:r>
            <a:r>
              <a:rPr lang="zh-CN" altLang="zh-CN" sz="2600" dirty="0" smtClean="0">
                <a:ea typeface="黑体" panose="02010609060101010101" pitchFamily="49" charset="-122"/>
              </a:rPr>
              <a:t>前</a:t>
            </a:r>
            <a:r>
              <a:rPr lang="zh-CN" altLang="zh-CN" sz="2600" dirty="0">
                <a:ea typeface="黑体" panose="02010609060101010101" pitchFamily="49" charset="-122"/>
              </a:rPr>
              <a:t>三个标记为例</a:t>
            </a:r>
            <a:r>
              <a:rPr lang="en-US" altLang="zh-CN" sz="2600" dirty="0">
                <a:ea typeface="黑体" panose="02010609060101010101" pitchFamily="49" charset="-122"/>
              </a:rPr>
              <a:t>, Act8A</a:t>
            </a:r>
            <a:r>
              <a:rPr lang="zh-CN" altLang="zh-CN" sz="2600" dirty="0">
                <a:ea typeface="黑体" panose="02010609060101010101" pitchFamily="49" charset="-122"/>
              </a:rPr>
              <a:t>与</a:t>
            </a:r>
            <a:r>
              <a:rPr lang="en-US" altLang="zh-CN" sz="2600" dirty="0">
                <a:ea typeface="黑体" panose="02010609060101010101" pitchFamily="49" charset="-122"/>
              </a:rPr>
              <a:t>OP06</a:t>
            </a:r>
            <a:r>
              <a:rPr lang="zh-CN" altLang="zh-CN" sz="2600" dirty="0">
                <a:ea typeface="黑体" panose="02010609060101010101" pitchFamily="49" charset="-122"/>
              </a:rPr>
              <a:t>之间重组率的估计值为</a:t>
            </a:r>
            <a:r>
              <a:rPr lang="en-US" altLang="zh-CN" sz="2600" dirty="0">
                <a:ea typeface="黑体" panose="02010609060101010101" pitchFamily="49" charset="-122"/>
              </a:rPr>
              <a:t>0.107, OP06</a:t>
            </a:r>
            <a:r>
              <a:rPr lang="zh-CN" altLang="zh-CN" sz="2600" dirty="0">
                <a:ea typeface="黑体" panose="02010609060101010101" pitchFamily="49" charset="-122"/>
              </a:rPr>
              <a:t>与</a:t>
            </a:r>
            <a:r>
              <a:rPr lang="en-US" altLang="zh-CN" sz="2600" dirty="0">
                <a:ea typeface="黑体" panose="02010609060101010101" pitchFamily="49" charset="-122"/>
              </a:rPr>
              <a:t>aHor2</a:t>
            </a:r>
            <a:r>
              <a:rPr lang="zh-CN" altLang="zh-CN" sz="2600" dirty="0">
                <a:ea typeface="黑体" panose="02010609060101010101" pitchFamily="49" charset="-122"/>
              </a:rPr>
              <a:t>之间为</a:t>
            </a:r>
            <a:r>
              <a:rPr lang="en-US" altLang="zh-CN" sz="2600" dirty="0">
                <a:ea typeface="黑体" panose="02010609060101010101" pitchFamily="49" charset="-122"/>
              </a:rPr>
              <a:t>0.076, Act8A</a:t>
            </a:r>
            <a:r>
              <a:rPr lang="zh-CN" altLang="zh-CN" sz="2600" dirty="0">
                <a:ea typeface="黑体" panose="02010609060101010101" pitchFamily="49" charset="-122"/>
              </a:rPr>
              <a:t>与</a:t>
            </a:r>
            <a:r>
              <a:rPr lang="en-US" altLang="zh-CN" sz="2600" dirty="0">
                <a:ea typeface="黑体" panose="02010609060101010101" pitchFamily="49" charset="-122"/>
              </a:rPr>
              <a:t>aHor2</a:t>
            </a:r>
            <a:r>
              <a:rPr lang="zh-CN" altLang="zh-CN" sz="2600" dirty="0">
                <a:ea typeface="黑体" panose="02010609060101010101" pitchFamily="49" charset="-122"/>
              </a:rPr>
              <a:t>之间为</a:t>
            </a:r>
            <a:r>
              <a:rPr lang="en-US" altLang="zh-CN" sz="2600" dirty="0">
                <a:ea typeface="黑体" panose="02010609060101010101" pitchFamily="49" charset="-122"/>
              </a:rPr>
              <a:t>0.111. </a:t>
            </a:r>
            <a:r>
              <a:rPr lang="zh-CN" altLang="zh-CN" sz="2600" dirty="0">
                <a:ea typeface="黑体" panose="02010609060101010101" pitchFamily="49" charset="-122"/>
              </a:rPr>
              <a:t>从这三个估计值可以看出标记</a:t>
            </a:r>
            <a:r>
              <a:rPr lang="en-US" altLang="zh-CN" sz="2600" dirty="0">
                <a:ea typeface="黑体" panose="02010609060101010101" pitchFamily="49" charset="-122"/>
              </a:rPr>
              <a:t>OP06</a:t>
            </a:r>
            <a:r>
              <a:rPr lang="zh-CN" altLang="zh-CN" sz="2600" dirty="0">
                <a:ea typeface="黑体" panose="02010609060101010101" pitchFamily="49" charset="-122"/>
              </a:rPr>
              <a:t>应该排序在</a:t>
            </a:r>
            <a:r>
              <a:rPr lang="en-US" altLang="zh-CN" sz="2600" dirty="0">
                <a:ea typeface="黑体" panose="02010609060101010101" pitchFamily="49" charset="-122"/>
              </a:rPr>
              <a:t>Act8A</a:t>
            </a:r>
            <a:r>
              <a:rPr lang="zh-CN" altLang="zh-CN" sz="2600" dirty="0">
                <a:ea typeface="黑体" panose="02010609060101010101" pitchFamily="49" charset="-122"/>
              </a:rPr>
              <a:t>与</a:t>
            </a:r>
            <a:r>
              <a:rPr lang="en-US" altLang="zh-CN" sz="2600" dirty="0">
                <a:ea typeface="黑体" panose="02010609060101010101" pitchFamily="49" charset="-122"/>
              </a:rPr>
              <a:t>aHor2</a:t>
            </a:r>
            <a:r>
              <a:rPr lang="zh-CN" altLang="zh-CN" sz="2600" dirty="0">
                <a:ea typeface="黑体" panose="02010609060101010101" pitchFamily="49" charset="-122"/>
              </a:rPr>
              <a:t>之间</a:t>
            </a:r>
            <a:r>
              <a:rPr lang="en-US" altLang="zh-CN" sz="2600" dirty="0">
                <a:ea typeface="黑体" panose="02010609060101010101" pitchFamily="49" charset="-122"/>
              </a:rPr>
              <a:t>. </a:t>
            </a:r>
            <a:r>
              <a:rPr lang="zh-CN" altLang="zh-CN" sz="2600" dirty="0" smtClean="0">
                <a:ea typeface="黑体" panose="02010609060101010101" pitchFamily="49" charset="-122"/>
              </a:rPr>
              <a:t>根据</a:t>
            </a:r>
            <a:r>
              <a:rPr lang="zh-CN" altLang="zh-CN" sz="2600" dirty="0">
                <a:ea typeface="黑体" panose="02010609060101010101" pitchFamily="49" charset="-122"/>
              </a:rPr>
              <a:t>公式</a:t>
            </a:r>
            <a:r>
              <a:rPr lang="en-US" altLang="zh-CN" sz="2600" dirty="0">
                <a:ea typeface="黑体" panose="02010609060101010101" pitchFamily="49" charset="-122"/>
              </a:rPr>
              <a:t> (2.5.4) </a:t>
            </a:r>
            <a:r>
              <a:rPr lang="zh-CN" altLang="zh-CN" sz="2600" dirty="0">
                <a:ea typeface="黑体" panose="02010609060101010101" pitchFamily="49" charset="-122"/>
              </a:rPr>
              <a:t>得到干涉</a:t>
            </a:r>
            <a:r>
              <a:rPr lang="zh-CN" altLang="zh-CN" sz="2600" dirty="0" smtClean="0">
                <a:ea typeface="黑体" panose="02010609060101010101" pitchFamily="49" charset="-122"/>
              </a:rPr>
              <a:t>系数</a:t>
            </a:r>
            <a:r>
              <a:rPr lang="en-US" altLang="zh-CN" sz="2600" dirty="0" smtClean="0">
                <a:ea typeface="黑体" panose="02010609060101010101" pitchFamily="49" charset="-122"/>
              </a:rPr>
              <a:t>δ=-3.422, </a:t>
            </a:r>
            <a:r>
              <a:rPr lang="zh-CN" altLang="zh-CN" sz="2600" dirty="0">
                <a:ea typeface="黑体" panose="02010609060101010101" pitchFamily="49" charset="-122"/>
              </a:rPr>
              <a:t>说明区间</a:t>
            </a:r>
            <a:r>
              <a:rPr lang="en-US" altLang="zh-CN" sz="2600" dirty="0">
                <a:ea typeface="黑体" panose="02010609060101010101" pitchFamily="49" charset="-122"/>
              </a:rPr>
              <a:t>Act8A - OP06</a:t>
            </a:r>
            <a:r>
              <a:rPr lang="zh-CN" altLang="zh-CN" sz="2600" dirty="0">
                <a:ea typeface="黑体" panose="02010609060101010101" pitchFamily="49" charset="-122"/>
              </a:rPr>
              <a:t>与区间</a:t>
            </a:r>
            <a:r>
              <a:rPr lang="en-US" altLang="zh-CN" sz="2600" dirty="0">
                <a:ea typeface="黑体" panose="02010609060101010101" pitchFamily="49" charset="-122"/>
              </a:rPr>
              <a:t>Act8A - aHor2</a:t>
            </a:r>
            <a:r>
              <a:rPr lang="zh-CN" altLang="zh-CN" sz="2600" dirty="0">
                <a:ea typeface="黑体" panose="02010609060101010101" pitchFamily="49" charset="-122"/>
              </a:rPr>
              <a:t>可能存在负干涉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即双交换的频率大于无干涉时的</a:t>
            </a:r>
            <a:r>
              <a:rPr lang="zh-CN" altLang="zh-CN" sz="2600" dirty="0" smtClean="0">
                <a:ea typeface="黑体" panose="02010609060101010101" pitchFamily="49" charset="-122"/>
              </a:rPr>
              <a:t>频率</a:t>
            </a:r>
            <a:r>
              <a:rPr lang="en-US" altLang="zh-CN" sz="2600" i="1" dirty="0" smtClean="0">
                <a:ea typeface="黑体" panose="02010609060101010101" pitchFamily="49" charset="-122"/>
              </a:rPr>
              <a:t>r</a:t>
            </a:r>
            <a:r>
              <a:rPr lang="en-US" altLang="zh-CN" sz="2600" baseline="-25000" dirty="0" smtClean="0">
                <a:ea typeface="黑体" panose="02010609060101010101" pitchFamily="49" charset="-122"/>
              </a:rPr>
              <a:t>12</a:t>
            </a:r>
            <a:r>
              <a:rPr lang="en-US" altLang="zh-CN" sz="2600" i="1" dirty="0" smtClean="0">
                <a:ea typeface="黑体" panose="02010609060101010101" pitchFamily="49" charset="-122"/>
              </a:rPr>
              <a:t>r</a:t>
            </a:r>
            <a:r>
              <a:rPr lang="en-US" altLang="zh-CN" sz="2600" baseline="-25000" dirty="0" smtClean="0">
                <a:ea typeface="黑体" panose="02010609060101010101" pitchFamily="49" charset="-122"/>
              </a:rPr>
              <a:t>23</a:t>
            </a:r>
            <a:r>
              <a:rPr lang="en-US" altLang="zh-CN" sz="2600" dirty="0" smtClean="0">
                <a:ea typeface="黑体" panose="02010609060101010101" pitchFamily="49" charset="-122"/>
              </a:rPr>
              <a:t>. </a:t>
            </a:r>
          </a:p>
          <a:p>
            <a:r>
              <a:rPr lang="zh-CN" altLang="zh-CN" sz="2600" dirty="0" smtClean="0">
                <a:ea typeface="黑体" panose="02010609060101010101" pitchFamily="49" charset="-122"/>
              </a:rPr>
              <a:t>再</a:t>
            </a:r>
            <a:r>
              <a:rPr lang="zh-CN" altLang="zh-CN" sz="2600" dirty="0">
                <a:ea typeface="黑体" panose="02010609060101010101" pitchFamily="49" charset="-122"/>
              </a:rPr>
              <a:t>以第</a:t>
            </a:r>
            <a:r>
              <a:rPr lang="en-US" altLang="zh-CN" sz="2600" dirty="0">
                <a:ea typeface="黑体" panose="02010609060101010101" pitchFamily="49" charset="-122"/>
              </a:rPr>
              <a:t>5-7</a:t>
            </a:r>
            <a:r>
              <a:rPr lang="zh-CN" altLang="zh-CN" sz="2600" dirty="0">
                <a:ea typeface="黑体" panose="02010609060101010101" pitchFamily="49" charset="-122"/>
              </a:rPr>
              <a:t>个标记为例</a:t>
            </a:r>
            <a:r>
              <a:rPr lang="en-US" altLang="zh-CN" sz="2600" dirty="0">
                <a:ea typeface="黑体" panose="02010609060101010101" pitchFamily="49" charset="-122"/>
              </a:rPr>
              <a:t>, ABG464</a:t>
            </a:r>
            <a:r>
              <a:rPr lang="zh-CN" altLang="zh-CN" sz="2600" dirty="0">
                <a:ea typeface="黑体" panose="02010609060101010101" pitchFamily="49" charset="-122"/>
              </a:rPr>
              <a:t>与</a:t>
            </a:r>
            <a:r>
              <a:rPr lang="en-US" altLang="zh-CN" sz="2600" dirty="0">
                <a:ea typeface="黑体" panose="02010609060101010101" pitchFamily="49" charset="-122"/>
              </a:rPr>
              <a:t>Dor3</a:t>
            </a:r>
            <a:r>
              <a:rPr lang="zh-CN" altLang="zh-CN" sz="2600" dirty="0">
                <a:ea typeface="黑体" panose="02010609060101010101" pitchFamily="49" charset="-122"/>
              </a:rPr>
              <a:t>之间重组率的估计值为</a:t>
            </a:r>
            <a:r>
              <a:rPr lang="en-US" altLang="zh-CN" sz="2600" dirty="0">
                <a:ea typeface="黑体" panose="02010609060101010101" pitchFamily="49" charset="-122"/>
              </a:rPr>
              <a:t>0.184, Dor3</a:t>
            </a:r>
            <a:r>
              <a:rPr lang="zh-CN" altLang="zh-CN" sz="2600" dirty="0">
                <a:ea typeface="黑体" panose="02010609060101010101" pitchFamily="49" charset="-122"/>
              </a:rPr>
              <a:t>与</a:t>
            </a:r>
            <a:r>
              <a:rPr lang="en-US" altLang="zh-CN" sz="2600" dirty="0">
                <a:ea typeface="黑体" panose="02010609060101010101" pitchFamily="49" charset="-122"/>
              </a:rPr>
              <a:t>iPgd2</a:t>
            </a:r>
            <a:r>
              <a:rPr lang="zh-CN" altLang="zh-CN" sz="2600" dirty="0">
                <a:ea typeface="黑体" panose="02010609060101010101" pitchFamily="49" charset="-122"/>
              </a:rPr>
              <a:t>之间为</a:t>
            </a:r>
            <a:r>
              <a:rPr lang="en-US" altLang="zh-CN" sz="2600" dirty="0">
                <a:ea typeface="黑体" panose="02010609060101010101" pitchFamily="49" charset="-122"/>
              </a:rPr>
              <a:t>0.036, ABG464</a:t>
            </a:r>
            <a:r>
              <a:rPr lang="zh-CN" altLang="zh-CN" sz="2600" dirty="0">
                <a:ea typeface="黑体" panose="02010609060101010101" pitchFamily="49" charset="-122"/>
              </a:rPr>
              <a:t>与</a:t>
            </a:r>
            <a:r>
              <a:rPr lang="en-US" altLang="zh-CN" sz="2600" dirty="0">
                <a:ea typeface="黑体" panose="02010609060101010101" pitchFamily="49" charset="-122"/>
              </a:rPr>
              <a:t>iPgd2</a:t>
            </a:r>
            <a:r>
              <a:rPr lang="zh-CN" altLang="zh-CN" sz="2600" dirty="0">
                <a:ea typeface="黑体" panose="02010609060101010101" pitchFamily="49" charset="-122"/>
              </a:rPr>
              <a:t>之间为</a:t>
            </a:r>
            <a:r>
              <a:rPr lang="en-US" altLang="zh-CN" sz="2600" dirty="0">
                <a:ea typeface="黑体" panose="02010609060101010101" pitchFamily="49" charset="-122"/>
              </a:rPr>
              <a:t>0.214. </a:t>
            </a:r>
            <a:r>
              <a:rPr lang="zh-CN" altLang="zh-CN" sz="2600" dirty="0">
                <a:ea typeface="黑体" panose="02010609060101010101" pitchFamily="49" charset="-122"/>
              </a:rPr>
              <a:t>从这三个估计值可以看出标记</a:t>
            </a:r>
            <a:r>
              <a:rPr lang="en-US" altLang="zh-CN" sz="2600" dirty="0">
                <a:ea typeface="黑体" panose="02010609060101010101" pitchFamily="49" charset="-122"/>
              </a:rPr>
              <a:t>Dor3</a:t>
            </a:r>
            <a:r>
              <a:rPr lang="zh-CN" altLang="zh-CN" sz="2600" dirty="0">
                <a:ea typeface="黑体" panose="02010609060101010101" pitchFamily="49" charset="-122"/>
              </a:rPr>
              <a:t>应该排序在</a:t>
            </a:r>
            <a:r>
              <a:rPr lang="en-US" altLang="zh-CN" sz="2600" dirty="0">
                <a:ea typeface="黑体" panose="02010609060101010101" pitchFamily="49" charset="-122"/>
              </a:rPr>
              <a:t>ABG464</a:t>
            </a:r>
            <a:r>
              <a:rPr lang="zh-CN" altLang="zh-CN" sz="2600" dirty="0">
                <a:ea typeface="黑体" panose="02010609060101010101" pitchFamily="49" charset="-122"/>
              </a:rPr>
              <a:t>与</a:t>
            </a:r>
            <a:r>
              <a:rPr lang="en-US" altLang="zh-CN" sz="2600" dirty="0">
                <a:ea typeface="黑体" panose="02010609060101010101" pitchFamily="49" charset="-122"/>
              </a:rPr>
              <a:t>iPgd2</a:t>
            </a:r>
            <a:r>
              <a:rPr lang="zh-CN" altLang="zh-CN" sz="2600" dirty="0">
                <a:ea typeface="黑体" panose="02010609060101010101" pitchFamily="49" charset="-122"/>
              </a:rPr>
              <a:t>之间</a:t>
            </a:r>
            <a:r>
              <a:rPr lang="en-US" altLang="zh-CN" sz="2600" dirty="0">
                <a:ea typeface="黑体" panose="02010609060101010101" pitchFamily="49" charset="-122"/>
              </a:rPr>
              <a:t>. </a:t>
            </a:r>
            <a:r>
              <a:rPr lang="zh-CN" altLang="zh-CN" sz="2600" dirty="0">
                <a:ea typeface="黑体" panose="02010609060101010101" pitchFamily="49" charset="-122"/>
              </a:rPr>
              <a:t>根据公式</a:t>
            </a:r>
            <a:r>
              <a:rPr lang="en-US" altLang="zh-CN" sz="2600" dirty="0">
                <a:ea typeface="黑体" panose="02010609060101010101" pitchFamily="49" charset="-122"/>
              </a:rPr>
              <a:t> (2.5.4) </a:t>
            </a:r>
            <a:r>
              <a:rPr lang="zh-CN" altLang="zh-CN" sz="2600" dirty="0">
                <a:ea typeface="黑体" panose="02010609060101010101" pitchFamily="49" charset="-122"/>
              </a:rPr>
              <a:t>得到干涉</a:t>
            </a:r>
            <a:r>
              <a:rPr lang="zh-CN" altLang="zh-CN" sz="2600" dirty="0" smtClean="0">
                <a:ea typeface="黑体" panose="02010609060101010101" pitchFamily="49" charset="-122"/>
              </a:rPr>
              <a:t>系数</a:t>
            </a:r>
            <a:r>
              <a:rPr lang="en-US" altLang="zh-CN" sz="2600" dirty="0" smtClean="0">
                <a:ea typeface="黑体" panose="02010609060101010101" pitchFamily="49" charset="-122"/>
              </a:rPr>
              <a:t>δ=0.617, </a:t>
            </a:r>
            <a:r>
              <a:rPr lang="zh-CN" altLang="zh-CN" sz="2600" dirty="0">
                <a:ea typeface="黑体" panose="02010609060101010101" pitchFamily="49" charset="-122"/>
              </a:rPr>
              <a:t>说明区间</a:t>
            </a:r>
            <a:r>
              <a:rPr lang="en-US" altLang="zh-CN" sz="2600" dirty="0">
                <a:ea typeface="黑体" panose="02010609060101010101" pitchFamily="49" charset="-122"/>
              </a:rPr>
              <a:t>ABG464 - Dor3</a:t>
            </a:r>
            <a:r>
              <a:rPr lang="zh-CN" altLang="zh-CN" sz="2600" dirty="0">
                <a:ea typeface="黑体" panose="02010609060101010101" pitchFamily="49" charset="-122"/>
              </a:rPr>
              <a:t>与区间</a:t>
            </a:r>
            <a:r>
              <a:rPr lang="en-US" altLang="zh-CN" sz="2600" dirty="0">
                <a:ea typeface="黑体" panose="02010609060101010101" pitchFamily="49" charset="-122"/>
              </a:rPr>
              <a:t> Dor3 - iPgd2</a:t>
            </a:r>
            <a:r>
              <a:rPr lang="zh-CN" altLang="zh-CN" sz="2600" dirty="0">
                <a:ea typeface="黑体" panose="02010609060101010101" pitchFamily="49" charset="-122"/>
              </a:rPr>
              <a:t>可能存在正干涉</a:t>
            </a:r>
            <a:r>
              <a:rPr lang="en-US" altLang="zh-CN" sz="2600" dirty="0">
                <a:ea typeface="黑体" panose="02010609060101010101" pitchFamily="49" charset="-122"/>
              </a:rPr>
              <a:t>, </a:t>
            </a:r>
            <a:r>
              <a:rPr lang="zh-CN" altLang="zh-CN" sz="2600" dirty="0">
                <a:ea typeface="黑体" panose="02010609060101010101" pitchFamily="49" charset="-122"/>
              </a:rPr>
              <a:t>即双交换的频率小于无干涉时的</a:t>
            </a:r>
            <a:r>
              <a:rPr lang="zh-CN" altLang="zh-CN" sz="2600" dirty="0" smtClean="0">
                <a:ea typeface="黑体" panose="02010609060101010101" pitchFamily="49" charset="-122"/>
              </a:rPr>
              <a:t>频率</a:t>
            </a:r>
            <a:r>
              <a:rPr lang="en-US" altLang="zh-CN" sz="2600" i="1" dirty="0">
                <a:ea typeface="黑体" panose="02010609060101010101" pitchFamily="49" charset="-122"/>
              </a:rPr>
              <a:t>r</a:t>
            </a:r>
            <a:r>
              <a:rPr lang="en-US" altLang="zh-CN" sz="2600" baseline="-25000" dirty="0">
                <a:ea typeface="黑体" panose="02010609060101010101" pitchFamily="49" charset="-122"/>
              </a:rPr>
              <a:t>12</a:t>
            </a:r>
            <a:r>
              <a:rPr lang="en-US" altLang="zh-CN" sz="2600" i="1" dirty="0">
                <a:ea typeface="黑体" panose="02010609060101010101" pitchFamily="49" charset="-122"/>
              </a:rPr>
              <a:t>r</a:t>
            </a:r>
            <a:r>
              <a:rPr lang="en-US" altLang="zh-CN" sz="2600" baseline="-25000" dirty="0">
                <a:ea typeface="黑体" panose="02010609060101010101" pitchFamily="49" charset="-122"/>
              </a:rPr>
              <a:t>23</a:t>
            </a:r>
            <a:r>
              <a:rPr lang="en-US" altLang="zh-CN" sz="2600" dirty="0" smtClean="0">
                <a:ea typeface="黑体" panose="02010609060101010101" pitchFamily="49" charset="-122"/>
              </a:rPr>
              <a:t>. </a:t>
            </a:r>
            <a:endParaRPr lang="zh-CN" altLang="en-US" sz="26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163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作图函数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312369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由于遗传干涉的存在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重组率一般不满足可加性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而距离一般是可加的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对于遗传图谱来说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希望图谱上的距离也满足可加性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设</a:t>
            </a:r>
            <a:r>
              <a:rPr lang="zh-CN" altLang="zh-CN" sz="2800" dirty="0">
                <a:ea typeface="黑体" panose="02010609060101010101" pitchFamily="49" charset="-122"/>
              </a:rPr>
              <a:t>连锁图上有排列顺序为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的</a:t>
            </a:r>
            <a:r>
              <a:rPr lang="en-US" altLang="zh-CN" sz="28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个座位</a:t>
            </a:r>
            <a:r>
              <a:rPr lang="en-US" altLang="zh-CN" sz="2800" dirty="0">
                <a:ea typeface="黑体" panose="02010609060101010101" pitchFamily="49" charset="-122"/>
              </a:rPr>
              <a:t>, 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与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之间的图距用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13</a:t>
            </a:r>
            <a:r>
              <a:rPr lang="zh-CN" altLang="zh-CN" sz="2800" dirty="0">
                <a:ea typeface="黑体" panose="02010609060101010101" pitchFamily="49" charset="-122"/>
              </a:rPr>
              <a:t>表示</a:t>
            </a:r>
            <a:r>
              <a:rPr lang="en-US" altLang="zh-CN" sz="2800" dirty="0">
                <a:ea typeface="黑体" panose="02010609060101010101" pitchFamily="49" charset="-122"/>
              </a:rPr>
              <a:t>, 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与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之间的图距用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12</a:t>
            </a:r>
            <a:r>
              <a:rPr lang="zh-CN" altLang="zh-CN" sz="2800" dirty="0">
                <a:ea typeface="黑体" panose="02010609060101010101" pitchFamily="49" charset="-122"/>
              </a:rPr>
              <a:t>表示</a:t>
            </a:r>
            <a:r>
              <a:rPr lang="en-US" altLang="zh-CN" sz="2800" dirty="0">
                <a:ea typeface="黑体" panose="02010609060101010101" pitchFamily="49" charset="-122"/>
              </a:rPr>
              <a:t>, 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与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之间的图距用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23</a:t>
            </a:r>
            <a:r>
              <a:rPr lang="zh-CN" altLang="zh-CN" sz="2800" dirty="0">
                <a:ea typeface="黑体" panose="02010609060101010101" pitchFamily="49" charset="-122"/>
              </a:rPr>
              <a:t>表示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根据距离的可加性</a:t>
            </a:r>
            <a:r>
              <a:rPr lang="en-US" altLang="zh-CN" sz="2800" dirty="0" smtClean="0"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18794"/>
              </p:ext>
            </p:extLst>
          </p:nvPr>
        </p:nvGraphicFramePr>
        <p:xfrm>
          <a:off x="3275856" y="4149080"/>
          <a:ext cx="2855540" cy="76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公式" r:id="rId3" imgW="952087" imgH="228501" progId="Equation.3">
                  <p:embed/>
                </p:oleObj>
              </mc:Choice>
              <mc:Fallback>
                <p:oleObj name="公式" r:id="rId3" imgW="952087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149080"/>
                        <a:ext cx="2855540" cy="764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2069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作图函数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0851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ea typeface="黑体" panose="02010609060101010101" pitchFamily="49" charset="-122"/>
              </a:rPr>
              <a:t>前面的</a:t>
            </a:r>
            <a:r>
              <a:rPr lang="zh-CN" altLang="zh-CN" sz="2800" dirty="0" smtClean="0">
                <a:ea typeface="黑体" panose="02010609060101010101" pitchFamily="49" charset="-122"/>
              </a:rPr>
              <a:t>公式中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m</a:t>
            </a:r>
            <a:r>
              <a:rPr lang="zh-CN" altLang="zh-CN" sz="2800" dirty="0">
                <a:ea typeface="黑体" panose="02010609060101010101" pitchFamily="49" charset="-122"/>
              </a:rPr>
              <a:t>是两个位点间的遗传距离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称为图距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图矩的单位为摩尔根</a:t>
            </a:r>
            <a:r>
              <a:rPr lang="en-US" altLang="zh-CN" sz="2800" dirty="0">
                <a:ea typeface="黑体" panose="02010609060101010101" pitchFamily="49" charset="-122"/>
              </a:rPr>
              <a:t> (</a:t>
            </a:r>
            <a:r>
              <a:rPr lang="zh-CN" altLang="zh-CN" sz="2800" dirty="0">
                <a:ea typeface="黑体" panose="02010609060101010101" pitchFamily="49" charset="-122"/>
              </a:rPr>
              <a:t>用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zh-CN" altLang="zh-CN" sz="2800" dirty="0">
                <a:ea typeface="黑体" panose="02010609060101010101" pitchFamily="49" charset="-122"/>
              </a:rPr>
              <a:t>表示</a:t>
            </a:r>
            <a:r>
              <a:rPr lang="en-US" altLang="zh-CN" sz="2800" dirty="0">
                <a:ea typeface="黑体" panose="02010609060101010101" pitchFamily="49" charset="-122"/>
              </a:rPr>
              <a:t>)</a:t>
            </a:r>
            <a:r>
              <a:rPr lang="zh-CN" altLang="zh-CN" sz="2800" dirty="0">
                <a:ea typeface="黑体" panose="02010609060101010101" pitchFamily="49" charset="-122"/>
              </a:rPr>
              <a:t>或厘摩</a:t>
            </a:r>
            <a:r>
              <a:rPr lang="en-US" altLang="zh-CN" sz="2800" dirty="0">
                <a:ea typeface="黑体" panose="02010609060101010101" pitchFamily="49" charset="-122"/>
              </a:rPr>
              <a:t> (</a:t>
            </a:r>
            <a:r>
              <a:rPr lang="zh-CN" altLang="zh-CN" sz="2800" dirty="0">
                <a:ea typeface="黑体" panose="02010609060101010101" pitchFamily="49" charset="-122"/>
              </a:rPr>
              <a:t>用</a:t>
            </a:r>
            <a:r>
              <a:rPr lang="en-US" altLang="zh-CN" sz="2800" dirty="0" err="1">
                <a:ea typeface="黑体" panose="02010609060101010101" pitchFamily="49" charset="-122"/>
              </a:rPr>
              <a:t>cM</a:t>
            </a:r>
            <a:r>
              <a:rPr lang="zh-CN" altLang="zh-CN" sz="2800" dirty="0">
                <a:ea typeface="黑体" panose="02010609060101010101" pitchFamily="49" charset="-122"/>
              </a:rPr>
              <a:t>表示</a:t>
            </a:r>
            <a:r>
              <a:rPr lang="en-US" altLang="zh-CN" sz="2800" dirty="0">
                <a:ea typeface="黑体" panose="02010609060101010101" pitchFamily="49" charset="-122"/>
              </a:rPr>
              <a:t>), 1M=100cM.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图距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zh-CN" altLang="zh-CN" sz="2800" dirty="0">
                <a:ea typeface="黑体" panose="02010609060101010101" pitchFamily="49" charset="-122"/>
              </a:rPr>
              <a:t>是交换率</a:t>
            </a:r>
            <a:r>
              <a:rPr lang="en-US" altLang="zh-CN" sz="2800" i="1" dirty="0">
                <a:ea typeface="黑体" panose="02010609060101010101" pitchFamily="49" charset="-122"/>
              </a:rPr>
              <a:t>r</a:t>
            </a:r>
            <a:r>
              <a:rPr lang="zh-CN" altLang="zh-CN" sz="2800" dirty="0">
                <a:ea typeface="黑体" panose="02010609060101010101" pitchFamily="49" charset="-122"/>
              </a:rPr>
              <a:t>的函数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即</a:t>
            </a:r>
            <a:r>
              <a:rPr lang="en-US" altLang="zh-CN" sz="2800" dirty="0">
                <a:ea typeface="黑体" panose="02010609060101010101" pitchFamily="49" charset="-122"/>
              </a:rPr>
              <a:t> , </a:t>
            </a:r>
            <a:r>
              <a:rPr lang="zh-CN" altLang="zh-CN" sz="2800" dirty="0">
                <a:ea typeface="黑体" panose="02010609060101010101" pitchFamily="49" charset="-122"/>
              </a:rPr>
              <a:t>称</a:t>
            </a:r>
            <a:r>
              <a:rPr lang="en-US" altLang="zh-CN" sz="2800" i="1" dirty="0">
                <a:ea typeface="黑体" panose="02010609060101010101" pitchFamily="49" charset="-122"/>
              </a:rPr>
              <a:t>f</a:t>
            </a:r>
            <a:r>
              <a:rPr lang="zh-CN" altLang="zh-CN" sz="2800" dirty="0">
                <a:ea typeface="黑体" panose="02010609060101010101" pitchFamily="49" charset="-122"/>
              </a:rPr>
              <a:t>为作图函数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交换率</a:t>
            </a:r>
            <a:r>
              <a:rPr lang="en-US" altLang="zh-CN" sz="2800" i="1" dirty="0"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ea typeface="黑体" panose="02010609060101010101" pitchFamily="49" charset="-122"/>
              </a:rPr>
              <a:t>=0.01</a:t>
            </a:r>
            <a:r>
              <a:rPr lang="zh-CN" altLang="zh-CN" sz="2800" dirty="0">
                <a:ea typeface="黑体" panose="02010609060101010101" pitchFamily="49" charset="-122"/>
              </a:rPr>
              <a:t>的两个位点间的图距大约为</a:t>
            </a:r>
            <a:r>
              <a:rPr lang="en-US" altLang="zh-CN" sz="2800" dirty="0">
                <a:ea typeface="黑体" panose="02010609060101010101" pitchFamily="49" charset="-122"/>
              </a:rPr>
              <a:t>1cM.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在</a:t>
            </a:r>
            <a:r>
              <a:rPr lang="zh-CN" altLang="zh-CN" sz="2800" dirty="0">
                <a:ea typeface="黑体" panose="02010609060101010101" pitchFamily="49" charset="-122"/>
              </a:rPr>
              <a:t>连锁作图研究中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有不同的作图函数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可以把重组率转换为图距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这里介绍常用的三种作图函数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39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4000" b="1" dirty="0"/>
              <a:t>Morgan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作图函数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由</a:t>
            </a:r>
            <a:r>
              <a:rPr lang="en-US" altLang="zh-CN" sz="2800" dirty="0">
                <a:ea typeface="黑体" panose="02010609060101010101" pitchFamily="49" charset="-122"/>
              </a:rPr>
              <a:t>Morgan</a:t>
            </a:r>
            <a:r>
              <a:rPr lang="zh-CN" altLang="zh-CN" sz="2800" dirty="0">
                <a:ea typeface="黑体" panose="02010609060101010101" pitchFamily="49" charset="-122"/>
              </a:rPr>
              <a:t>在</a:t>
            </a:r>
            <a:r>
              <a:rPr lang="en-US" altLang="zh-CN" sz="2800" dirty="0">
                <a:ea typeface="黑体" panose="02010609060101010101" pitchFamily="49" charset="-122"/>
              </a:rPr>
              <a:t>1928</a:t>
            </a:r>
            <a:r>
              <a:rPr lang="zh-CN" altLang="zh-CN" sz="2800" dirty="0">
                <a:ea typeface="黑体" panose="02010609060101010101" pitchFamily="49" charset="-122"/>
              </a:rPr>
              <a:t>年和</a:t>
            </a:r>
            <a:r>
              <a:rPr lang="en-US" altLang="zh-CN" sz="2800" dirty="0">
                <a:ea typeface="黑体" panose="02010609060101010101" pitchFamily="49" charset="-122"/>
              </a:rPr>
              <a:t>Sturtevant (1931) </a:t>
            </a:r>
            <a:r>
              <a:rPr lang="zh-CN" altLang="zh-CN" sz="2800" dirty="0">
                <a:ea typeface="黑体" panose="02010609060101010101" pitchFamily="49" charset="-122"/>
              </a:rPr>
              <a:t>提出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它将重组率的百分数作为图距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即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en-US" altLang="zh-CN" sz="2800" dirty="0">
                <a:ea typeface="黑体" panose="02010609060101010101" pitchFamily="49" charset="-122"/>
              </a:rPr>
              <a:t>=100</a:t>
            </a:r>
            <a:r>
              <a:rPr lang="en-GB" altLang="zh-CN" sz="2800" dirty="0">
                <a:ea typeface="黑体" panose="02010609060101010101" pitchFamily="49" charset="-122"/>
              </a:rPr>
              <a:t>×</a:t>
            </a:r>
            <a:r>
              <a:rPr lang="en-US" altLang="zh-CN" sz="2800" i="1" dirty="0">
                <a:ea typeface="黑体" panose="02010609060101010101" pitchFamily="49" charset="-122"/>
              </a:rPr>
              <a:t>r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单位为</a:t>
            </a:r>
            <a:r>
              <a:rPr lang="en-US" altLang="zh-CN" sz="2800" dirty="0" err="1">
                <a:ea typeface="黑体" panose="02010609060101010101" pitchFamily="49" charset="-122"/>
              </a:rPr>
              <a:t>cM.</a:t>
            </a:r>
            <a:r>
              <a:rPr lang="en-US" altLang="zh-CN" sz="2800" dirty="0">
                <a:ea typeface="黑体" panose="02010609060101010101" pitchFamily="49" charset="-122"/>
              </a:rPr>
              <a:t> </a:t>
            </a:r>
            <a:r>
              <a:rPr lang="zh-CN" altLang="zh-CN" sz="2800" dirty="0">
                <a:ea typeface="黑体" panose="02010609060101010101" pitchFamily="49" charset="-122"/>
              </a:rPr>
              <a:t>对于紧邻的两个区间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可以采用求和的办法计算图距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例如顺序排列的</a:t>
            </a:r>
            <a:r>
              <a:rPr lang="en-US" altLang="zh-CN" sz="28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个位点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ea typeface="黑体" panose="02010609060101010101" pitchFamily="49" charset="-122"/>
              </a:rPr>
              <a:t>, 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间的重组率为</a:t>
            </a:r>
            <a:r>
              <a:rPr lang="en-US" altLang="zh-CN" sz="2800" dirty="0">
                <a:ea typeface="黑体" panose="02010609060101010101" pitchFamily="49" charset="-122"/>
              </a:rPr>
              <a:t>0.02, </a:t>
            </a:r>
            <a:r>
              <a:rPr lang="zh-CN" altLang="zh-CN" sz="2800" dirty="0">
                <a:ea typeface="黑体" panose="02010609060101010101" pitchFamily="49" charset="-122"/>
              </a:rPr>
              <a:t>即图距为</a:t>
            </a:r>
            <a:r>
              <a:rPr lang="en-US" altLang="zh-CN" sz="2800" dirty="0">
                <a:ea typeface="黑体" panose="02010609060101010101" pitchFamily="49" charset="-122"/>
              </a:rPr>
              <a:t>2cM; 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间的重组率为</a:t>
            </a:r>
            <a:r>
              <a:rPr lang="en-US" altLang="zh-CN" sz="2800" dirty="0">
                <a:ea typeface="黑体" panose="02010609060101010101" pitchFamily="49" charset="-122"/>
              </a:rPr>
              <a:t>0.01, </a:t>
            </a:r>
            <a:r>
              <a:rPr lang="zh-CN" altLang="zh-CN" sz="2800" dirty="0">
                <a:ea typeface="黑体" panose="02010609060101010101" pitchFamily="49" charset="-122"/>
              </a:rPr>
              <a:t>即图距为</a:t>
            </a:r>
            <a:r>
              <a:rPr lang="en-US" altLang="zh-CN" sz="2800" dirty="0">
                <a:ea typeface="黑体" panose="02010609060101010101" pitchFamily="49" charset="-122"/>
              </a:rPr>
              <a:t>1cM.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根据</a:t>
            </a:r>
            <a:r>
              <a:rPr lang="en-US" altLang="zh-CN" sz="2800" dirty="0">
                <a:ea typeface="黑体" panose="02010609060101010101" pitchFamily="49" charset="-122"/>
              </a:rPr>
              <a:t>Morgan</a:t>
            </a:r>
            <a:r>
              <a:rPr lang="zh-CN" altLang="zh-CN" sz="2800" dirty="0">
                <a:ea typeface="黑体" panose="02010609060101010101" pitchFamily="49" charset="-122"/>
              </a:rPr>
              <a:t>作图函数</a:t>
            </a:r>
            <a:r>
              <a:rPr lang="en-US" altLang="zh-CN" sz="2800" dirty="0">
                <a:ea typeface="黑体" panose="02010609060101010101" pitchFamily="49" charset="-122"/>
              </a:rPr>
              <a:t>, 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间的图距为</a:t>
            </a:r>
            <a:r>
              <a:rPr lang="en-US" altLang="zh-CN" sz="2800" dirty="0">
                <a:ea typeface="黑体" panose="02010609060101010101" pitchFamily="49" charset="-122"/>
              </a:rPr>
              <a:t>3cM. Morgan</a:t>
            </a:r>
            <a:r>
              <a:rPr lang="zh-CN" altLang="zh-CN" sz="2800" dirty="0">
                <a:ea typeface="黑体" panose="02010609060101010101" pitchFamily="49" charset="-122"/>
              </a:rPr>
              <a:t>作图函数没有考虑大标记区间中存在多重交换的可能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且假定干涉</a:t>
            </a:r>
            <a:r>
              <a:rPr lang="zh-CN" altLang="zh-CN" sz="2800" dirty="0" smtClean="0">
                <a:ea typeface="黑体" panose="02010609060101010101" pitchFamily="49" charset="-122"/>
              </a:rPr>
              <a:t>系数</a:t>
            </a:r>
            <a:r>
              <a:rPr lang="en-US" altLang="zh-CN" sz="2800" dirty="0" smtClean="0">
                <a:ea typeface="黑体" panose="02010609060101010101" pitchFamily="49" charset="-122"/>
              </a:rPr>
              <a:t>δ=1. </a:t>
            </a:r>
            <a:r>
              <a:rPr lang="zh-CN" altLang="zh-CN" sz="2800" dirty="0">
                <a:ea typeface="黑体" panose="02010609060101010101" pitchFamily="49" charset="-122"/>
              </a:rPr>
              <a:t>事实上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一个较长的染色体区间上可能存在双交换甚至多次交换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使得重组率不具有线性可加性的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因此</a:t>
            </a:r>
            <a:r>
              <a:rPr lang="en-US" altLang="zh-CN" sz="2800" dirty="0">
                <a:ea typeface="黑体" panose="02010609060101010101" pitchFamily="49" charset="-122"/>
              </a:rPr>
              <a:t>, Morgan</a:t>
            </a:r>
            <a:r>
              <a:rPr lang="zh-CN" altLang="zh-CN" sz="2800" dirty="0">
                <a:ea typeface="黑体" panose="02010609060101010101" pitchFamily="49" charset="-122"/>
              </a:rPr>
              <a:t>作图函数不能应用于比较长的染色体区段</a:t>
            </a:r>
            <a:r>
              <a:rPr lang="en-US" altLang="zh-CN" sz="2800" dirty="0">
                <a:ea typeface="黑体" panose="02010609060101010101" pitchFamily="49" charset="-122"/>
              </a:rPr>
              <a:t>.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245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Haldane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作图函数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456384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对于顺序排列的</a:t>
            </a:r>
            <a:r>
              <a:rPr lang="en-US" altLang="zh-CN" sz="28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个位点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在没有干涉的情况下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即假定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间的交换和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-M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3</a:t>
            </a:r>
            <a:r>
              <a:rPr lang="zh-CN" altLang="zh-CN" sz="2800" dirty="0">
                <a:ea typeface="黑体" panose="02010609060101010101" pitchFamily="49" charset="-122"/>
              </a:rPr>
              <a:t>间的交换独立发生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并考虑到一个区间可以发生多次交换</a:t>
            </a:r>
            <a:r>
              <a:rPr lang="en-US" altLang="zh-CN" sz="2800" dirty="0">
                <a:ea typeface="黑体" panose="02010609060101010101" pitchFamily="49" charset="-122"/>
              </a:rPr>
              <a:t>, Haldane (1919) </a:t>
            </a:r>
            <a:r>
              <a:rPr lang="zh-CN" altLang="zh-CN" sz="2800" dirty="0">
                <a:ea typeface="黑体" panose="02010609060101010101" pitchFamily="49" charset="-122"/>
              </a:rPr>
              <a:t>给出下面的作图函数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endParaRPr lang="en-US" altLang="zh-CN" sz="2800" dirty="0">
              <a:ea typeface="黑体" panose="02010609060101010101" pitchFamily="49" charset="-122"/>
            </a:endParaRPr>
          </a:p>
          <a:p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>
                <a:ea typeface="黑体" panose="02010609060101010101" pitchFamily="49" charset="-122"/>
              </a:rPr>
              <a:t>其中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zh-CN" altLang="zh-CN" sz="2800" dirty="0">
                <a:ea typeface="黑体" panose="02010609060101010101" pitchFamily="49" charset="-122"/>
              </a:rPr>
              <a:t>的单位为</a:t>
            </a:r>
            <a:r>
              <a:rPr lang="en-US" altLang="zh-CN" sz="2800" dirty="0">
                <a:ea typeface="黑体" panose="02010609060101010101" pitchFamily="49" charset="-122"/>
              </a:rPr>
              <a:t>M. </a:t>
            </a:r>
            <a:r>
              <a:rPr lang="zh-CN" altLang="zh-CN" sz="2800" dirty="0">
                <a:ea typeface="黑体" panose="02010609060101010101" pitchFamily="49" charset="-122"/>
              </a:rPr>
              <a:t>实际中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zh-CN" altLang="zh-CN" sz="2800" dirty="0">
                <a:ea typeface="黑体" panose="02010609060101010101" pitchFamily="49" charset="-122"/>
              </a:rPr>
              <a:t>常用</a:t>
            </a:r>
            <a:r>
              <a:rPr lang="en-US" altLang="zh-CN" sz="2800" dirty="0" err="1">
                <a:ea typeface="黑体" panose="02010609060101010101" pitchFamily="49" charset="-122"/>
              </a:rPr>
              <a:t>cM</a:t>
            </a:r>
            <a:r>
              <a:rPr lang="zh-CN" altLang="zh-CN" sz="2800" dirty="0">
                <a:ea typeface="黑体" panose="02010609060101010101" pitchFamily="49" charset="-122"/>
              </a:rPr>
              <a:t>为单位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这时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zh-CN" altLang="zh-CN" sz="2800" dirty="0">
              <a:ea typeface="黑体" panose="02010609060101010101" pitchFamily="49" charset="-122"/>
            </a:endParaRPr>
          </a:p>
          <a:p>
            <a:endParaRPr lang="zh-CN" altLang="zh-CN" sz="2800" dirty="0"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79474"/>
              </p:ext>
            </p:extLst>
          </p:nvPr>
        </p:nvGraphicFramePr>
        <p:xfrm>
          <a:off x="899592" y="3068960"/>
          <a:ext cx="34126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公式" r:id="rId3" imgW="1485900" imgH="228600" progId="Equation.3">
                  <p:embed/>
                </p:oleObj>
              </mc:Choice>
              <mc:Fallback>
                <p:oleObj name="公式" r:id="rId3" imgW="14859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341263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764499"/>
              </p:ext>
            </p:extLst>
          </p:nvPr>
        </p:nvGraphicFramePr>
        <p:xfrm>
          <a:off x="5020976" y="2996952"/>
          <a:ext cx="2503352" cy="69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公式" r:id="rId5" imgW="901309" imgH="241195" progId="Equation.3">
                  <p:embed/>
                </p:oleObj>
              </mc:Choice>
              <mc:Fallback>
                <p:oleObj name="公式" r:id="rId5" imgW="901309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976" y="2996952"/>
                        <a:ext cx="2503352" cy="692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46630"/>
              </p:ext>
            </p:extLst>
          </p:nvPr>
        </p:nvGraphicFramePr>
        <p:xfrm>
          <a:off x="882975" y="4581128"/>
          <a:ext cx="376103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公式" r:id="rId7" imgW="1536033" imgH="203112" progId="Equation.3">
                  <p:embed/>
                </p:oleObj>
              </mc:Choice>
              <mc:Fallback>
                <p:oleObj name="公式" r:id="rId7" imgW="153603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975" y="4581128"/>
                        <a:ext cx="3761033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30067"/>
              </p:ext>
            </p:extLst>
          </p:nvPr>
        </p:nvGraphicFramePr>
        <p:xfrm>
          <a:off x="4979438" y="4437112"/>
          <a:ext cx="290766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公式" r:id="rId9" imgW="990170" imgH="241195" progId="Equation.3">
                  <p:embed/>
                </p:oleObj>
              </mc:Choice>
              <mc:Fallback>
                <p:oleObj name="公式" r:id="rId9" imgW="990170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438" y="4437112"/>
                        <a:ext cx="2907664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67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4000" b="1" dirty="0" err="1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Kosambi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作图函数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3456384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考虑到遗传干涉的存在，提出干涉系数应是重组率的函数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即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染色体区间越短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干涉的程度越大</a:t>
            </a:r>
            <a:r>
              <a:rPr lang="en-US" altLang="zh-CN" sz="2800" dirty="0">
                <a:ea typeface="黑体" panose="02010609060101010101" pitchFamily="49" charset="-122"/>
              </a:rPr>
              <a:t>; </a:t>
            </a:r>
            <a:r>
              <a:rPr lang="zh-CN" altLang="zh-CN" sz="2800" dirty="0">
                <a:ea typeface="黑体" panose="02010609060101010101" pitchFamily="49" charset="-122"/>
              </a:rPr>
              <a:t>染色体区间越长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干涉系数越小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由此建立的作图函数为</a:t>
            </a:r>
            <a:r>
              <a:rPr lang="en-US" altLang="zh-CN" sz="2800" dirty="0">
                <a:ea typeface="黑体" panose="02010609060101010101" pitchFamily="49" charset="-122"/>
              </a:rPr>
              <a:t>,</a:t>
            </a:r>
          </a:p>
          <a:p>
            <a:endParaRPr lang="en-US" altLang="zh-CN" sz="2800" dirty="0" smtClean="0">
              <a:ea typeface="黑体" panose="02010609060101010101" pitchFamily="49" charset="-122"/>
            </a:endParaRPr>
          </a:p>
          <a:p>
            <a:endParaRPr lang="en-US" altLang="zh-CN" sz="2800" dirty="0" smtClean="0">
              <a:ea typeface="黑体" panose="02010609060101010101" pitchFamily="49" charset="-122"/>
            </a:endParaRPr>
          </a:p>
          <a:p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其中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zh-CN" altLang="zh-CN" sz="2800" dirty="0">
                <a:ea typeface="黑体" panose="02010609060101010101" pitchFamily="49" charset="-122"/>
              </a:rPr>
              <a:t>的单位为</a:t>
            </a:r>
            <a:r>
              <a:rPr lang="en-US" altLang="zh-CN" sz="2800" dirty="0">
                <a:ea typeface="黑体" panose="02010609060101010101" pitchFamily="49" charset="-122"/>
              </a:rPr>
              <a:t>M. </a:t>
            </a:r>
            <a:r>
              <a:rPr lang="zh-CN" altLang="zh-CN" sz="2800" dirty="0">
                <a:ea typeface="黑体" panose="02010609060101010101" pitchFamily="49" charset="-122"/>
              </a:rPr>
              <a:t>实际中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i="1" dirty="0">
                <a:ea typeface="黑体" panose="02010609060101010101" pitchFamily="49" charset="-122"/>
              </a:rPr>
              <a:t>m</a:t>
            </a:r>
            <a:r>
              <a:rPr lang="zh-CN" altLang="zh-CN" sz="2800" dirty="0">
                <a:ea typeface="黑体" panose="02010609060101010101" pitchFamily="49" charset="-122"/>
              </a:rPr>
              <a:t>常用</a:t>
            </a:r>
            <a:r>
              <a:rPr lang="en-US" altLang="zh-CN" sz="2800" dirty="0" err="1">
                <a:ea typeface="黑体" panose="02010609060101010101" pitchFamily="49" charset="-122"/>
              </a:rPr>
              <a:t>cM</a:t>
            </a:r>
            <a:r>
              <a:rPr lang="zh-CN" altLang="zh-CN" sz="2800" dirty="0">
                <a:ea typeface="黑体" panose="02010609060101010101" pitchFamily="49" charset="-122"/>
              </a:rPr>
              <a:t>为单位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这时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endParaRPr lang="zh-CN" altLang="zh-CN" sz="2800" dirty="0">
              <a:ea typeface="黑体" panose="02010609060101010101" pitchFamily="49" charset="-122"/>
            </a:endParaRPr>
          </a:p>
          <a:p>
            <a:endParaRPr lang="zh-CN" altLang="zh-CN" sz="2800" dirty="0"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35578"/>
              </p:ext>
            </p:extLst>
          </p:nvPr>
        </p:nvGraphicFramePr>
        <p:xfrm>
          <a:off x="899592" y="2520279"/>
          <a:ext cx="2304256" cy="100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公式" r:id="rId3" imgW="926698" imgH="393529" progId="Equation.3">
                  <p:embed/>
                </p:oleObj>
              </mc:Choice>
              <mc:Fallback>
                <p:oleObj name="公式" r:id="rId3" imgW="926698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20279"/>
                        <a:ext cx="2304256" cy="1000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347430"/>
              </p:ext>
            </p:extLst>
          </p:nvPr>
        </p:nvGraphicFramePr>
        <p:xfrm>
          <a:off x="4067944" y="2492896"/>
          <a:ext cx="2016224" cy="12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公式" r:id="rId5" imgW="825500" imgH="533400" progId="Equation.3">
                  <p:embed/>
                </p:oleObj>
              </mc:Choice>
              <mc:Fallback>
                <p:oleObj name="公式" r:id="rId5" imgW="8255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492896"/>
                        <a:ext cx="2016224" cy="1238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57190"/>
              </p:ext>
            </p:extLst>
          </p:nvPr>
        </p:nvGraphicFramePr>
        <p:xfrm>
          <a:off x="899592" y="4608512"/>
          <a:ext cx="2448272" cy="103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公式" r:id="rId7" imgW="977476" imgH="393529" progId="Equation.3">
                  <p:embed/>
                </p:oleObj>
              </mc:Choice>
              <mc:Fallback>
                <p:oleObj name="公式" r:id="rId7" imgW="977476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08512"/>
                        <a:ext cx="2448272" cy="1037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741107"/>
              </p:ext>
            </p:extLst>
          </p:nvPr>
        </p:nvGraphicFramePr>
        <p:xfrm>
          <a:off x="4067944" y="4536504"/>
          <a:ext cx="2650245" cy="141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公式" r:id="rId9" imgW="914400" imgH="533400" progId="Equation.3">
                  <p:embed/>
                </p:oleObj>
              </mc:Choice>
              <mc:Fallback>
                <p:oleObj name="公式" r:id="rId9" imgW="9144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536504"/>
                        <a:ext cx="2650245" cy="1412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344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不同作图函数的区别和使用</a:t>
            </a:r>
            <a:endParaRPr lang="zh-CN" altLang="en-US" sz="40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2016224"/>
          </a:xfrm>
        </p:spPr>
        <p:txBody>
          <a:bodyPr>
            <a:no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上述三种作图函数</a:t>
            </a:r>
            <a:r>
              <a:rPr lang="en-US" altLang="zh-CN" sz="2800" dirty="0">
                <a:ea typeface="黑体" panose="02010609060101010101" pitchFamily="49" charset="-122"/>
              </a:rPr>
              <a:t>, Haldane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 err="1">
                <a:ea typeface="黑体" panose="02010609060101010101" pitchFamily="49" charset="-122"/>
              </a:rPr>
              <a:t>Kosambi</a:t>
            </a:r>
            <a:r>
              <a:rPr lang="zh-CN" altLang="zh-CN" sz="2800" dirty="0">
                <a:ea typeface="黑体" panose="02010609060101010101" pitchFamily="49" charset="-122"/>
              </a:rPr>
              <a:t>作图函数用得较多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对于给定的重组率</a:t>
            </a:r>
            <a:r>
              <a:rPr lang="en-US" altLang="zh-CN" sz="2800" dirty="0">
                <a:ea typeface="黑体" panose="02010609060101010101" pitchFamily="49" charset="-122"/>
              </a:rPr>
              <a:t>, Haldane</a:t>
            </a:r>
            <a:r>
              <a:rPr lang="zh-CN" altLang="zh-CN" sz="2800" dirty="0">
                <a:ea typeface="黑体" panose="02010609060101010101" pitchFamily="49" charset="-122"/>
              </a:rPr>
              <a:t>作图函数给出的图距最大</a:t>
            </a:r>
            <a:r>
              <a:rPr lang="en-US" altLang="zh-CN" sz="2800" dirty="0">
                <a:ea typeface="黑体" panose="02010609060101010101" pitchFamily="49" charset="-122"/>
              </a:rPr>
              <a:t>, Morgan</a:t>
            </a:r>
            <a:r>
              <a:rPr lang="zh-CN" altLang="zh-CN" sz="2800" dirty="0">
                <a:ea typeface="黑体" panose="02010609060101010101" pitchFamily="49" charset="-122"/>
              </a:rPr>
              <a:t>函数给出的图距</a:t>
            </a:r>
            <a:r>
              <a:rPr lang="zh-CN" altLang="zh-CN" sz="2800" dirty="0" smtClean="0">
                <a:ea typeface="黑体" panose="02010609060101010101" pitchFamily="49" charset="-122"/>
              </a:rPr>
              <a:t>最小</a:t>
            </a:r>
            <a:r>
              <a:rPr lang="en-US" altLang="zh-CN" sz="2800" dirty="0" smtClean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当</a:t>
            </a:r>
            <a:r>
              <a:rPr lang="zh-CN" altLang="zh-CN" sz="2800" dirty="0" smtClean="0">
                <a:ea typeface="黑体" panose="02010609060101010101" pitchFamily="49" charset="-122"/>
              </a:rPr>
              <a:t>重组率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r</a:t>
            </a:r>
            <a:r>
              <a:rPr lang="en-US" altLang="zh-CN" sz="2800" dirty="0" smtClean="0">
                <a:ea typeface="黑体" panose="02010609060101010101" pitchFamily="49" charset="-122"/>
              </a:rPr>
              <a:t>&lt;0.1</a:t>
            </a:r>
            <a:r>
              <a:rPr lang="zh-CN" altLang="zh-CN" sz="2800" dirty="0" smtClean="0">
                <a:ea typeface="黑体" panose="02010609060101010101" pitchFamily="49" charset="-122"/>
              </a:rPr>
              <a:t>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三种作图函数得到非常相近的图距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924944"/>
            <a:ext cx="525658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74098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496944" cy="792088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Arial" charset="0"/>
              </a:rPr>
              <a:t>遗传连锁</a:t>
            </a:r>
            <a:r>
              <a:rPr lang="zh-CN" altLang="en-US" sz="4000" b="1" dirty="0">
                <a:latin typeface="+mn-lt"/>
                <a:ea typeface="黑体" panose="02010609060101010101" pitchFamily="49" charset="-122"/>
                <a:cs typeface="Arial" charset="0"/>
              </a:rPr>
              <a:t>图谱构建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Arial" charset="0"/>
              </a:rPr>
              <a:t>的步骤</a:t>
            </a:r>
            <a:endParaRPr lang="zh-CN" altLang="en-US" sz="4000" b="1" cap="none" dirty="0" smtClean="0">
              <a:solidFill>
                <a:schemeClr val="tx1"/>
              </a:solidFill>
              <a:latin typeface="+mn-lt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619672" y="1484784"/>
            <a:ext cx="5832648" cy="27363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黑体" panose="02010609060101010101" pitchFamily="49" charset="-122"/>
                <a:cs typeface="Arial" charset="0"/>
              </a:rPr>
              <a:t>分群</a:t>
            </a:r>
            <a:endParaRPr lang="en-US" altLang="zh-CN" dirty="0" smtClean="0">
              <a:ea typeface="黑体" panose="02010609060101010101" pitchFamily="49" charset="-122"/>
              <a:cs typeface="Arial" charset="0"/>
            </a:endParaRPr>
          </a:p>
          <a:p>
            <a:r>
              <a:rPr lang="zh-CN" altLang="en-US" dirty="0" smtClean="0">
                <a:ea typeface="黑体" panose="02010609060101010101" pitchFamily="49" charset="-122"/>
                <a:cs typeface="Arial" charset="0"/>
              </a:rPr>
              <a:t>排序</a:t>
            </a:r>
            <a:endParaRPr lang="en-US" altLang="zh-CN" dirty="0" smtClean="0">
              <a:ea typeface="黑体" panose="02010609060101010101" pitchFamily="49" charset="-122"/>
              <a:cs typeface="Arial" charset="0"/>
            </a:endParaRPr>
          </a:p>
          <a:p>
            <a:r>
              <a:rPr lang="zh-CN" altLang="en-US" dirty="0" smtClean="0">
                <a:ea typeface="黑体" panose="02010609060101010101" pitchFamily="49" charset="-122"/>
                <a:cs typeface="Arial" charset="0"/>
              </a:rPr>
              <a:t>调整</a:t>
            </a:r>
            <a:endParaRPr lang="en-US" altLang="zh-CN" dirty="0" smtClean="0">
              <a:ea typeface="黑体" panose="02010609060101010101" pitchFamily="49" charset="-122"/>
              <a:cs typeface="Arial" charset="0"/>
            </a:endParaRPr>
          </a:p>
          <a:p>
            <a:r>
              <a:rPr lang="zh-CN" altLang="en-US" dirty="0">
                <a:ea typeface="黑体" panose="02010609060101010101" pitchFamily="49" charset="-122"/>
                <a:cs typeface="Arial" charset="0"/>
              </a:rPr>
              <a:t>输出</a:t>
            </a:r>
            <a:endParaRPr lang="en-US" altLang="zh-CN" dirty="0" smtClean="0">
              <a:ea typeface="黑体" panose="02010609060101010101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两个座位上的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种基因型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双杂合基因型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AB/ab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Ab/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在重组率估计中是不能区分的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虽然它们产生同样类似的配子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但同一种配子的频率却是不同的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在计算理论基因型频率时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要区分对待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在估计重组率时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一般仅知道两种双杂型的观察值之和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需要再把这两种基因型的频率进行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合并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推导不同群体中各种基因型的频率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需考虑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种不同的基因型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称为类型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 …,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653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496944" cy="64807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sz="4000" b="1" cap="none" dirty="0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Arial" charset="0"/>
              </a:rPr>
              <a:t>QTL </a:t>
            </a:r>
            <a:r>
              <a:rPr lang="en-US" altLang="zh-CN" sz="4000" b="1" cap="none" dirty="0" err="1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Arial" charset="0"/>
              </a:rPr>
              <a:t>IciMapping</a:t>
            </a:r>
            <a:r>
              <a:rPr lang="zh-CN" altLang="en-US" sz="4000" b="1" cap="none" dirty="0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Arial" charset="0"/>
              </a:rPr>
              <a:t>中的分群算法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7920880" cy="4608512"/>
          </a:xfrm>
        </p:spPr>
        <p:txBody>
          <a:bodyPr>
            <a:normAutofit/>
          </a:bodyPr>
          <a:lstStyle/>
          <a:p>
            <a:pPr marL="857250" indent="-857250">
              <a:buAutoNum type="romanLcParenBoth"/>
            </a:pPr>
            <a:r>
              <a:rPr lang="en-US" altLang="zh-CN" dirty="0" smtClean="0">
                <a:cs typeface="Arial" charset="0"/>
              </a:rPr>
              <a:t>a threshold of LOD score</a:t>
            </a:r>
          </a:p>
          <a:p>
            <a:pPr marL="857250" indent="-857250">
              <a:buAutoNum type="romanLcParenBoth"/>
            </a:pPr>
            <a:r>
              <a:rPr lang="en-US" altLang="zh-CN" dirty="0" smtClean="0">
                <a:cs typeface="Arial" charset="0"/>
              </a:rPr>
              <a:t>a </a:t>
            </a:r>
            <a:r>
              <a:rPr lang="en-US" altLang="zh-CN" dirty="0">
                <a:cs typeface="Arial" charset="0"/>
              </a:rPr>
              <a:t>threshold of </a:t>
            </a:r>
            <a:r>
              <a:rPr lang="en-US" altLang="zh-CN" dirty="0" smtClean="0">
                <a:cs typeface="Arial" charset="0"/>
              </a:rPr>
              <a:t>recombination frequency </a:t>
            </a:r>
          </a:p>
          <a:p>
            <a:pPr marL="857250" indent="-857250">
              <a:buAutoNum type="romanLcParenBoth"/>
            </a:pPr>
            <a:r>
              <a:rPr lang="en-US" altLang="zh-CN" dirty="0" smtClean="0">
                <a:cs typeface="Arial" charset="0"/>
              </a:rPr>
              <a:t>a </a:t>
            </a:r>
            <a:r>
              <a:rPr lang="en-US" altLang="zh-CN" dirty="0">
                <a:cs typeface="Arial" charset="0"/>
              </a:rPr>
              <a:t>threshold of marker distance (</a:t>
            </a:r>
            <a:r>
              <a:rPr lang="en-US" altLang="zh-CN" dirty="0" err="1">
                <a:cs typeface="Arial" charset="0"/>
              </a:rPr>
              <a:t>cM</a:t>
            </a:r>
            <a:r>
              <a:rPr lang="en-US" altLang="zh-CN" dirty="0">
                <a:cs typeface="Arial" charset="0"/>
              </a:rPr>
              <a:t>) </a:t>
            </a:r>
            <a:endParaRPr lang="en-US" altLang="zh-CN" dirty="0" smtClean="0">
              <a:cs typeface="Arial" charset="0"/>
            </a:endParaRPr>
          </a:p>
          <a:p>
            <a:pPr marL="857250" indent="-857250">
              <a:buAutoNum type="romanLcParenBoth"/>
            </a:pPr>
            <a:r>
              <a:rPr lang="en-US" altLang="zh-CN" dirty="0" smtClean="0">
                <a:cs typeface="Arial" charset="0"/>
              </a:rPr>
              <a:t>anchor information </a:t>
            </a:r>
          </a:p>
          <a:p>
            <a:pPr marL="857250" indent="-857250">
              <a:buAutoNum type="romanLcParenBoth"/>
            </a:pPr>
            <a:r>
              <a:rPr lang="en-US" altLang="zh-CN" dirty="0" smtClean="0">
                <a:solidFill>
                  <a:srgbClr val="00B0F0"/>
                </a:solidFill>
                <a:cs typeface="Arial" charset="0"/>
              </a:rPr>
              <a:t>a given number of group (added in version 4.1) </a:t>
            </a:r>
          </a:p>
        </p:txBody>
      </p:sp>
    </p:spTree>
    <p:extLst>
      <p:ext uri="{BB962C8B-B14F-4D97-AF65-F5344CB8AC3E}">
        <p14:creationId xmlns:p14="http://schemas.microsoft.com/office/powerpoint/2010/main" val="129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6864" cy="72008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Arial" charset="0"/>
              </a:rPr>
              <a:t>连锁</a:t>
            </a:r>
            <a:r>
              <a:rPr lang="zh-CN" altLang="en-US" sz="4000" b="1" dirty="0">
                <a:latin typeface="+mn-lt"/>
                <a:ea typeface="黑体" panose="02010609060101010101" pitchFamily="49" charset="-122"/>
                <a:cs typeface="Arial" charset="0"/>
              </a:rPr>
              <a:t>图谱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  <a:cs typeface="Arial" charset="0"/>
              </a:rPr>
              <a:t>构建</a:t>
            </a:r>
            <a:r>
              <a:rPr lang="zh-CN" altLang="en-US" sz="4000" b="1" cap="none" dirty="0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Arial" charset="0"/>
              </a:rPr>
              <a:t>步骤一：分群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08912" cy="4824536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建立连锁图谱的第一步是将来自不同染色体的标记进行分群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理想的情况是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有多少条染色体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就把标记分成多少个群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一个标记群代表一条染色体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分群</a:t>
            </a:r>
            <a:r>
              <a:rPr lang="zh-CN" altLang="zh-CN" sz="2800" dirty="0">
                <a:ea typeface="黑体" panose="02010609060101010101" pitchFamily="49" charset="-122"/>
              </a:rPr>
              <a:t>时采用的标准可以是检测连锁的</a:t>
            </a:r>
            <a:r>
              <a:rPr lang="en-US" altLang="zh-CN" sz="2800" dirty="0">
                <a:ea typeface="黑体" panose="02010609060101010101" pitchFamily="49" charset="-122"/>
              </a:rPr>
              <a:t>LOD</a:t>
            </a:r>
            <a:r>
              <a:rPr lang="zh-CN" altLang="zh-CN" sz="2800" dirty="0">
                <a:ea typeface="黑体" panose="02010609060101010101" pitchFamily="49" charset="-122"/>
              </a:rPr>
              <a:t>统计量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也可以是重组率的估计值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还可以是根据重组率转换成的图距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现以</a:t>
            </a:r>
            <a:r>
              <a:rPr lang="en-US" altLang="zh-CN" sz="2800" dirty="0" smtClean="0">
                <a:ea typeface="黑体" panose="02010609060101010101" pitchFamily="49" charset="-122"/>
              </a:rPr>
              <a:t>LOD</a:t>
            </a:r>
            <a:r>
              <a:rPr lang="zh-CN" altLang="zh-CN" sz="2800" dirty="0" smtClean="0">
                <a:ea typeface="黑体" panose="02010609060101010101" pitchFamily="49" charset="-122"/>
              </a:rPr>
              <a:t>分群标准为例</a:t>
            </a:r>
            <a:r>
              <a:rPr lang="en-US" altLang="zh-CN" sz="2800" dirty="0" smtClean="0">
                <a:ea typeface="黑体" panose="02010609060101010101" pitchFamily="49" charset="-122"/>
              </a:rPr>
              <a:t>, </a:t>
            </a:r>
            <a:r>
              <a:rPr lang="zh-CN" altLang="zh-CN" sz="2800" dirty="0" smtClean="0">
                <a:ea typeface="黑体" panose="02010609060101010101" pitchFamily="49" charset="-122"/>
              </a:rPr>
              <a:t>说明分群的过程</a:t>
            </a:r>
            <a:r>
              <a:rPr lang="en-US" altLang="zh-CN" sz="2800" dirty="0" smtClean="0">
                <a:ea typeface="黑体" panose="02010609060101010101" pitchFamily="49" charset="-122"/>
              </a:rPr>
              <a:t>. </a:t>
            </a:r>
            <a:r>
              <a:rPr lang="zh-CN" altLang="zh-CN" sz="2800" dirty="0" smtClean="0">
                <a:ea typeface="黑体" panose="02010609060101010101" pitchFamily="49" charset="-122"/>
              </a:rPr>
              <a:t>设定一个</a:t>
            </a:r>
            <a:r>
              <a:rPr lang="en-US" altLang="zh-CN" sz="2800" dirty="0" smtClean="0">
                <a:ea typeface="黑体" panose="02010609060101010101" pitchFamily="49" charset="-122"/>
              </a:rPr>
              <a:t>LOD</a:t>
            </a:r>
            <a:r>
              <a:rPr lang="zh-CN" altLang="zh-CN" sz="2800" dirty="0" smtClean="0">
                <a:ea typeface="黑体" panose="02010609060101010101" pitchFamily="49" charset="-122"/>
              </a:rPr>
              <a:t>临界值</a:t>
            </a:r>
            <a:r>
              <a:rPr lang="en-US" altLang="zh-CN" sz="2800" dirty="0" smtClean="0">
                <a:ea typeface="黑体" panose="02010609060101010101" pitchFamily="49" charset="-122"/>
              </a:rPr>
              <a:t>, 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n</a:t>
            </a:r>
            <a:r>
              <a:rPr lang="zh-CN" altLang="zh-CN" sz="2800" dirty="0" smtClean="0">
                <a:ea typeface="黑体" panose="02010609060101010101" pitchFamily="49" charset="-122"/>
              </a:rPr>
              <a:t>个待分群标记用集合的形式表示为</a:t>
            </a:r>
            <a:r>
              <a:rPr lang="en-US" altLang="zh-CN" sz="2800" dirty="0" smtClean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 smtClean="0">
                <a:ea typeface="黑体" panose="02010609060101010101" pitchFamily="49" charset="-122"/>
              </a:rPr>
              <a:t>0</a:t>
            </a:r>
            <a:r>
              <a:rPr lang="en-US" altLang="zh-CN" sz="2800" dirty="0" smtClean="0">
                <a:ea typeface="黑体" panose="02010609060101010101" pitchFamily="49" charset="-122"/>
              </a:rPr>
              <a:t>={M</a:t>
            </a:r>
            <a:r>
              <a:rPr lang="en-US" altLang="zh-CN" sz="2800" baseline="-25000" dirty="0" smtClean="0">
                <a:ea typeface="黑体" panose="02010609060101010101" pitchFamily="49" charset="-122"/>
              </a:rPr>
              <a:t>1</a:t>
            </a:r>
            <a:r>
              <a:rPr lang="en-US" altLang="zh-CN" sz="2800" dirty="0" smtClean="0">
                <a:ea typeface="黑体" panose="02010609060101010101" pitchFamily="49" charset="-122"/>
              </a:rPr>
              <a:t>, M</a:t>
            </a:r>
            <a:r>
              <a:rPr lang="en-US" altLang="zh-CN" sz="2800" baseline="-25000" dirty="0" smtClean="0">
                <a:ea typeface="黑体" panose="02010609060101010101" pitchFamily="49" charset="-122"/>
              </a:rPr>
              <a:t>2</a:t>
            </a:r>
            <a:r>
              <a:rPr lang="en-US" altLang="zh-CN" sz="2800" dirty="0" smtClean="0">
                <a:ea typeface="黑体" panose="02010609060101010101" pitchFamily="49" charset="-122"/>
              </a:rPr>
              <a:t>, …, 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dirty="0" smtClean="0">
                <a:ea typeface="黑体" panose="02010609060101010101" pitchFamily="49" charset="-122"/>
              </a:rPr>
              <a:t>}. </a:t>
            </a:r>
            <a:r>
              <a:rPr lang="zh-CN" altLang="zh-CN" sz="2800" dirty="0" smtClean="0">
                <a:ea typeface="黑体" panose="02010609060101010101" pitchFamily="49" charset="-122"/>
              </a:rPr>
              <a:t>分群后标记用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k</a:t>
            </a:r>
            <a:r>
              <a:rPr lang="zh-CN" altLang="zh-CN" sz="2800" dirty="0" smtClean="0">
                <a:ea typeface="黑体" panose="02010609060101010101" pitchFamily="49" charset="-122"/>
              </a:rPr>
              <a:t>个非空集合</a:t>
            </a:r>
            <a:r>
              <a:rPr lang="en-US" altLang="zh-CN" sz="2800" dirty="0" smtClean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 smtClean="0">
                <a:ea typeface="黑体" panose="02010609060101010101" pitchFamily="49" charset="-122"/>
              </a:rPr>
              <a:t>1</a:t>
            </a:r>
            <a:r>
              <a:rPr lang="en-US" altLang="zh-CN" sz="2800" dirty="0" smtClean="0">
                <a:ea typeface="黑体" panose="02010609060101010101" pitchFamily="49" charset="-122"/>
              </a:rPr>
              <a:t>, …, 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G</a:t>
            </a:r>
            <a:r>
              <a:rPr lang="en-US" altLang="zh-CN" sz="2800" i="1" baseline="-25000" dirty="0" err="1" smtClean="0">
                <a:ea typeface="黑体" panose="02010609060101010101" pitchFamily="49" charset="-122"/>
              </a:rPr>
              <a:t>k</a:t>
            </a:r>
            <a:r>
              <a:rPr lang="zh-CN" altLang="zh-CN" sz="2800" dirty="0" smtClean="0">
                <a:ea typeface="黑体" panose="02010609060101010101" pitchFamily="49" charset="-122"/>
              </a:rPr>
              <a:t>表示</a:t>
            </a:r>
            <a:r>
              <a:rPr lang="en-US" altLang="zh-CN" sz="2800" dirty="0" smtClean="0">
                <a:ea typeface="黑体" panose="02010609060101010101" pitchFamily="49" charset="-122"/>
              </a:rPr>
              <a:t>. </a:t>
            </a:r>
            <a:r>
              <a:rPr lang="zh-CN" altLang="zh-CN" sz="2800" dirty="0" smtClean="0">
                <a:ea typeface="黑体" panose="02010609060101010101" pitchFamily="49" charset="-122"/>
              </a:rPr>
              <a:t>分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k</a:t>
            </a:r>
            <a:r>
              <a:rPr lang="en-US" altLang="zh-CN" sz="2800" dirty="0" smtClean="0">
                <a:ea typeface="黑体" panose="02010609060101010101" pitchFamily="49" charset="-122"/>
              </a:rPr>
              <a:t>=0</a:t>
            </a:r>
            <a:r>
              <a:rPr lang="zh-CN" altLang="zh-CN" sz="2800" dirty="0" smtClean="0">
                <a:ea typeface="黑体" panose="02010609060101010101" pitchFamily="49" charset="-122"/>
              </a:rPr>
              <a:t>和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k</a:t>
            </a:r>
            <a:r>
              <a:rPr lang="en-US" altLang="zh-CN" sz="2800" dirty="0" smtClean="0">
                <a:ea typeface="黑体" panose="02010609060101010101" pitchFamily="49" charset="-122"/>
              </a:rPr>
              <a:t>&gt;0</a:t>
            </a:r>
            <a:r>
              <a:rPr lang="zh-CN" altLang="zh-CN" sz="2800" dirty="0" smtClean="0">
                <a:ea typeface="黑体" panose="02010609060101010101" pitchFamily="49" charset="-122"/>
              </a:rPr>
              <a:t>两种情形讨论</a:t>
            </a:r>
            <a:r>
              <a:rPr lang="en-US" altLang="zh-CN" sz="2800" dirty="0" smtClean="0">
                <a:ea typeface="黑体" panose="02010609060101010101" pitchFamily="49" charset="-122"/>
              </a:rPr>
              <a:t>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6864" cy="720080"/>
          </a:xfrm>
        </p:spPr>
        <p:txBody>
          <a:bodyPr>
            <a:noAutofit/>
          </a:bodyPr>
          <a:lstStyle/>
          <a:p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情形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1: </a:t>
            </a:r>
            <a:r>
              <a:rPr lang="en-US" altLang="zh-CN" sz="3600" b="1" i="1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=0, 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即当前没有任何标记</a:t>
            </a:r>
            <a:r>
              <a:rPr lang="zh-CN" altLang="zh-CN" sz="3600" b="1" dirty="0" smtClean="0">
                <a:latin typeface="+mn-lt"/>
                <a:ea typeface="黑体" panose="02010609060101010101" pitchFamily="49" charset="-122"/>
              </a:rPr>
              <a:t>群</a:t>
            </a:r>
            <a:endParaRPr lang="zh-CN" altLang="zh-CN" sz="36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08912" cy="4824536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在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0</a:t>
            </a:r>
            <a:r>
              <a:rPr lang="zh-CN" altLang="zh-CN" sz="2800" dirty="0">
                <a:ea typeface="黑体" panose="02010609060101010101" pitchFamily="49" charset="-122"/>
              </a:rPr>
              <a:t>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确定一对优先分群标记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 (</a:t>
            </a:r>
            <a:r>
              <a:rPr lang="zh-CN" altLang="zh-CN" sz="2800" dirty="0">
                <a:ea typeface="黑体" panose="02010609060101010101" pitchFamily="49" charset="-122"/>
              </a:rPr>
              <a:t>即连锁最紧密的两个标记</a:t>
            </a:r>
            <a:r>
              <a:rPr lang="en-US" altLang="zh-CN" sz="2800" dirty="0">
                <a:ea typeface="黑体" panose="02010609060101010101" pitchFamily="49" charset="-122"/>
              </a:rPr>
              <a:t>), </a:t>
            </a:r>
            <a:r>
              <a:rPr lang="zh-CN" altLang="zh-CN" sz="2800" dirty="0">
                <a:ea typeface="黑体" panose="02010609060101010101" pitchFamily="49" charset="-122"/>
              </a:rPr>
              <a:t>满足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endParaRPr lang="en-US" altLang="zh-CN" sz="2800" dirty="0">
              <a:ea typeface="黑体" panose="02010609060101010101" pitchFamily="49" charset="-122"/>
            </a:endParaRPr>
          </a:p>
          <a:p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如果</a:t>
            </a:r>
            <a:r>
              <a:rPr lang="en-US" altLang="zh-CN" sz="2800" i="1" dirty="0" smtClean="0">
                <a:ea typeface="黑体" panose="02010609060101010101" pitchFamily="49" charset="-122"/>
              </a:rPr>
              <a:t>D</a:t>
            </a:r>
            <a:r>
              <a:rPr lang="en-US" altLang="zh-CN" sz="2800" i="1" baseline="-25000" dirty="0" smtClean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 smtClean="0">
                <a:ea typeface="黑体" panose="02010609060101010101" pitchFamily="49" charset="-122"/>
              </a:rPr>
              <a:t>1</a:t>
            </a:r>
            <a:r>
              <a:rPr lang="en-US" altLang="zh-CN" sz="2800" i="1" baseline="-25000" dirty="0" smtClean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 smtClean="0">
                <a:ea typeface="黑体" panose="02010609060101010101" pitchFamily="49" charset="-122"/>
              </a:rPr>
              <a:t>2</a:t>
            </a:r>
            <a:r>
              <a:rPr lang="zh-CN" altLang="zh-CN" sz="2800" dirty="0" smtClean="0">
                <a:ea typeface="黑体" panose="02010609060101010101" pitchFamily="49" charset="-122"/>
              </a:rPr>
              <a:t>大于</a:t>
            </a:r>
            <a:r>
              <a:rPr lang="zh-CN" altLang="zh-CN" sz="2800" dirty="0">
                <a:ea typeface="黑体" panose="02010609060101010101" pitchFamily="49" charset="-122"/>
              </a:rPr>
              <a:t>指定的</a:t>
            </a:r>
            <a:r>
              <a:rPr lang="en-US" altLang="zh-CN" sz="2800" dirty="0">
                <a:ea typeface="黑体" panose="02010609060101010101" pitchFamily="49" charset="-122"/>
              </a:rPr>
              <a:t>LOD</a:t>
            </a:r>
            <a:r>
              <a:rPr lang="zh-CN" altLang="zh-CN" sz="2800" dirty="0">
                <a:ea typeface="黑体" panose="02010609060101010101" pitchFamily="49" charset="-122"/>
              </a:rPr>
              <a:t>临界值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则生成第一个群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将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分入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中</a:t>
            </a:r>
            <a:r>
              <a:rPr lang="en-US" altLang="zh-CN" sz="2800" dirty="0">
                <a:ea typeface="黑体" panose="02010609060101010101" pitchFamily="49" charset="-122"/>
              </a:rPr>
              <a:t>; </a:t>
            </a:r>
            <a:r>
              <a:rPr lang="zh-CN" altLang="zh-CN" sz="2800" dirty="0">
                <a:ea typeface="黑体" panose="02010609060101010101" pitchFamily="49" charset="-122"/>
              </a:rPr>
              <a:t>否则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生成</a:t>
            </a:r>
            <a:r>
              <a:rPr lang="en-US" altLang="zh-CN" sz="28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个群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将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分别分入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中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将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j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从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0</a:t>
            </a:r>
            <a:r>
              <a:rPr lang="zh-CN" altLang="zh-CN" sz="2800" dirty="0">
                <a:ea typeface="黑体" panose="02010609060101010101" pitchFamily="49" charset="-122"/>
              </a:rPr>
              <a:t>中删除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07499"/>
              </p:ext>
            </p:extLst>
          </p:nvPr>
        </p:nvGraphicFramePr>
        <p:xfrm>
          <a:off x="971599" y="2276872"/>
          <a:ext cx="719350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公式" r:id="rId3" imgW="3124200" imgH="241300" progId="Equation.3">
                  <p:embed/>
                </p:oleObj>
              </mc:Choice>
              <mc:Fallback>
                <p:oleObj name="公式" r:id="rId3" imgW="31242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2276872"/>
                        <a:ext cx="719350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4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44816" cy="1008112"/>
          </a:xfrm>
        </p:spPr>
        <p:txBody>
          <a:bodyPr>
            <a:noAutofit/>
          </a:bodyPr>
          <a:lstStyle/>
          <a:p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情形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2: </a:t>
            </a:r>
            <a:r>
              <a:rPr lang="en-US" altLang="zh-CN" sz="3600" b="1" i="1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&gt;0, 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即已经产生一些标记群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适用于有锚定标记的分群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08912" cy="496855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在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0</a:t>
            </a:r>
            <a:r>
              <a:rPr lang="zh-CN" altLang="zh-CN" sz="2800" dirty="0">
                <a:ea typeface="黑体" panose="02010609060101010101" pitchFamily="49" charset="-122"/>
              </a:rPr>
              <a:t>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确定一个优先分群标记</a:t>
            </a:r>
            <a:r>
              <a:rPr lang="en-US" altLang="zh-CN" sz="2800" dirty="0" err="1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j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方法如下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r>
              <a:rPr lang="zh-CN" altLang="zh-CN" sz="2800" dirty="0">
                <a:ea typeface="黑体" panose="02010609060101010101" pitchFamily="49" charset="-122"/>
              </a:rPr>
              <a:t>对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0</a:t>
            </a:r>
            <a:r>
              <a:rPr lang="zh-CN" altLang="zh-CN" sz="2800" dirty="0">
                <a:ea typeface="黑体" panose="02010609060101010101" pitchFamily="49" charset="-122"/>
              </a:rPr>
              <a:t>中的任意</a:t>
            </a:r>
            <a:r>
              <a:rPr lang="en-US" altLang="zh-CN" sz="2800" dirty="0" err="1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j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’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 smtClean="0">
                <a:ea typeface="黑体" panose="02010609060101010101" pitchFamily="49" charset="-122"/>
              </a:rPr>
              <a:t>计算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endParaRPr lang="en-US" altLang="zh-CN" sz="2800" dirty="0">
              <a:ea typeface="黑体" panose="02010609060101010101" pitchFamily="49" charset="-122"/>
            </a:endParaRPr>
          </a:p>
          <a:p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确定</a:t>
            </a:r>
            <a:r>
              <a:rPr lang="en-US" altLang="zh-CN" sz="2800" dirty="0" err="1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j</a:t>
            </a:r>
            <a:r>
              <a:rPr lang="zh-CN" altLang="zh-CN" sz="2800" dirty="0">
                <a:ea typeface="黑体" panose="02010609060101010101" pitchFamily="49" charset="-122"/>
              </a:rPr>
              <a:t>优先分进的群</a:t>
            </a:r>
            <a:r>
              <a:rPr lang="en-US" altLang="zh-CN" sz="2800" dirty="0" err="1">
                <a:ea typeface="黑体" panose="02010609060101010101" pitchFamily="49" charset="-122"/>
              </a:rPr>
              <a:t>G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方法如下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r>
              <a:rPr lang="zh-CN" altLang="zh-CN" sz="2800" dirty="0">
                <a:ea typeface="黑体" panose="02010609060101010101" pitchFamily="49" charset="-122"/>
              </a:rPr>
              <a:t>对任意</a:t>
            </a:r>
            <a:r>
              <a:rPr lang="en-US" altLang="zh-CN" sz="2800" dirty="0" err="1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>
                <a:ea typeface="黑体" panose="02010609060101010101" pitchFamily="49" charset="-122"/>
              </a:rPr>
              <a:t>’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计算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endParaRPr lang="en-US" altLang="zh-CN" sz="2800" dirty="0" smtClean="0">
              <a:ea typeface="黑体" panose="02010609060101010101" pitchFamily="49" charset="-122"/>
            </a:endParaRPr>
          </a:p>
          <a:p>
            <a:endParaRPr lang="en-US" altLang="zh-CN" sz="2800" dirty="0">
              <a:ea typeface="黑体" panose="02010609060101010101" pitchFamily="49" charset="-122"/>
            </a:endParaRPr>
          </a:p>
          <a:p>
            <a:r>
              <a:rPr lang="zh-CN" altLang="zh-CN" sz="2800" dirty="0">
                <a:ea typeface="黑体" panose="02010609060101010101" pitchFamily="49" charset="-122"/>
              </a:rPr>
              <a:t>确定</a:t>
            </a:r>
            <a:r>
              <a:rPr lang="en-US" altLang="zh-CN" sz="2800" dirty="0" err="1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j</a:t>
            </a:r>
            <a:r>
              <a:rPr lang="zh-CN" altLang="zh-CN" sz="2800" dirty="0">
                <a:ea typeface="黑体" panose="02010609060101010101" pitchFamily="49" charset="-122"/>
              </a:rPr>
              <a:t>是否应该分入</a:t>
            </a:r>
            <a:r>
              <a:rPr lang="en-US" altLang="zh-CN" sz="2800" dirty="0" err="1">
                <a:ea typeface="黑体" panose="02010609060101010101" pitchFamily="49" charset="-122"/>
              </a:rPr>
              <a:t>G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i</a:t>
            </a:r>
            <a:r>
              <a:rPr lang="zh-CN" altLang="zh-CN" sz="2800" dirty="0">
                <a:ea typeface="黑体" panose="02010609060101010101" pitchFamily="49" charset="-122"/>
              </a:rPr>
              <a:t>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方法如下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r>
              <a:rPr lang="zh-CN" altLang="zh-CN" sz="2800" dirty="0">
                <a:ea typeface="黑体" panose="02010609060101010101" pitchFamily="49" charset="-122"/>
              </a:rPr>
              <a:t>如果</a:t>
            </a:r>
            <a:r>
              <a:rPr lang="en-US" altLang="zh-CN" sz="2800" dirty="0">
                <a:ea typeface="黑体" panose="02010609060101010101" pitchFamily="49" charset="-122"/>
              </a:rPr>
              <a:t>D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ea typeface="黑体" panose="02010609060101010101" pitchFamily="49" charset="-122"/>
              </a:rPr>
              <a:t>&gt;</a:t>
            </a:r>
            <a:r>
              <a:rPr lang="zh-CN" altLang="zh-CN" sz="2800" dirty="0">
                <a:ea typeface="黑体" panose="02010609060101010101" pitchFamily="49" charset="-122"/>
              </a:rPr>
              <a:t>指定的</a:t>
            </a:r>
            <a:r>
              <a:rPr lang="en-US" altLang="zh-CN" sz="2800" dirty="0">
                <a:ea typeface="黑体" panose="02010609060101010101" pitchFamily="49" charset="-122"/>
              </a:rPr>
              <a:t>LOD</a:t>
            </a:r>
            <a:r>
              <a:rPr lang="zh-CN" altLang="zh-CN" sz="2800" dirty="0">
                <a:ea typeface="黑体" panose="02010609060101010101" pitchFamily="49" charset="-122"/>
              </a:rPr>
              <a:t>临界值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则把</a:t>
            </a:r>
            <a:r>
              <a:rPr lang="en-US" altLang="zh-CN" sz="2800" dirty="0" err="1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j</a:t>
            </a:r>
            <a:r>
              <a:rPr lang="zh-CN" altLang="zh-CN" sz="2800" dirty="0">
                <a:ea typeface="黑体" panose="02010609060101010101" pitchFamily="49" charset="-122"/>
              </a:rPr>
              <a:t>分进</a:t>
            </a:r>
            <a:r>
              <a:rPr lang="en-US" altLang="zh-CN" sz="2800" dirty="0" err="1">
                <a:ea typeface="黑体" panose="02010609060101010101" pitchFamily="49" charset="-122"/>
              </a:rPr>
              <a:t>G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i</a:t>
            </a:r>
            <a:r>
              <a:rPr lang="zh-CN" altLang="zh-CN" sz="2800" dirty="0">
                <a:ea typeface="黑体" panose="02010609060101010101" pitchFamily="49" charset="-122"/>
              </a:rPr>
              <a:t>中</a:t>
            </a:r>
            <a:r>
              <a:rPr lang="en-US" altLang="zh-CN" sz="2800" dirty="0">
                <a:ea typeface="黑体" panose="02010609060101010101" pitchFamily="49" charset="-122"/>
              </a:rPr>
              <a:t>; </a:t>
            </a:r>
            <a:r>
              <a:rPr lang="zh-CN" altLang="zh-CN" sz="2800" dirty="0">
                <a:ea typeface="黑体" panose="02010609060101010101" pitchFamily="49" charset="-122"/>
              </a:rPr>
              <a:t>否则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生成</a:t>
            </a:r>
            <a:r>
              <a:rPr lang="en-US" altLang="zh-CN" sz="28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个新群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k</a:t>
            </a:r>
            <a:r>
              <a:rPr lang="en-US" altLang="zh-CN" sz="2800" baseline="-25000" dirty="0">
                <a:ea typeface="黑体" panose="02010609060101010101" pitchFamily="49" charset="-122"/>
              </a:rPr>
              <a:t>+1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并把</a:t>
            </a:r>
            <a:r>
              <a:rPr lang="en-US" altLang="zh-CN" sz="2800" dirty="0" err="1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j</a:t>
            </a:r>
            <a:r>
              <a:rPr lang="zh-CN" altLang="zh-CN" sz="2800" dirty="0">
                <a:ea typeface="黑体" panose="02010609060101010101" pitchFamily="49" charset="-122"/>
              </a:rPr>
              <a:t>分进新群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i="1" baseline="-25000" dirty="0">
                <a:ea typeface="黑体" panose="02010609060101010101" pitchFamily="49" charset="-122"/>
              </a:rPr>
              <a:t>k</a:t>
            </a:r>
            <a:r>
              <a:rPr lang="en-US" altLang="zh-CN" sz="2800" baseline="-25000" dirty="0">
                <a:ea typeface="黑体" panose="02010609060101010101" pitchFamily="49" charset="-122"/>
              </a:rPr>
              <a:t>+1</a:t>
            </a:r>
            <a:r>
              <a:rPr lang="zh-CN" altLang="zh-CN" sz="2800" dirty="0">
                <a:ea typeface="黑体" panose="02010609060101010101" pitchFamily="49" charset="-122"/>
              </a:rPr>
              <a:t>中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>
                <a:ea typeface="黑体" panose="02010609060101010101" pitchFamily="49" charset="-122"/>
              </a:rPr>
              <a:t>将</a:t>
            </a:r>
            <a:r>
              <a:rPr lang="en-US" altLang="zh-CN" sz="2800" dirty="0" err="1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j</a:t>
            </a:r>
            <a:r>
              <a:rPr lang="zh-CN" altLang="zh-CN" sz="2800" dirty="0">
                <a:ea typeface="黑体" panose="02010609060101010101" pitchFamily="49" charset="-122"/>
              </a:rPr>
              <a:t>从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0</a:t>
            </a:r>
            <a:r>
              <a:rPr lang="zh-CN" altLang="zh-CN" sz="2800" dirty="0">
                <a:ea typeface="黑体" panose="02010609060101010101" pitchFamily="49" charset="-122"/>
              </a:rPr>
              <a:t>中删除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 smtClean="0">
                <a:ea typeface="黑体" panose="02010609060101010101" pitchFamily="49" charset="-122"/>
              </a:rPr>
              <a:t>如果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0</a:t>
            </a:r>
            <a:r>
              <a:rPr lang="en-US" altLang="zh-CN" sz="2800" dirty="0">
                <a:ea typeface="黑体" panose="02010609060101010101" pitchFamily="49" charset="-122"/>
              </a:rPr>
              <a:t>=ø, </a:t>
            </a:r>
            <a:r>
              <a:rPr lang="zh-CN" altLang="zh-CN" sz="2800" dirty="0">
                <a:ea typeface="黑体" panose="02010609060101010101" pitchFamily="49" charset="-122"/>
              </a:rPr>
              <a:t>则分群完成</a:t>
            </a:r>
            <a:r>
              <a:rPr lang="en-US" altLang="zh-CN" sz="2800" dirty="0">
                <a:ea typeface="黑体" panose="02010609060101010101" pitchFamily="49" charset="-122"/>
              </a:rPr>
              <a:t>; </a:t>
            </a:r>
            <a:r>
              <a:rPr lang="zh-CN" altLang="zh-CN" sz="2800" dirty="0">
                <a:ea typeface="黑体" panose="02010609060101010101" pitchFamily="49" charset="-122"/>
              </a:rPr>
              <a:t>否则重复上述过程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74562"/>
              </p:ext>
            </p:extLst>
          </p:nvPr>
        </p:nvGraphicFramePr>
        <p:xfrm>
          <a:off x="996898" y="2448272"/>
          <a:ext cx="7150204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公式" r:id="rId3" imgW="3238500" imgH="241300" progId="Equation.3">
                  <p:embed/>
                </p:oleObj>
              </mc:Choice>
              <mc:Fallback>
                <p:oleObj name="公式" r:id="rId3" imgW="32385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898" y="2448272"/>
                        <a:ext cx="7150204" cy="548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75114"/>
              </p:ext>
            </p:extLst>
          </p:nvPr>
        </p:nvGraphicFramePr>
        <p:xfrm>
          <a:off x="971600" y="3717032"/>
          <a:ext cx="5434711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公式" r:id="rId5" imgW="2501900" imgH="241300" progId="Equation.3">
                  <p:embed/>
                </p:oleObj>
              </mc:Choice>
              <mc:Fallback>
                <p:oleObj name="公式" r:id="rId5" imgW="25019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5434711" cy="548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44816" cy="792088"/>
          </a:xfrm>
        </p:spPr>
        <p:txBody>
          <a:bodyPr>
            <a:noAutofit/>
          </a:bodyPr>
          <a:lstStyle/>
          <a:p>
            <a:r>
              <a:rPr lang="zh-CN" altLang="zh-CN" sz="4000" b="1" dirty="0" smtClean="0">
                <a:latin typeface="+mn-lt"/>
                <a:ea typeface="黑体" panose="02010609060101010101" pitchFamily="49" charset="-122"/>
              </a:rPr>
              <a:t>分群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结果的不确定性</a:t>
            </a:r>
            <a:endParaRPr lang="zh-CN" altLang="zh-CN" sz="40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3456384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最后得到的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, G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, … </a:t>
            </a:r>
            <a:r>
              <a:rPr lang="zh-CN" altLang="zh-CN" sz="2800" dirty="0">
                <a:ea typeface="黑体" panose="02010609060101010101" pitchFamily="49" charset="-122"/>
              </a:rPr>
              <a:t>就是对这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zh-CN" altLang="zh-CN" sz="2800" dirty="0">
                <a:ea typeface="黑体" panose="02010609060101010101" pitchFamily="49" charset="-122"/>
              </a:rPr>
              <a:t>个标记的分群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如</a:t>
            </a:r>
            <a:r>
              <a:rPr lang="zh-CN" altLang="zh-CN" sz="2800" dirty="0">
                <a:ea typeface="黑体" panose="02010609060101010101" pitchFamily="49" charset="-122"/>
              </a:rPr>
              <a:t>选择重组率或图距作为分群标准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公式</a:t>
            </a:r>
            <a:r>
              <a:rPr lang="en-US" altLang="zh-CN" sz="2800" dirty="0">
                <a:ea typeface="黑体" panose="02010609060101010101" pitchFamily="49" charset="-122"/>
              </a:rPr>
              <a:t> (2.5.10) (2.5.11) 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 (2.5.12) </a:t>
            </a:r>
            <a:r>
              <a:rPr lang="zh-CN" altLang="zh-CN" sz="2800" dirty="0">
                <a:ea typeface="黑体" panose="02010609060101010101" pitchFamily="49" charset="-122"/>
              </a:rPr>
              <a:t>中的最大化改为最小化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判断标准改为小于即可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</a:p>
          <a:p>
            <a:endParaRPr lang="en-US" altLang="zh-CN" sz="2800" dirty="0">
              <a:ea typeface="黑体" panose="02010609060101010101" pitchFamily="49" charset="-122"/>
            </a:endParaRPr>
          </a:p>
          <a:p>
            <a:r>
              <a:rPr lang="zh-CN" altLang="en-US" sz="2800" dirty="0">
                <a:ea typeface="黑体" panose="02010609060101010101" pitchFamily="49" charset="-122"/>
              </a:rPr>
              <a:t>为</a:t>
            </a:r>
            <a:r>
              <a:rPr lang="zh-CN" altLang="zh-CN" sz="2800" dirty="0">
                <a:ea typeface="黑体" panose="02010609060101010101" pitchFamily="49" charset="-122"/>
              </a:rPr>
              <a:t>分群</a:t>
            </a:r>
            <a:r>
              <a:rPr lang="zh-CN" altLang="en-US" sz="2800" dirty="0">
                <a:ea typeface="黑体" panose="02010609060101010101" pitchFamily="49" charset="-122"/>
              </a:rPr>
              <a:t>结果的</a:t>
            </a:r>
            <a:r>
              <a:rPr lang="zh-CN" altLang="en-US" sz="2800" dirty="0" smtClean="0">
                <a:ea typeface="黑体" panose="02010609060101010101" pitchFamily="49" charset="-122"/>
              </a:rPr>
              <a:t>不确定性，软件中提供了根据给定分群个数的分群方法，这个方法类似聚类分析 </a:t>
            </a:r>
            <a:endParaRPr lang="en-US" altLang="zh-CN" sz="2800" dirty="0"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19968" cy="72008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ea typeface="黑体" panose="02010609060101010101" pitchFamily="49" charset="-122"/>
                <a:cs typeface="Arial" charset="0"/>
              </a:rPr>
              <a:t>QTL </a:t>
            </a:r>
            <a:r>
              <a:rPr lang="en-US" altLang="zh-CN" sz="4000" b="1" dirty="0" err="1">
                <a:ea typeface="黑体" panose="02010609060101010101" pitchFamily="49" charset="-122"/>
                <a:cs typeface="Arial" charset="0"/>
              </a:rPr>
              <a:t>IciMapping</a:t>
            </a:r>
            <a:r>
              <a:rPr lang="zh-CN" altLang="en-US" sz="4000" b="1" dirty="0">
                <a:ea typeface="黑体" panose="02010609060101010101" pitchFamily="49" charset="-122"/>
                <a:cs typeface="Arial" charset="0"/>
              </a:rPr>
              <a:t>中</a:t>
            </a:r>
            <a:r>
              <a:rPr lang="zh-CN" altLang="en-US" sz="4000" b="1" dirty="0" smtClean="0">
                <a:ea typeface="黑体" panose="02010609060101010101" pitchFamily="49" charset="-122"/>
                <a:cs typeface="Arial" charset="0"/>
              </a:rPr>
              <a:t>的排序算法</a:t>
            </a:r>
            <a:endParaRPr lang="zh-CN" altLang="en-US" sz="4000" b="1" cap="none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4968552"/>
          </a:xfrm>
        </p:spPr>
        <p:txBody>
          <a:bodyPr>
            <a:noAutofit/>
          </a:bodyPr>
          <a:lstStyle/>
          <a:p>
            <a:pPr marL="571500" indent="-571500">
              <a:buAutoNum type="romanLcParenBoth"/>
            </a:pPr>
            <a:r>
              <a:rPr lang="en-US" altLang="zh-CN" sz="2400" b="1" dirty="0" smtClean="0">
                <a:cs typeface="Arial" charset="0"/>
              </a:rPr>
              <a:t>SER: </a:t>
            </a:r>
            <a:r>
              <a:rPr lang="en-US" altLang="zh-CN" sz="2400" dirty="0" err="1" smtClean="0">
                <a:cs typeface="Arial" charset="0"/>
              </a:rPr>
              <a:t>SERiation</a:t>
            </a:r>
            <a:r>
              <a:rPr lang="en-US" altLang="zh-CN" sz="2400" dirty="0" smtClean="0">
                <a:cs typeface="Arial" charset="0"/>
              </a:rPr>
              <a:t> (</a:t>
            </a:r>
            <a:r>
              <a:rPr lang="en-US" altLang="zh-CN" sz="2400" dirty="0" err="1" smtClean="0">
                <a:cs typeface="Arial" charset="0"/>
              </a:rPr>
              <a:t>Buetow</a:t>
            </a:r>
            <a:r>
              <a:rPr lang="en-US" altLang="zh-CN" sz="2400" dirty="0" smtClean="0">
                <a:cs typeface="Arial" charset="0"/>
              </a:rPr>
              <a:t> and </a:t>
            </a:r>
            <a:r>
              <a:rPr lang="en-US" altLang="zh-CN" sz="2400" dirty="0" err="1" smtClean="0">
                <a:cs typeface="Arial" charset="0"/>
              </a:rPr>
              <a:t>Chakravarti</a:t>
            </a:r>
            <a:r>
              <a:rPr lang="en-US" altLang="zh-CN" sz="2400" dirty="0" smtClean="0">
                <a:cs typeface="Arial" charset="0"/>
              </a:rPr>
              <a:t>, 1987. Am J Hum Genet 41:180–188) </a:t>
            </a:r>
            <a:endParaRPr lang="en-US" altLang="zh-CN" sz="2400" dirty="0">
              <a:cs typeface="Arial" charset="0"/>
            </a:endParaRPr>
          </a:p>
          <a:p>
            <a:pPr marL="571500" indent="-571500">
              <a:buAutoNum type="romanLcParenBoth"/>
            </a:pPr>
            <a:r>
              <a:rPr lang="en-US" altLang="zh-CN" sz="2400" b="1" dirty="0" smtClean="0">
                <a:cs typeface="Arial" charset="0"/>
              </a:rPr>
              <a:t>RECORD: </a:t>
            </a:r>
            <a:r>
              <a:rPr lang="en-US" altLang="zh-CN" sz="2400" dirty="0" err="1" smtClean="0">
                <a:cs typeface="Arial" charset="0"/>
              </a:rPr>
              <a:t>REcombination</a:t>
            </a:r>
            <a:r>
              <a:rPr lang="en-US" altLang="zh-CN" sz="2400" dirty="0" smtClean="0">
                <a:cs typeface="Arial" charset="0"/>
              </a:rPr>
              <a:t> Counting and </a:t>
            </a:r>
            <a:r>
              <a:rPr lang="en-US" altLang="zh-CN" sz="2400" dirty="0" err="1" smtClean="0">
                <a:cs typeface="Arial" charset="0"/>
              </a:rPr>
              <a:t>ORDering</a:t>
            </a:r>
            <a:r>
              <a:rPr lang="en-US" altLang="zh-CN" sz="2400" dirty="0" smtClean="0">
                <a:cs typeface="Arial" charset="0"/>
              </a:rPr>
              <a:t> (Van Os et al., 2005. </a:t>
            </a:r>
            <a:r>
              <a:rPr lang="en-US" altLang="zh-CN" sz="2400" dirty="0" err="1" smtClean="0">
                <a:cs typeface="Arial" charset="0"/>
              </a:rPr>
              <a:t>Theor</a:t>
            </a:r>
            <a:r>
              <a:rPr lang="en-US" altLang="zh-CN" sz="2400" dirty="0" smtClean="0">
                <a:cs typeface="Arial" charset="0"/>
              </a:rPr>
              <a:t> </a:t>
            </a:r>
            <a:r>
              <a:rPr lang="en-US" altLang="zh-CN" sz="2400" dirty="0" err="1" smtClean="0">
                <a:cs typeface="Arial" charset="0"/>
              </a:rPr>
              <a:t>Appl</a:t>
            </a:r>
            <a:r>
              <a:rPr lang="en-US" altLang="zh-CN" sz="2400" dirty="0" smtClean="0">
                <a:cs typeface="Arial" charset="0"/>
              </a:rPr>
              <a:t> Genet 112: 30–40) </a:t>
            </a:r>
          </a:p>
          <a:p>
            <a:pPr marL="571500" indent="-571500">
              <a:buAutoNum type="romanLcParenBoth"/>
            </a:pPr>
            <a:r>
              <a:rPr lang="en-US" altLang="zh-CN" sz="2400" b="1" dirty="0" err="1" smtClean="0">
                <a:cs typeface="Arial" charset="0"/>
              </a:rPr>
              <a:t>nnTwoOpt</a:t>
            </a:r>
            <a:r>
              <a:rPr lang="en-US" altLang="zh-CN" sz="2400" b="1" dirty="0" smtClean="0">
                <a:cs typeface="Arial" charset="0"/>
              </a:rPr>
              <a:t>: </a:t>
            </a:r>
            <a:r>
              <a:rPr lang="en-US" altLang="zh-CN" sz="2400" dirty="0" smtClean="0">
                <a:cs typeface="Arial" charset="0"/>
              </a:rPr>
              <a:t>nearest neighbor was used for tour construction, and two-opt was used for tour improvement, similar to Travelling Salesman Problem (TSP) (Lin and Kernighan, 1973. </a:t>
            </a:r>
            <a:r>
              <a:rPr lang="en-US" altLang="zh-CN" sz="2400" dirty="0" err="1" smtClean="0">
                <a:cs typeface="Arial" charset="0"/>
              </a:rPr>
              <a:t>Oper</a:t>
            </a:r>
            <a:r>
              <a:rPr lang="en-US" altLang="zh-CN" sz="2400" dirty="0" smtClean="0">
                <a:cs typeface="Arial" charset="0"/>
              </a:rPr>
              <a:t>. Res. 21: 498–516.</a:t>
            </a:r>
          </a:p>
          <a:p>
            <a:pPr marL="571500" indent="-571500">
              <a:buAutoNum type="romanLcParenBoth"/>
            </a:pPr>
            <a:r>
              <a:rPr lang="en-US" altLang="zh-CN" sz="2400" b="1" dirty="0" smtClean="0">
                <a:cs typeface="Arial" charset="0"/>
              </a:rPr>
              <a:t>By Input</a:t>
            </a:r>
            <a:r>
              <a:rPr lang="en-US" altLang="zh-CN" sz="2400" dirty="0">
                <a:cs typeface="Arial" charset="0"/>
              </a:rPr>
              <a:t>:</a:t>
            </a:r>
            <a:r>
              <a:rPr lang="en-US" altLang="zh-CN" sz="2400" dirty="0" smtClean="0">
                <a:cs typeface="Arial" charset="0"/>
              </a:rPr>
              <a:t> the order in input file will be used. Say we know the order from physical map for GBS markers </a:t>
            </a:r>
          </a:p>
          <a:p>
            <a:pPr marL="571500" indent="-571500">
              <a:buAutoNum type="romanLcParenBoth"/>
            </a:pPr>
            <a:r>
              <a:rPr lang="en-US" altLang="zh-CN" sz="2400" b="1" dirty="0" smtClean="0">
                <a:cs typeface="Arial" charset="0"/>
              </a:rPr>
              <a:t>By Anchor Order: </a:t>
            </a:r>
            <a:r>
              <a:rPr lang="en-US" altLang="zh-CN" sz="2400" dirty="0" smtClean="0">
                <a:cs typeface="Arial" charset="0"/>
              </a:rPr>
              <a:t>Only order those markers with no anchor information. No effect on the anchor marker order.</a:t>
            </a:r>
          </a:p>
        </p:txBody>
      </p:sp>
    </p:spTree>
    <p:extLst>
      <p:ext uri="{BB962C8B-B14F-4D97-AF65-F5344CB8AC3E}">
        <p14:creationId xmlns:p14="http://schemas.microsoft.com/office/powerpoint/2010/main" val="17414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122413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+mn-lt"/>
                <a:ea typeface="黑体" panose="02010609060101010101" pitchFamily="49" charset="-122"/>
              </a:rPr>
              <a:t>组合数学中的</a:t>
            </a:r>
            <a:r>
              <a:rPr lang="zh-CN" altLang="zh-CN" sz="3600" b="1" dirty="0" smtClean="0">
                <a:latin typeface="+mn-lt"/>
                <a:ea typeface="黑体" panose="02010609060101010101" pitchFamily="49" charset="-122"/>
              </a:rPr>
              <a:t>旅行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商</a:t>
            </a:r>
            <a:r>
              <a:rPr lang="zh-CN" altLang="zh-CN" sz="3600" b="1" dirty="0" smtClean="0">
                <a:latin typeface="+mn-lt"/>
                <a:ea typeface="黑体" panose="02010609060101010101" pitchFamily="49" charset="-122"/>
              </a:rPr>
              <a:t>问题</a:t>
            </a:r>
            <a:r>
              <a:rPr lang="en-US" altLang="zh-CN" sz="3600" b="1" dirty="0" smtClean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3600" b="1" dirty="0" smtClean="0">
                <a:latin typeface="+mn-lt"/>
                <a:ea typeface="黑体" panose="02010609060101010101" pitchFamily="49" charset="-122"/>
              </a:rPr>
            </a:br>
            <a:r>
              <a:rPr lang="en-US" altLang="zh-CN" sz="3600" b="1" dirty="0" smtClean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traveling salesman problem, TSP)</a:t>
            </a:r>
            <a:endParaRPr lang="en-US" altLang="zh-CN" sz="3600" b="1" dirty="0">
              <a:latin typeface="+mn-lt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968552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已知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zh-CN" altLang="zh-CN" sz="2800" dirty="0">
                <a:ea typeface="黑体" panose="02010609060101010101" pitchFamily="49" charset="-122"/>
              </a:rPr>
              <a:t>个城市之间的直线距离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有一个旅行商需要遍访这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zh-CN" altLang="zh-CN" sz="2800" dirty="0">
                <a:ea typeface="黑体" panose="02010609060101010101" pitchFamily="49" charset="-122"/>
              </a:rPr>
              <a:t>个城市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并且每个城市只能访问一次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最后返回出发城市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这就是组合数学中的旅行商问题</a:t>
            </a:r>
            <a:r>
              <a:rPr lang="en-US" altLang="zh-CN" sz="2800" dirty="0">
                <a:ea typeface="黑体" panose="02010609060101010101" pitchFamily="49" charset="-122"/>
              </a:rPr>
              <a:t> (traveling salesman problem, TSP).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求解</a:t>
            </a:r>
            <a:r>
              <a:rPr lang="en-US" altLang="zh-CN" sz="2800" dirty="0">
                <a:ea typeface="黑体" panose="02010609060101010101" pitchFamily="49" charset="-122"/>
              </a:rPr>
              <a:t>TSP</a:t>
            </a:r>
            <a:r>
              <a:rPr lang="zh-CN" altLang="zh-CN" sz="2800" dirty="0">
                <a:ea typeface="黑体" panose="02010609060101010101" pitchFamily="49" charset="-122"/>
              </a:rPr>
              <a:t>问题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就是要选择一条路程最短的旅行路线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数学上已经证明</a:t>
            </a:r>
            <a:r>
              <a:rPr lang="en-US" altLang="zh-CN" sz="2800" dirty="0">
                <a:ea typeface="黑体" panose="02010609060101010101" pitchFamily="49" charset="-122"/>
              </a:rPr>
              <a:t>, TSP</a:t>
            </a:r>
            <a:r>
              <a:rPr lang="zh-CN" altLang="zh-CN" sz="2800" dirty="0">
                <a:ea typeface="黑体" panose="02010609060101010101" pitchFamily="49" charset="-122"/>
              </a:rPr>
              <a:t>是运筹学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图论和组合优化中的一个</a:t>
            </a:r>
            <a:r>
              <a:rPr lang="en-US" altLang="zh-CN" sz="2800" dirty="0">
                <a:ea typeface="黑体" panose="02010609060101010101" pitchFamily="49" charset="-122"/>
              </a:rPr>
              <a:t>NP</a:t>
            </a:r>
            <a:r>
              <a:rPr lang="zh-CN" altLang="zh-CN" sz="2800" dirty="0">
                <a:ea typeface="黑体" panose="02010609060101010101" pitchFamily="49" charset="-122"/>
              </a:rPr>
              <a:t>难题</a:t>
            </a:r>
            <a:r>
              <a:rPr lang="en-US" altLang="zh-CN" sz="2800" dirty="0">
                <a:ea typeface="黑体" panose="02010609060101010101" pitchFamily="49" charset="-122"/>
              </a:rPr>
              <a:t> (non-deterministic poly-nominal time hard, NP-hard). </a:t>
            </a:r>
            <a:r>
              <a:rPr lang="zh-CN" altLang="zh-CN" sz="2800" dirty="0">
                <a:ea typeface="黑体" panose="02010609060101010101" pitchFamily="49" charset="-122"/>
              </a:rPr>
              <a:t>当城市数较大时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不存在全局最优解的精确算法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所有的解都是近似最优解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但可喜的是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目前已研究出多种有效求解</a:t>
            </a:r>
            <a:r>
              <a:rPr lang="en-US" altLang="zh-CN" sz="2800" dirty="0">
                <a:ea typeface="黑体" panose="02010609060101010101" pitchFamily="49" charset="-122"/>
              </a:rPr>
              <a:t>TSP</a:t>
            </a:r>
            <a:r>
              <a:rPr lang="zh-CN" altLang="zh-CN" sz="2800" dirty="0">
                <a:ea typeface="黑体" panose="02010609060101010101" pitchFamily="49" charset="-122"/>
              </a:rPr>
              <a:t>问题的近似算法</a:t>
            </a:r>
            <a:r>
              <a:rPr lang="en-US" altLang="zh-CN" sz="2800" dirty="0">
                <a:ea typeface="黑体" panose="02010609060101010101" pitchFamily="49" charset="-122"/>
              </a:rPr>
              <a:t> (Lin and Kernighan, 1973; </a:t>
            </a:r>
            <a:r>
              <a:rPr lang="en-US" altLang="zh-CN" sz="2800" dirty="0" err="1">
                <a:ea typeface="黑体" panose="02010609060101010101" pitchFamily="49" charset="-122"/>
              </a:rPr>
              <a:t>Laporte</a:t>
            </a:r>
            <a:r>
              <a:rPr lang="en-US" altLang="zh-CN" sz="2800" dirty="0">
                <a:ea typeface="黑体" panose="02010609060101010101" pitchFamily="49" charset="-122"/>
              </a:rPr>
              <a:t>, 1992).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 smtClean="0">
                <a:latin typeface="Arial" charset="0"/>
                <a:cs typeface="Arial" charset="0"/>
              </a:rPr>
              <a:t>Finding the solutions </a:t>
            </a:r>
            <a:endParaRPr lang="en-US" altLang="zh-CN" sz="4000" b="1" dirty="0">
              <a:latin typeface="Arial" charset="0"/>
              <a:cs typeface="Arial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5134360"/>
            <a:ext cx="8229600" cy="14629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TSP  is represented by some letters plus the number of cities. For example, there are 24978 Sweden cities in TSP “sw24978”. </a:t>
            </a:r>
            <a:endParaRPr lang="zh-CN" altLang="en-US" sz="2800" dirty="0" smtClean="0">
              <a:ea typeface="宋体" pitchFamily="2" charset="-122"/>
            </a:endParaRPr>
          </a:p>
        </p:txBody>
      </p:sp>
      <p:pic>
        <p:nvPicPr>
          <p:cNvPr id="5" name="图片 5" descr="C:\Documents and Settings\shuliang318\桌面\桌面\TSP图\swhistfig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980728"/>
            <a:ext cx="6192688" cy="415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2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10344" y="332656"/>
            <a:ext cx="8229600" cy="63408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 smtClean="0">
                <a:latin typeface="Arial" charset="0"/>
                <a:cs typeface="Arial" charset="0"/>
              </a:rPr>
              <a:t>The solution </a:t>
            </a:r>
            <a:r>
              <a:rPr lang="en-US" altLang="zh-CN" sz="4000" b="1" dirty="0">
                <a:latin typeface="Arial" charset="0"/>
                <a:cs typeface="Arial" charset="0"/>
              </a:rPr>
              <a:t>for TSP “sw24978”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244408" cy="56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72008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+mn-lt"/>
                <a:ea typeface="黑体" panose="02010609060101010101" pitchFamily="49" charset="-122"/>
              </a:rPr>
              <a:t>标记排序与</a:t>
            </a:r>
            <a:r>
              <a:rPr lang="en-US" altLang="zh-CN" sz="3600" b="1" dirty="0" smtClean="0">
                <a:latin typeface="+mn-lt"/>
                <a:ea typeface="黑体" panose="02010609060101010101" pitchFamily="49" charset="-122"/>
              </a:rPr>
              <a:t>TSP</a:t>
            </a:r>
            <a:r>
              <a:rPr lang="zh-CN" altLang="zh-CN" sz="3600" b="1" dirty="0" smtClean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3600" b="1" dirty="0" smtClean="0">
                <a:latin typeface="+mn-lt"/>
                <a:ea typeface="黑体" panose="02010609060101010101" pitchFamily="49" charset="-122"/>
              </a:rPr>
              <a:t>求解之间的相似性</a:t>
            </a:r>
            <a:endParaRPr lang="en-US" altLang="zh-CN" sz="3600" b="1" dirty="0">
              <a:latin typeface="+mn-lt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4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ea typeface="黑体" panose="02010609060101010101" pitchFamily="49" charset="-122"/>
              </a:rPr>
              <a:t>连锁图谱构建过程中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排序的目的是寻求图距最短的一个标记顺序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当一个群中有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zh-CN" altLang="zh-CN" sz="2800" dirty="0">
                <a:ea typeface="黑体" panose="02010609060101010101" pitchFamily="49" charset="-122"/>
              </a:rPr>
              <a:t>个标记时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所有可能的排序有</a:t>
            </a:r>
            <a:r>
              <a:rPr lang="en-US" altLang="zh-CN" sz="2800" dirty="0">
                <a:ea typeface="黑体" panose="02010609060101010101" pitchFamily="49" charset="-122"/>
              </a:rPr>
              <a:t> </a:t>
            </a:r>
            <a:r>
              <a:rPr lang="zh-CN" altLang="zh-CN" sz="2800" dirty="0">
                <a:ea typeface="黑体" panose="02010609060101010101" pitchFamily="49" charset="-122"/>
              </a:rPr>
              <a:t>种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当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ea typeface="黑体" panose="02010609060101010101" pitchFamily="49" charset="-122"/>
              </a:rPr>
              <a:t>=50</a:t>
            </a:r>
            <a:r>
              <a:rPr lang="zh-CN" altLang="zh-CN" sz="2800" dirty="0">
                <a:ea typeface="黑体" panose="02010609060101010101" pitchFamily="49" charset="-122"/>
              </a:rPr>
              <a:t>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en-US" altLang="zh-CN" sz="2800" dirty="0" smtClean="0">
                <a:ea typeface="黑体" panose="02010609060101010101" pitchFamily="49" charset="-122"/>
              </a:rPr>
              <a:t>n!/2=1.52×10</a:t>
            </a:r>
            <a:r>
              <a:rPr lang="en-US" altLang="zh-CN" sz="2800" baseline="30000" dirty="0" smtClean="0">
                <a:ea typeface="黑体" panose="02010609060101010101" pitchFamily="49" charset="-122"/>
              </a:rPr>
              <a:t>64</a:t>
            </a:r>
            <a:r>
              <a:rPr lang="en-US" altLang="zh-CN" sz="2800" dirty="0" smtClean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因此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要比较所有可能的顺序几乎是不可能的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800" dirty="0" smtClean="0">
                <a:ea typeface="黑体" panose="02010609060101010101" pitchFamily="49" charset="-122"/>
              </a:rPr>
              <a:t>高</a:t>
            </a:r>
            <a:r>
              <a:rPr lang="zh-CN" altLang="zh-CN" sz="2800" dirty="0">
                <a:ea typeface="黑体" panose="02010609060101010101" pitchFamily="49" charset="-122"/>
              </a:rPr>
              <a:t>通量分子标记可以构建超高密度遗传连锁图谱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但同时对连锁图谱构建算法提出巨大的挑战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一些传统的方法如顺序排列法</a:t>
            </a:r>
            <a:r>
              <a:rPr lang="en-US" altLang="zh-CN" sz="2800" dirty="0">
                <a:ea typeface="黑体" panose="02010609060101010101" pitchFamily="49" charset="-122"/>
              </a:rPr>
              <a:t> (</a:t>
            </a:r>
            <a:r>
              <a:rPr lang="en-US" altLang="zh-CN" sz="2800" dirty="0" err="1">
                <a:ea typeface="黑体" panose="02010609060101010101" pitchFamily="49" charset="-122"/>
              </a:rPr>
              <a:t>Buetow</a:t>
            </a:r>
            <a:r>
              <a:rPr lang="en-US" altLang="zh-CN" sz="2800" dirty="0">
                <a:ea typeface="黑体" panose="02010609060101010101" pitchFamily="49" charset="-122"/>
              </a:rPr>
              <a:t> and </a:t>
            </a:r>
            <a:r>
              <a:rPr lang="en-US" altLang="zh-CN" sz="2800" dirty="0" err="1">
                <a:ea typeface="黑体" panose="02010609060101010101" pitchFamily="49" charset="-122"/>
              </a:rPr>
              <a:t>Chakravarti</a:t>
            </a:r>
            <a:r>
              <a:rPr lang="en-US" altLang="zh-CN" sz="2800" dirty="0">
                <a:ea typeface="黑体" panose="02010609060101010101" pitchFamily="49" charset="-122"/>
              </a:rPr>
              <a:t>, 1987),</a:t>
            </a:r>
            <a:r>
              <a:rPr lang="zh-CN" altLang="zh-CN" sz="2800" dirty="0">
                <a:ea typeface="黑体" panose="02010609060101010101" pitchFamily="49" charset="-122"/>
              </a:rPr>
              <a:t>重组计数排序法</a:t>
            </a:r>
            <a:r>
              <a:rPr lang="en-US" altLang="zh-CN" sz="2800" dirty="0">
                <a:ea typeface="黑体" panose="02010609060101010101" pitchFamily="49" charset="-122"/>
              </a:rPr>
              <a:t> (van </a:t>
            </a:r>
            <a:r>
              <a:rPr lang="en-US" altLang="zh-CN" sz="2800" dirty="0" err="1">
                <a:ea typeface="黑体" panose="02010609060101010101" pitchFamily="49" charset="-122"/>
              </a:rPr>
              <a:t>Os</a:t>
            </a:r>
            <a:r>
              <a:rPr lang="en-US" altLang="zh-CN" sz="2800" dirty="0">
                <a:ea typeface="黑体" panose="02010609060101010101" pitchFamily="49" charset="-122"/>
              </a:rPr>
              <a:t> et al., 2005), </a:t>
            </a:r>
            <a:r>
              <a:rPr lang="zh-CN" altLang="zh-CN" sz="2800" dirty="0">
                <a:ea typeface="黑体" panose="02010609060101010101" pitchFamily="49" charset="-122"/>
              </a:rPr>
              <a:t>单向生长算法</a:t>
            </a:r>
            <a:r>
              <a:rPr lang="en-US" altLang="zh-CN" sz="2800" dirty="0">
                <a:ea typeface="黑体" panose="02010609060101010101" pitchFamily="49" charset="-122"/>
              </a:rPr>
              <a:t> (Tan and Fu, 2006) </a:t>
            </a:r>
            <a:r>
              <a:rPr lang="zh-CN" altLang="zh-CN" sz="2800" dirty="0">
                <a:ea typeface="黑体" panose="02010609060101010101" pitchFamily="49" charset="-122"/>
              </a:rPr>
              <a:t>等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存在时间复杂度过高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排序准确度差等问题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800" dirty="0" smtClean="0">
                <a:ea typeface="黑体" panose="02010609060101010101" pitchFamily="49" charset="-122"/>
              </a:rPr>
              <a:t>连锁</a:t>
            </a:r>
            <a:r>
              <a:rPr lang="zh-CN" altLang="zh-CN" sz="2800" dirty="0">
                <a:ea typeface="黑体" panose="02010609060101010101" pitchFamily="49" charset="-122"/>
              </a:rPr>
              <a:t>图谱构建与</a:t>
            </a:r>
            <a:r>
              <a:rPr lang="en-US" altLang="zh-CN" sz="2800" dirty="0">
                <a:ea typeface="黑体" panose="02010609060101010101" pitchFamily="49" charset="-122"/>
              </a:rPr>
              <a:t>TSP</a:t>
            </a:r>
            <a:r>
              <a:rPr lang="zh-CN" altLang="zh-CN" sz="2800" dirty="0">
                <a:ea typeface="黑体" panose="02010609060101010101" pitchFamily="49" charset="-122"/>
              </a:rPr>
              <a:t>问题求解之间存在极大的相似性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成对标记间的重组率或图距可看作</a:t>
            </a:r>
            <a:r>
              <a:rPr lang="en-US" altLang="zh-CN" sz="2800" dirty="0">
                <a:ea typeface="黑体" panose="02010609060101010101" pitchFamily="49" charset="-122"/>
              </a:rPr>
              <a:t>TSP</a:t>
            </a:r>
            <a:r>
              <a:rPr lang="zh-CN" altLang="zh-CN" sz="2800" dirty="0">
                <a:ea typeface="黑体" panose="02010609060101010101" pitchFamily="49" charset="-122"/>
              </a:rPr>
              <a:t>问题中两两城市间的路程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但两者之间又有一定区别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遗传距离的估计受群体类型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群体大小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标记缺失等诸多因素的影响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估计值有一定误差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而</a:t>
            </a:r>
            <a:r>
              <a:rPr lang="en-US" altLang="zh-CN" sz="2800" dirty="0">
                <a:ea typeface="黑体" panose="02010609060101010101" pitchFamily="49" charset="-122"/>
              </a:rPr>
              <a:t>TSP</a:t>
            </a:r>
            <a:r>
              <a:rPr lang="zh-CN" altLang="zh-CN" sz="2800" dirty="0">
                <a:ea typeface="黑体" panose="02010609060101010101" pitchFamily="49" charset="-122"/>
              </a:rPr>
              <a:t>中的物理距离一般没有误差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或者误差很小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种基因型的来历：从两个座位看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5841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黑体" panose="02010609060101010101" pitchFamily="49" charset="-122"/>
              </a:rPr>
              <a:t>双</a:t>
            </a:r>
            <a:r>
              <a:rPr lang="zh-CN" altLang="en-US" sz="2800" dirty="0" smtClean="0">
                <a:ea typeface="黑体" panose="02010609060101010101" pitchFamily="49" charset="-122"/>
              </a:rPr>
              <a:t>纯型</a:t>
            </a:r>
            <a:r>
              <a:rPr lang="zh-CN" altLang="en-US" sz="2800" dirty="0"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ea typeface="黑体" panose="02010609060101010101" pitchFamily="49" charset="-122"/>
              </a:rPr>
              <a:t>AABB</a:t>
            </a:r>
            <a:r>
              <a:rPr lang="zh-CN" altLang="en-US" sz="2800" dirty="0">
                <a:ea typeface="黑体" panose="02010609060101010101" pitchFamily="49" charset="-122"/>
              </a:rPr>
              <a:t>、</a:t>
            </a:r>
            <a:r>
              <a:rPr lang="en-US" altLang="zh-CN" sz="2800" dirty="0" err="1">
                <a:ea typeface="黑体" panose="02010609060101010101" pitchFamily="49" charset="-122"/>
              </a:rPr>
              <a:t>AAbb</a:t>
            </a:r>
            <a:r>
              <a:rPr lang="zh-CN" altLang="en-US" sz="2800" dirty="0">
                <a:ea typeface="黑体" panose="02010609060101010101" pitchFamily="49" charset="-122"/>
              </a:rPr>
              <a:t>、</a:t>
            </a:r>
            <a:r>
              <a:rPr lang="en-US" altLang="zh-CN" sz="2800" dirty="0" err="1">
                <a:ea typeface="黑体" panose="02010609060101010101" pitchFamily="49" charset="-122"/>
              </a:rPr>
              <a:t>aaBB</a:t>
            </a:r>
            <a:r>
              <a:rPr lang="zh-CN" altLang="en-US" sz="2800" dirty="0">
                <a:ea typeface="黑体" panose="02010609060101010101" pitchFamily="49" charset="-122"/>
              </a:rPr>
              <a:t>、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aabb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ea typeface="黑体" panose="02010609060101010101" pitchFamily="49" charset="-122"/>
              </a:rPr>
              <a:t>单纯型（或单杂型）：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AaBB</a:t>
            </a:r>
            <a:r>
              <a:rPr lang="zh-CN" altLang="en-US" sz="2800" dirty="0" smtClean="0">
                <a:ea typeface="黑体" panose="02010609060101010101" pitchFamily="49" charset="-122"/>
              </a:rPr>
              <a:t>、</a:t>
            </a:r>
            <a:r>
              <a:rPr lang="en-US" altLang="zh-CN" sz="2800" dirty="0" err="1">
                <a:ea typeface="黑体" panose="02010609060101010101" pitchFamily="49" charset="-122"/>
              </a:rPr>
              <a:t>Aa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bb</a:t>
            </a:r>
            <a:r>
              <a:rPr lang="zh-CN" altLang="en-US" sz="2800" dirty="0" smtClean="0">
                <a:ea typeface="黑体" panose="02010609060101010101" pitchFamily="49" charset="-122"/>
              </a:rPr>
              <a:t>、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AABb</a:t>
            </a:r>
            <a:r>
              <a:rPr lang="zh-CN" altLang="en-US" sz="2800" dirty="0" smtClean="0">
                <a:ea typeface="黑体" panose="02010609060101010101" pitchFamily="49" charset="-122"/>
              </a:rPr>
              <a:t>、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aaBb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en-US" sz="2800" dirty="0">
                <a:ea typeface="黑体" panose="02010609060101010101" pitchFamily="49" charset="-122"/>
              </a:rPr>
              <a:t>双杂</a:t>
            </a:r>
            <a:r>
              <a:rPr lang="zh-CN" altLang="en-US" sz="2800" dirty="0" smtClean="0">
                <a:ea typeface="黑体" panose="02010609060101010101" pitchFamily="49" charset="-122"/>
              </a:rPr>
              <a:t>型：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AaBb</a:t>
            </a:r>
            <a:r>
              <a:rPr lang="en-US" altLang="zh-CN" sz="2800" dirty="0" smtClean="0">
                <a:ea typeface="黑体" panose="02010609060101010101" pitchFamily="49" charset="-122"/>
              </a:rPr>
              <a:t> (</a:t>
            </a:r>
            <a:r>
              <a:rPr lang="zh-CN" altLang="en-US" sz="2800" dirty="0" smtClean="0">
                <a:ea typeface="黑体" panose="02010609060101010101" pitchFamily="49" charset="-122"/>
              </a:rPr>
              <a:t>既可能是</a:t>
            </a:r>
            <a:r>
              <a:rPr lang="en-US" altLang="zh-CN" sz="2800" dirty="0" smtClean="0">
                <a:ea typeface="黑体" panose="02010609060101010101" pitchFamily="49" charset="-122"/>
              </a:rPr>
              <a:t>AB/ab</a:t>
            </a:r>
            <a:r>
              <a:rPr lang="zh-CN" altLang="en-US" sz="2800" dirty="0" smtClean="0">
                <a:ea typeface="黑体" panose="02010609060101010101" pitchFamily="49" charset="-122"/>
              </a:rPr>
              <a:t>、又可能是</a:t>
            </a:r>
            <a:r>
              <a:rPr lang="en-US" altLang="zh-CN" sz="2800" dirty="0" smtClean="0">
                <a:ea typeface="黑体" panose="02010609060101010101" pitchFamily="49" charset="-122"/>
              </a:rPr>
              <a:t>Ab/</a:t>
            </a:r>
            <a:r>
              <a:rPr lang="en-US" altLang="zh-CN" sz="2800" dirty="0" err="1">
                <a:ea typeface="黑体" panose="02010609060101010101" pitchFamily="49" charset="-122"/>
              </a:rPr>
              <a:t>a</a:t>
            </a:r>
            <a:r>
              <a:rPr lang="en-US" altLang="zh-CN" sz="2800" dirty="0" err="1" smtClean="0">
                <a:ea typeface="黑体" panose="02010609060101010101" pitchFamily="49" charset="-122"/>
              </a:rPr>
              <a:t>B</a:t>
            </a:r>
            <a:r>
              <a:rPr lang="en-US" altLang="zh-CN" sz="2800" dirty="0" smtClean="0">
                <a:ea typeface="黑体" panose="02010609060101010101" pitchFamily="49" charset="-122"/>
              </a:rPr>
              <a:t>)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53387"/>
              </p:ext>
            </p:extLst>
          </p:nvPr>
        </p:nvGraphicFramePr>
        <p:xfrm>
          <a:off x="1691680" y="1268760"/>
          <a:ext cx="6096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FF00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座位</a:t>
                      </a:r>
                      <a:r>
                        <a:rPr lang="en-US" altLang="zh-CN" sz="3200" dirty="0" smtClean="0">
                          <a:solidFill>
                            <a:srgbClr val="FFFF00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200" dirty="0">
                        <a:solidFill>
                          <a:srgbClr val="FFFF00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FF00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座位</a:t>
                      </a:r>
                      <a:r>
                        <a:rPr lang="en-US" altLang="zh-CN" sz="3200" dirty="0" smtClean="0">
                          <a:solidFill>
                            <a:srgbClr val="FFFF00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200" dirty="0">
                        <a:solidFill>
                          <a:srgbClr val="FFFF00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aabb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376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>
                <a:latin typeface="+mn-lt"/>
                <a:ea typeface="黑体" panose="02010609060101010101" pitchFamily="49" charset="-122"/>
              </a:rPr>
              <a:t>TSP</a:t>
            </a:r>
            <a:r>
              <a:rPr lang="zh-CN" altLang="zh-CN" sz="3600" b="1" dirty="0" smtClean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3600" b="1" dirty="0" smtClean="0">
                <a:latin typeface="+mn-lt"/>
                <a:ea typeface="黑体" panose="02010609060101010101" pitchFamily="49" charset="-122"/>
              </a:rPr>
              <a:t>求解步骤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构造一个起始序列</a:t>
            </a:r>
            <a:endParaRPr lang="en-US" altLang="zh-CN" sz="36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构造算法也有很多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这里介绍最近邻居算法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也称为贪婪算法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算法从距离最短的两个标记开始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然后在待排标记中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依次加入与已排顺序具有最短距离的标记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实际计算中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可以从任意一个标记开始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构造出不同的顺序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然后选择具有最短距离的一个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作为起始序列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0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792088"/>
          </a:xfrm>
        </p:spPr>
        <p:txBody>
          <a:bodyPr>
            <a:noAutofit/>
          </a:bodyPr>
          <a:lstStyle/>
          <a:p>
            <a:r>
              <a:rPr lang="zh-CN" altLang="zh-CN" sz="4000" b="1" dirty="0">
                <a:ea typeface="黑体" panose="02010609060101010101" pitchFamily="49" charset="-122"/>
              </a:rPr>
              <a:t>最近邻居</a:t>
            </a:r>
            <a:r>
              <a:rPr lang="zh-CN" altLang="zh-CN" sz="4000" b="1" dirty="0" smtClean="0">
                <a:ea typeface="黑体" panose="02010609060101010101" pitchFamily="49" charset="-122"/>
              </a:rPr>
              <a:t>算法</a:t>
            </a:r>
            <a:r>
              <a:rPr lang="zh-CN" altLang="en-US" sz="4000" b="1" dirty="0" smtClean="0">
                <a:ea typeface="黑体" panose="02010609060101010101" pitchFamily="49" charset="-122"/>
              </a:rPr>
              <a:t>构造起始序列</a:t>
            </a:r>
            <a:endParaRPr lang="en-US" altLang="zh-CN" sz="40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5256584"/>
          </a:xfrm>
        </p:spPr>
        <p:txBody>
          <a:bodyPr>
            <a:normAutofit/>
          </a:bodyPr>
          <a:lstStyle/>
          <a:p>
            <a:r>
              <a:rPr lang="zh-CN" altLang="zh-CN" sz="2800" dirty="0" smtClean="0">
                <a:ea typeface="黑体" panose="02010609060101010101" pitchFamily="49" charset="-122"/>
              </a:rPr>
              <a:t>假定</a:t>
            </a:r>
            <a:r>
              <a:rPr lang="zh-CN" altLang="zh-CN" sz="2800" dirty="0">
                <a:ea typeface="黑体" panose="02010609060101010101" pitchFamily="49" charset="-122"/>
              </a:rPr>
              <a:t>群</a:t>
            </a:r>
            <a:r>
              <a:rPr lang="en-US" altLang="zh-CN" sz="2800" dirty="0">
                <a:ea typeface="黑体" panose="02010609060101010101" pitchFamily="49" charset="-122"/>
              </a:rPr>
              <a:t>G</a:t>
            </a:r>
            <a:r>
              <a:rPr lang="zh-CN" altLang="zh-CN" sz="2800" dirty="0">
                <a:ea typeface="黑体" panose="02010609060101010101" pitchFamily="49" charset="-122"/>
              </a:rPr>
              <a:t>中有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zh-CN" altLang="zh-CN" sz="2800" dirty="0">
                <a:ea typeface="黑体" panose="02010609060101010101" pitchFamily="49" charset="-122"/>
              </a:rPr>
              <a:t>个标记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用集合的形式表示为</a:t>
            </a:r>
            <a:r>
              <a:rPr lang="en-US" altLang="zh-CN" sz="2800" dirty="0">
                <a:ea typeface="黑体" panose="02010609060101010101" pitchFamily="49" charset="-122"/>
              </a:rPr>
              <a:t>G={M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</a:rPr>
              <a:t>, M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</a:rPr>
              <a:t>, …, </a:t>
            </a:r>
            <a:r>
              <a:rPr lang="en-US" altLang="zh-CN" sz="2800" dirty="0" err="1">
                <a:ea typeface="黑体" panose="02010609060101010101" pitchFamily="49" charset="-122"/>
              </a:rPr>
              <a:t>M</a:t>
            </a:r>
            <a:r>
              <a:rPr lang="en-US" altLang="zh-CN" sz="2800" i="1" baseline="-25000" dirty="0" err="1"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ea typeface="黑体" panose="02010609060101010101" pitchFamily="49" charset="-122"/>
              </a:rPr>
              <a:t>}</a:t>
            </a:r>
            <a:r>
              <a:rPr lang="zh-CN" altLang="zh-CN" sz="2800" dirty="0">
                <a:ea typeface="黑体" panose="02010609060101010101" pitchFamily="49" charset="-122"/>
              </a:rPr>
              <a:t>表示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构造算法如下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黑体" panose="02010609060101010101" pitchFamily="49" charset="-122"/>
              </a:rPr>
              <a:t>(1.1) </a:t>
            </a:r>
            <a:r>
              <a:rPr lang="zh-CN" altLang="zh-CN" sz="2400" dirty="0" smtClean="0">
                <a:ea typeface="黑体" panose="02010609060101010101" pitchFamily="49" charset="-122"/>
              </a:rPr>
              <a:t>对于</a:t>
            </a:r>
            <a:r>
              <a:rPr lang="en-US" altLang="zh-CN" sz="2400" dirty="0">
                <a:ea typeface="黑体" panose="02010609060101010101" pitchFamily="49" charset="-122"/>
              </a:rPr>
              <a:t>G</a:t>
            </a:r>
            <a:r>
              <a:rPr lang="zh-CN" altLang="zh-CN" sz="2400" dirty="0">
                <a:ea typeface="黑体" panose="02010609060101010101" pitchFamily="49" charset="-122"/>
              </a:rPr>
              <a:t>中的任一标记</a:t>
            </a:r>
            <a:r>
              <a:rPr lang="en-US" altLang="zh-CN" sz="2400" dirty="0" err="1">
                <a:ea typeface="黑体" panose="02010609060101010101" pitchFamily="49" charset="-122"/>
              </a:rPr>
              <a:t>M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将</a:t>
            </a:r>
            <a:r>
              <a:rPr lang="en-US" altLang="zh-CN" sz="2400" dirty="0" err="1">
                <a:ea typeface="黑体" panose="02010609060101010101" pitchFamily="49" charset="-122"/>
              </a:rPr>
              <a:t>M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i</a:t>
            </a:r>
            <a:r>
              <a:rPr lang="zh-CN" altLang="zh-CN" sz="2400" dirty="0">
                <a:ea typeface="黑体" panose="02010609060101010101" pitchFamily="49" charset="-122"/>
              </a:rPr>
              <a:t>作为起始序列的起始标记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同时</a:t>
            </a:r>
            <a:r>
              <a:rPr lang="en-US" altLang="zh-CN" sz="2400" dirty="0" err="1">
                <a:ea typeface="黑体" panose="02010609060101010101" pitchFamily="49" charset="-122"/>
              </a:rPr>
              <a:t>M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i</a:t>
            </a:r>
            <a:r>
              <a:rPr lang="zh-CN" altLang="zh-CN" sz="2400" dirty="0">
                <a:ea typeface="黑体" panose="02010609060101010101" pitchFamily="49" charset="-122"/>
              </a:rPr>
              <a:t>也是序列的终止标记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并将</a:t>
            </a:r>
            <a:r>
              <a:rPr lang="en-US" altLang="zh-CN" sz="2400" dirty="0" err="1">
                <a:ea typeface="黑体" panose="02010609060101010101" pitchFamily="49" charset="-122"/>
              </a:rPr>
              <a:t>M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i</a:t>
            </a:r>
            <a:r>
              <a:rPr lang="zh-CN" altLang="zh-CN" sz="2400" dirty="0">
                <a:ea typeface="黑体" panose="02010609060101010101" pitchFamily="49" charset="-122"/>
              </a:rPr>
              <a:t>从中</a:t>
            </a:r>
            <a:r>
              <a:rPr lang="en-US" altLang="zh-CN" sz="2400" dirty="0">
                <a:ea typeface="黑体" panose="02010609060101010101" pitchFamily="49" charset="-122"/>
              </a:rPr>
              <a:t>G</a:t>
            </a:r>
            <a:r>
              <a:rPr lang="zh-CN" altLang="zh-CN" sz="2400" dirty="0">
                <a:ea typeface="黑体" panose="02010609060101010101" pitchFamily="49" charset="-122"/>
              </a:rPr>
              <a:t>中删除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删除后的标记群用</a:t>
            </a:r>
            <a:r>
              <a:rPr lang="en-US" altLang="zh-CN" sz="2400" dirty="0">
                <a:ea typeface="黑体" panose="02010609060101010101" pitchFamily="49" charset="-122"/>
              </a:rPr>
              <a:t>G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zh-CN" altLang="zh-CN" sz="2400" dirty="0">
                <a:ea typeface="黑体" panose="02010609060101010101" pitchFamily="49" charset="-122"/>
              </a:rPr>
              <a:t>表示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endParaRPr lang="zh-CN" altLang="zh-CN" sz="2400" dirty="0"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黑体" panose="02010609060101010101" pitchFamily="49" charset="-122"/>
              </a:rPr>
              <a:t>(1.2) </a:t>
            </a:r>
            <a:r>
              <a:rPr lang="zh-CN" altLang="zh-CN" sz="2400" dirty="0" smtClean="0"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ea typeface="黑体" panose="02010609060101010101" pitchFamily="49" charset="-122"/>
              </a:rPr>
              <a:t>G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zh-CN" altLang="zh-CN" sz="2400" dirty="0">
                <a:ea typeface="黑体" panose="02010609060101010101" pitchFamily="49" charset="-122"/>
              </a:rPr>
              <a:t>中寻找与已有序列的终止标记具有最短距离的标记</a:t>
            </a:r>
            <a:r>
              <a:rPr lang="en-US" altLang="zh-CN" sz="2400" dirty="0" err="1">
                <a:ea typeface="黑体" panose="02010609060101010101" pitchFamily="49" charset="-122"/>
              </a:rPr>
              <a:t>M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j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作为新的终止标记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同时并将</a:t>
            </a:r>
            <a:r>
              <a:rPr lang="en-US" altLang="zh-CN" sz="2400" dirty="0" err="1">
                <a:ea typeface="黑体" panose="02010609060101010101" pitchFamily="49" charset="-122"/>
              </a:rPr>
              <a:t>M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j</a:t>
            </a:r>
            <a:r>
              <a:rPr lang="zh-CN" altLang="zh-CN" sz="2400" dirty="0">
                <a:ea typeface="黑体" panose="02010609060101010101" pitchFamily="49" charset="-122"/>
              </a:rPr>
              <a:t>从中</a:t>
            </a:r>
            <a:r>
              <a:rPr lang="en-US" altLang="zh-CN" sz="2400" dirty="0">
                <a:ea typeface="黑体" panose="02010609060101010101" pitchFamily="49" charset="-122"/>
              </a:rPr>
              <a:t>G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zh-CN" altLang="zh-CN" sz="2400" dirty="0">
                <a:ea typeface="黑体" panose="02010609060101010101" pitchFamily="49" charset="-122"/>
              </a:rPr>
              <a:t>中删除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endParaRPr lang="zh-CN" altLang="zh-CN" sz="2400" dirty="0"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dirty="0" smtClean="0">
                <a:ea typeface="黑体" panose="02010609060101010101" pitchFamily="49" charset="-122"/>
              </a:rPr>
              <a:t>1.3) </a:t>
            </a:r>
            <a:r>
              <a:rPr lang="zh-CN" altLang="zh-CN" sz="2400" dirty="0" smtClean="0">
                <a:ea typeface="黑体" panose="02010609060101010101" pitchFamily="49" charset="-122"/>
              </a:rPr>
              <a:t>如果</a:t>
            </a:r>
            <a:r>
              <a:rPr lang="en-US" altLang="zh-CN" sz="2400" dirty="0">
                <a:ea typeface="黑体" panose="02010609060101010101" pitchFamily="49" charset="-122"/>
              </a:rPr>
              <a:t>G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=ø, </a:t>
            </a:r>
            <a:r>
              <a:rPr lang="zh-CN" altLang="zh-CN" sz="2400" dirty="0">
                <a:ea typeface="黑体" panose="02010609060101010101" pitchFamily="49" charset="-122"/>
              </a:rPr>
              <a:t>则从</a:t>
            </a:r>
            <a:r>
              <a:rPr lang="en-US" altLang="zh-CN" sz="2400" dirty="0">
                <a:ea typeface="黑体" panose="02010609060101010101" pitchFamily="49" charset="-122"/>
              </a:rPr>
              <a:t> (1.1) </a:t>
            </a:r>
            <a:r>
              <a:rPr lang="zh-CN" altLang="zh-CN" sz="2400" dirty="0">
                <a:ea typeface="黑体" panose="02010609060101010101" pitchFamily="49" charset="-122"/>
              </a:rPr>
              <a:t>循环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直到</a:t>
            </a:r>
            <a:r>
              <a:rPr lang="en-US" altLang="zh-CN" sz="2400" dirty="0">
                <a:ea typeface="黑体" panose="02010609060101010101" pitchFamily="49" charset="-122"/>
              </a:rPr>
              <a:t>G</a:t>
            </a:r>
            <a:r>
              <a:rPr lang="zh-CN" altLang="zh-CN" sz="2400" dirty="0">
                <a:ea typeface="黑体" panose="02010609060101010101" pitchFamily="49" charset="-122"/>
              </a:rPr>
              <a:t>中最后一个标记</a:t>
            </a:r>
            <a:r>
              <a:rPr lang="en-US" altLang="zh-CN" sz="2400" dirty="0">
                <a:ea typeface="黑体" panose="02010609060101010101" pitchFamily="49" charset="-122"/>
              </a:rPr>
              <a:t>; </a:t>
            </a:r>
            <a:r>
              <a:rPr lang="zh-CN" altLang="zh-CN" sz="2400" dirty="0">
                <a:ea typeface="黑体" panose="02010609060101010101" pitchFamily="49" charset="-122"/>
              </a:rPr>
              <a:t>否则从</a:t>
            </a:r>
            <a:r>
              <a:rPr lang="en-US" altLang="zh-CN" sz="2400" dirty="0">
                <a:ea typeface="黑体" panose="02010609060101010101" pitchFamily="49" charset="-122"/>
              </a:rPr>
              <a:t> (1.2) </a:t>
            </a:r>
            <a:r>
              <a:rPr lang="zh-CN" altLang="zh-CN" sz="2400" dirty="0">
                <a:ea typeface="黑体" panose="02010609060101010101" pitchFamily="49" charset="-122"/>
              </a:rPr>
              <a:t>循环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endParaRPr lang="zh-CN" altLang="zh-CN" sz="2400" dirty="0"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(1.4) </a:t>
            </a:r>
            <a:r>
              <a:rPr lang="zh-CN" altLang="zh-CN" sz="2400" dirty="0">
                <a:ea typeface="黑体" panose="02010609060101010101" pitchFamily="49" charset="-122"/>
              </a:rPr>
              <a:t>从上述的</a:t>
            </a:r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zh-CN" altLang="zh-CN" sz="2400" dirty="0">
                <a:ea typeface="黑体" panose="02010609060101010101" pitchFamily="49" charset="-122"/>
              </a:rPr>
              <a:t>个序列中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选择最短的一个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endParaRPr lang="zh-CN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latin typeface="+mn-lt"/>
                <a:ea typeface="黑体" panose="02010609060101010101" pitchFamily="49" charset="-122"/>
              </a:rPr>
              <a:t>TSP</a:t>
            </a:r>
            <a:r>
              <a:rPr lang="zh-CN" altLang="zh-CN" sz="3200" b="1" dirty="0" smtClean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求解步骤</a:t>
            </a:r>
            <a:r>
              <a:rPr lang="en-US" altLang="zh-CN" sz="3200" b="1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zh-CN" sz="3200" b="1" dirty="0" smtClean="0">
                <a:latin typeface="+mn-lt"/>
                <a:ea typeface="黑体" panose="02010609060101010101" pitchFamily="49" charset="-122"/>
              </a:rPr>
              <a:t>序列</a:t>
            </a:r>
            <a:r>
              <a:rPr lang="zh-CN" altLang="en-US" sz="3200" b="1" dirty="0">
                <a:latin typeface="+mn-lt"/>
                <a:ea typeface="黑体" panose="02010609060101010101" pitchFamily="49" charset="-122"/>
              </a:rPr>
              <a:t>改进</a:t>
            </a:r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的</a:t>
            </a:r>
            <a:r>
              <a:rPr lang="en-US" altLang="zh-CN" sz="3200" b="1" dirty="0" smtClean="0">
                <a:latin typeface="+mn-lt"/>
                <a:ea typeface="黑体" panose="02010609060101010101" pitchFamily="49" charset="-122"/>
              </a:rPr>
              <a:t>Two-opt</a:t>
            </a:r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算法</a:t>
            </a:r>
            <a:endParaRPr lang="en-US" altLang="zh-CN" sz="32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把步骤</a:t>
            </a:r>
            <a:r>
              <a:rPr lang="en-US" altLang="zh-CN" sz="28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构造出的序列首尾相连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形成一个类似</a:t>
            </a:r>
            <a:r>
              <a:rPr lang="en-US" altLang="zh-CN" sz="2800" dirty="0">
                <a:ea typeface="黑体" panose="02010609060101010101" pitchFamily="49" charset="-122"/>
              </a:rPr>
              <a:t>TSP</a:t>
            </a:r>
            <a:r>
              <a:rPr lang="zh-CN" altLang="zh-CN" sz="2800" dirty="0">
                <a:ea typeface="黑体" panose="02010609060101010101" pitchFamily="49" charset="-122"/>
              </a:rPr>
              <a:t>问题的回路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将回路从任意两个位置上断开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颠换后对接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如颠换对接后有更短的图距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则把对接后的回路作为新的回路继续改进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直到回路不再变短为止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如果</a:t>
            </a:r>
            <a:r>
              <a:rPr lang="zh-CN" altLang="zh-CN" sz="2800" dirty="0">
                <a:ea typeface="黑体" panose="02010609060101010101" pitchFamily="49" charset="-122"/>
              </a:rPr>
              <a:t>新的回路与之前的回路相比有较短的路程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则在新回路的基础上重复</a:t>
            </a:r>
            <a:r>
              <a:rPr lang="en-US" altLang="zh-CN" sz="2800" dirty="0">
                <a:ea typeface="黑体" panose="02010609060101010101" pitchFamily="49" charset="-122"/>
              </a:rPr>
              <a:t>Two-opt</a:t>
            </a:r>
            <a:r>
              <a:rPr lang="zh-CN" altLang="zh-CN" sz="2800" dirty="0">
                <a:ea typeface="黑体" panose="02010609060101010101" pitchFamily="49" charset="-122"/>
              </a:rPr>
              <a:t>改进算法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如果新的回路与之前的回路相比没有较短的路程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则在旧回路的其他位置上重复</a:t>
            </a:r>
            <a:r>
              <a:rPr lang="en-US" altLang="zh-CN" sz="2800" dirty="0">
                <a:ea typeface="黑体" panose="02010609060101010101" pitchFamily="49" charset="-122"/>
              </a:rPr>
              <a:t>Two-opt</a:t>
            </a:r>
            <a:r>
              <a:rPr lang="zh-CN" altLang="zh-CN" sz="2800" dirty="0">
                <a:ea typeface="黑体" panose="02010609060101010101" pitchFamily="49" charset="-122"/>
              </a:rPr>
              <a:t>改进算法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对最终得到的回路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把首尾相连的两个标记重新分开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或从最长的区间上将回路断开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就得到我们想要的连锁图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zh-CN" altLang="zh-CN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5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黑体" panose="02010609060101010101" pitchFamily="49" charset="-122"/>
              </a:rPr>
              <a:t>Two-opt</a:t>
            </a:r>
            <a:r>
              <a:rPr lang="zh-CN" altLang="zh-CN" b="1" dirty="0">
                <a:latin typeface="+mn-lt"/>
                <a:ea typeface="黑体" panose="02010609060101010101" pitchFamily="49" charset="-122"/>
              </a:rPr>
              <a:t>改进算法</a:t>
            </a:r>
            <a:r>
              <a:rPr lang="zh-CN" altLang="zh-CN" b="1" dirty="0" smtClean="0">
                <a:latin typeface="+mn-lt"/>
                <a:ea typeface="黑体" panose="02010609060101010101" pitchFamily="49" charset="-122"/>
              </a:rPr>
              <a:t>示意图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+mn-lt"/>
                <a:ea typeface="黑体" panose="02010609060101010101" pitchFamily="49" charset="-122"/>
              </a:rPr>
            </a:br>
            <a:r>
              <a:rPr lang="zh-CN" altLang="zh-CN" sz="3600" dirty="0" smtClean="0">
                <a:latin typeface="+mn-lt"/>
                <a:ea typeface="黑体" panose="02010609060101010101" pitchFamily="49" charset="-122"/>
              </a:rPr>
              <a:t>左</a:t>
            </a:r>
            <a:r>
              <a:rPr lang="zh-CN" altLang="zh-CN" sz="3600" dirty="0">
                <a:latin typeface="+mn-lt"/>
                <a:ea typeface="黑体" panose="02010609060101010101" pitchFamily="49" charset="-122"/>
              </a:rPr>
              <a:t>图为交换前的回路</a:t>
            </a:r>
            <a:r>
              <a:rPr lang="en-US" altLang="zh-CN" sz="36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zh-CN" sz="3600" dirty="0">
                <a:latin typeface="+mn-lt"/>
                <a:ea typeface="黑体" panose="02010609060101010101" pitchFamily="49" charset="-122"/>
              </a:rPr>
              <a:t>右图为交换后的回路</a:t>
            </a:r>
            <a:endParaRPr lang="zh-CN" altLang="en-US" sz="36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60720" y="3417320"/>
            <a:ext cx="43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/>
              <a:t>S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23" name="上弧形箭头 22"/>
          <p:cNvSpPr/>
          <p:nvPr/>
        </p:nvSpPr>
        <p:spPr>
          <a:xfrm rot="10836029">
            <a:off x="1820256" y="3580497"/>
            <a:ext cx="1887312" cy="72560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33738" y="3417320"/>
            <a:ext cx="43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 smtClean="0"/>
              <a:t>T1</a:t>
            </a:r>
            <a:endParaRPr lang="zh-CN" altLang="en-US" sz="1400" dirty="0"/>
          </a:p>
        </p:txBody>
      </p:sp>
      <p:sp>
        <p:nvSpPr>
          <p:cNvPr id="25" name="上弧形箭头 24"/>
          <p:cNvSpPr/>
          <p:nvPr/>
        </p:nvSpPr>
        <p:spPr>
          <a:xfrm>
            <a:off x="1914867" y="2604453"/>
            <a:ext cx="1865909" cy="672076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9003" y="3057056"/>
            <a:ext cx="43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/>
              <a:t>S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9874" y="3072700"/>
            <a:ext cx="43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/>
              <a:t>T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28" name="左弧形箭头 27"/>
          <p:cNvSpPr/>
          <p:nvPr/>
        </p:nvSpPr>
        <p:spPr>
          <a:xfrm rot="5400000">
            <a:off x="5276637" y="1952349"/>
            <a:ext cx="787246" cy="1893604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0920" y="3091863"/>
            <a:ext cx="43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 smtClean="0"/>
              <a:t>S1</a:t>
            </a:r>
            <a:endParaRPr lang="zh-CN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041040" y="3081992"/>
            <a:ext cx="43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 smtClean="0"/>
              <a:t>T2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20925" y="3407477"/>
            <a:ext cx="43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/>
              <a:t>S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2" name="上弧形箭头 31"/>
          <p:cNvSpPr/>
          <p:nvPr/>
        </p:nvSpPr>
        <p:spPr>
          <a:xfrm rot="10836029">
            <a:off x="4727323" y="3570654"/>
            <a:ext cx="1887312" cy="72560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0805" y="3407477"/>
            <a:ext cx="43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 smtClean="0"/>
              <a:t>T1</a:t>
            </a:r>
            <a:endParaRPr lang="zh-CN" altLang="en-US" sz="1400" dirty="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2319310" y="3279866"/>
            <a:ext cx="889204" cy="28091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344806" y="3264481"/>
            <a:ext cx="889204" cy="2495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3907719" y="3257366"/>
            <a:ext cx="766451" cy="3132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5234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Arial" charset="0"/>
              </a:rPr>
              <a:t>TSP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Arial" charset="0"/>
              </a:rPr>
              <a:t>问题的解与图谱之间的差异</a:t>
            </a:r>
            <a:endParaRPr lang="zh-CN" altLang="en-US" b="1" dirty="0">
              <a:latin typeface="+mn-lt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7920880" cy="51845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TSP is a closed route. There is no starting and ending points.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Linkage map </a:t>
            </a:r>
            <a:r>
              <a:rPr lang="en-US" altLang="zh-CN" dirty="0" smtClean="0"/>
              <a:t>is an open route. It has </a:t>
            </a:r>
            <a:r>
              <a:rPr lang="en-US" altLang="zh-CN" dirty="0"/>
              <a:t>a starting point and an ending </a:t>
            </a:r>
            <a:r>
              <a:rPr lang="en-US" altLang="zh-CN" dirty="0" smtClean="0"/>
              <a:t>point.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Criteria for the shortest map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Convert a TSP route to a map by breaking the TSP route from the longest interval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Map length = TSP route length – the longest interval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 The above criteria are used to determine whether a shorter map is found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6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latin typeface="+mn-lt"/>
                <a:ea typeface="黑体" panose="02010609060101010101" pitchFamily="49" charset="-122"/>
              </a:rPr>
              <a:t>TSP</a:t>
            </a:r>
            <a:r>
              <a:rPr lang="zh-CN" altLang="zh-CN" sz="4000" b="1" dirty="0" smtClean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求解步骤</a:t>
            </a:r>
            <a:r>
              <a:rPr lang="en-US" altLang="zh-CN" sz="4000" b="1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4000" b="1" dirty="0" smtClean="0">
                <a:latin typeface="+mn-lt"/>
                <a:ea typeface="黑体" panose="02010609060101010101" pitchFamily="49" charset="-122"/>
              </a:rPr>
              <a:t>：图谱调整算法</a:t>
            </a:r>
            <a:endParaRPr lang="en-US" altLang="zh-CN" sz="40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a typeface="黑体" panose="02010609060101010101" pitchFamily="49" charset="-122"/>
              </a:rPr>
              <a:t>对于只包含数十个标记的连锁群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通过步骤</a:t>
            </a:r>
            <a:r>
              <a:rPr lang="en-US" altLang="zh-CN" sz="28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一般就能得到最优的标记顺序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r>
              <a:rPr lang="zh-CN" altLang="zh-CN" sz="2800" dirty="0" smtClean="0">
                <a:ea typeface="黑体" panose="02010609060101010101" pitchFamily="49" charset="-122"/>
              </a:rPr>
              <a:t>当</a:t>
            </a:r>
            <a:r>
              <a:rPr lang="zh-CN" altLang="zh-CN" sz="2800" dirty="0">
                <a:ea typeface="黑体" panose="02010609060101010101" pitchFamily="49" charset="-122"/>
              </a:rPr>
              <a:t>标记更多时</a:t>
            </a:r>
            <a:r>
              <a:rPr lang="en-US" altLang="zh-CN" sz="2800" dirty="0">
                <a:ea typeface="黑体" panose="02010609060101010101" pitchFamily="49" charset="-122"/>
              </a:rPr>
              <a:t>, </a:t>
            </a:r>
            <a:r>
              <a:rPr lang="zh-CN" altLang="zh-CN" sz="2800" dirty="0">
                <a:ea typeface="黑体" panose="02010609060101010101" pitchFamily="49" charset="-122"/>
              </a:rPr>
              <a:t>步骤</a:t>
            </a:r>
            <a:r>
              <a:rPr lang="en-US" altLang="zh-CN" sz="2800" dirty="0"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ea typeface="黑体" panose="02010609060101010101" pitchFamily="49" charset="-122"/>
              </a:rPr>
              <a:t>得到的标记顺序还有进一步改进的必要</a:t>
            </a:r>
            <a:r>
              <a:rPr lang="en-US" altLang="zh-CN" sz="2800" dirty="0">
                <a:ea typeface="黑体" panose="02010609060101010101" pitchFamily="49" charset="-122"/>
              </a:rPr>
              <a:t>. </a:t>
            </a:r>
            <a:r>
              <a:rPr lang="zh-CN" altLang="zh-CN" sz="2800" dirty="0">
                <a:ea typeface="黑体" panose="02010609060101010101" pitchFamily="49" charset="-122"/>
              </a:rPr>
              <a:t>具体</a:t>
            </a:r>
            <a:r>
              <a:rPr lang="zh-CN" altLang="zh-CN" sz="2800" dirty="0" smtClean="0">
                <a:ea typeface="黑体" panose="02010609060101010101" pitchFamily="49" charset="-122"/>
              </a:rPr>
              <a:t>过程</a:t>
            </a:r>
            <a:r>
              <a:rPr lang="zh-CN" altLang="zh-CN" sz="2800" dirty="0">
                <a:ea typeface="黑体" panose="02010609060101010101" pitchFamily="49" charset="-122"/>
              </a:rPr>
              <a:t>如下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pPr lvl="1"/>
            <a:r>
              <a:rPr lang="zh-CN" altLang="zh-CN" sz="2400" dirty="0" smtClean="0">
                <a:ea typeface="黑体" panose="02010609060101010101" pitchFamily="49" charset="-122"/>
              </a:rPr>
              <a:t>选定</a:t>
            </a:r>
            <a:r>
              <a:rPr lang="zh-CN" altLang="zh-CN" sz="2400" dirty="0">
                <a:ea typeface="黑体" panose="02010609060101010101" pitchFamily="49" charset="-122"/>
              </a:rPr>
              <a:t>一个窗口大小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zh-CN" altLang="zh-CN" sz="2400" dirty="0">
                <a:ea typeface="黑体" panose="02010609060101010101" pitchFamily="49" charset="-122"/>
              </a:rPr>
              <a:t>一般在</a:t>
            </a:r>
            <a:r>
              <a:rPr lang="en-US" altLang="zh-CN" sz="2400" dirty="0">
                <a:ea typeface="黑体" panose="02010609060101010101" pitchFamily="49" charset="-122"/>
              </a:rPr>
              <a:t>5~10</a:t>
            </a:r>
            <a:r>
              <a:rPr lang="zh-CN" altLang="zh-CN" sz="2400" dirty="0">
                <a:ea typeface="黑体" panose="02010609060101010101" pitchFamily="49" charset="-122"/>
              </a:rPr>
              <a:t>个标记之间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zh-CN" sz="2400" dirty="0">
                <a:ea typeface="黑体" panose="02010609060101010101" pitchFamily="49" charset="-122"/>
              </a:rPr>
              <a:t>窗口太小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改进效果不明显</a:t>
            </a:r>
            <a:r>
              <a:rPr lang="en-US" altLang="zh-CN" sz="2400" dirty="0">
                <a:ea typeface="黑体" panose="02010609060101010101" pitchFamily="49" charset="-122"/>
              </a:rPr>
              <a:t>; </a:t>
            </a:r>
            <a:r>
              <a:rPr lang="zh-CN" altLang="zh-CN" sz="2400" dirty="0">
                <a:ea typeface="黑体" panose="02010609060101010101" pitchFamily="49" charset="-122"/>
              </a:rPr>
              <a:t>窗口太大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则耗时较长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zh-CN" sz="2400" dirty="0">
                <a:ea typeface="黑体" panose="02010609060101010101" pitchFamily="49" charset="-122"/>
              </a:rPr>
              <a:t>假定一个连锁群体上有</a:t>
            </a:r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zh-CN" altLang="zh-CN" sz="2400" dirty="0">
                <a:ea typeface="黑体" panose="02010609060101010101" pitchFamily="49" charset="-122"/>
              </a:rPr>
              <a:t>个标记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一般认为</a:t>
            </a:r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</a:rPr>
              <a:t>&gt;&gt;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endParaRPr lang="zh-CN" altLang="zh-CN" sz="2400" dirty="0">
              <a:ea typeface="黑体" panose="02010609060101010101" pitchFamily="49" charset="-122"/>
            </a:endParaRPr>
          </a:p>
          <a:p>
            <a:pPr lvl="1"/>
            <a:r>
              <a:rPr lang="zh-CN" altLang="zh-CN" sz="2400" dirty="0" smtClean="0">
                <a:ea typeface="黑体" panose="02010609060101010101" pitchFamily="49" charset="-122"/>
              </a:rPr>
              <a:t>对</a:t>
            </a:r>
            <a:r>
              <a:rPr lang="en-US" altLang="zh-CN" sz="2400" i="1" dirty="0" err="1"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</a:rPr>
              <a:t>=1, 2, …, </a:t>
            </a:r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</a:rPr>
              <a:t>-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zh-CN" altLang="zh-CN" sz="2400" dirty="0">
                <a:ea typeface="黑体" panose="02010609060101010101" pitchFamily="49" charset="-122"/>
              </a:rPr>
              <a:t>做循环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zh-CN" sz="2400" dirty="0">
                <a:ea typeface="黑体" panose="02010609060101010101" pitchFamily="49" charset="-122"/>
              </a:rPr>
              <a:t>对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zh-CN" altLang="zh-CN" sz="2400" dirty="0">
                <a:ea typeface="黑体" panose="02010609060101010101" pitchFamily="49" charset="-122"/>
              </a:rPr>
              <a:t>个标记</a:t>
            </a:r>
            <a:r>
              <a:rPr lang="en-US" altLang="zh-CN" sz="2400" dirty="0" err="1">
                <a:ea typeface="黑体" panose="02010609060101010101" pitchFamily="49" charset="-122"/>
              </a:rPr>
              <a:t>M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</a:rPr>
              <a:t>, M</a:t>
            </a:r>
            <a:r>
              <a:rPr lang="en-US" altLang="zh-CN" sz="2400" i="1" baseline="-25000" dirty="0">
                <a:ea typeface="黑体" panose="02010609060101010101" pitchFamily="49" charset="-122"/>
              </a:rPr>
              <a:t>i</a:t>
            </a:r>
            <a:r>
              <a:rPr lang="en-US" altLang="zh-CN" sz="2400" baseline="-25000" dirty="0">
                <a:ea typeface="黑体" panose="02010609060101010101" pitchFamily="49" charset="-122"/>
              </a:rPr>
              <a:t>+1</a:t>
            </a:r>
            <a:r>
              <a:rPr lang="en-US" altLang="zh-CN" sz="2400" dirty="0">
                <a:ea typeface="黑体" panose="02010609060101010101" pitchFamily="49" charset="-122"/>
              </a:rPr>
              <a:t>, …, </a:t>
            </a:r>
            <a:r>
              <a:rPr lang="en-US" altLang="zh-CN" sz="2400" dirty="0" err="1">
                <a:ea typeface="黑体" panose="02010609060101010101" pitchFamily="49" charset="-122"/>
              </a:rPr>
              <a:t>M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+</a:t>
            </a:r>
            <a:r>
              <a:rPr lang="en-US" altLang="zh-CN" sz="2400" i="1" baseline="-25000" dirty="0" err="1">
                <a:ea typeface="黑体" panose="02010609060101010101" pitchFamily="49" charset="-122"/>
              </a:rPr>
              <a:t>w</a:t>
            </a:r>
            <a:r>
              <a:rPr lang="zh-CN" altLang="zh-CN" sz="2400" dirty="0">
                <a:ea typeface="黑体" panose="02010609060101010101" pitchFamily="49" charset="-122"/>
              </a:rPr>
              <a:t>的所有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en-US" altLang="zh-CN" sz="2400" dirty="0">
                <a:ea typeface="黑体" panose="02010609060101010101" pitchFamily="49" charset="-122"/>
              </a:rPr>
              <a:t>!</a:t>
            </a:r>
            <a:r>
              <a:rPr lang="zh-CN" altLang="zh-CN" sz="2400" dirty="0">
                <a:ea typeface="黑体" panose="02010609060101010101" pitchFamily="49" charset="-122"/>
              </a:rPr>
              <a:t>个可能排列中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zh-CN" sz="2400" dirty="0">
                <a:ea typeface="黑体" panose="02010609060101010101" pitchFamily="49" charset="-122"/>
              </a:rPr>
              <a:t>寻找最短的一种排列顺序</a:t>
            </a:r>
            <a:r>
              <a:rPr lang="en-US" altLang="zh-CN" sz="2400" dirty="0">
                <a:ea typeface="黑体" panose="02010609060101010101" pitchFamily="49" charset="-122"/>
              </a:rPr>
              <a:t>. </a:t>
            </a:r>
            <a:r>
              <a:rPr lang="zh-CN" altLang="zh-CN" sz="2400" dirty="0">
                <a:ea typeface="黑体" panose="02010609060101010101" pitchFamily="49" charset="-122"/>
              </a:rPr>
              <a:t>例如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en-US" altLang="zh-CN" sz="2400" dirty="0">
                <a:ea typeface="黑体" panose="02010609060101010101" pitchFamily="49" charset="-122"/>
              </a:rPr>
              <a:t>=5</a:t>
            </a:r>
            <a:r>
              <a:rPr lang="zh-CN" altLang="zh-CN" sz="2400" dirty="0">
                <a:ea typeface="黑体" panose="02010609060101010101" pitchFamily="49" charset="-122"/>
              </a:rPr>
              <a:t>时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en-US" altLang="zh-CN" sz="2400" dirty="0">
                <a:ea typeface="黑体" panose="02010609060101010101" pitchFamily="49" charset="-122"/>
              </a:rPr>
              <a:t>!=120; 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en-US" altLang="zh-CN" sz="2400" dirty="0">
                <a:ea typeface="黑体" panose="02010609060101010101" pitchFamily="49" charset="-122"/>
              </a:rPr>
              <a:t>=8</a:t>
            </a:r>
            <a:r>
              <a:rPr lang="zh-CN" altLang="zh-CN" sz="2400" dirty="0">
                <a:ea typeface="黑体" panose="02010609060101010101" pitchFamily="49" charset="-122"/>
              </a:rPr>
              <a:t>时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w</a:t>
            </a:r>
            <a:r>
              <a:rPr lang="en-US" altLang="zh-CN" sz="2400" dirty="0">
                <a:ea typeface="黑体" panose="02010609060101010101" pitchFamily="49" charset="-122"/>
              </a:rPr>
              <a:t>!=40320. </a:t>
            </a:r>
            <a:endParaRPr lang="zh-CN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1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79208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sz="4000" b="1" cap="none" dirty="0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Arial" charset="0"/>
              </a:rPr>
              <a:t>QTL </a:t>
            </a:r>
            <a:r>
              <a:rPr lang="en-US" altLang="zh-CN" sz="4000" b="1" cap="none" dirty="0" err="1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Arial" charset="0"/>
              </a:rPr>
              <a:t>IciMapping</a:t>
            </a:r>
            <a:r>
              <a:rPr lang="zh-CN" altLang="en-US" sz="4000" b="1" cap="none" dirty="0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Arial" charset="0"/>
              </a:rPr>
              <a:t>中调整算法的标准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920880" cy="482453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cs typeface="Arial" charset="0"/>
              </a:rPr>
              <a:t>Four rippling </a:t>
            </a:r>
            <a:r>
              <a:rPr lang="en-US" altLang="zh-CN" dirty="0">
                <a:latin typeface="Arial" charset="0"/>
                <a:cs typeface="Arial" charset="0"/>
              </a:rPr>
              <a:t>criteria are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(</a:t>
            </a:r>
            <a:r>
              <a:rPr lang="en-US" altLang="zh-CN" dirty="0" err="1">
                <a:latin typeface="Arial" charset="0"/>
                <a:cs typeface="Arial" charset="0"/>
              </a:rPr>
              <a:t>i</a:t>
            </a:r>
            <a:r>
              <a:rPr lang="en-US" altLang="zh-CN" dirty="0">
                <a:latin typeface="Arial" charset="0"/>
                <a:cs typeface="Arial" charset="0"/>
              </a:rPr>
              <a:t>) SARF (Sum of Adjacent Recombination Frequencies)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(ii) SAD (Sum of Adjacent Distances)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(iii) SALOD (Sum of Adjacent LOD scores)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(iv) COUNT (number of recombination events)</a:t>
            </a:r>
          </a:p>
          <a:p>
            <a:r>
              <a:rPr lang="en-US" altLang="zh-CN" sz="2800" b="1" dirty="0">
                <a:latin typeface="Arial" charset="0"/>
                <a:cs typeface="Arial" charset="0"/>
              </a:rPr>
              <a:t>The only criteria: shortest map!</a:t>
            </a:r>
          </a:p>
        </p:txBody>
      </p:sp>
    </p:spTree>
    <p:extLst>
      <p:ext uri="{BB962C8B-B14F-4D97-AF65-F5344CB8AC3E}">
        <p14:creationId xmlns:p14="http://schemas.microsoft.com/office/powerpoint/2010/main" val="4556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84976" cy="648072"/>
          </a:xfrm>
        </p:spPr>
        <p:txBody>
          <a:bodyPr>
            <a:noAutofit/>
          </a:bodyPr>
          <a:lstStyle/>
          <a:p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大麦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DH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群体中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1H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染色体上</a:t>
            </a:r>
            <a:r>
              <a:rPr lang="en-US" altLang="zh-CN" sz="3600" b="1" dirty="0">
                <a:latin typeface="+mn-lt"/>
                <a:ea typeface="黑体" panose="02010609060101010101" pitchFamily="49" charset="-122"/>
              </a:rPr>
              <a:t>14</a:t>
            </a:r>
            <a:r>
              <a:rPr lang="zh-CN" altLang="zh-CN" sz="3600" b="1" dirty="0">
                <a:latin typeface="+mn-lt"/>
                <a:ea typeface="黑体" panose="02010609060101010101" pitchFamily="49" charset="-122"/>
              </a:rPr>
              <a:t>个标记的排序</a:t>
            </a:r>
            <a:endParaRPr lang="zh-CN" altLang="en-US" sz="3600" b="1" cap="none" dirty="0" smtClean="0">
              <a:solidFill>
                <a:schemeClr val="tx1"/>
              </a:solidFill>
              <a:latin typeface="+mn-lt"/>
              <a:ea typeface="黑体" panose="02010609060101010101" pitchFamily="49" charset="-122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79183"/>
              </p:ext>
            </p:extLst>
          </p:nvPr>
        </p:nvGraphicFramePr>
        <p:xfrm>
          <a:off x="467544" y="1160864"/>
          <a:ext cx="8280920" cy="536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610"/>
                <a:gridCol w="1567498"/>
                <a:gridCol w="1860420"/>
                <a:gridCol w="1616850"/>
                <a:gridCol w="1911542"/>
              </a:tblGrid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标记编号</a:t>
                      </a:r>
                      <a:endParaRPr lang="zh-CN" sz="22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标记名称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与下一个标记的间距</a:t>
                      </a: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 (cM)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染色体上位置</a:t>
                      </a: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 (cM) 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两个相邻区间上的干涉系数 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Act8A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10.88</a:t>
                      </a:r>
                      <a:endParaRPr lang="zh-CN" sz="2200" kern="100" dirty="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OP06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7.64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10.88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aHor2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60.59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18.52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0.1738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4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MWG943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13.07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79.11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0.9282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5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ABG464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19.28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92.18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0.6166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6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Dor3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3.55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111.46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0.0581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7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iPgd2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7.04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115.01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0.9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8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cMWG733A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3.56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122.05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9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AtpbA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13.61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125.61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drun8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4.88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139.22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ABC261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7.09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144.10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12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ABG710B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3.50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151.19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13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Aga7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5.70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154.69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14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MWG912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  <a:latin typeface="+mn-lt"/>
                          <a:ea typeface="黑体" panose="02010609060101010101" pitchFamily="49" charset="-122"/>
                        </a:rPr>
                        <a:t>160.39</a:t>
                      </a:r>
                      <a:endParaRPr lang="zh-CN" sz="2200" kern="100">
                        <a:effectLst/>
                        <a:latin typeface="+mn-lt"/>
                        <a:ea typeface="黑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2200" kern="100" dirty="0"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80920" cy="64807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000" b="1" cap="none" dirty="0" smtClean="0">
                <a:latin typeface="+mn-lt"/>
                <a:ea typeface="黑体" panose="02010609060101010101" pitchFamily="49" charset="-122"/>
                <a:cs typeface="Arial" pitchFamily="34" charset="0"/>
              </a:rPr>
              <a:t>连锁图谱与物理图谱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CBAA12BD-48B9-462B-9754-32E5A8747168}" type="slidenum">
              <a:rPr lang="en-US" altLang="zh-CN" smtClean="0"/>
              <a:pPr/>
              <a:t>88</a:t>
            </a:fld>
            <a:endParaRPr lang="en-US" altLang="zh-CN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23588"/>
              </p:ext>
            </p:extLst>
          </p:nvPr>
        </p:nvGraphicFramePr>
        <p:xfrm>
          <a:off x="395536" y="1412776"/>
          <a:ext cx="824783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18"/>
                <a:gridCol w="2520426"/>
                <a:gridCol w="2418743"/>
                <a:gridCol w="1280144"/>
              </a:tblGrid>
              <a:tr h="6897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Species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Size of haploid</a:t>
                      </a:r>
                      <a:r>
                        <a:rPr lang="en-US" altLang="zh-CN" sz="2400" b="1" baseline="0" dirty="0" smtClean="0">
                          <a:latin typeface="+mn-lt"/>
                          <a:cs typeface="Times New Roman" pitchFamily="18" charset="0"/>
                        </a:rPr>
                        <a:t> genome (</a:t>
                      </a: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kb)</a:t>
                      </a:r>
                      <a:r>
                        <a:rPr lang="en-US" altLang="zh-CN" sz="2400" b="1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Size of linkage map</a:t>
                      </a:r>
                      <a:r>
                        <a:rPr lang="zh-CN" altLang="en-US" sz="2400" b="1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400" b="1" dirty="0" err="1" smtClean="0">
                          <a:latin typeface="+mn-lt"/>
                          <a:cs typeface="Times New Roman" pitchFamily="18" charset="0"/>
                        </a:rPr>
                        <a:t>cM</a:t>
                      </a: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2400" b="1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kb/</a:t>
                      </a:r>
                      <a:r>
                        <a:rPr lang="en-US" altLang="zh-CN" sz="2400" b="1" dirty="0" err="1" smtClean="0">
                          <a:latin typeface="+mn-lt"/>
                          <a:cs typeface="Times New Roman" pitchFamily="18" charset="0"/>
                        </a:rPr>
                        <a:t>cM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Yeast</a:t>
                      </a:r>
                      <a:r>
                        <a:rPr lang="zh-CN" altLang="en-US" sz="2400" b="1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2.2×10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30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3700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1" dirty="0" err="1" smtClean="0">
                          <a:latin typeface="+mn-lt"/>
                          <a:cs typeface="Times New Roman" pitchFamily="18" charset="0"/>
                        </a:rPr>
                        <a:t>Neurospora</a:t>
                      </a:r>
                      <a:endParaRPr lang="zh-CN" altLang="en-US" sz="2400" b="1" i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4.2×10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30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500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80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1" dirty="0" smtClean="0">
                          <a:latin typeface="+mn-lt"/>
                          <a:cs typeface="Times New Roman" pitchFamily="18" charset="0"/>
                        </a:rPr>
                        <a:t>Arabidopsis</a:t>
                      </a:r>
                      <a:endParaRPr lang="zh-CN" altLang="en-US" sz="2400" b="1" i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7.0×10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30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500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140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1" dirty="0" smtClean="0">
                          <a:latin typeface="+mn-lt"/>
                          <a:cs typeface="Times New Roman" pitchFamily="18" charset="0"/>
                        </a:rPr>
                        <a:t>Drosophila</a:t>
                      </a:r>
                      <a:endParaRPr lang="zh-CN" altLang="en-US" sz="2400" b="1" i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2.0×10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30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290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700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Tomato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7.2×10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30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1400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510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Human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3.0×10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lang="zh-CN" altLang="en-US" sz="2400" b="1" baseline="30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2710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1110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1.6×10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zh-CN" altLang="en-US" sz="2400" b="1" baseline="30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2575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6214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Rice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4.4×10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30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1575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279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4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Corn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3.0×10</a:t>
                      </a:r>
                      <a:r>
                        <a:rPr lang="en-US" altLang="zh-CN" sz="2400" b="1" baseline="30000" dirty="0" smtClean="0"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lang="zh-CN" altLang="en-US" sz="2400" b="1" baseline="3000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1400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+mn-lt"/>
                          <a:cs typeface="Times New Roman" pitchFamily="18" charset="0"/>
                        </a:rPr>
                        <a:t>2140</a:t>
                      </a:r>
                      <a:endParaRPr lang="zh-CN" altLang="en-US" sz="24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55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种基因型的来历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从雌雄配子看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49549"/>
              </p:ext>
            </p:extLst>
          </p:nvPr>
        </p:nvGraphicFramePr>
        <p:xfrm>
          <a:off x="1145936" y="1484784"/>
          <a:ext cx="681044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918"/>
                <a:gridCol w="1331849"/>
                <a:gridCol w="1323912"/>
                <a:gridCol w="1323912"/>
                <a:gridCol w="1331849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雌配子</a:t>
                      </a:r>
                      <a:endParaRPr lang="zh-CN" altLang="en-US" sz="3200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雄配子</a:t>
                      </a:r>
                      <a:endParaRPr lang="zh-CN" altLang="en-US" sz="3200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AB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zh-CN" altLang="en-US" sz="3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zh-CN" altLang="en-US" sz="3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ab</a:t>
                      </a:r>
                      <a:endParaRPr lang="zh-CN" altLang="en-US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AB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AABB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AABb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AaBB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B0F0"/>
                          </a:solidFill>
                        </a:rPr>
                        <a:t>AB/ab</a:t>
                      </a:r>
                      <a:endParaRPr lang="zh-CN" altLang="en-US" sz="32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70C0"/>
                          </a:solidFill>
                        </a:rPr>
                        <a:t>Ab</a:t>
                      </a:r>
                      <a:endParaRPr lang="zh-CN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AABb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err="1" smtClean="0"/>
                        <a:t>AAbb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Ab/</a:t>
                      </a:r>
                      <a:r>
                        <a:rPr lang="en-US" altLang="zh-CN" sz="3200" b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zh-CN" altLang="en-US" sz="3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Aabb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zh-CN" altLang="en-US" sz="32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AaBB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Ab/</a:t>
                      </a:r>
                      <a:r>
                        <a:rPr lang="en-US" altLang="zh-CN" sz="3200" b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zh-CN" altLang="en-US" sz="3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err="1" smtClean="0"/>
                        <a:t>aaBB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aaBb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ab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B0F0"/>
                          </a:solidFill>
                        </a:rPr>
                        <a:t>AB/ab</a:t>
                      </a:r>
                      <a:endParaRPr lang="zh-CN" altLang="en-US" sz="32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Aabb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aaBb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err="1" smtClean="0"/>
                        <a:t>aabb</a:t>
                      </a:r>
                      <a:endParaRPr lang="zh-CN" altLang="en-US" sz="3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29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7696</Words>
  <Application>Microsoft Office PowerPoint</Application>
  <PresentationFormat>全屏显示(4:3)</PresentationFormat>
  <Paragraphs>947</Paragraphs>
  <Slides>88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0" baseType="lpstr">
      <vt:lpstr>Office 主题</vt:lpstr>
      <vt:lpstr>公式</vt:lpstr>
      <vt:lpstr>第二章 连锁分析和遗传图谱构建 </vt:lpstr>
      <vt:lpstr>连锁图谱在遗传研究中的重要性</vt:lpstr>
      <vt:lpstr>第二章 连锁分析和遗传图谱构建</vt:lpstr>
      <vt:lpstr>§2.1 世代转移矩阵</vt:lpstr>
      <vt:lpstr>连锁和交换经典遗传定律</vt:lpstr>
      <vt:lpstr>世代转移矩阵的定义</vt:lpstr>
      <vt:lpstr>两个座位上的10种基因型</vt:lpstr>
      <vt:lpstr>10种基因型的来历：从两个座位看</vt:lpstr>
      <vt:lpstr>10种基因型的来历：从雌雄配子看</vt:lpstr>
      <vt:lpstr>10种基因型的频率向量</vt:lpstr>
      <vt:lpstr>后续世代中10种基因型的频率向量</vt:lpstr>
      <vt:lpstr>转移矩阵</vt:lpstr>
      <vt:lpstr>转移矩阵的作用</vt:lpstr>
      <vt:lpstr>AABB和AABb与亲本P1回交</vt:lpstr>
      <vt:lpstr>AAbb和AaBB与亲本P1回交</vt:lpstr>
      <vt:lpstr>AB/ab与亲本P1回交</vt:lpstr>
      <vt:lpstr>Ab/aB与亲本P1回交</vt:lpstr>
      <vt:lpstr>Aabb和aaBB与亲本P1回交</vt:lpstr>
      <vt:lpstr>aaBb和aabb与亲本P1回交</vt:lpstr>
      <vt:lpstr>与亲本P1回交的转移矩阵</vt:lpstr>
      <vt:lpstr>与亲本P2回交的转移矩阵</vt:lpstr>
      <vt:lpstr>自交世代转移矩阵：双纯型</vt:lpstr>
      <vt:lpstr>自交世代转移矩阵：单纯或单杂型</vt:lpstr>
      <vt:lpstr>自交世代转移矩阵：双杂型AB/ab</vt:lpstr>
      <vt:lpstr>自交世代转移矩阵：双杂型Ab/aB</vt:lpstr>
      <vt:lpstr>自交世代转移矩阵</vt:lpstr>
      <vt:lpstr>加倍单倍体世代转移矩阵</vt:lpstr>
      <vt:lpstr>连续自交世代转移矩阵</vt:lpstr>
      <vt:lpstr>基因型理论频率的矩阵表示</vt:lpstr>
      <vt:lpstr>基因型理论频率与杂种F1的频率f(0)和转移矩阵的关系（1-10）</vt:lpstr>
      <vt:lpstr>基因型理论频率与杂种F1的频率f(0)和转移矩阵的关系（11-20）</vt:lpstr>
      <vt:lpstr>§2.3 两个标记/基因座位间重组率的估算</vt:lpstr>
      <vt:lpstr>DH群体中重组率的极大似然估计</vt:lpstr>
      <vt:lpstr>DH群体中重组率的极大似然估计</vt:lpstr>
      <vt:lpstr>DH群体中的期望基因型频率和观测值</vt:lpstr>
      <vt:lpstr>重组率的极大似然估计和显著性检验 1、建立重组率r的似然函数</vt:lpstr>
      <vt:lpstr>重组率的极大似然估计和显著性检验 2、建立对数似然函数</vt:lpstr>
      <vt:lpstr>重组率的极大似然估计和显著性检验 3、对对数似然函数求导</vt:lpstr>
      <vt:lpstr>重组率的极大似然估计和显著性检验 4、求解重组率r的极大似然估计</vt:lpstr>
      <vt:lpstr>重组率的极大似然估计和显著性检验 5、求重组率估计值的方差</vt:lpstr>
      <vt:lpstr>重组率的极大似然估计和显著性检验 6、重组率显著性的似然比检验</vt:lpstr>
      <vt:lpstr>重组率的极大似然估计和显著性检验 6、重组率显著性的似然比检验</vt:lpstr>
      <vt:lpstr>大麦DH中标记Act8A和OP06之间的重组率</vt:lpstr>
      <vt:lpstr>F2和F3群体中一个共显性座位A和一个显性座位B间6种基因型的理论频率</vt:lpstr>
      <vt:lpstr>重组率MLE的Newton迭代算法</vt:lpstr>
      <vt:lpstr>Newton迭代算法的几何原理</vt:lpstr>
      <vt:lpstr>Newton迭代算法的初始值选择</vt:lpstr>
      <vt:lpstr>F2群体中重组率估计的EM算法 </vt:lpstr>
      <vt:lpstr>F2群体中重组率估计的EM算法 </vt:lpstr>
      <vt:lpstr>三种重组率初始值下, EM算法六次迭代的结果</vt:lpstr>
      <vt:lpstr>EM迭代算法的初始值选择</vt:lpstr>
      <vt:lpstr>奇异分离现象</vt:lpstr>
      <vt:lpstr>奇异分离对重组率估计的影响 </vt:lpstr>
      <vt:lpstr>基因型aa相对于AA的选择系数s取不同值时重组率的估计值</vt:lpstr>
      <vt:lpstr>§2.5 作图函数和遗传图谱构建</vt:lpstr>
      <vt:lpstr>遗传连锁图谱</vt:lpstr>
      <vt:lpstr>三点分析</vt:lpstr>
      <vt:lpstr>无干涉时三个重组率的关系</vt:lpstr>
      <vt:lpstr>遗传干涉和干涉系数</vt:lpstr>
      <vt:lpstr>干涉系数的计算</vt:lpstr>
      <vt:lpstr>大麦DH群体中1H染色体上14个标记的成对重组率估计值</vt:lpstr>
      <vt:lpstr>干涉系数可正可负</vt:lpstr>
      <vt:lpstr>作图函数</vt:lpstr>
      <vt:lpstr>作图函数</vt:lpstr>
      <vt:lpstr>Morgan作图函数</vt:lpstr>
      <vt:lpstr>Haldane作图函数</vt:lpstr>
      <vt:lpstr>Kosambi作图函数</vt:lpstr>
      <vt:lpstr>不同作图函数的区别和使用</vt:lpstr>
      <vt:lpstr>遗传连锁图谱构建的步骤</vt:lpstr>
      <vt:lpstr>QTL IciMapping中的分群算法</vt:lpstr>
      <vt:lpstr>连锁图谱构建步骤一：分群</vt:lpstr>
      <vt:lpstr>情形1: k=0, 即当前没有任何标记群</vt:lpstr>
      <vt:lpstr>情形2: k&gt;0, 即已经产生一些标记群, 适用于有锚定标记的分群</vt:lpstr>
      <vt:lpstr>分群结果的不确定性</vt:lpstr>
      <vt:lpstr>QTL IciMapping中的排序算法</vt:lpstr>
      <vt:lpstr>组合数学中的旅行商问题 (traveling salesman problem, TSP)</vt:lpstr>
      <vt:lpstr>Finding the solutions </vt:lpstr>
      <vt:lpstr>The solution for TSP “sw24978”</vt:lpstr>
      <vt:lpstr>标记排序与TSP问题求解之间的相似性</vt:lpstr>
      <vt:lpstr>TSP问题求解步骤1：构造一个起始序列</vt:lpstr>
      <vt:lpstr>最近邻居算法构造起始序列</vt:lpstr>
      <vt:lpstr>TSP问题求解步骤2：序列改进的Two-opt算法</vt:lpstr>
      <vt:lpstr>Two-opt改进算法示意图 左图为交换前的回路, 右图为交换后的回路</vt:lpstr>
      <vt:lpstr>TSP问题的解与图谱之间的差异</vt:lpstr>
      <vt:lpstr>TSP问题求解步骤3：图谱调整算法</vt:lpstr>
      <vt:lpstr>QTL IciMapping中调整算法的标准</vt:lpstr>
      <vt:lpstr>大麦DH群体中1H染色体上14个标记的排序</vt:lpstr>
      <vt:lpstr>连锁图谱与物理图谱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遗传研究群体</dc:title>
  <dc:creator>WangJK</dc:creator>
  <cp:lastModifiedBy>2014CB138105</cp:lastModifiedBy>
  <cp:revision>92</cp:revision>
  <dcterms:created xsi:type="dcterms:W3CDTF">2017-03-09T00:37:14Z</dcterms:created>
  <dcterms:modified xsi:type="dcterms:W3CDTF">2017-08-18T03:24:22Z</dcterms:modified>
</cp:coreProperties>
</file>