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8" r:id="rId3"/>
    <p:sldId id="266" r:id="rId4"/>
    <p:sldId id="259" r:id="rId5"/>
    <p:sldId id="265" r:id="rId6"/>
    <p:sldId id="267" r:id="rId7"/>
    <p:sldId id="268" r:id="rId8"/>
    <p:sldId id="269" r:id="rId9"/>
    <p:sldId id="270" r:id="rId10"/>
    <p:sldId id="271" r:id="rId11"/>
    <p:sldId id="272" r:id="rId12"/>
    <p:sldId id="273" r:id="rId13"/>
    <p:sldId id="274" r:id="rId14"/>
    <p:sldId id="276" r:id="rId15"/>
    <p:sldId id="275" r:id="rId16"/>
    <p:sldId id="277" r:id="rId17"/>
    <p:sldId id="278" r:id="rId18"/>
    <p:sldId id="281" r:id="rId19"/>
    <p:sldId id="279" r:id="rId20"/>
    <p:sldId id="280" r:id="rId21"/>
    <p:sldId id="282" r:id="rId22"/>
    <p:sldId id="261" r:id="rId23"/>
    <p:sldId id="283" r:id="rId24"/>
    <p:sldId id="284" r:id="rId25"/>
    <p:sldId id="286"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260" r:id="rId50"/>
    <p:sldId id="309" r:id="rId51"/>
    <p:sldId id="310" r:id="rId52"/>
    <p:sldId id="311" r:id="rId53"/>
    <p:sldId id="312" r:id="rId54"/>
    <p:sldId id="313" r:id="rId55"/>
    <p:sldId id="314" r:id="rId56"/>
    <p:sldId id="315" r:id="rId57"/>
    <p:sldId id="316" r:id="rId58"/>
    <p:sldId id="262" r:id="rId59"/>
    <p:sldId id="317" r:id="rId60"/>
    <p:sldId id="318" r:id="rId61"/>
    <p:sldId id="319" r:id="rId62"/>
    <p:sldId id="320" r:id="rId63"/>
    <p:sldId id="321" r:id="rId64"/>
    <p:sldId id="322" r:id="rId65"/>
    <p:sldId id="323" r:id="rId66"/>
    <p:sldId id="324" r:id="rId67"/>
    <p:sldId id="325" r:id="rId68"/>
    <p:sldId id="326" r:id="rId69"/>
    <p:sldId id="327" r:id="rId70"/>
    <p:sldId id="329" r:id="rId71"/>
    <p:sldId id="328" r:id="rId72"/>
    <p:sldId id="263" r:id="rId73"/>
    <p:sldId id="331" r:id="rId74"/>
    <p:sldId id="330" r:id="rId75"/>
    <p:sldId id="332" r:id="rId76"/>
    <p:sldId id="333" r:id="rId77"/>
    <p:sldId id="335" r:id="rId78"/>
    <p:sldId id="334" r:id="rId79"/>
    <p:sldId id="336" r:id="rId80"/>
    <p:sldId id="337" r:id="rId81"/>
    <p:sldId id="338" r:id="rId82"/>
    <p:sldId id="339" r:id="rId83"/>
    <p:sldId id="340" r:id="rId84"/>
    <p:sldId id="264" r:id="rId85"/>
    <p:sldId id="341" r:id="rId86"/>
    <p:sldId id="342" r:id="rId87"/>
    <p:sldId id="343" r:id="rId88"/>
    <p:sldId id="344" r:id="rId89"/>
    <p:sldId id="345" r:id="rId90"/>
    <p:sldId id="346" r:id="rId91"/>
    <p:sldId id="347" r:id="rId92"/>
    <p:sldId id="348" r:id="rId93"/>
    <p:sldId id="349" r:id="rId94"/>
    <p:sldId id="350" r:id="rId9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4" autoAdjust="0"/>
    <p:restoredTop sz="94660"/>
  </p:normalViewPr>
  <p:slideViewPr>
    <p:cSldViewPr>
      <p:cViewPr varScale="1">
        <p:scale>
          <a:sx n="69" d="100"/>
          <a:sy n="69" d="100"/>
        </p:scale>
        <p:origin x="-67" y="-4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8D2516-25A6-4105-8852-9E73ABAFF09B}" type="datetimeFigureOut">
              <a:rPr lang="zh-CN" altLang="en-US" smtClean="0"/>
              <a:t>2017/8/11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BD211-6D2A-4018-982E-B30B513C1505}" type="slidenum">
              <a:rPr lang="zh-CN" altLang="en-US" smtClean="0"/>
              <a:t>‹#›</a:t>
            </a:fld>
            <a:endParaRPr lang="zh-CN" altLang="en-US"/>
          </a:p>
        </p:txBody>
      </p:sp>
    </p:spTree>
    <p:extLst>
      <p:ext uri="{BB962C8B-B14F-4D97-AF65-F5344CB8AC3E}">
        <p14:creationId xmlns:p14="http://schemas.microsoft.com/office/powerpoint/2010/main" val="193056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0BD211-6D2A-4018-982E-B30B513C1505}" type="slidenum">
              <a:rPr lang="zh-CN" altLang="en-US" smtClean="0"/>
              <a:t>5</a:t>
            </a:fld>
            <a:endParaRPr lang="zh-CN" altLang="en-US"/>
          </a:p>
        </p:txBody>
      </p:sp>
    </p:spTree>
    <p:extLst>
      <p:ext uri="{BB962C8B-B14F-4D97-AF65-F5344CB8AC3E}">
        <p14:creationId xmlns:p14="http://schemas.microsoft.com/office/powerpoint/2010/main" val="715424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2017/8/11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sbreeding.net/" TargetMode="External"/><Relationship Id="rId2" Type="http://schemas.openxmlformats.org/officeDocument/2006/relationships/hyperlink" Target="mailto:wangjiankang@caas.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7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6.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8.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ea typeface="黑体" panose="02010609060101010101" pitchFamily="49" charset="-122"/>
              </a:rPr>
              <a:t>第七章 </a:t>
            </a:r>
            <a:r>
              <a:rPr lang="en-US" altLang="zh-CN" b="1" dirty="0" smtClean="0">
                <a:ea typeface="黑体" panose="02010609060101010101" pitchFamily="49" charset="-122"/>
              </a:rPr>
              <a:t/>
            </a:r>
            <a:br>
              <a:rPr lang="en-US" altLang="zh-CN" b="1" dirty="0" smtClean="0">
                <a:ea typeface="黑体" panose="02010609060101010101" pitchFamily="49" charset="-122"/>
              </a:rPr>
            </a:br>
            <a:r>
              <a:rPr lang="en-US" altLang="zh-CN" b="1" dirty="0" smtClean="0">
                <a:ea typeface="黑体" panose="02010609060101010101" pitchFamily="49" charset="-122"/>
              </a:rPr>
              <a:t>QTL</a:t>
            </a:r>
            <a:r>
              <a:rPr lang="zh-CN" altLang="en-US" b="1" dirty="0">
                <a:ea typeface="黑体" panose="02010609060101010101" pitchFamily="49" charset="-122"/>
              </a:rPr>
              <a:t>作图中的其它常见问题</a:t>
            </a:r>
            <a:endParaRPr lang="zh-CN" altLang="en-US" b="1" dirty="0">
              <a:latin typeface="+mn-lt"/>
              <a:ea typeface="黑体" panose="02010609060101010101" pitchFamily="49" charset="-122"/>
            </a:endParaRPr>
          </a:p>
        </p:txBody>
      </p:sp>
      <p:sp>
        <p:nvSpPr>
          <p:cNvPr id="3" name="副标题 2"/>
          <p:cNvSpPr>
            <a:spLocks noGrp="1"/>
          </p:cNvSpPr>
          <p:nvPr>
            <p:ph type="subTitle" idx="1"/>
          </p:nvPr>
        </p:nvSpPr>
        <p:spPr>
          <a:xfrm>
            <a:off x="1371600" y="3886200"/>
            <a:ext cx="6400800" cy="2063080"/>
          </a:xfrm>
        </p:spPr>
        <p:txBody>
          <a:bodyPr>
            <a:normAutofit fontScale="92500" lnSpcReduction="10000"/>
          </a:bodyPr>
          <a:lstStyle/>
          <a:p>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王建康，李慧慧，张鲁</a:t>
            </a:r>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燕</a:t>
            </a:r>
            <a:endParaRPr lang="en-US" altLang="zh-CN"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中国</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农业科学院作物科学研究所</a:t>
            </a:r>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hlinkClick r:id="rId2"/>
              </a:rPr>
              <a:t>wangjiankang@caas.cn</a:t>
            </a:r>
            <a:endPar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hlinkClick r:id="rId3"/>
              </a:rPr>
              <a:t>http://www.isbreeding.net</a:t>
            </a: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0732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b="1" dirty="0">
                <a:latin typeface="+mn-lt"/>
                <a:ea typeface="黑体" panose="02010609060101010101" pitchFamily="49" charset="-122"/>
              </a:rPr>
              <a:t>两</a:t>
            </a:r>
            <a:r>
              <a:rPr lang="zh-CN" altLang="en-US" sz="4000" b="1" dirty="0" smtClean="0">
                <a:latin typeface="+mn-lt"/>
                <a:ea typeface="黑体" panose="02010609060101010101" pitchFamily="49" charset="-122"/>
              </a:rPr>
              <a:t>个独立遗传</a:t>
            </a:r>
            <a:r>
              <a:rPr lang="en-US" altLang="zh-CN" sz="4000" b="1" dirty="0" smtClean="0">
                <a:latin typeface="+mn-lt"/>
                <a:ea typeface="黑体" panose="02010609060101010101" pitchFamily="49" charset="-122"/>
              </a:rPr>
              <a:t>QTL</a:t>
            </a:r>
            <a:r>
              <a:rPr lang="zh-CN" altLang="zh-CN" sz="4000" b="1" dirty="0">
                <a:latin typeface="+mn-lt"/>
                <a:ea typeface="黑体" panose="02010609060101010101" pitchFamily="49" charset="-122"/>
              </a:rPr>
              <a:t>的</a:t>
            </a:r>
            <a:r>
              <a:rPr lang="zh-CN" altLang="zh-CN" sz="4000" b="1" dirty="0" smtClean="0">
                <a:latin typeface="+mn-lt"/>
                <a:ea typeface="黑体" panose="02010609060101010101" pitchFamily="49" charset="-122"/>
              </a:rPr>
              <a:t>遗传方差</a:t>
            </a:r>
            <a:r>
              <a:rPr lang="zh-CN" altLang="en-US" sz="4000" b="1" dirty="0" smtClean="0">
                <a:latin typeface="+mn-lt"/>
                <a:ea typeface="黑体" panose="02010609060101010101" pitchFamily="49" charset="-122"/>
              </a:rPr>
              <a:t>和</a:t>
            </a:r>
            <a:r>
              <a:rPr lang="en-US" altLang="zh-CN" sz="4000" b="1" dirty="0" smtClean="0">
                <a:latin typeface="+mn-lt"/>
                <a:ea typeface="黑体" panose="02010609060101010101" pitchFamily="49" charset="-122"/>
              </a:rPr>
              <a:t>PVE</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95536" y="1124744"/>
            <a:ext cx="8352928" cy="5256584"/>
          </a:xfrm>
        </p:spPr>
        <p:txBody>
          <a:bodyPr>
            <a:normAutofit/>
          </a:bodyPr>
          <a:lstStyle/>
          <a:p>
            <a:r>
              <a:rPr lang="ar-SA" altLang="zh-CN" sz="2800" dirty="0">
                <a:ea typeface="黑体" panose="02010609060101010101" pitchFamily="49" charset="-122"/>
              </a:rPr>
              <a:t>从等式</a:t>
            </a:r>
            <a:r>
              <a:rPr lang="de-AT" altLang="zh-CN" sz="2800" dirty="0">
                <a:ea typeface="黑体" panose="02010609060101010101" pitchFamily="49" charset="-122"/>
              </a:rPr>
              <a:t> (7.1.6) </a:t>
            </a:r>
            <a:r>
              <a:rPr lang="ar-SA" altLang="zh-CN" sz="2800" dirty="0">
                <a:ea typeface="黑体" panose="02010609060101010101" pitchFamily="49" charset="-122"/>
              </a:rPr>
              <a:t>不难看出</a:t>
            </a:r>
            <a:r>
              <a:rPr lang="de-AT" altLang="zh-CN" sz="2800" dirty="0">
                <a:ea typeface="黑体" panose="02010609060101010101" pitchFamily="49" charset="-122"/>
              </a:rPr>
              <a:t>, </a:t>
            </a:r>
            <a:r>
              <a:rPr lang="ar-SA" altLang="zh-CN" sz="2800" dirty="0">
                <a:ea typeface="黑体" panose="02010609060101010101" pitchFamily="49" charset="-122"/>
              </a:rPr>
              <a:t>只有在</a:t>
            </a:r>
            <a:r>
              <a:rPr lang="de-AT" altLang="zh-CN" sz="2800" i="1" dirty="0">
                <a:ea typeface="黑体" panose="02010609060101010101" pitchFamily="49" charset="-122"/>
              </a:rPr>
              <a:t>r</a:t>
            </a:r>
            <a:r>
              <a:rPr lang="de-AT" altLang="zh-CN" sz="2800" dirty="0">
                <a:ea typeface="黑体" panose="02010609060101010101" pitchFamily="49" charset="-122"/>
              </a:rPr>
              <a:t>=0.5</a:t>
            </a:r>
            <a:r>
              <a:rPr lang="ar-SA" altLang="zh-CN" sz="2800" dirty="0" smtClean="0">
                <a:ea typeface="黑体" panose="02010609060101010101" pitchFamily="49" charset="-122"/>
              </a:rPr>
              <a:t>的情况下才有</a:t>
            </a:r>
            <a:endParaRPr lang="en-US" altLang="zh-CN" sz="2800" dirty="0" smtClean="0">
              <a:ea typeface="黑体" panose="02010609060101010101" pitchFamily="49" charset="-122"/>
            </a:endParaRPr>
          </a:p>
          <a:p>
            <a:endParaRPr lang="en-US" altLang="zh-CN" sz="2800" dirty="0">
              <a:ea typeface="黑体" panose="02010609060101010101" pitchFamily="49" charset="-122"/>
            </a:endParaRPr>
          </a:p>
          <a:p>
            <a:endParaRPr lang="en-US" altLang="zh-CN" sz="2800" dirty="0" smtClean="0">
              <a:ea typeface="黑体" panose="02010609060101010101" pitchFamily="49" charset="-122"/>
            </a:endParaRPr>
          </a:p>
          <a:p>
            <a:r>
              <a:rPr lang="ar-SA" altLang="zh-CN" sz="2800" dirty="0" smtClean="0">
                <a:ea typeface="黑体" panose="02010609060101010101" pitchFamily="49" charset="-122"/>
              </a:rPr>
              <a:t>例如</a:t>
            </a:r>
            <a:r>
              <a:rPr lang="de-AT" altLang="zh-CN" sz="2800" dirty="0">
                <a:ea typeface="黑体" panose="02010609060101010101" pitchFamily="49" charset="-122"/>
              </a:rPr>
              <a:t>, </a:t>
            </a:r>
            <a:r>
              <a:rPr lang="ar-SA" altLang="zh-CN" sz="2800" dirty="0">
                <a:ea typeface="黑体" panose="02010609060101010101" pitchFamily="49" charset="-122"/>
              </a:rPr>
              <a:t>当</a:t>
            </a:r>
            <a:r>
              <a:rPr lang="de-AT" altLang="zh-CN" sz="2800" i="1" dirty="0">
                <a:ea typeface="黑体" panose="02010609060101010101" pitchFamily="49" charset="-122"/>
              </a:rPr>
              <a:t>a</a:t>
            </a:r>
            <a:r>
              <a:rPr lang="de-AT" altLang="zh-CN" sz="2800" baseline="-25000" dirty="0">
                <a:ea typeface="黑体" panose="02010609060101010101" pitchFamily="49" charset="-122"/>
              </a:rPr>
              <a:t>1</a:t>
            </a:r>
            <a:r>
              <a:rPr lang="de-AT" altLang="zh-CN" sz="2800" dirty="0">
                <a:ea typeface="黑体" panose="02010609060101010101" pitchFamily="49" charset="-122"/>
              </a:rPr>
              <a:t>=1.0, </a:t>
            </a:r>
            <a:r>
              <a:rPr lang="de-AT" altLang="zh-CN" sz="2800" i="1" dirty="0">
                <a:ea typeface="黑体" panose="02010609060101010101" pitchFamily="49" charset="-122"/>
              </a:rPr>
              <a:t>a</a:t>
            </a:r>
            <a:r>
              <a:rPr lang="de-AT" altLang="zh-CN" sz="2800" baseline="-25000" dirty="0">
                <a:ea typeface="黑体" panose="02010609060101010101" pitchFamily="49" charset="-122"/>
              </a:rPr>
              <a:t>2</a:t>
            </a:r>
            <a:r>
              <a:rPr lang="de-AT" altLang="zh-CN" sz="2800" dirty="0">
                <a:ea typeface="黑体" panose="02010609060101010101" pitchFamily="49" charset="-122"/>
              </a:rPr>
              <a:t>=1.0, </a:t>
            </a:r>
            <a:r>
              <a:rPr lang="zh-CN" altLang="en-US" sz="2800" dirty="0">
                <a:ea typeface="黑体" panose="02010609060101010101" pitchFamily="49" charset="-122"/>
              </a:rPr>
              <a:t>误差</a:t>
            </a:r>
            <a:r>
              <a:rPr lang="zh-CN" altLang="en-US" sz="2800" dirty="0" smtClean="0">
                <a:ea typeface="黑体" panose="02010609060101010101" pitchFamily="49" charset="-122"/>
              </a:rPr>
              <a:t>方差</a:t>
            </a:r>
            <a:r>
              <a:rPr lang="en-US" altLang="zh-CN" sz="2800" dirty="0" smtClean="0">
                <a:ea typeface="黑体" panose="02010609060101010101" pitchFamily="49" charset="-122"/>
              </a:rPr>
              <a:t>=0.4</a:t>
            </a:r>
            <a:r>
              <a:rPr lang="ar-SA" altLang="zh-CN" sz="2800" dirty="0" smtClean="0">
                <a:ea typeface="黑体" panose="02010609060101010101" pitchFamily="49" charset="-122"/>
              </a:rPr>
              <a:t>时</a:t>
            </a:r>
            <a:r>
              <a:rPr lang="de-AT" altLang="zh-CN" sz="2800" dirty="0">
                <a:ea typeface="黑体" panose="02010609060101010101" pitchFamily="49" charset="-122"/>
              </a:rPr>
              <a:t>, </a:t>
            </a:r>
            <a:r>
              <a:rPr lang="ar-SA" altLang="zh-CN" sz="2800" dirty="0">
                <a:ea typeface="黑体" panose="02010609060101010101" pitchFamily="49" charset="-122"/>
              </a:rPr>
              <a:t>两个</a:t>
            </a:r>
            <a:r>
              <a:rPr lang="de-AT" altLang="zh-CN" sz="2800" dirty="0">
                <a:ea typeface="黑体" panose="02010609060101010101" pitchFamily="49" charset="-122"/>
              </a:rPr>
              <a:t>QTL</a:t>
            </a:r>
            <a:r>
              <a:rPr lang="ar-SA" altLang="zh-CN" sz="2800" dirty="0" smtClean="0">
                <a:ea typeface="黑体" panose="02010609060101010101" pitchFamily="49" charset="-122"/>
              </a:rPr>
              <a:t>各自的遗传方差为</a:t>
            </a:r>
            <a:r>
              <a:rPr lang="de-AT" altLang="zh-CN" sz="2800" dirty="0">
                <a:ea typeface="黑体" panose="02010609060101010101" pitchFamily="49" charset="-122"/>
              </a:rPr>
              <a:t>1</a:t>
            </a:r>
            <a:r>
              <a:rPr lang="de-AT" altLang="zh-CN" sz="2800" dirty="0" smtClean="0">
                <a:ea typeface="黑体" panose="02010609060101010101" pitchFamily="49" charset="-122"/>
              </a:rPr>
              <a:t>. </a:t>
            </a:r>
            <a:r>
              <a:rPr lang="ar-SA" altLang="zh-CN" sz="2800" dirty="0">
                <a:ea typeface="黑体" panose="02010609060101010101" pitchFamily="49" charset="-122"/>
              </a:rPr>
              <a:t>当</a:t>
            </a:r>
            <a:r>
              <a:rPr lang="de-AT" altLang="zh-CN" sz="2800" i="1" dirty="0">
                <a:ea typeface="黑体" panose="02010609060101010101" pitchFamily="49" charset="-122"/>
              </a:rPr>
              <a:t>r</a:t>
            </a:r>
            <a:r>
              <a:rPr lang="de-AT" altLang="zh-CN" sz="2800" dirty="0">
                <a:ea typeface="黑体" panose="02010609060101010101" pitchFamily="49" charset="-122"/>
              </a:rPr>
              <a:t>=0.5</a:t>
            </a:r>
            <a:r>
              <a:rPr lang="ar-SA" altLang="zh-CN" sz="2800" dirty="0">
                <a:ea typeface="黑体" panose="02010609060101010101" pitchFamily="49" charset="-122"/>
              </a:rPr>
              <a:t>时</a:t>
            </a:r>
            <a:r>
              <a:rPr lang="de-AT" altLang="zh-CN" sz="2800" dirty="0">
                <a:ea typeface="黑体" panose="02010609060101010101" pitchFamily="49" charset="-122"/>
              </a:rPr>
              <a:t>, </a:t>
            </a:r>
            <a:r>
              <a:rPr lang="ar-SA" altLang="zh-CN" sz="2800" dirty="0" smtClean="0">
                <a:ea typeface="黑体" panose="02010609060101010101" pitchFamily="49" charset="-122"/>
              </a:rPr>
              <a:t>总的遗传方差</a:t>
            </a:r>
            <a:r>
              <a:rPr lang="de-AT" altLang="zh-CN" sz="2800" dirty="0" smtClean="0">
                <a:ea typeface="黑体" panose="02010609060101010101" pitchFamily="49" charset="-122"/>
              </a:rPr>
              <a:t>=2, </a:t>
            </a:r>
            <a:r>
              <a:rPr lang="ar-SA" altLang="zh-CN" sz="2800" dirty="0" smtClean="0">
                <a:ea typeface="黑体" panose="02010609060101010101" pitchFamily="49" charset="-122"/>
              </a:rPr>
              <a:t>表型方差</a:t>
            </a:r>
            <a:r>
              <a:rPr lang="en-US" altLang="zh-CN" sz="2800" dirty="0" smtClean="0">
                <a:ea typeface="黑体" panose="02010609060101010101" pitchFamily="49" charset="-122"/>
              </a:rPr>
              <a:t>=2.4</a:t>
            </a:r>
            <a:r>
              <a:rPr lang="de-AT" altLang="zh-CN" sz="2800" dirty="0" smtClean="0">
                <a:ea typeface="黑体" panose="02010609060101010101" pitchFamily="49" charset="-122"/>
              </a:rPr>
              <a:t>, </a:t>
            </a:r>
            <a:r>
              <a:rPr lang="ar-SA" altLang="zh-CN" sz="2800" dirty="0">
                <a:ea typeface="黑体" panose="02010609060101010101" pitchFamily="49" charset="-122"/>
              </a:rPr>
              <a:t>遗传力为</a:t>
            </a:r>
            <a:r>
              <a:rPr lang="de-AT" altLang="zh-CN" sz="2800" dirty="0">
                <a:ea typeface="黑体" panose="02010609060101010101" pitchFamily="49" charset="-122"/>
              </a:rPr>
              <a:t>0.833. </a:t>
            </a:r>
            <a:r>
              <a:rPr lang="ar-SA" altLang="zh-CN" sz="2800" dirty="0">
                <a:ea typeface="黑体" panose="02010609060101010101" pitchFamily="49" charset="-122"/>
              </a:rPr>
              <a:t>两个</a:t>
            </a:r>
            <a:r>
              <a:rPr lang="de-AT" altLang="zh-CN" sz="2800" dirty="0">
                <a:ea typeface="黑体" panose="02010609060101010101" pitchFamily="49" charset="-122"/>
              </a:rPr>
              <a:t>QTL</a:t>
            </a:r>
            <a:r>
              <a:rPr lang="ar-SA" altLang="zh-CN" sz="2800" dirty="0">
                <a:ea typeface="黑体" panose="02010609060101010101" pitchFamily="49" charset="-122"/>
              </a:rPr>
              <a:t>的理论</a:t>
            </a:r>
            <a:r>
              <a:rPr lang="de-AT" altLang="zh-CN" sz="2800" dirty="0">
                <a:ea typeface="黑体" panose="02010609060101010101" pitchFamily="49" charset="-122"/>
              </a:rPr>
              <a:t>PVE</a:t>
            </a:r>
            <a:r>
              <a:rPr lang="ar-SA" altLang="zh-CN" sz="2800" dirty="0">
                <a:ea typeface="黑体" panose="02010609060101010101" pitchFamily="49" charset="-122"/>
              </a:rPr>
              <a:t>均为</a:t>
            </a:r>
            <a:r>
              <a:rPr lang="de-AT" altLang="zh-CN" sz="2800" dirty="0">
                <a:ea typeface="黑体" panose="02010609060101010101" pitchFamily="49" charset="-122"/>
              </a:rPr>
              <a:t>41.7%, </a:t>
            </a:r>
            <a:r>
              <a:rPr lang="ar-SA" altLang="zh-CN" sz="2800" dirty="0">
                <a:ea typeface="黑体" panose="02010609060101010101" pitchFamily="49" charset="-122"/>
              </a:rPr>
              <a:t>两个</a:t>
            </a:r>
            <a:r>
              <a:rPr lang="de-AT" altLang="zh-CN" sz="2800" dirty="0">
                <a:ea typeface="黑体" panose="02010609060101010101" pitchFamily="49" charset="-122"/>
              </a:rPr>
              <a:t>QTL</a:t>
            </a:r>
            <a:r>
              <a:rPr lang="ar-SA" altLang="zh-CN" sz="2800" dirty="0">
                <a:ea typeface="黑体" panose="02010609060101010101" pitchFamily="49" charset="-122"/>
              </a:rPr>
              <a:t>的</a:t>
            </a:r>
            <a:r>
              <a:rPr lang="de-AT" altLang="zh-CN" sz="2800" dirty="0">
                <a:ea typeface="黑体" panose="02010609060101010101" pitchFamily="49" charset="-122"/>
              </a:rPr>
              <a:t>PVE</a:t>
            </a:r>
            <a:r>
              <a:rPr lang="ar-SA" altLang="zh-CN" sz="2800" dirty="0">
                <a:ea typeface="黑体" panose="02010609060101010101" pitchFamily="49" charset="-122"/>
              </a:rPr>
              <a:t>之和等于遗传力</a:t>
            </a:r>
            <a:r>
              <a:rPr lang="de-AT" altLang="zh-CN" sz="2800" dirty="0">
                <a:ea typeface="黑体" panose="02010609060101010101" pitchFamily="49" charset="-122"/>
              </a:rPr>
              <a:t>, </a:t>
            </a:r>
            <a:r>
              <a:rPr lang="ar-SA" altLang="zh-CN" sz="2800" dirty="0">
                <a:ea typeface="黑体" panose="02010609060101010101" pitchFamily="49" charset="-122"/>
              </a:rPr>
              <a:t>即总遗传方差占表型方差的比例</a:t>
            </a:r>
            <a:r>
              <a:rPr lang="de-AT" altLang="zh-CN" sz="2800" dirty="0">
                <a:ea typeface="黑体" panose="02010609060101010101" pitchFamily="49" charset="-122"/>
              </a:rPr>
              <a:t>. </a:t>
            </a:r>
            <a:endParaRPr lang="de-AT" altLang="zh-CN" sz="2800" dirty="0" smtClean="0">
              <a:ea typeface="黑体" panose="02010609060101010101" pitchFamily="49" charset="-122"/>
            </a:endParaRPr>
          </a:p>
          <a:p>
            <a:r>
              <a:rPr lang="ar-SA" altLang="zh-CN" sz="2800" dirty="0" smtClean="0">
                <a:ea typeface="黑体" panose="02010609060101010101" pitchFamily="49" charset="-122"/>
              </a:rPr>
              <a:t>在独立遗传的情况下</a:t>
            </a:r>
            <a:r>
              <a:rPr lang="de-AT" altLang="zh-CN" sz="2800" dirty="0">
                <a:ea typeface="黑体" panose="02010609060101010101" pitchFamily="49" charset="-122"/>
              </a:rPr>
              <a:t>, QTL</a:t>
            </a:r>
            <a:r>
              <a:rPr lang="ar-SA" altLang="zh-CN" sz="2800" dirty="0">
                <a:ea typeface="黑体" panose="02010609060101010101" pitchFamily="49" charset="-122"/>
              </a:rPr>
              <a:t>效应正负号的改变</a:t>
            </a:r>
            <a:r>
              <a:rPr lang="de-AT" altLang="zh-CN" sz="2800" dirty="0">
                <a:ea typeface="黑体" panose="02010609060101010101" pitchFamily="49" charset="-122"/>
              </a:rPr>
              <a:t>, </a:t>
            </a:r>
            <a:r>
              <a:rPr lang="ar-SA" altLang="zh-CN" sz="2800" dirty="0">
                <a:ea typeface="黑体" panose="02010609060101010101" pitchFamily="49" charset="-122"/>
              </a:rPr>
              <a:t>不会影响</a:t>
            </a:r>
            <a:r>
              <a:rPr lang="de-AT" altLang="zh-CN" sz="2800" dirty="0">
                <a:ea typeface="黑体" panose="02010609060101010101" pitchFamily="49" charset="-122"/>
              </a:rPr>
              <a:t>QTL</a:t>
            </a:r>
            <a:r>
              <a:rPr lang="ar-SA" altLang="zh-CN" sz="2800" dirty="0">
                <a:ea typeface="黑体" panose="02010609060101010101" pitchFamily="49" charset="-122"/>
              </a:rPr>
              <a:t>的方差和总的遗传方差</a:t>
            </a:r>
            <a:r>
              <a:rPr lang="de-AT" altLang="zh-CN" sz="2800" dirty="0">
                <a:ea typeface="黑体" panose="02010609060101010101" pitchFamily="49" charset="-122"/>
              </a:rPr>
              <a:t>, </a:t>
            </a:r>
            <a:r>
              <a:rPr lang="ar-SA" altLang="zh-CN" sz="2800" dirty="0">
                <a:ea typeface="黑体" panose="02010609060101010101" pitchFamily="49" charset="-122"/>
              </a:rPr>
              <a:t>也不影响</a:t>
            </a:r>
            <a:r>
              <a:rPr lang="de-AT" altLang="zh-CN" sz="2800" dirty="0">
                <a:ea typeface="黑体" panose="02010609060101010101" pitchFamily="49" charset="-122"/>
              </a:rPr>
              <a:t>QTL</a:t>
            </a:r>
            <a:r>
              <a:rPr lang="ar-SA" altLang="zh-CN" sz="2800" dirty="0">
                <a:ea typeface="黑体" panose="02010609060101010101" pitchFamily="49" charset="-122"/>
              </a:rPr>
              <a:t>的</a:t>
            </a:r>
            <a:r>
              <a:rPr lang="de-AT" altLang="zh-CN" sz="2800" dirty="0">
                <a:ea typeface="黑体" panose="02010609060101010101" pitchFamily="49" charset="-122"/>
              </a:rPr>
              <a:t>PVE</a:t>
            </a:r>
            <a:r>
              <a:rPr lang="ar-SA" altLang="zh-CN" sz="2800" dirty="0">
                <a:ea typeface="黑体" panose="02010609060101010101" pitchFamily="49" charset="-122"/>
              </a:rPr>
              <a:t>的大小</a:t>
            </a:r>
            <a:r>
              <a:rPr lang="de-AT" altLang="zh-CN" sz="2800" dirty="0">
                <a:ea typeface="黑体" panose="02010609060101010101" pitchFamily="49" charset="-122"/>
              </a:rPr>
              <a:t>. </a:t>
            </a:r>
            <a:endParaRPr lang="zh-CN" altLang="zh-CN" sz="2800" dirty="0">
              <a:ea typeface="黑体" panose="02010609060101010101" pitchFamily="49"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770344677"/>
              </p:ext>
            </p:extLst>
          </p:nvPr>
        </p:nvGraphicFramePr>
        <p:xfrm>
          <a:off x="3203848" y="1872208"/>
          <a:ext cx="2069513" cy="548680"/>
        </p:xfrm>
        <a:graphic>
          <a:graphicData uri="http://schemas.openxmlformats.org/presentationml/2006/ole">
            <mc:AlternateContent xmlns:mc="http://schemas.openxmlformats.org/markup-compatibility/2006">
              <mc:Choice xmlns:v="urn:schemas-microsoft-com:vml" Requires="v">
                <p:oleObj spid="_x0000_s5165" name="公式" r:id="rId3" imgW="876300" imgH="241300" progId="Equation.3">
                  <p:embed/>
                </p:oleObj>
              </mc:Choice>
              <mc:Fallback>
                <p:oleObj name="公式" r:id="rId3" imgW="876300" imgH="2413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1872208"/>
                        <a:ext cx="2069513" cy="548680"/>
                      </a:xfrm>
                      <a:prstGeom prst="rect">
                        <a:avLst/>
                      </a:prstGeom>
                      <a:noFill/>
                    </p:spPr>
                  </p:pic>
                </p:oleObj>
              </mc:Fallback>
            </mc:AlternateContent>
          </a:graphicData>
        </a:graphic>
      </p:graphicFrame>
    </p:spTree>
    <p:extLst>
      <p:ext uri="{BB962C8B-B14F-4D97-AF65-F5344CB8AC3E}">
        <p14:creationId xmlns:p14="http://schemas.microsoft.com/office/powerpoint/2010/main" val="121572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46646"/>
            <a:ext cx="8136904" cy="1354162"/>
          </a:xfrm>
        </p:spPr>
        <p:txBody>
          <a:bodyPr>
            <a:normAutofit/>
          </a:bodyPr>
          <a:lstStyle/>
          <a:p>
            <a:r>
              <a:rPr lang="zh-CN" altLang="zh-CN" sz="3200" b="1" dirty="0">
                <a:latin typeface="+mn-lt"/>
                <a:ea typeface="黑体" panose="02010609060101010101" pitchFamily="49" charset="-122"/>
              </a:rPr>
              <a:t>一个包含</a:t>
            </a:r>
            <a:r>
              <a:rPr lang="en-US" altLang="zh-CN" sz="3200" b="1" dirty="0">
                <a:latin typeface="+mn-lt"/>
                <a:ea typeface="黑体" panose="02010609060101010101" pitchFamily="49" charset="-122"/>
              </a:rPr>
              <a:t>200</a:t>
            </a:r>
            <a:r>
              <a:rPr lang="zh-CN" altLang="zh-CN" sz="3200" b="1" dirty="0">
                <a:latin typeface="+mn-lt"/>
                <a:ea typeface="黑体" panose="02010609060101010101" pitchFamily="49" charset="-122"/>
              </a:rPr>
              <a:t>个</a:t>
            </a:r>
            <a:r>
              <a:rPr lang="en-US" altLang="zh-CN" sz="3200" b="1" dirty="0">
                <a:latin typeface="+mn-lt"/>
                <a:ea typeface="黑体" panose="02010609060101010101" pitchFamily="49" charset="-122"/>
              </a:rPr>
              <a:t>DH</a:t>
            </a:r>
            <a:r>
              <a:rPr lang="zh-CN" altLang="zh-CN" sz="3200" b="1" dirty="0">
                <a:latin typeface="+mn-lt"/>
                <a:ea typeface="黑体" panose="02010609060101010101" pitchFamily="49" charset="-122"/>
              </a:rPr>
              <a:t>家系模拟群体的</a:t>
            </a:r>
            <a:r>
              <a:rPr lang="en-US" altLang="zh-CN" sz="3200" b="1" dirty="0">
                <a:latin typeface="+mn-lt"/>
                <a:ea typeface="黑体" panose="02010609060101010101" pitchFamily="49" charset="-122"/>
              </a:rPr>
              <a:t>QTL</a:t>
            </a:r>
            <a:r>
              <a:rPr lang="zh-CN" altLang="zh-CN" sz="3200" b="1" dirty="0" smtClean="0">
                <a:latin typeface="+mn-lt"/>
                <a:ea typeface="黑体" panose="02010609060101010101" pitchFamily="49" charset="-122"/>
              </a:rPr>
              <a:t>作图</a:t>
            </a:r>
            <a:r>
              <a:rPr lang="en-US" altLang="zh-CN" sz="3200" b="1" dirty="0" smtClean="0">
                <a:latin typeface="+mn-lt"/>
                <a:ea typeface="黑体" panose="02010609060101010101" pitchFamily="49" charset="-122"/>
              </a:rPr>
              <a:t/>
            </a:r>
            <a:br>
              <a:rPr lang="en-US" altLang="zh-CN" sz="3200" b="1" dirty="0" smtClean="0">
                <a:latin typeface="+mn-lt"/>
                <a:ea typeface="黑体" panose="02010609060101010101" pitchFamily="49" charset="-122"/>
              </a:rPr>
            </a:br>
            <a:r>
              <a:rPr lang="zh-CN" altLang="zh-CN" sz="2400" dirty="0" smtClean="0">
                <a:latin typeface="+mn-lt"/>
                <a:ea typeface="黑体" panose="02010609060101010101" pitchFamily="49" charset="-122"/>
              </a:rPr>
              <a:t>两</a:t>
            </a:r>
            <a:r>
              <a:rPr lang="zh-CN" altLang="zh-CN" sz="2400" dirty="0">
                <a:latin typeface="+mn-lt"/>
                <a:ea typeface="黑体" panose="02010609060101010101" pitchFamily="49" charset="-122"/>
              </a:rPr>
              <a:t>条染色体的长度均为</a:t>
            </a:r>
            <a:r>
              <a:rPr lang="en-US" altLang="zh-CN" sz="2400" dirty="0">
                <a:latin typeface="+mn-lt"/>
                <a:ea typeface="黑体" panose="02010609060101010101" pitchFamily="49" charset="-122"/>
              </a:rPr>
              <a:t>120cM, </a:t>
            </a:r>
            <a:r>
              <a:rPr lang="zh-CN" altLang="zh-CN" sz="2400" dirty="0">
                <a:latin typeface="+mn-lt"/>
                <a:ea typeface="黑体" panose="02010609060101010101" pitchFamily="49" charset="-122"/>
              </a:rPr>
              <a:t>各分布一个</a:t>
            </a:r>
            <a:r>
              <a:rPr lang="en-US" altLang="zh-CN" sz="2400" dirty="0">
                <a:latin typeface="+mn-lt"/>
                <a:ea typeface="黑体" panose="02010609060101010101" pitchFamily="49" charset="-122"/>
              </a:rPr>
              <a:t>QTL. QTL</a:t>
            </a:r>
            <a:r>
              <a:rPr lang="zh-CN" altLang="zh-CN" sz="2400" dirty="0">
                <a:latin typeface="+mn-lt"/>
                <a:ea typeface="黑体" panose="02010609060101010101" pitchFamily="49" charset="-122"/>
              </a:rPr>
              <a:t>的效应和随机误差方差见图例说明</a:t>
            </a:r>
            <a:r>
              <a:rPr lang="en-US" altLang="zh-CN" sz="2400" dirty="0">
                <a:latin typeface="+mn-lt"/>
                <a:ea typeface="黑体" panose="02010609060101010101" pitchFamily="49" charset="-122"/>
              </a:rPr>
              <a:t>. </a:t>
            </a:r>
            <a:r>
              <a:rPr lang="zh-CN" altLang="zh-CN" sz="2400" dirty="0">
                <a:latin typeface="+mn-lt"/>
                <a:ea typeface="黑体" panose="02010609060101010101" pitchFamily="49" charset="-122"/>
              </a:rPr>
              <a:t>标记间的距离为</a:t>
            </a:r>
            <a:r>
              <a:rPr lang="en-US" altLang="zh-CN" sz="2400" dirty="0">
                <a:latin typeface="+mn-lt"/>
                <a:ea typeface="黑体" panose="02010609060101010101" pitchFamily="49" charset="-122"/>
              </a:rPr>
              <a:t>2cM. </a:t>
            </a:r>
            <a:endParaRPr lang="zh-CN" altLang="en-US" sz="2400" b="1" dirty="0">
              <a:latin typeface="+mn-lt"/>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72817"/>
            <a:ext cx="9144000" cy="4464495"/>
          </a:xfrm>
          <a:prstGeom prst="rect">
            <a:avLst/>
          </a:prstGeom>
          <a:noFill/>
          <a:ln>
            <a:noFill/>
          </a:ln>
        </p:spPr>
      </p:pic>
    </p:spTree>
    <p:extLst>
      <p:ext uri="{BB962C8B-B14F-4D97-AF65-F5344CB8AC3E}">
        <p14:creationId xmlns:p14="http://schemas.microsoft.com/office/powerpoint/2010/main" val="134360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b="1" dirty="0">
                <a:latin typeface="+mn-lt"/>
                <a:ea typeface="黑体" panose="02010609060101010101" pitchFamily="49" charset="-122"/>
              </a:rPr>
              <a:t>两</a:t>
            </a:r>
            <a:r>
              <a:rPr lang="zh-CN" altLang="en-US" sz="4000" b="1" dirty="0" smtClean="0">
                <a:latin typeface="+mn-lt"/>
                <a:ea typeface="黑体" panose="02010609060101010101" pitchFamily="49" charset="-122"/>
              </a:rPr>
              <a:t>个连锁遗传</a:t>
            </a:r>
            <a:r>
              <a:rPr lang="en-US" altLang="zh-CN" sz="4000" b="1" dirty="0" smtClean="0">
                <a:latin typeface="+mn-lt"/>
                <a:ea typeface="黑体" panose="02010609060101010101" pitchFamily="49" charset="-122"/>
              </a:rPr>
              <a:t>QTL</a:t>
            </a:r>
            <a:r>
              <a:rPr lang="zh-CN" altLang="zh-CN" sz="4000" b="1" dirty="0">
                <a:latin typeface="+mn-lt"/>
                <a:ea typeface="黑体" panose="02010609060101010101" pitchFamily="49" charset="-122"/>
              </a:rPr>
              <a:t>的</a:t>
            </a:r>
            <a:r>
              <a:rPr lang="zh-CN" altLang="zh-CN" sz="4000" b="1" dirty="0" smtClean="0">
                <a:latin typeface="+mn-lt"/>
                <a:ea typeface="黑体" panose="02010609060101010101" pitchFamily="49" charset="-122"/>
              </a:rPr>
              <a:t>遗传方差</a:t>
            </a:r>
            <a:r>
              <a:rPr lang="zh-CN" altLang="en-US" sz="4000" b="1" dirty="0" smtClean="0">
                <a:latin typeface="+mn-lt"/>
                <a:ea typeface="黑体" panose="02010609060101010101" pitchFamily="49" charset="-122"/>
              </a:rPr>
              <a:t>和</a:t>
            </a:r>
            <a:r>
              <a:rPr lang="en-US" altLang="zh-CN" sz="4000" b="1" dirty="0" smtClean="0">
                <a:latin typeface="+mn-lt"/>
                <a:ea typeface="黑体" panose="02010609060101010101" pitchFamily="49" charset="-122"/>
              </a:rPr>
              <a:t>PVE</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67544" y="1196752"/>
            <a:ext cx="8208912" cy="4824536"/>
          </a:xfrm>
        </p:spPr>
        <p:txBody>
          <a:bodyPr>
            <a:normAutofit/>
          </a:bodyPr>
          <a:lstStyle/>
          <a:p>
            <a:r>
              <a:rPr lang="zh-CN" altLang="zh-CN" sz="2600" dirty="0">
                <a:ea typeface="黑体" panose="02010609060101010101" pitchFamily="49" charset="-122"/>
              </a:rPr>
              <a:t>当两个</a:t>
            </a:r>
            <a:r>
              <a:rPr lang="en-US" altLang="zh-CN" sz="2600" dirty="0">
                <a:ea typeface="黑体" panose="02010609060101010101" pitchFamily="49" charset="-122"/>
              </a:rPr>
              <a:t>QTL</a:t>
            </a:r>
            <a:r>
              <a:rPr lang="zh-CN" altLang="zh-CN" sz="2600" dirty="0">
                <a:ea typeface="黑体" panose="02010609060101010101" pitchFamily="49" charset="-122"/>
              </a:rPr>
              <a:t>间存在连锁</a:t>
            </a:r>
            <a:r>
              <a:rPr lang="en-US" altLang="zh-CN" sz="2600" dirty="0">
                <a:ea typeface="黑体" panose="02010609060101010101" pitchFamily="49" charset="-122"/>
              </a:rPr>
              <a:t>, </a:t>
            </a:r>
            <a:r>
              <a:rPr lang="zh-CN" altLang="zh-CN" sz="2600" dirty="0">
                <a:ea typeface="黑体" panose="02010609060101010101" pitchFamily="49" charset="-122"/>
              </a:rPr>
              <a:t>并且</a:t>
            </a:r>
            <a:r>
              <a:rPr lang="en-US" altLang="zh-CN" sz="2600" i="1" dirty="0">
                <a:ea typeface="黑体" panose="02010609060101010101" pitchFamily="49" charset="-122"/>
              </a:rPr>
              <a:t>a</a:t>
            </a:r>
            <a:r>
              <a:rPr lang="en-US" altLang="zh-CN" sz="2600" baseline="-25000" dirty="0">
                <a:ea typeface="黑体" panose="02010609060101010101" pitchFamily="49" charset="-122"/>
              </a:rPr>
              <a:t>1</a:t>
            </a:r>
            <a:r>
              <a:rPr lang="zh-CN" altLang="zh-CN" sz="2600" dirty="0">
                <a:ea typeface="黑体" panose="02010609060101010101" pitchFamily="49" charset="-122"/>
              </a:rPr>
              <a:t>和</a:t>
            </a:r>
            <a:r>
              <a:rPr lang="en-US" altLang="zh-CN" sz="2600" i="1" dirty="0">
                <a:ea typeface="黑体" panose="02010609060101010101" pitchFamily="49" charset="-122"/>
              </a:rPr>
              <a:t>a</a:t>
            </a:r>
            <a:r>
              <a:rPr lang="en-US" altLang="zh-CN" sz="2600" baseline="-25000" dirty="0">
                <a:ea typeface="黑体" panose="02010609060101010101" pitchFamily="49" charset="-122"/>
              </a:rPr>
              <a:t>2</a:t>
            </a:r>
            <a:r>
              <a:rPr lang="zh-CN" altLang="zh-CN" sz="2600" dirty="0">
                <a:ea typeface="黑体" panose="02010609060101010101" pitchFamily="49" charset="-122"/>
              </a:rPr>
              <a:t>的效应方向相同</a:t>
            </a:r>
            <a:r>
              <a:rPr lang="en-US" altLang="zh-CN" sz="2600" dirty="0">
                <a:ea typeface="黑体" panose="02010609060101010101" pitchFamily="49" charset="-122"/>
              </a:rPr>
              <a:t> (</a:t>
            </a:r>
            <a:r>
              <a:rPr lang="zh-CN" altLang="zh-CN" sz="2600" dirty="0">
                <a:ea typeface="黑体" panose="02010609060101010101" pitchFamily="49" charset="-122"/>
              </a:rPr>
              <a:t>即处于相引连锁状态</a:t>
            </a:r>
            <a:r>
              <a:rPr lang="en-US" altLang="zh-CN" sz="2600" dirty="0">
                <a:ea typeface="黑体" panose="02010609060101010101" pitchFamily="49" charset="-122"/>
              </a:rPr>
              <a:t>) </a:t>
            </a:r>
            <a:r>
              <a:rPr lang="zh-CN" altLang="zh-CN" sz="2600" dirty="0">
                <a:ea typeface="黑体" panose="02010609060101010101" pitchFamily="49" charset="-122"/>
              </a:rPr>
              <a:t>时</a:t>
            </a:r>
            <a:r>
              <a:rPr lang="en-US" altLang="zh-CN" sz="2600" dirty="0">
                <a:ea typeface="黑体" panose="02010609060101010101" pitchFamily="49" charset="-122"/>
              </a:rPr>
              <a:t>, </a:t>
            </a:r>
            <a:r>
              <a:rPr lang="zh-CN" altLang="zh-CN" sz="2600" dirty="0">
                <a:ea typeface="黑体" panose="02010609060101010101" pitchFamily="49" charset="-122"/>
              </a:rPr>
              <a:t>群体中总的遗传方差会高于单个</a:t>
            </a:r>
            <a:r>
              <a:rPr lang="en-US" altLang="zh-CN" sz="2600" dirty="0">
                <a:ea typeface="黑体" panose="02010609060101010101" pitchFamily="49" charset="-122"/>
              </a:rPr>
              <a:t>QTL</a:t>
            </a:r>
            <a:r>
              <a:rPr lang="zh-CN" altLang="zh-CN" sz="2600" dirty="0">
                <a:ea typeface="黑体" panose="02010609060101010101" pitchFamily="49" charset="-122"/>
              </a:rPr>
              <a:t>遗传方差之和</a:t>
            </a:r>
            <a:r>
              <a:rPr lang="en-US" altLang="zh-CN" sz="2600" dirty="0">
                <a:ea typeface="黑体" panose="02010609060101010101" pitchFamily="49" charset="-122"/>
              </a:rPr>
              <a:t>, </a:t>
            </a:r>
            <a:r>
              <a:rPr lang="zh-CN" altLang="zh-CN" sz="2600" dirty="0">
                <a:ea typeface="黑体" panose="02010609060101010101" pitchFamily="49" charset="-122"/>
              </a:rPr>
              <a:t>即</a:t>
            </a:r>
            <a:endParaRPr lang="en-US" altLang="zh-CN" sz="2600" dirty="0">
              <a:ea typeface="黑体" panose="02010609060101010101" pitchFamily="49" charset="-122"/>
            </a:endParaRPr>
          </a:p>
          <a:p>
            <a:endParaRPr lang="en-US" altLang="zh-CN" sz="2600" dirty="0" smtClean="0">
              <a:ea typeface="黑体" panose="02010609060101010101" pitchFamily="49" charset="-122"/>
            </a:endParaRPr>
          </a:p>
          <a:p>
            <a:endParaRPr lang="en-US" altLang="zh-CN" sz="2600" dirty="0" smtClean="0">
              <a:ea typeface="黑体" panose="02010609060101010101" pitchFamily="49" charset="-122"/>
            </a:endParaRPr>
          </a:p>
          <a:p>
            <a:r>
              <a:rPr lang="zh-CN" altLang="zh-CN" sz="2600" dirty="0">
                <a:ea typeface="黑体" panose="02010609060101010101" pitchFamily="49" charset="-122"/>
              </a:rPr>
              <a:t>这样就会造成两个</a:t>
            </a:r>
            <a:r>
              <a:rPr lang="en-US" altLang="zh-CN" sz="2600" dirty="0">
                <a:ea typeface="黑体" panose="02010609060101010101" pitchFamily="49" charset="-122"/>
              </a:rPr>
              <a:t>QTL</a:t>
            </a:r>
            <a:r>
              <a:rPr lang="zh-CN" altLang="zh-CN" sz="2600" dirty="0">
                <a:ea typeface="黑体" panose="02010609060101010101" pitchFamily="49" charset="-122"/>
              </a:rPr>
              <a:t>的</a:t>
            </a:r>
            <a:r>
              <a:rPr lang="en-US" altLang="zh-CN" sz="2600" dirty="0">
                <a:ea typeface="黑体" panose="02010609060101010101" pitchFamily="49" charset="-122"/>
              </a:rPr>
              <a:t>PVE</a:t>
            </a:r>
            <a:r>
              <a:rPr lang="zh-CN" altLang="zh-CN" sz="2600" dirty="0">
                <a:ea typeface="黑体" panose="02010609060101010101" pitchFamily="49" charset="-122"/>
              </a:rPr>
              <a:t>远低于单个</a:t>
            </a:r>
            <a:r>
              <a:rPr lang="en-US" altLang="zh-CN" sz="2600" dirty="0">
                <a:ea typeface="黑体" panose="02010609060101010101" pitchFamily="49" charset="-122"/>
              </a:rPr>
              <a:t>QTL</a:t>
            </a:r>
            <a:r>
              <a:rPr lang="zh-CN" altLang="zh-CN" sz="2600" dirty="0">
                <a:ea typeface="黑体" panose="02010609060101010101" pitchFamily="49" charset="-122"/>
              </a:rPr>
              <a:t>的</a:t>
            </a:r>
            <a:r>
              <a:rPr lang="en-US" altLang="zh-CN" sz="2600" dirty="0">
                <a:ea typeface="黑体" panose="02010609060101010101" pitchFamily="49" charset="-122"/>
              </a:rPr>
              <a:t>PVE</a:t>
            </a:r>
            <a:r>
              <a:rPr lang="zh-CN" altLang="zh-CN" sz="2600" dirty="0">
                <a:ea typeface="黑体" panose="02010609060101010101" pitchFamily="49" charset="-122"/>
              </a:rPr>
              <a:t>之和的情况</a:t>
            </a:r>
            <a:r>
              <a:rPr lang="en-US" altLang="zh-CN" sz="2600" dirty="0">
                <a:ea typeface="黑体" panose="02010609060101010101" pitchFamily="49" charset="-122"/>
              </a:rPr>
              <a:t>. </a:t>
            </a:r>
            <a:r>
              <a:rPr lang="ar-SA" altLang="zh-CN" sz="2600" dirty="0" smtClean="0">
                <a:ea typeface="黑体" panose="02010609060101010101" pitchFamily="49" charset="-122"/>
              </a:rPr>
              <a:t>例如</a:t>
            </a:r>
            <a:r>
              <a:rPr lang="de-AT" altLang="zh-CN" sz="2600" dirty="0">
                <a:ea typeface="黑体" panose="02010609060101010101" pitchFamily="49" charset="-122"/>
              </a:rPr>
              <a:t>, </a:t>
            </a:r>
            <a:r>
              <a:rPr lang="ar-SA" altLang="zh-CN" sz="2600" dirty="0">
                <a:ea typeface="黑体" panose="02010609060101010101" pitchFamily="49" charset="-122"/>
              </a:rPr>
              <a:t>当</a:t>
            </a:r>
            <a:r>
              <a:rPr lang="de-AT" altLang="zh-CN" sz="2600" i="1" dirty="0">
                <a:ea typeface="黑体" panose="02010609060101010101" pitchFamily="49" charset="-122"/>
              </a:rPr>
              <a:t>a</a:t>
            </a:r>
            <a:r>
              <a:rPr lang="de-AT" altLang="zh-CN" sz="2600" baseline="-25000" dirty="0">
                <a:ea typeface="黑体" panose="02010609060101010101" pitchFamily="49" charset="-122"/>
              </a:rPr>
              <a:t>1</a:t>
            </a:r>
            <a:r>
              <a:rPr lang="de-AT" altLang="zh-CN" sz="2600" dirty="0">
                <a:ea typeface="黑体" panose="02010609060101010101" pitchFamily="49" charset="-122"/>
              </a:rPr>
              <a:t>=1.0, </a:t>
            </a:r>
            <a:r>
              <a:rPr lang="de-AT" altLang="zh-CN" sz="2600" i="1" dirty="0">
                <a:ea typeface="黑体" panose="02010609060101010101" pitchFamily="49" charset="-122"/>
              </a:rPr>
              <a:t>a</a:t>
            </a:r>
            <a:r>
              <a:rPr lang="de-AT" altLang="zh-CN" sz="2600" baseline="-25000" dirty="0">
                <a:ea typeface="黑体" panose="02010609060101010101" pitchFamily="49" charset="-122"/>
              </a:rPr>
              <a:t>2</a:t>
            </a:r>
            <a:r>
              <a:rPr lang="de-AT" altLang="zh-CN" sz="2600" dirty="0">
                <a:ea typeface="黑体" panose="02010609060101010101" pitchFamily="49" charset="-122"/>
              </a:rPr>
              <a:t>=1.0, </a:t>
            </a:r>
            <a:r>
              <a:rPr lang="zh-CN" altLang="en-US" sz="2600" dirty="0">
                <a:ea typeface="黑体" panose="02010609060101010101" pitchFamily="49" charset="-122"/>
              </a:rPr>
              <a:t>误差</a:t>
            </a:r>
            <a:r>
              <a:rPr lang="zh-CN" altLang="en-US" sz="2600" dirty="0" smtClean="0">
                <a:ea typeface="黑体" panose="02010609060101010101" pitchFamily="49" charset="-122"/>
              </a:rPr>
              <a:t>方差</a:t>
            </a:r>
            <a:r>
              <a:rPr lang="en-US" altLang="zh-CN" sz="2600" dirty="0" smtClean="0">
                <a:ea typeface="黑体" panose="02010609060101010101" pitchFamily="49" charset="-122"/>
              </a:rPr>
              <a:t>=0.4</a:t>
            </a:r>
            <a:r>
              <a:rPr lang="ar-SA" altLang="zh-CN" sz="2600" dirty="0" smtClean="0">
                <a:ea typeface="黑体" panose="02010609060101010101" pitchFamily="49" charset="-122"/>
              </a:rPr>
              <a:t>时</a:t>
            </a:r>
            <a:r>
              <a:rPr lang="de-AT" altLang="zh-CN" sz="2600" dirty="0">
                <a:ea typeface="黑体" panose="02010609060101010101" pitchFamily="49" charset="-122"/>
              </a:rPr>
              <a:t>, </a:t>
            </a:r>
            <a:r>
              <a:rPr lang="ar-SA" altLang="zh-CN" sz="2600" dirty="0">
                <a:ea typeface="黑体" panose="02010609060101010101" pitchFamily="49" charset="-122"/>
              </a:rPr>
              <a:t>两个</a:t>
            </a:r>
            <a:r>
              <a:rPr lang="de-AT" altLang="zh-CN" sz="2600" dirty="0">
                <a:ea typeface="黑体" panose="02010609060101010101" pitchFamily="49" charset="-122"/>
              </a:rPr>
              <a:t>QTL</a:t>
            </a:r>
            <a:r>
              <a:rPr lang="ar-SA" altLang="zh-CN" sz="2600" dirty="0" smtClean="0">
                <a:ea typeface="黑体" panose="02010609060101010101" pitchFamily="49" charset="-122"/>
              </a:rPr>
              <a:t>各自的遗传方差为</a:t>
            </a:r>
            <a:r>
              <a:rPr lang="de-AT" altLang="zh-CN" sz="2600" dirty="0">
                <a:ea typeface="黑体" panose="02010609060101010101" pitchFamily="49" charset="-122"/>
              </a:rPr>
              <a:t>1</a:t>
            </a:r>
            <a:r>
              <a:rPr lang="de-AT" altLang="zh-CN" sz="2600" dirty="0" smtClean="0">
                <a:ea typeface="黑体" panose="02010609060101010101" pitchFamily="49" charset="-122"/>
              </a:rPr>
              <a:t>. </a:t>
            </a:r>
            <a:r>
              <a:rPr lang="ar-SA" altLang="zh-CN" sz="2600" dirty="0">
                <a:ea typeface="黑体" panose="02010609060101010101" pitchFamily="49" charset="-122"/>
              </a:rPr>
              <a:t>当</a:t>
            </a:r>
            <a:r>
              <a:rPr lang="de-AT" altLang="zh-CN" sz="2600" i="1" dirty="0" smtClean="0">
                <a:ea typeface="黑体" panose="02010609060101010101" pitchFamily="49" charset="-122"/>
              </a:rPr>
              <a:t>r</a:t>
            </a:r>
            <a:r>
              <a:rPr lang="de-AT" altLang="zh-CN" sz="2600" dirty="0" smtClean="0">
                <a:ea typeface="黑体" panose="02010609060101010101" pitchFamily="49" charset="-122"/>
              </a:rPr>
              <a:t>=0.</a:t>
            </a:r>
            <a:r>
              <a:rPr lang="en-US" altLang="zh-CN" sz="2600" dirty="0" smtClean="0">
                <a:ea typeface="黑体" panose="02010609060101010101" pitchFamily="49" charset="-122"/>
              </a:rPr>
              <a:t>1</a:t>
            </a:r>
            <a:r>
              <a:rPr lang="ar-SA" altLang="zh-CN" sz="2600" dirty="0" smtClean="0">
                <a:ea typeface="黑体" panose="02010609060101010101" pitchFamily="49" charset="-122"/>
              </a:rPr>
              <a:t>时</a:t>
            </a:r>
            <a:r>
              <a:rPr lang="de-AT" altLang="zh-CN" sz="2600" dirty="0">
                <a:ea typeface="黑体" panose="02010609060101010101" pitchFamily="49" charset="-122"/>
              </a:rPr>
              <a:t>, </a:t>
            </a:r>
            <a:r>
              <a:rPr lang="ar-SA" altLang="zh-CN" sz="2600" dirty="0" smtClean="0">
                <a:ea typeface="黑体" panose="02010609060101010101" pitchFamily="49" charset="-122"/>
              </a:rPr>
              <a:t>总的遗传方差</a:t>
            </a:r>
            <a:r>
              <a:rPr lang="de-AT" altLang="zh-CN" sz="2600" dirty="0" smtClean="0">
                <a:ea typeface="黑体" panose="02010609060101010101" pitchFamily="49" charset="-122"/>
              </a:rPr>
              <a:t>=</a:t>
            </a:r>
            <a:r>
              <a:rPr lang="en-US" altLang="zh-CN" sz="2600" dirty="0" smtClean="0">
                <a:ea typeface="黑体" panose="02010609060101010101" pitchFamily="49" charset="-122"/>
              </a:rPr>
              <a:t>3.6</a:t>
            </a:r>
            <a:r>
              <a:rPr lang="de-AT" altLang="zh-CN" sz="2600" dirty="0" smtClean="0">
                <a:ea typeface="黑体" panose="02010609060101010101" pitchFamily="49" charset="-122"/>
              </a:rPr>
              <a:t>, </a:t>
            </a:r>
            <a:r>
              <a:rPr lang="ar-SA" altLang="zh-CN" sz="2600" dirty="0" smtClean="0">
                <a:ea typeface="黑体" panose="02010609060101010101" pitchFamily="49" charset="-122"/>
              </a:rPr>
              <a:t>表型方差</a:t>
            </a:r>
            <a:r>
              <a:rPr lang="en-US" altLang="zh-CN" sz="2600" dirty="0" smtClean="0">
                <a:ea typeface="黑体" panose="02010609060101010101" pitchFamily="49" charset="-122"/>
              </a:rPr>
              <a:t>=4</a:t>
            </a:r>
            <a:r>
              <a:rPr lang="de-AT" altLang="zh-CN" sz="2600" dirty="0" smtClean="0">
                <a:ea typeface="黑体" panose="02010609060101010101" pitchFamily="49" charset="-122"/>
              </a:rPr>
              <a:t>. </a:t>
            </a:r>
            <a:r>
              <a:rPr lang="zh-CN" altLang="zh-CN" sz="2600" dirty="0" smtClean="0">
                <a:ea typeface="黑体" panose="02010609060101010101" pitchFamily="49" charset="-122"/>
              </a:rPr>
              <a:t>这时</a:t>
            </a:r>
            <a:r>
              <a:rPr lang="en-US" altLang="zh-CN" sz="2600" dirty="0">
                <a:ea typeface="黑体" panose="02010609060101010101" pitchFamily="49" charset="-122"/>
              </a:rPr>
              <a:t>, </a:t>
            </a:r>
            <a:r>
              <a:rPr lang="zh-CN" altLang="zh-CN" sz="2600" dirty="0">
                <a:ea typeface="黑体" panose="02010609060101010101" pitchFamily="49" charset="-122"/>
              </a:rPr>
              <a:t>每个</a:t>
            </a:r>
            <a:r>
              <a:rPr lang="en-US" altLang="zh-CN" sz="2600" dirty="0">
                <a:ea typeface="黑体" panose="02010609060101010101" pitchFamily="49" charset="-122"/>
              </a:rPr>
              <a:t>QTL</a:t>
            </a:r>
            <a:r>
              <a:rPr lang="zh-CN" altLang="zh-CN" sz="2600" dirty="0">
                <a:ea typeface="黑体" panose="02010609060101010101" pitchFamily="49" charset="-122"/>
              </a:rPr>
              <a:t>的理论</a:t>
            </a:r>
            <a:r>
              <a:rPr lang="en-US" altLang="zh-CN" sz="2600" dirty="0">
                <a:ea typeface="黑体" panose="02010609060101010101" pitchFamily="49" charset="-122"/>
              </a:rPr>
              <a:t>PVE</a:t>
            </a:r>
            <a:r>
              <a:rPr lang="zh-CN" altLang="zh-CN" sz="2600" dirty="0">
                <a:ea typeface="黑体" panose="02010609060101010101" pitchFamily="49" charset="-122"/>
              </a:rPr>
              <a:t>为</a:t>
            </a:r>
            <a:r>
              <a:rPr lang="en-US" altLang="zh-CN" sz="2600" dirty="0">
                <a:ea typeface="黑体" panose="02010609060101010101" pitchFamily="49" charset="-122"/>
              </a:rPr>
              <a:t>25%, </a:t>
            </a:r>
            <a:r>
              <a:rPr lang="zh-CN" altLang="zh-CN" sz="2600" dirty="0">
                <a:ea typeface="黑体" panose="02010609060101010101" pitchFamily="49" charset="-122"/>
              </a:rPr>
              <a:t>总的遗传方差占表型方差的比例到达</a:t>
            </a:r>
            <a:r>
              <a:rPr lang="en-US" altLang="zh-CN" sz="2600" dirty="0">
                <a:ea typeface="黑体" panose="02010609060101010101" pitchFamily="49" charset="-122"/>
              </a:rPr>
              <a:t>90%, </a:t>
            </a:r>
            <a:r>
              <a:rPr lang="zh-CN" altLang="zh-CN" sz="2600" dirty="0">
                <a:ea typeface="黑体" panose="02010609060101010101" pitchFamily="49" charset="-122"/>
              </a:rPr>
              <a:t>远高于两个</a:t>
            </a:r>
            <a:r>
              <a:rPr lang="en-US" altLang="zh-CN" sz="2600" dirty="0">
                <a:ea typeface="黑体" panose="02010609060101010101" pitchFamily="49" charset="-122"/>
              </a:rPr>
              <a:t>QTL</a:t>
            </a:r>
            <a:r>
              <a:rPr lang="zh-CN" altLang="zh-CN" sz="2600" dirty="0">
                <a:ea typeface="黑体" panose="02010609060101010101" pitchFamily="49" charset="-122"/>
              </a:rPr>
              <a:t>的</a:t>
            </a:r>
            <a:r>
              <a:rPr lang="en-US" altLang="zh-CN" sz="2600" dirty="0">
                <a:ea typeface="黑体" panose="02010609060101010101" pitchFamily="49" charset="-122"/>
              </a:rPr>
              <a:t>PVE</a:t>
            </a:r>
            <a:r>
              <a:rPr lang="zh-CN" altLang="zh-CN" sz="2600" dirty="0">
                <a:ea typeface="黑体" panose="02010609060101010101" pitchFamily="49" charset="-122"/>
              </a:rPr>
              <a:t>之和</a:t>
            </a:r>
            <a:r>
              <a:rPr lang="en-US" altLang="zh-CN" sz="2600" dirty="0">
                <a:ea typeface="黑体" panose="02010609060101010101" pitchFamily="49" charset="-122"/>
              </a:rPr>
              <a:t>. </a:t>
            </a:r>
            <a:endParaRPr lang="zh-CN" altLang="zh-CN" sz="2600" dirty="0">
              <a:ea typeface="黑体" panose="02010609060101010101" pitchFamily="49"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395851917"/>
              </p:ext>
            </p:extLst>
          </p:nvPr>
        </p:nvGraphicFramePr>
        <p:xfrm>
          <a:off x="3419872" y="2564904"/>
          <a:ext cx="2039937" cy="549275"/>
        </p:xfrm>
        <a:graphic>
          <a:graphicData uri="http://schemas.openxmlformats.org/presentationml/2006/ole">
            <mc:AlternateContent xmlns:mc="http://schemas.openxmlformats.org/markup-compatibility/2006">
              <mc:Choice xmlns:v="urn:schemas-microsoft-com:vml" Requires="v">
                <p:oleObj spid="_x0000_s6187" name="公式" r:id="rId3" imgW="863280" imgH="241200" progId="Equation.3">
                  <p:embed/>
                </p:oleObj>
              </mc:Choice>
              <mc:Fallback>
                <p:oleObj name="公式" r:id="rId3" imgW="863280" imgH="241200" progId="Equation.3">
                  <p:embed/>
                  <p:pic>
                    <p:nvPicPr>
                      <p:cNvPr id="0" name=""/>
                      <p:cNvPicPr>
                        <a:picLocks noChangeAspect="1" noChangeArrowheads="1"/>
                      </p:cNvPicPr>
                      <p:nvPr/>
                    </p:nvPicPr>
                    <p:blipFill>
                      <a:blip r:embed="rId4"/>
                      <a:srcRect/>
                      <a:stretch>
                        <a:fillRect/>
                      </a:stretch>
                    </p:blipFill>
                    <p:spPr bwMode="auto">
                      <a:xfrm>
                        <a:off x="3419872" y="2564904"/>
                        <a:ext cx="2039937" cy="549275"/>
                      </a:xfrm>
                      <a:prstGeom prst="rect">
                        <a:avLst/>
                      </a:prstGeom>
                      <a:noFill/>
                    </p:spPr>
                  </p:pic>
                </p:oleObj>
              </mc:Fallback>
            </mc:AlternateContent>
          </a:graphicData>
        </a:graphic>
      </p:graphicFrame>
    </p:spTree>
    <p:extLst>
      <p:ext uri="{BB962C8B-B14F-4D97-AF65-F5344CB8AC3E}">
        <p14:creationId xmlns:p14="http://schemas.microsoft.com/office/powerpoint/2010/main" val="401942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46646"/>
            <a:ext cx="8496944" cy="1354162"/>
          </a:xfrm>
        </p:spPr>
        <p:txBody>
          <a:bodyPr>
            <a:normAutofit fontScale="90000"/>
          </a:bodyPr>
          <a:lstStyle/>
          <a:p>
            <a:r>
              <a:rPr lang="zh-CN" altLang="zh-CN" sz="3600" b="1" dirty="0">
                <a:latin typeface="+mn-lt"/>
                <a:ea typeface="黑体" panose="02010609060101010101" pitchFamily="49" charset="-122"/>
              </a:rPr>
              <a:t>一个包含</a:t>
            </a:r>
            <a:r>
              <a:rPr lang="en-US" altLang="zh-CN" sz="3600" b="1" dirty="0">
                <a:latin typeface="+mn-lt"/>
                <a:ea typeface="黑体" panose="02010609060101010101" pitchFamily="49" charset="-122"/>
              </a:rPr>
              <a:t>200</a:t>
            </a:r>
            <a:r>
              <a:rPr lang="zh-CN" altLang="zh-CN" sz="3600" b="1" dirty="0">
                <a:latin typeface="+mn-lt"/>
                <a:ea typeface="黑体" panose="02010609060101010101" pitchFamily="49" charset="-122"/>
              </a:rPr>
              <a:t>个</a:t>
            </a:r>
            <a:r>
              <a:rPr lang="en-US" altLang="zh-CN" sz="3600" b="1" dirty="0">
                <a:latin typeface="+mn-lt"/>
                <a:ea typeface="黑体" panose="02010609060101010101" pitchFamily="49" charset="-122"/>
              </a:rPr>
              <a:t>DH</a:t>
            </a:r>
            <a:r>
              <a:rPr lang="zh-CN" altLang="zh-CN" sz="3600" b="1" dirty="0">
                <a:latin typeface="+mn-lt"/>
                <a:ea typeface="黑体" panose="02010609060101010101" pitchFamily="49" charset="-122"/>
              </a:rPr>
              <a:t>家系模拟群体的</a:t>
            </a:r>
            <a:r>
              <a:rPr lang="en-US" altLang="zh-CN" sz="3600" b="1" dirty="0">
                <a:latin typeface="+mn-lt"/>
                <a:ea typeface="黑体" panose="02010609060101010101" pitchFamily="49" charset="-122"/>
              </a:rPr>
              <a:t>QTL</a:t>
            </a:r>
            <a:r>
              <a:rPr lang="zh-CN" altLang="zh-CN" sz="3600" b="1" dirty="0" smtClean="0">
                <a:latin typeface="+mn-lt"/>
                <a:ea typeface="黑体" panose="02010609060101010101" pitchFamily="49" charset="-122"/>
              </a:rPr>
              <a:t>作图</a:t>
            </a:r>
            <a:r>
              <a:rPr lang="en-US" altLang="zh-CN" sz="3600" b="1" dirty="0" smtClean="0">
                <a:latin typeface="+mn-lt"/>
                <a:ea typeface="黑体" panose="02010609060101010101" pitchFamily="49" charset="-122"/>
              </a:rPr>
              <a:t/>
            </a:r>
            <a:br>
              <a:rPr lang="en-US" altLang="zh-CN" sz="3600" b="1" dirty="0" smtClean="0">
                <a:latin typeface="+mn-lt"/>
                <a:ea typeface="黑体" panose="02010609060101010101" pitchFamily="49" charset="-122"/>
              </a:rPr>
            </a:br>
            <a:r>
              <a:rPr lang="zh-CN" altLang="zh-CN" sz="2200" dirty="0">
                <a:latin typeface="+mn-lt"/>
                <a:ea typeface="黑体" panose="02010609060101010101" pitchFamily="49" charset="-122"/>
              </a:rPr>
              <a:t>两条染色体的长度均为</a:t>
            </a:r>
            <a:r>
              <a:rPr lang="en-US" altLang="zh-CN" sz="2200" dirty="0">
                <a:latin typeface="+mn-lt"/>
                <a:ea typeface="黑体" panose="02010609060101010101" pitchFamily="49" charset="-122"/>
              </a:rPr>
              <a:t>120cM, </a:t>
            </a:r>
            <a:r>
              <a:rPr lang="zh-CN" altLang="zh-CN" sz="2200" dirty="0">
                <a:latin typeface="+mn-lt"/>
                <a:ea typeface="黑体" panose="02010609060101010101" pitchFamily="49" charset="-122"/>
              </a:rPr>
              <a:t>两个连锁</a:t>
            </a:r>
            <a:r>
              <a:rPr lang="en-US" altLang="zh-CN" sz="2200" dirty="0">
                <a:latin typeface="+mn-lt"/>
                <a:ea typeface="黑体" panose="02010609060101010101" pitchFamily="49" charset="-122"/>
              </a:rPr>
              <a:t>QTL</a:t>
            </a:r>
            <a:r>
              <a:rPr lang="zh-CN" altLang="zh-CN" sz="2200" dirty="0">
                <a:latin typeface="+mn-lt"/>
                <a:ea typeface="黑体" panose="02010609060101010101" pitchFamily="49" charset="-122"/>
              </a:rPr>
              <a:t>分布第一条染色体上</a:t>
            </a:r>
            <a:r>
              <a:rPr lang="en-US" altLang="zh-CN" sz="2200" dirty="0">
                <a:latin typeface="+mn-lt"/>
                <a:ea typeface="黑体" panose="02010609060101010101" pitchFamily="49" charset="-122"/>
              </a:rPr>
              <a:t>, </a:t>
            </a:r>
            <a:r>
              <a:rPr lang="zh-CN" altLang="zh-CN" sz="2200" dirty="0">
                <a:latin typeface="+mn-lt"/>
                <a:ea typeface="黑体" panose="02010609060101010101" pitchFamily="49" charset="-122"/>
              </a:rPr>
              <a:t>之间的重组率为</a:t>
            </a:r>
            <a:r>
              <a:rPr lang="en-US" altLang="zh-CN" sz="2200" dirty="0">
                <a:latin typeface="+mn-lt"/>
                <a:ea typeface="黑体" panose="02010609060101010101" pitchFamily="49" charset="-122"/>
              </a:rPr>
              <a:t>0.1. QTL</a:t>
            </a:r>
            <a:r>
              <a:rPr lang="zh-CN" altLang="zh-CN" sz="2200" dirty="0">
                <a:latin typeface="+mn-lt"/>
                <a:ea typeface="黑体" panose="02010609060101010101" pitchFamily="49" charset="-122"/>
              </a:rPr>
              <a:t>的效应和随机误差方差见图例说明</a:t>
            </a:r>
            <a:r>
              <a:rPr lang="en-US" altLang="zh-CN" sz="2200" dirty="0">
                <a:latin typeface="+mn-lt"/>
                <a:ea typeface="黑体" panose="02010609060101010101" pitchFamily="49" charset="-122"/>
              </a:rPr>
              <a:t>. </a:t>
            </a:r>
            <a:r>
              <a:rPr lang="zh-CN" altLang="zh-CN" sz="2200" dirty="0">
                <a:latin typeface="+mn-lt"/>
                <a:ea typeface="黑体" panose="02010609060101010101" pitchFamily="49" charset="-122"/>
              </a:rPr>
              <a:t>标记间的距离为</a:t>
            </a:r>
            <a:r>
              <a:rPr lang="en-US" altLang="zh-CN" sz="2200" dirty="0">
                <a:latin typeface="+mn-lt"/>
                <a:ea typeface="黑体" panose="02010609060101010101" pitchFamily="49" charset="-122"/>
              </a:rPr>
              <a:t>2cM. </a:t>
            </a:r>
            <a:r>
              <a:rPr lang="en-US" altLang="zh-CN" sz="2200" dirty="0" smtClean="0">
                <a:latin typeface="+mn-lt"/>
                <a:ea typeface="黑体" panose="02010609060101010101" pitchFamily="49" charset="-122"/>
              </a:rPr>
              <a:t> </a:t>
            </a:r>
            <a:endParaRPr lang="zh-CN" altLang="en-US" sz="2200" b="1" dirty="0">
              <a:latin typeface="+mn-lt"/>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772816"/>
            <a:ext cx="9036496" cy="4792663"/>
          </a:xfrm>
          <a:prstGeom prst="rect">
            <a:avLst/>
          </a:prstGeom>
          <a:noFill/>
          <a:ln>
            <a:noFill/>
          </a:ln>
        </p:spPr>
      </p:pic>
    </p:spTree>
    <p:extLst>
      <p:ext uri="{BB962C8B-B14F-4D97-AF65-F5344CB8AC3E}">
        <p14:creationId xmlns:p14="http://schemas.microsoft.com/office/powerpoint/2010/main" val="2670859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52128"/>
          </a:xfrm>
        </p:spPr>
        <p:txBody>
          <a:bodyPr>
            <a:normAutofit fontScale="90000"/>
          </a:bodyPr>
          <a:lstStyle/>
          <a:p>
            <a:r>
              <a:rPr lang="zh-CN" altLang="zh-CN" sz="4000" b="1" dirty="0">
                <a:latin typeface="+mn-lt"/>
                <a:ea typeface="黑体" panose="02010609060101010101" pitchFamily="49" charset="-122"/>
              </a:rPr>
              <a:t>两个</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产生的四种纯合基因型的频率</a:t>
            </a:r>
            <a:r>
              <a:rPr lang="en-US" altLang="zh-CN" sz="4000" b="1" dirty="0">
                <a:latin typeface="+mn-lt"/>
                <a:ea typeface="黑体" panose="02010609060101010101" pitchFamily="49" charset="-122"/>
              </a:rPr>
              <a:t>, </a:t>
            </a:r>
            <a:r>
              <a:rPr lang="zh-CN" altLang="zh-CN" sz="4000" b="1" dirty="0">
                <a:latin typeface="+mn-lt"/>
                <a:ea typeface="黑体" panose="02010609060101010101" pitchFamily="49" charset="-122"/>
              </a:rPr>
              <a:t>平均表现</a:t>
            </a:r>
            <a:r>
              <a:rPr lang="en-US" altLang="zh-CN" sz="4000" b="1" dirty="0">
                <a:latin typeface="+mn-lt"/>
                <a:ea typeface="黑体" panose="02010609060101010101" pitchFamily="49" charset="-122"/>
              </a:rPr>
              <a:t>, </a:t>
            </a:r>
            <a:r>
              <a:rPr lang="zh-CN" altLang="zh-CN" sz="4000" b="1" dirty="0">
                <a:latin typeface="+mn-lt"/>
                <a:ea typeface="黑体" panose="02010609060101010101" pitchFamily="49" charset="-122"/>
              </a:rPr>
              <a:t>以及边际频率和边际平均数</a:t>
            </a:r>
            <a:endParaRPr lang="zh-CN" altLang="en-US" sz="4000" b="1" dirty="0">
              <a:latin typeface="+mn-lt"/>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651781726"/>
              </p:ext>
            </p:extLst>
          </p:nvPr>
        </p:nvGraphicFramePr>
        <p:xfrm>
          <a:off x="281957" y="1772816"/>
          <a:ext cx="8538515" cy="2560320"/>
        </p:xfrm>
        <a:graphic>
          <a:graphicData uri="http://schemas.openxmlformats.org/drawingml/2006/table">
            <a:tbl>
              <a:tblPr firstRow="1" firstCol="1" bandRow="1">
                <a:tableStyleId>{5C22544A-7EE6-4342-B048-85BDC9FD1C3A}</a:tableStyleId>
              </a:tblPr>
              <a:tblGrid>
                <a:gridCol w="1296144"/>
                <a:gridCol w="1593495"/>
                <a:gridCol w="1512168"/>
                <a:gridCol w="1737360"/>
                <a:gridCol w="2399348"/>
              </a:tblGrid>
              <a:tr h="0">
                <a:tc>
                  <a:txBody>
                    <a:bodyPr/>
                    <a:lstStyle/>
                    <a:p>
                      <a:pPr algn="l">
                        <a:spcAft>
                          <a:spcPts val="0"/>
                        </a:spcAft>
                      </a:pPr>
                      <a:r>
                        <a:rPr lang="en-US" sz="2400" kern="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dirty="0">
                          <a:effectLst/>
                          <a:latin typeface="+mn-lt"/>
                          <a:ea typeface="黑体" panose="02010609060101010101" pitchFamily="49" charset="-122"/>
                        </a:rPr>
                        <a:t>q</a:t>
                      </a:r>
                      <a:r>
                        <a:rPr lang="en-US" sz="2400" kern="0" baseline="-25000" dirty="0">
                          <a:effectLst/>
                          <a:latin typeface="+mn-lt"/>
                          <a:ea typeface="黑体" panose="02010609060101010101" pitchFamily="49" charset="-122"/>
                        </a:rPr>
                        <a:t>2</a:t>
                      </a:r>
                      <a:r>
                        <a:rPr lang="en-US" sz="2400" kern="0" dirty="0">
                          <a:effectLst/>
                          <a:latin typeface="+mn-lt"/>
                          <a:ea typeface="黑体" panose="02010609060101010101" pitchFamily="49" charset="-122"/>
                        </a:rPr>
                        <a:t>q</a:t>
                      </a:r>
                      <a:r>
                        <a:rPr lang="en-US" sz="2400" kern="0" baseline="-25000" dirty="0">
                          <a:effectLst/>
                          <a:latin typeface="+mn-lt"/>
                          <a:ea typeface="黑体" panose="02010609060101010101" pitchFamily="49" charset="-122"/>
                        </a:rPr>
                        <a:t>2</a:t>
                      </a:r>
                      <a:r>
                        <a:rPr lang="en-US" sz="2400" kern="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0">
                          <a:effectLst/>
                          <a:latin typeface="+mn-lt"/>
                          <a:ea typeface="黑体" panose="02010609060101010101" pitchFamily="49" charset="-122"/>
                        </a:rPr>
                        <a:t>行边际频率</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0">
                          <a:effectLst/>
                          <a:latin typeface="+mn-lt"/>
                          <a:ea typeface="黑体" panose="02010609060101010101" pitchFamily="49" charset="-122"/>
                        </a:rPr>
                        <a:t>行边际平均数</a:t>
                      </a:r>
                      <a:endParaRPr lang="zh-CN" sz="2400" kern="100">
                        <a:effectLst/>
                        <a:latin typeface="+mn-lt"/>
                        <a:ea typeface="黑体" panose="02010609060101010101" pitchFamily="49" charset="-122"/>
                        <a:cs typeface="Times New Roman"/>
                      </a:endParaRPr>
                    </a:p>
                  </a:txBody>
                  <a:tcPr marL="68580" marR="68580" marT="0" marB="0"/>
                </a:tc>
              </a:tr>
              <a:tr h="0">
                <a:tc>
                  <a:txBody>
                    <a:bodyPr/>
                    <a:lstStyle/>
                    <a:p>
                      <a:pPr algn="l">
                        <a:spcAft>
                          <a:spcPts val="0"/>
                        </a:spcAft>
                      </a:pP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11</a:t>
                      </a:r>
                      <a:r>
                        <a:rPr lang="en-US" sz="2400" kern="0">
                          <a:effectLst/>
                          <a:latin typeface="+mn-lt"/>
                          <a:ea typeface="黑体" panose="02010609060101010101" pitchFamily="49" charset="-122"/>
                        </a:rPr>
                        <a:t>, μ</a:t>
                      </a:r>
                      <a:r>
                        <a:rPr lang="en-US" sz="2400" kern="0" baseline="-25000">
                          <a:effectLst/>
                          <a:latin typeface="+mn-lt"/>
                          <a:ea typeface="黑体" panose="02010609060101010101" pitchFamily="49" charset="-122"/>
                        </a:rPr>
                        <a:t>11</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 μ</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 = f</a:t>
                      </a:r>
                      <a:r>
                        <a:rPr lang="en-US" sz="2400" kern="0" baseline="-25000">
                          <a:effectLst/>
                          <a:latin typeface="+mn-lt"/>
                          <a:ea typeface="黑体" panose="02010609060101010101" pitchFamily="49" charset="-122"/>
                        </a:rPr>
                        <a:t>11</a:t>
                      </a: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11</a:t>
                      </a:r>
                      <a:r>
                        <a:rPr lang="en-US" sz="2400" kern="0">
                          <a:effectLst/>
                          <a:latin typeface="+mn-lt"/>
                          <a:ea typeface="黑体" panose="02010609060101010101" pitchFamily="49" charset="-122"/>
                        </a:rPr>
                        <a:t>+ f.</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r>
              <a:tr h="0">
                <a:tc>
                  <a:txBody>
                    <a:bodyPr/>
                    <a:lstStyle/>
                    <a:p>
                      <a:pPr algn="l">
                        <a:spcAft>
                          <a:spcPts val="0"/>
                        </a:spcAft>
                      </a:pP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q</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21</a:t>
                      </a:r>
                      <a:r>
                        <a:rPr lang="en-US" sz="2400" kern="0">
                          <a:effectLst/>
                          <a:latin typeface="+mn-lt"/>
                          <a:ea typeface="黑体" panose="02010609060101010101" pitchFamily="49" charset="-122"/>
                        </a:rPr>
                        <a:t> , μ</a:t>
                      </a:r>
                      <a:r>
                        <a:rPr lang="en-US" sz="2400" kern="0" baseline="-25000">
                          <a:effectLst/>
                          <a:latin typeface="+mn-lt"/>
                          <a:ea typeface="黑体" panose="02010609060101010101" pitchFamily="49" charset="-122"/>
                        </a:rPr>
                        <a:t>21</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μ</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 = f</a:t>
                      </a:r>
                      <a:r>
                        <a:rPr lang="en-US" sz="2400" kern="0" baseline="-25000">
                          <a:effectLst/>
                          <a:latin typeface="+mn-lt"/>
                          <a:ea typeface="黑体" panose="02010609060101010101" pitchFamily="49" charset="-122"/>
                        </a:rPr>
                        <a:t>21</a:t>
                      </a: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21</a:t>
                      </a:r>
                      <a:r>
                        <a:rPr lang="en-US" sz="2400" kern="0">
                          <a:effectLst/>
                          <a:latin typeface="+mn-lt"/>
                          <a:ea typeface="黑体" panose="02010609060101010101" pitchFamily="49" charset="-122"/>
                        </a:rPr>
                        <a:t>+ f.</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r>
              <a:tr h="0">
                <a:tc>
                  <a:txBody>
                    <a:bodyPr/>
                    <a:lstStyle/>
                    <a:p>
                      <a:pPr algn="l">
                        <a:spcAft>
                          <a:spcPts val="0"/>
                        </a:spcAft>
                      </a:pPr>
                      <a:r>
                        <a:rPr lang="zh-CN" sz="2400" kern="0">
                          <a:effectLst/>
                          <a:latin typeface="+mn-lt"/>
                          <a:ea typeface="黑体" panose="02010609060101010101" pitchFamily="49" charset="-122"/>
                        </a:rPr>
                        <a:t>列边际频率</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 = f</a:t>
                      </a:r>
                      <a:r>
                        <a:rPr lang="en-US" sz="2400" kern="0" baseline="-25000">
                          <a:effectLst/>
                          <a:latin typeface="+mn-lt"/>
                          <a:ea typeface="黑体" panose="02010609060101010101" pitchFamily="49" charset="-122"/>
                        </a:rPr>
                        <a:t>11</a:t>
                      </a: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21</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 = f</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r>
              <a:tr h="0">
                <a:tc>
                  <a:txBody>
                    <a:bodyPr/>
                    <a:lstStyle/>
                    <a:p>
                      <a:pPr algn="l">
                        <a:spcAft>
                          <a:spcPts val="0"/>
                        </a:spcAft>
                      </a:pPr>
                      <a:r>
                        <a:rPr lang="zh-CN" sz="2400" kern="0" dirty="0">
                          <a:effectLst/>
                          <a:latin typeface="+mn-lt"/>
                          <a:ea typeface="黑体" panose="02010609060101010101" pitchFamily="49" charset="-122"/>
                        </a:rPr>
                        <a:t>列边际平均数</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dirty="0">
                          <a:effectLst/>
                          <a:latin typeface="+mn-lt"/>
                          <a:ea typeface="黑体" panose="02010609060101010101" pitchFamily="49" charset="-122"/>
                        </a:rPr>
                        <a:t>f</a:t>
                      </a:r>
                      <a:r>
                        <a:rPr lang="en-US" sz="2400" kern="0" baseline="-25000" dirty="0">
                          <a:effectLst/>
                          <a:latin typeface="+mn-lt"/>
                          <a:ea typeface="黑体" panose="02010609060101010101" pitchFamily="49" charset="-122"/>
                        </a:rPr>
                        <a:t>1</a:t>
                      </a:r>
                      <a:r>
                        <a:rPr lang="en-US" sz="2400" kern="0" dirty="0">
                          <a:effectLst/>
                          <a:latin typeface="+mn-lt"/>
                          <a:ea typeface="黑体" panose="02010609060101010101" pitchFamily="49" charset="-122"/>
                        </a:rPr>
                        <a:t>.×μ</a:t>
                      </a:r>
                      <a:r>
                        <a:rPr lang="en-US" sz="2400" kern="0" baseline="-25000" dirty="0">
                          <a:effectLst/>
                          <a:latin typeface="+mn-lt"/>
                          <a:ea typeface="黑体" panose="02010609060101010101" pitchFamily="49" charset="-122"/>
                        </a:rPr>
                        <a:t>11</a:t>
                      </a:r>
                      <a:r>
                        <a:rPr lang="en-US" sz="2400" kern="0" dirty="0">
                          <a:effectLst/>
                          <a:latin typeface="+mn-lt"/>
                          <a:ea typeface="黑体" panose="02010609060101010101" pitchFamily="49" charset="-122"/>
                        </a:rPr>
                        <a:t>+ f</a:t>
                      </a:r>
                      <a:r>
                        <a:rPr lang="en-US" sz="2400" kern="0" baseline="-25000" dirty="0">
                          <a:effectLst/>
                          <a:latin typeface="+mn-lt"/>
                          <a:ea typeface="黑体" panose="02010609060101010101" pitchFamily="49" charset="-122"/>
                        </a:rPr>
                        <a:t>2</a:t>
                      </a:r>
                      <a:r>
                        <a:rPr lang="en-US" sz="2400" kern="0" dirty="0">
                          <a:effectLst/>
                          <a:latin typeface="+mn-lt"/>
                          <a:ea typeface="黑体" panose="02010609060101010101" pitchFamily="49" charset="-122"/>
                        </a:rPr>
                        <a:t>.×μ</a:t>
                      </a:r>
                      <a:r>
                        <a:rPr lang="en-US" sz="2400" kern="0" baseline="-25000" dirty="0">
                          <a:effectLst/>
                          <a:latin typeface="+mn-lt"/>
                          <a:ea typeface="黑体" panose="02010609060101010101" pitchFamily="49" charset="-122"/>
                        </a:rPr>
                        <a:t>21</a:t>
                      </a:r>
                      <a:r>
                        <a:rPr lang="en-US" sz="2400" kern="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f</a:t>
                      </a:r>
                      <a:r>
                        <a:rPr lang="en-US" sz="2400" kern="0" baseline="-25000">
                          <a:effectLst/>
                          <a:latin typeface="+mn-lt"/>
                          <a:ea typeface="黑体" panose="02010609060101010101" pitchFamily="49" charset="-122"/>
                        </a:rPr>
                        <a:t>1</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12</a:t>
                      </a:r>
                      <a:r>
                        <a:rPr lang="en-US" sz="2400" kern="0">
                          <a:effectLst/>
                          <a:latin typeface="+mn-lt"/>
                          <a:ea typeface="黑体" panose="02010609060101010101" pitchFamily="49" charset="-122"/>
                        </a:rPr>
                        <a:t>+ f</a:t>
                      </a:r>
                      <a:r>
                        <a:rPr lang="en-US" sz="2400" kern="0" baseline="-25000">
                          <a:effectLst/>
                          <a:latin typeface="+mn-lt"/>
                          <a:ea typeface="黑体" panose="02010609060101010101" pitchFamily="49" charset="-122"/>
                        </a:rPr>
                        <a:t>2</a:t>
                      </a:r>
                      <a:r>
                        <a:rPr lang="en-US" sz="2400" kern="0">
                          <a:effectLst/>
                          <a:latin typeface="+mn-lt"/>
                          <a:ea typeface="黑体" panose="02010609060101010101" pitchFamily="49" charset="-122"/>
                        </a:rPr>
                        <a:t>.×μ</a:t>
                      </a:r>
                      <a:r>
                        <a:rPr lang="en-US" sz="2400" kern="0" baseline="-25000">
                          <a:effectLst/>
                          <a:latin typeface="+mn-lt"/>
                          <a:ea typeface="黑体" panose="02010609060101010101" pitchFamily="49" charset="-122"/>
                        </a:rPr>
                        <a:t>22</a:t>
                      </a: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253444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4000" b="1" dirty="0" smtClean="0">
                <a:latin typeface="+mn-lt"/>
                <a:ea typeface="黑体" panose="02010609060101010101" pitchFamily="49" charset="-122"/>
              </a:rPr>
              <a:t>方差和</a:t>
            </a:r>
            <a:r>
              <a:rPr lang="en-US" altLang="zh-CN" sz="4000" b="1" dirty="0" smtClean="0">
                <a:latin typeface="+mn-lt"/>
                <a:ea typeface="黑体" panose="02010609060101010101" pitchFamily="49" charset="-122"/>
              </a:rPr>
              <a:t>PVE</a:t>
            </a:r>
            <a:r>
              <a:rPr lang="zh-CN" altLang="en-US" sz="4000" b="1" dirty="0" smtClean="0">
                <a:latin typeface="+mn-lt"/>
                <a:ea typeface="黑体" panose="02010609060101010101" pitchFamily="49" charset="-122"/>
              </a:rPr>
              <a:t>不可加的原因</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052736"/>
            <a:ext cx="8229600" cy="5184576"/>
          </a:xfrm>
        </p:spPr>
        <p:txBody>
          <a:bodyPr>
            <a:noAutofit/>
          </a:bodyPr>
          <a:lstStyle/>
          <a:p>
            <a:pPr>
              <a:lnSpc>
                <a:spcPct val="120000"/>
              </a:lnSpc>
            </a:pPr>
            <a:r>
              <a:rPr lang="zh-CN" altLang="zh-CN" sz="2200" dirty="0" smtClean="0">
                <a:ea typeface="黑体" panose="02010609060101010101" pitchFamily="49" charset="-122"/>
              </a:rPr>
              <a:t>除</a:t>
            </a:r>
            <a:r>
              <a:rPr lang="zh-CN" altLang="zh-CN" sz="2200" dirty="0">
                <a:ea typeface="黑体" panose="02010609060101010101" pitchFamily="49" charset="-122"/>
              </a:rPr>
              <a:t>遗传连锁外</a:t>
            </a:r>
            <a:r>
              <a:rPr lang="de-AT" altLang="zh-CN" sz="2200" dirty="0">
                <a:ea typeface="黑体" panose="02010609060101010101" pitchFamily="49" charset="-122"/>
              </a:rPr>
              <a:t>, </a:t>
            </a:r>
            <a:r>
              <a:rPr lang="zh-CN" altLang="zh-CN" sz="2200" dirty="0">
                <a:ea typeface="黑体" panose="02010609060101010101" pitchFamily="49" charset="-122"/>
              </a:rPr>
              <a:t>两个座位上的基因型频率与单个座位上基因型频率间的不平衡</a:t>
            </a:r>
            <a:r>
              <a:rPr lang="de-AT" altLang="zh-CN" sz="2200" dirty="0">
                <a:ea typeface="黑体" panose="02010609060101010101" pitchFamily="49" charset="-122"/>
              </a:rPr>
              <a:t>, </a:t>
            </a:r>
            <a:r>
              <a:rPr lang="zh-CN" altLang="zh-CN" sz="2200" dirty="0">
                <a:ea typeface="黑体" panose="02010609060101010101" pitchFamily="49" charset="-122"/>
              </a:rPr>
              <a:t>以及两个</a:t>
            </a:r>
            <a:r>
              <a:rPr lang="de-AT" altLang="zh-CN" sz="2200" dirty="0">
                <a:ea typeface="黑体" panose="02010609060101010101" pitchFamily="49" charset="-122"/>
              </a:rPr>
              <a:t>QTL</a:t>
            </a:r>
            <a:r>
              <a:rPr lang="zh-CN" altLang="zh-CN" sz="2200" dirty="0">
                <a:ea typeface="黑体" panose="02010609060101010101" pitchFamily="49" charset="-122"/>
              </a:rPr>
              <a:t>间的上位型互作</a:t>
            </a:r>
            <a:r>
              <a:rPr lang="de-AT" altLang="zh-CN" sz="2200" dirty="0">
                <a:ea typeface="黑体" panose="02010609060101010101" pitchFamily="49" charset="-122"/>
              </a:rPr>
              <a:t>, </a:t>
            </a:r>
            <a:r>
              <a:rPr lang="zh-CN" altLang="zh-CN" sz="2200" dirty="0">
                <a:ea typeface="黑体" panose="02010609060101010101" pitchFamily="49" charset="-122"/>
              </a:rPr>
              <a:t>都会造成两个</a:t>
            </a:r>
            <a:r>
              <a:rPr lang="de-AT" altLang="zh-CN" sz="2200" dirty="0">
                <a:ea typeface="黑体" panose="02010609060101010101" pitchFamily="49" charset="-122"/>
              </a:rPr>
              <a:t>QTL</a:t>
            </a:r>
            <a:r>
              <a:rPr lang="zh-CN" altLang="zh-CN" sz="2200" dirty="0">
                <a:ea typeface="黑体" panose="02010609060101010101" pitchFamily="49" charset="-122"/>
              </a:rPr>
              <a:t>的遗传方差不等于单个</a:t>
            </a:r>
            <a:r>
              <a:rPr lang="de-AT" altLang="zh-CN" sz="2200" dirty="0">
                <a:ea typeface="黑体" panose="02010609060101010101" pitchFamily="49" charset="-122"/>
              </a:rPr>
              <a:t>QTL</a:t>
            </a:r>
            <a:r>
              <a:rPr lang="zh-CN" altLang="zh-CN" sz="2200" dirty="0">
                <a:ea typeface="黑体" panose="02010609060101010101" pitchFamily="49" charset="-122"/>
              </a:rPr>
              <a:t>方差之和的现象</a:t>
            </a:r>
            <a:r>
              <a:rPr lang="de-AT" altLang="zh-CN" sz="2200" dirty="0">
                <a:ea typeface="黑体" panose="02010609060101010101" pitchFamily="49" charset="-122"/>
              </a:rPr>
              <a:t>. </a:t>
            </a:r>
            <a:endParaRPr lang="de-AT" altLang="zh-CN" sz="2200" dirty="0" smtClean="0">
              <a:ea typeface="黑体" panose="02010609060101010101" pitchFamily="49" charset="-122"/>
            </a:endParaRPr>
          </a:p>
          <a:p>
            <a:pPr>
              <a:lnSpc>
                <a:spcPct val="120000"/>
              </a:lnSpc>
            </a:pPr>
            <a:r>
              <a:rPr lang="zh-CN" altLang="zh-CN" sz="2200" dirty="0" smtClean="0">
                <a:ea typeface="黑体" panose="02010609060101010101" pitchFamily="49" charset="-122"/>
              </a:rPr>
              <a:t>表</a:t>
            </a:r>
            <a:r>
              <a:rPr lang="de-AT" altLang="zh-CN" sz="2200" dirty="0">
                <a:ea typeface="黑体" panose="02010609060101010101" pitchFamily="49" charset="-122"/>
              </a:rPr>
              <a:t>7.1.2</a:t>
            </a:r>
            <a:r>
              <a:rPr lang="zh-CN" altLang="zh-CN" sz="2200" dirty="0">
                <a:ea typeface="黑体" panose="02010609060101010101" pitchFamily="49" charset="-122"/>
              </a:rPr>
              <a:t>给出某群体中</a:t>
            </a:r>
            <a:r>
              <a:rPr lang="de-AT" altLang="zh-CN" sz="2200" dirty="0">
                <a:ea typeface="黑体" panose="02010609060101010101" pitchFamily="49" charset="-122"/>
              </a:rPr>
              <a:t>, </a:t>
            </a:r>
            <a:r>
              <a:rPr lang="zh-CN" altLang="zh-CN" sz="2200" dirty="0">
                <a:ea typeface="黑体" panose="02010609060101010101" pitchFamily="49" charset="-122"/>
              </a:rPr>
              <a:t>两个</a:t>
            </a:r>
            <a:r>
              <a:rPr lang="de-AT" altLang="zh-CN" sz="2200" dirty="0">
                <a:ea typeface="黑体" panose="02010609060101010101" pitchFamily="49" charset="-122"/>
              </a:rPr>
              <a:t>QTL</a:t>
            </a:r>
            <a:r>
              <a:rPr lang="zh-CN" altLang="zh-CN" sz="2200" dirty="0">
                <a:ea typeface="黑体" panose="02010609060101010101" pitchFamily="49" charset="-122"/>
              </a:rPr>
              <a:t>产生的四种纯合基因型的频率以及它们的平均表现</a:t>
            </a:r>
            <a:r>
              <a:rPr lang="de-AT" altLang="zh-CN" sz="2200" dirty="0">
                <a:ea typeface="黑体" panose="02010609060101010101" pitchFamily="49" charset="-122"/>
              </a:rPr>
              <a:t>, </a:t>
            </a:r>
            <a:r>
              <a:rPr lang="zh-CN" altLang="zh-CN" sz="2200" dirty="0">
                <a:ea typeface="黑体" panose="02010609060101010101" pitchFamily="49" charset="-122"/>
              </a:rPr>
              <a:t>四种频率之和等于</a:t>
            </a:r>
            <a:r>
              <a:rPr lang="de-AT" altLang="zh-CN" sz="2200" dirty="0">
                <a:ea typeface="黑体" panose="02010609060101010101" pitchFamily="49" charset="-122"/>
              </a:rPr>
              <a:t>1. </a:t>
            </a:r>
            <a:r>
              <a:rPr lang="zh-CN" altLang="zh-CN" sz="2200" dirty="0">
                <a:ea typeface="黑体" panose="02010609060101010101" pitchFamily="49" charset="-122"/>
              </a:rPr>
              <a:t>行边际频率代表的是群体中</a:t>
            </a:r>
            <a:r>
              <a:rPr lang="de-AT" altLang="zh-CN" sz="2200" dirty="0">
                <a:ea typeface="黑体" panose="02010609060101010101" pitchFamily="49" charset="-122"/>
              </a:rPr>
              <a:t>Q1</a:t>
            </a:r>
            <a:r>
              <a:rPr lang="zh-CN" altLang="zh-CN" sz="2200" dirty="0">
                <a:ea typeface="黑体" panose="02010609060101010101" pitchFamily="49" charset="-122"/>
              </a:rPr>
              <a:t>座位上两种基因型的频率</a:t>
            </a:r>
            <a:r>
              <a:rPr lang="de-AT" altLang="zh-CN" sz="2200" dirty="0">
                <a:ea typeface="黑体" panose="02010609060101010101" pitchFamily="49" charset="-122"/>
              </a:rPr>
              <a:t>, </a:t>
            </a:r>
            <a:r>
              <a:rPr lang="zh-CN" altLang="zh-CN" sz="2200" dirty="0">
                <a:ea typeface="黑体" panose="02010609060101010101" pitchFamily="49" charset="-122"/>
              </a:rPr>
              <a:t>列边际频率代表的是群体中</a:t>
            </a:r>
            <a:r>
              <a:rPr lang="de-AT" altLang="zh-CN" sz="2200" dirty="0">
                <a:ea typeface="黑体" panose="02010609060101010101" pitchFamily="49" charset="-122"/>
              </a:rPr>
              <a:t>Q2</a:t>
            </a:r>
            <a:r>
              <a:rPr lang="zh-CN" altLang="zh-CN" sz="2200" dirty="0">
                <a:ea typeface="黑体" panose="02010609060101010101" pitchFamily="49" charset="-122"/>
              </a:rPr>
              <a:t>座位上两种基因型的频率</a:t>
            </a:r>
            <a:r>
              <a:rPr lang="de-AT" altLang="zh-CN" sz="2200" dirty="0">
                <a:ea typeface="黑体" panose="02010609060101010101" pitchFamily="49" charset="-122"/>
              </a:rPr>
              <a:t>. </a:t>
            </a:r>
            <a:r>
              <a:rPr lang="zh-CN" altLang="zh-CN" sz="2200" dirty="0">
                <a:ea typeface="黑体" panose="02010609060101010101" pitchFamily="49" charset="-122"/>
              </a:rPr>
              <a:t>根据行边际平均数得到的方差代表的是群体中</a:t>
            </a:r>
            <a:r>
              <a:rPr lang="de-AT" altLang="zh-CN" sz="2200" dirty="0">
                <a:ea typeface="黑体" panose="02010609060101010101" pitchFamily="49" charset="-122"/>
              </a:rPr>
              <a:t>Q1</a:t>
            </a:r>
            <a:r>
              <a:rPr lang="zh-CN" altLang="zh-CN" sz="2200" dirty="0">
                <a:ea typeface="黑体" panose="02010609060101010101" pitchFamily="49" charset="-122"/>
              </a:rPr>
              <a:t>座位的遗传方差</a:t>
            </a:r>
            <a:r>
              <a:rPr lang="de-AT" altLang="zh-CN" sz="2200" dirty="0">
                <a:ea typeface="黑体" panose="02010609060101010101" pitchFamily="49" charset="-122"/>
              </a:rPr>
              <a:t>, </a:t>
            </a:r>
            <a:r>
              <a:rPr lang="zh-CN" altLang="zh-CN" sz="2200" dirty="0">
                <a:ea typeface="黑体" panose="02010609060101010101" pitchFamily="49" charset="-122"/>
              </a:rPr>
              <a:t>根据列边际平均数得到的方差代表的是群体中</a:t>
            </a:r>
            <a:r>
              <a:rPr lang="de-AT" altLang="zh-CN" sz="2200" dirty="0">
                <a:ea typeface="黑体" panose="02010609060101010101" pitchFamily="49" charset="-122"/>
              </a:rPr>
              <a:t>Q2</a:t>
            </a:r>
            <a:r>
              <a:rPr lang="zh-CN" altLang="zh-CN" sz="2200" dirty="0">
                <a:ea typeface="黑体" panose="02010609060101010101" pitchFamily="49" charset="-122"/>
              </a:rPr>
              <a:t>座位的遗传方差</a:t>
            </a:r>
            <a:r>
              <a:rPr lang="de-AT" altLang="zh-CN" sz="2200" dirty="0">
                <a:ea typeface="黑体" panose="02010609060101010101" pitchFamily="49" charset="-122"/>
              </a:rPr>
              <a:t>. </a:t>
            </a:r>
            <a:r>
              <a:rPr lang="zh-CN" altLang="zh-CN" sz="2200" dirty="0">
                <a:ea typeface="黑体" panose="02010609060101010101" pitchFamily="49" charset="-122"/>
              </a:rPr>
              <a:t>根据表</a:t>
            </a:r>
            <a:r>
              <a:rPr lang="de-AT" altLang="zh-CN" sz="2200" dirty="0">
                <a:ea typeface="黑体" panose="02010609060101010101" pitchFamily="49" charset="-122"/>
              </a:rPr>
              <a:t>7.1.2</a:t>
            </a:r>
            <a:r>
              <a:rPr lang="zh-CN" altLang="zh-CN" sz="2200" dirty="0">
                <a:ea typeface="黑体" panose="02010609060101010101" pitchFamily="49" charset="-122"/>
              </a:rPr>
              <a:t>中四种基因型的频率和它们的平均表现</a:t>
            </a:r>
            <a:r>
              <a:rPr lang="de-AT" altLang="zh-CN" sz="2200" dirty="0">
                <a:ea typeface="黑体" panose="02010609060101010101" pitchFamily="49" charset="-122"/>
              </a:rPr>
              <a:t>, </a:t>
            </a:r>
            <a:r>
              <a:rPr lang="zh-CN" altLang="zh-CN" sz="2200" dirty="0">
                <a:ea typeface="黑体" panose="02010609060101010101" pitchFamily="49" charset="-122"/>
              </a:rPr>
              <a:t>得到的方差代表总的遗传方差</a:t>
            </a:r>
            <a:r>
              <a:rPr lang="de-AT" altLang="zh-CN" sz="2200" dirty="0">
                <a:ea typeface="黑体" panose="02010609060101010101" pitchFamily="49" charset="-122"/>
              </a:rPr>
              <a:t>. </a:t>
            </a:r>
            <a:endParaRPr lang="de-AT" altLang="zh-CN" sz="2200" dirty="0" smtClean="0">
              <a:ea typeface="黑体" panose="02010609060101010101" pitchFamily="49" charset="-122"/>
            </a:endParaRPr>
          </a:p>
          <a:p>
            <a:pPr>
              <a:lnSpc>
                <a:spcPct val="120000"/>
              </a:lnSpc>
            </a:pPr>
            <a:r>
              <a:rPr lang="zh-CN" altLang="zh-CN" sz="2200" dirty="0" smtClean="0">
                <a:ea typeface="黑体" panose="02010609060101010101" pitchFamily="49" charset="-122"/>
              </a:rPr>
              <a:t>仅</a:t>
            </a:r>
            <a:r>
              <a:rPr lang="zh-CN" altLang="zh-CN" sz="2200" dirty="0">
                <a:ea typeface="黑体" panose="02010609060101010101" pitchFamily="49" charset="-122"/>
              </a:rPr>
              <a:t>在特定的情况下</a:t>
            </a:r>
            <a:r>
              <a:rPr lang="de-AT" altLang="zh-CN" sz="2200" dirty="0">
                <a:ea typeface="黑体" panose="02010609060101010101" pitchFamily="49" charset="-122"/>
              </a:rPr>
              <a:t>, </a:t>
            </a:r>
            <a:r>
              <a:rPr lang="zh-CN" altLang="zh-CN" sz="2200" dirty="0">
                <a:ea typeface="黑体" panose="02010609060101010101" pitchFamily="49" charset="-122"/>
              </a:rPr>
              <a:t>表</a:t>
            </a:r>
            <a:r>
              <a:rPr lang="de-AT" altLang="zh-CN" sz="2200" dirty="0">
                <a:ea typeface="黑体" panose="02010609060101010101" pitchFamily="49" charset="-122"/>
              </a:rPr>
              <a:t>7.1.2</a:t>
            </a:r>
            <a:r>
              <a:rPr lang="zh-CN" altLang="zh-CN" sz="2200" dirty="0">
                <a:ea typeface="黑体" panose="02010609060101010101" pitchFamily="49" charset="-122"/>
              </a:rPr>
              <a:t>计算出的总遗传方差才等于两个边际方差之和</a:t>
            </a:r>
            <a:r>
              <a:rPr lang="de-AT" altLang="zh-CN" sz="2200" dirty="0">
                <a:ea typeface="黑体" panose="02010609060101010101" pitchFamily="49" charset="-122"/>
              </a:rPr>
              <a:t>. </a:t>
            </a:r>
            <a:r>
              <a:rPr lang="zh-CN" altLang="zh-CN" sz="2200" dirty="0">
                <a:ea typeface="黑体" panose="02010609060101010101" pitchFamily="49" charset="-122"/>
              </a:rPr>
              <a:t>特定情况就是不存在连锁</a:t>
            </a:r>
            <a:r>
              <a:rPr lang="de-AT" altLang="zh-CN" sz="2200" dirty="0">
                <a:ea typeface="黑体" panose="02010609060101010101" pitchFamily="49" charset="-122"/>
              </a:rPr>
              <a:t>, </a:t>
            </a:r>
            <a:r>
              <a:rPr lang="zh-CN" altLang="zh-CN" sz="2200" dirty="0">
                <a:ea typeface="黑体" panose="02010609060101010101" pitchFamily="49" charset="-122"/>
              </a:rPr>
              <a:t>不存在奇异分离</a:t>
            </a:r>
            <a:r>
              <a:rPr lang="de-AT" altLang="zh-CN" sz="2200" dirty="0">
                <a:ea typeface="黑体" panose="02010609060101010101" pitchFamily="49" charset="-122"/>
              </a:rPr>
              <a:t>. </a:t>
            </a:r>
            <a:endParaRPr lang="zh-CN" altLang="zh-CN" sz="2200" dirty="0">
              <a:ea typeface="黑体" panose="02010609060101010101" pitchFamily="49" charset="-122"/>
            </a:endParaRPr>
          </a:p>
          <a:p>
            <a:pPr>
              <a:lnSpc>
                <a:spcPct val="120000"/>
              </a:lnSpc>
            </a:pPr>
            <a:endParaRPr lang="zh-CN" altLang="en-US" sz="22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1069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4000" b="1" dirty="0" smtClean="0">
                <a:latin typeface="+mn-lt"/>
                <a:ea typeface="黑体" panose="02010609060101010101" pitchFamily="49" charset="-122"/>
              </a:rPr>
              <a:t>方差和</a:t>
            </a:r>
            <a:r>
              <a:rPr lang="en-US" altLang="zh-CN" sz="4000" b="1" dirty="0" smtClean="0">
                <a:latin typeface="+mn-lt"/>
                <a:ea typeface="黑体" panose="02010609060101010101" pitchFamily="49" charset="-122"/>
              </a:rPr>
              <a:t>PVE</a:t>
            </a:r>
            <a:r>
              <a:rPr lang="zh-CN" altLang="en-US" sz="4000" b="1" dirty="0" smtClean="0">
                <a:latin typeface="+mn-lt"/>
                <a:ea typeface="黑体" panose="02010609060101010101" pitchFamily="49" charset="-122"/>
              </a:rPr>
              <a:t>不可加的原因</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539552" y="1124744"/>
            <a:ext cx="7848872" cy="5040560"/>
          </a:xfrm>
        </p:spPr>
        <p:txBody>
          <a:bodyPr>
            <a:noAutofit/>
          </a:bodyPr>
          <a:lstStyle/>
          <a:p>
            <a:r>
              <a:rPr lang="zh-CN" altLang="zh-CN" sz="2600" dirty="0">
                <a:ea typeface="黑体" panose="02010609060101010101" pitchFamily="49" charset="-122"/>
              </a:rPr>
              <a:t>当两个</a:t>
            </a:r>
            <a:r>
              <a:rPr lang="en-US" altLang="zh-CN" sz="2600" dirty="0">
                <a:ea typeface="黑体" panose="02010609060101010101" pitchFamily="49" charset="-122"/>
              </a:rPr>
              <a:t>QTL</a:t>
            </a:r>
            <a:r>
              <a:rPr lang="zh-CN" altLang="zh-CN" sz="2600" dirty="0">
                <a:ea typeface="黑体" panose="02010609060101010101" pitchFamily="49" charset="-122"/>
              </a:rPr>
              <a:t>存在连锁时</a:t>
            </a:r>
            <a:r>
              <a:rPr lang="en-US" altLang="zh-CN" sz="2600" dirty="0">
                <a:ea typeface="黑体" panose="02010609060101010101" pitchFamily="49" charset="-122"/>
              </a:rPr>
              <a:t>, </a:t>
            </a:r>
            <a:r>
              <a:rPr lang="zh-CN" altLang="zh-CN" sz="2600" dirty="0">
                <a:ea typeface="黑体" panose="02010609060101010101" pitchFamily="49" charset="-122"/>
              </a:rPr>
              <a:t>在无奇异分离的</a:t>
            </a:r>
            <a:r>
              <a:rPr lang="en-US" altLang="zh-CN" sz="2600" dirty="0">
                <a:ea typeface="黑体" panose="02010609060101010101" pitchFamily="49" charset="-122"/>
              </a:rPr>
              <a:t>DH</a:t>
            </a:r>
            <a:r>
              <a:rPr lang="zh-CN" altLang="zh-CN" sz="2600" dirty="0">
                <a:ea typeface="黑体" panose="02010609060101010101" pitchFamily="49" charset="-122"/>
              </a:rPr>
              <a:t>中</a:t>
            </a:r>
            <a:r>
              <a:rPr lang="en-US" altLang="zh-CN" sz="2600" dirty="0">
                <a:ea typeface="黑体" panose="02010609060101010101" pitchFamily="49" charset="-122"/>
              </a:rPr>
              <a:t>, </a:t>
            </a:r>
            <a:r>
              <a:rPr lang="zh-CN" altLang="zh-CN" sz="2600" dirty="0">
                <a:ea typeface="黑体" panose="02010609060101010101" pitchFamily="49" charset="-122"/>
              </a:rPr>
              <a:t>每个座位上两种基因型的频率均为</a:t>
            </a:r>
            <a:r>
              <a:rPr lang="en-US" altLang="zh-CN" sz="2600" dirty="0">
                <a:ea typeface="黑体" panose="02010609060101010101" pitchFamily="49" charset="-122"/>
              </a:rPr>
              <a:t>0.5. </a:t>
            </a:r>
            <a:r>
              <a:rPr lang="zh-CN" altLang="zh-CN" sz="2600" dirty="0">
                <a:ea typeface="黑体" panose="02010609060101010101" pitchFamily="49" charset="-122"/>
              </a:rPr>
              <a:t>但是</a:t>
            </a:r>
            <a:r>
              <a:rPr lang="en-US" altLang="zh-CN" sz="2600" dirty="0">
                <a:ea typeface="黑体" panose="02010609060101010101" pitchFamily="49" charset="-122"/>
              </a:rPr>
              <a:t>, </a:t>
            </a:r>
            <a:r>
              <a:rPr lang="zh-CN" altLang="zh-CN" sz="2600" dirty="0">
                <a:ea typeface="黑体" panose="02010609060101010101" pitchFamily="49" charset="-122"/>
              </a:rPr>
              <a:t>两个座位上基因型的频率并不等于</a:t>
            </a:r>
            <a:r>
              <a:rPr lang="en-US" altLang="zh-CN" sz="2600" dirty="0">
                <a:ea typeface="黑体" panose="02010609060101010101" pitchFamily="49" charset="-122"/>
              </a:rPr>
              <a:t>0.25, </a:t>
            </a:r>
            <a:r>
              <a:rPr lang="zh-CN" altLang="zh-CN" sz="2600" dirty="0">
                <a:ea typeface="黑体" panose="02010609060101010101" pitchFamily="49" charset="-122"/>
              </a:rPr>
              <a:t>表</a:t>
            </a:r>
            <a:r>
              <a:rPr lang="en-US" altLang="zh-CN" sz="2600" dirty="0">
                <a:ea typeface="黑体" panose="02010609060101010101" pitchFamily="49" charset="-122"/>
              </a:rPr>
              <a:t>7.1.1</a:t>
            </a:r>
            <a:r>
              <a:rPr lang="zh-CN" altLang="zh-CN" sz="2600" dirty="0">
                <a:ea typeface="黑体" panose="02010609060101010101" pitchFamily="49" charset="-122"/>
              </a:rPr>
              <a:t>看到的不平衡是由遗传连锁引起的</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但是</a:t>
            </a:r>
            <a:r>
              <a:rPr lang="en-US" altLang="zh-CN" sz="2600" dirty="0">
                <a:ea typeface="黑体" panose="02010609060101010101" pitchFamily="49" charset="-122"/>
              </a:rPr>
              <a:t>, </a:t>
            </a:r>
            <a:r>
              <a:rPr lang="zh-CN" altLang="zh-CN" sz="2600" dirty="0">
                <a:ea typeface="黑体" panose="02010609060101010101" pitchFamily="49" charset="-122"/>
              </a:rPr>
              <a:t>遗传研究群体在产生过程中的选择和漂变等因素也能引起两个座位的不平衡</a:t>
            </a:r>
            <a:r>
              <a:rPr lang="en-US" altLang="zh-CN" sz="2600" dirty="0">
                <a:ea typeface="黑体" panose="02010609060101010101" pitchFamily="49" charset="-122"/>
              </a:rPr>
              <a:t>. </a:t>
            </a:r>
            <a:r>
              <a:rPr lang="zh-CN" altLang="zh-CN" sz="2600" dirty="0">
                <a:ea typeface="黑体" panose="02010609060101010101" pitchFamily="49" charset="-122"/>
              </a:rPr>
              <a:t>基因间的上位型互作</a:t>
            </a:r>
            <a:r>
              <a:rPr lang="en-US" altLang="zh-CN" sz="2600" dirty="0">
                <a:ea typeface="黑体" panose="02010609060101010101" pitchFamily="49" charset="-122"/>
              </a:rPr>
              <a:t>, </a:t>
            </a:r>
            <a:r>
              <a:rPr lang="zh-CN" altLang="zh-CN" sz="2600" dirty="0">
                <a:ea typeface="黑体" panose="02010609060101010101" pitchFamily="49" charset="-122"/>
              </a:rPr>
              <a:t>也会造成总的遗传方差不等于单个座位遗传方差之和</a:t>
            </a:r>
            <a:r>
              <a:rPr lang="en-US" altLang="zh-CN" sz="2600" dirty="0">
                <a:ea typeface="黑体" panose="02010609060101010101" pitchFamily="49" charset="-122"/>
              </a:rPr>
              <a:t>. </a:t>
            </a:r>
            <a:r>
              <a:rPr lang="zh-CN" altLang="zh-CN" sz="2600" dirty="0">
                <a:ea typeface="黑体" panose="02010609060101010101" pitchFamily="49" charset="-122"/>
              </a:rPr>
              <a:t>有些群体中</a:t>
            </a:r>
            <a:r>
              <a:rPr lang="en-US" altLang="zh-CN" sz="2600" dirty="0">
                <a:ea typeface="黑体" panose="02010609060101010101" pitchFamily="49" charset="-122"/>
              </a:rPr>
              <a:t>, </a:t>
            </a:r>
            <a:r>
              <a:rPr lang="zh-CN" altLang="zh-CN" sz="2600" dirty="0">
                <a:ea typeface="黑体" panose="02010609060101010101" pitchFamily="49" charset="-122"/>
              </a:rPr>
              <a:t>还可能同时存在基因型频率上的不平衡和上位型互作</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这些</a:t>
            </a:r>
            <a:r>
              <a:rPr lang="zh-CN" altLang="zh-CN" sz="2600" dirty="0">
                <a:ea typeface="黑体" panose="02010609060101010101" pitchFamily="49" charset="-122"/>
              </a:rPr>
              <a:t>因素究竟是降低还是增加总遗传方差</a:t>
            </a:r>
            <a:r>
              <a:rPr lang="en-US" altLang="zh-CN" sz="2600" dirty="0">
                <a:ea typeface="黑体" panose="02010609060101010101" pitchFamily="49" charset="-122"/>
              </a:rPr>
              <a:t>, </a:t>
            </a:r>
            <a:r>
              <a:rPr lang="zh-CN" altLang="zh-CN" sz="2600" dirty="0">
                <a:ea typeface="黑体" panose="02010609060101010101" pitchFamily="49" charset="-122"/>
              </a:rPr>
              <a:t>一般也难以确定</a:t>
            </a:r>
            <a:r>
              <a:rPr lang="en-US" altLang="zh-CN" sz="2600" dirty="0">
                <a:ea typeface="黑体" panose="02010609060101010101" pitchFamily="49" charset="-122"/>
              </a:rPr>
              <a:t>. </a:t>
            </a:r>
            <a:r>
              <a:rPr lang="zh-CN" altLang="zh-CN" sz="2600" dirty="0">
                <a:ea typeface="黑体" panose="02010609060101010101" pitchFamily="49" charset="-122"/>
              </a:rPr>
              <a:t>因此</a:t>
            </a:r>
            <a:r>
              <a:rPr lang="en-US" altLang="zh-CN" sz="2600" dirty="0">
                <a:ea typeface="黑体" panose="02010609060101010101" pitchFamily="49" charset="-122"/>
              </a:rPr>
              <a:t>, QTL</a:t>
            </a:r>
            <a:r>
              <a:rPr lang="zh-CN" altLang="zh-CN" sz="2600" dirty="0">
                <a:ea typeface="黑体" panose="02010609060101010101" pitchFamily="49" charset="-122"/>
              </a:rPr>
              <a:t>作图中要尽可能避免对单个</a:t>
            </a:r>
            <a:r>
              <a:rPr lang="en-US" altLang="zh-CN" sz="2600" dirty="0">
                <a:ea typeface="黑体" panose="02010609060101010101" pitchFamily="49" charset="-122"/>
              </a:rPr>
              <a:t>QTL</a:t>
            </a:r>
            <a:r>
              <a:rPr lang="zh-CN" altLang="zh-CN" sz="2600" dirty="0">
                <a:ea typeface="黑体" panose="02010609060101010101" pitchFamily="49" charset="-122"/>
              </a:rPr>
              <a:t>遗传方差或</a:t>
            </a:r>
            <a:r>
              <a:rPr lang="en-US" altLang="zh-CN" sz="2600" dirty="0">
                <a:ea typeface="黑体" panose="02010609060101010101" pitchFamily="49" charset="-122"/>
              </a:rPr>
              <a:t>PVE</a:t>
            </a:r>
            <a:r>
              <a:rPr lang="zh-CN" altLang="zh-CN" sz="2600" dirty="0">
                <a:ea typeface="黑体" panose="02010609060101010101" pitchFamily="49" charset="-122"/>
              </a:rPr>
              <a:t>的简单相加</a:t>
            </a:r>
            <a:r>
              <a:rPr lang="en-US" altLang="zh-CN" sz="2600" dirty="0">
                <a:ea typeface="黑体" panose="02010609060101010101" pitchFamily="49" charset="-122"/>
              </a:rPr>
              <a:t>. </a:t>
            </a:r>
            <a:endParaRPr lang="zh-CN" altLang="zh-CN" sz="26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6175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640960" cy="706090"/>
          </a:xfrm>
        </p:spPr>
        <p:txBody>
          <a:bodyPr>
            <a:normAutofit fontScale="90000"/>
          </a:bodyPr>
          <a:lstStyle/>
          <a:p>
            <a:r>
              <a:rPr lang="zh-CN" altLang="zh-CN" sz="4000" b="1" dirty="0" smtClean="0">
                <a:latin typeface="+mn-lt"/>
                <a:ea typeface="黑体" panose="02010609060101010101" pitchFamily="49" charset="-122"/>
              </a:rPr>
              <a:t>不同</a:t>
            </a:r>
            <a:r>
              <a:rPr lang="zh-CN" altLang="zh-CN" sz="4000" b="1" dirty="0">
                <a:latin typeface="+mn-lt"/>
                <a:ea typeface="黑体" panose="02010609060101010101" pitchFamily="49" charset="-122"/>
              </a:rPr>
              <a:t>群体大小和</a:t>
            </a:r>
            <a:r>
              <a:rPr lang="en-US" altLang="zh-CN" sz="4000" b="1" dirty="0">
                <a:latin typeface="+mn-lt"/>
                <a:ea typeface="黑体" panose="02010609060101010101" pitchFamily="49" charset="-122"/>
              </a:rPr>
              <a:t>PVE</a:t>
            </a:r>
            <a:r>
              <a:rPr lang="zh-CN" altLang="zh-CN" sz="4000" b="1" dirty="0">
                <a:latin typeface="+mn-lt"/>
                <a:ea typeface="黑体" panose="02010609060101010101" pitchFamily="49" charset="-122"/>
              </a:rPr>
              <a:t>对</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检测功效的影响</a:t>
            </a:r>
            <a:endParaRPr lang="zh-CN" altLang="en-US" sz="4000" b="1" dirty="0">
              <a:latin typeface="+mn-lt"/>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628800"/>
            <a:ext cx="8928992" cy="4608512"/>
          </a:xfrm>
          <a:prstGeom prst="rect">
            <a:avLst/>
          </a:prstGeom>
          <a:noFill/>
          <a:ln>
            <a:noFill/>
          </a:ln>
        </p:spPr>
      </p:pic>
    </p:spTree>
    <p:extLst>
      <p:ext uri="{BB962C8B-B14F-4D97-AF65-F5344CB8AC3E}">
        <p14:creationId xmlns:p14="http://schemas.microsoft.com/office/powerpoint/2010/main" val="297876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b="1" dirty="0" smtClean="0">
                <a:latin typeface="+mn-lt"/>
                <a:ea typeface="黑体" panose="02010609060101010101" pitchFamily="49" charset="-122"/>
              </a:rPr>
              <a:t>群体大小对</a:t>
            </a:r>
            <a:r>
              <a:rPr lang="en-US" altLang="zh-CN" sz="4000" b="1" dirty="0" smtClean="0">
                <a:latin typeface="+mn-lt"/>
                <a:ea typeface="黑体" panose="02010609060101010101" pitchFamily="49" charset="-122"/>
              </a:rPr>
              <a:t>QTL</a:t>
            </a:r>
            <a:r>
              <a:rPr lang="zh-CN" altLang="zh-CN" sz="4000" b="1" dirty="0">
                <a:latin typeface="+mn-lt"/>
                <a:ea typeface="黑体" panose="02010609060101010101" pitchFamily="49" charset="-122"/>
              </a:rPr>
              <a:t>检测功效</a:t>
            </a:r>
            <a:r>
              <a:rPr lang="zh-CN" altLang="zh-CN" sz="4000" b="1" dirty="0" smtClean="0">
                <a:latin typeface="+mn-lt"/>
                <a:ea typeface="黑体" panose="02010609060101010101" pitchFamily="49" charset="-122"/>
              </a:rPr>
              <a:t>的</a:t>
            </a:r>
            <a:r>
              <a:rPr lang="zh-CN" altLang="en-US" sz="4000" b="1" dirty="0" smtClean="0">
                <a:latin typeface="+mn-lt"/>
                <a:ea typeface="黑体" panose="02010609060101010101" pitchFamily="49" charset="-122"/>
              </a:rPr>
              <a:t>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95536" y="1124744"/>
            <a:ext cx="8208912" cy="5112568"/>
          </a:xfrm>
        </p:spPr>
        <p:txBody>
          <a:bodyPr>
            <a:noAutofit/>
          </a:bodyPr>
          <a:lstStyle/>
          <a:p>
            <a:r>
              <a:rPr lang="zh-CN" altLang="zh-CN" sz="2800" dirty="0">
                <a:ea typeface="黑体" panose="02010609060101010101" pitchFamily="49" charset="-122"/>
              </a:rPr>
              <a:t>统计上提高假设检验功效的途径主要是增加样本量和减小试验误差</a:t>
            </a:r>
            <a:r>
              <a:rPr lang="de-AT" altLang="zh-CN" sz="2800" dirty="0">
                <a:ea typeface="黑体" panose="02010609060101010101" pitchFamily="49" charset="-122"/>
              </a:rPr>
              <a:t>. </a:t>
            </a:r>
            <a:r>
              <a:rPr lang="zh-CN" altLang="zh-CN" sz="2800" dirty="0">
                <a:ea typeface="黑体" panose="02010609060101010101" pitchFamily="49" charset="-122"/>
              </a:rPr>
              <a:t>对</a:t>
            </a:r>
            <a:r>
              <a:rPr lang="de-AT" altLang="zh-CN" sz="2800" dirty="0">
                <a:ea typeface="黑体" panose="02010609060101010101" pitchFamily="49" charset="-122"/>
              </a:rPr>
              <a:t>QTL</a:t>
            </a:r>
            <a:r>
              <a:rPr lang="zh-CN" altLang="zh-CN" sz="2800" dirty="0">
                <a:ea typeface="黑体" panose="02010609060101010101" pitchFamily="49" charset="-122"/>
              </a:rPr>
              <a:t>作图来说就是增大作图群体</a:t>
            </a:r>
            <a:r>
              <a:rPr lang="de-AT" altLang="zh-CN" sz="2800" dirty="0">
                <a:ea typeface="黑体" panose="02010609060101010101" pitchFamily="49" charset="-122"/>
              </a:rPr>
              <a:t>, </a:t>
            </a:r>
            <a:r>
              <a:rPr lang="zh-CN" altLang="zh-CN" sz="2800" dirty="0">
                <a:ea typeface="黑体" panose="02010609060101010101" pitchFamily="49" charset="-122"/>
              </a:rPr>
              <a:t>减小表型测定时的误差</a:t>
            </a:r>
            <a:r>
              <a:rPr lang="de-AT" altLang="zh-CN" sz="2800" dirty="0">
                <a:ea typeface="黑体" panose="02010609060101010101" pitchFamily="49" charset="-122"/>
              </a:rPr>
              <a:t>. </a:t>
            </a:r>
            <a:r>
              <a:rPr lang="zh-CN" altLang="zh-CN" sz="2800" dirty="0">
                <a:ea typeface="黑体" panose="02010609060101010101" pitchFamily="49" charset="-122"/>
              </a:rPr>
              <a:t>减小表型测定时的误差可以提高性状的遗传力</a:t>
            </a:r>
            <a:r>
              <a:rPr lang="de-AT" altLang="zh-CN" sz="2800" dirty="0">
                <a:ea typeface="黑体" panose="02010609060101010101" pitchFamily="49" charset="-122"/>
              </a:rPr>
              <a:t>, </a:t>
            </a:r>
            <a:r>
              <a:rPr lang="zh-CN" altLang="zh-CN" sz="2800" dirty="0">
                <a:ea typeface="黑体" panose="02010609060101010101" pitchFamily="49" charset="-122"/>
              </a:rPr>
              <a:t>同时也提高了单个</a:t>
            </a:r>
            <a:r>
              <a:rPr lang="de-AT" altLang="zh-CN" sz="2800" dirty="0">
                <a:ea typeface="黑体" panose="02010609060101010101" pitchFamily="49" charset="-122"/>
              </a:rPr>
              <a:t>QTL</a:t>
            </a:r>
            <a:r>
              <a:rPr lang="zh-CN" altLang="zh-CN" sz="2800" dirty="0">
                <a:ea typeface="黑体" panose="02010609060101010101" pitchFamily="49" charset="-122"/>
              </a:rPr>
              <a:t>解释表型变异的比例</a:t>
            </a:r>
            <a:r>
              <a:rPr lang="de-AT" altLang="zh-CN" sz="2800" dirty="0">
                <a:ea typeface="黑体" panose="02010609060101010101" pitchFamily="49" charset="-122"/>
              </a:rPr>
              <a:t>, </a:t>
            </a:r>
            <a:r>
              <a:rPr lang="zh-CN" altLang="zh-CN" sz="2800" dirty="0">
                <a:ea typeface="黑体" panose="02010609060101010101" pitchFamily="49" charset="-122"/>
              </a:rPr>
              <a:t>进而提高</a:t>
            </a:r>
            <a:r>
              <a:rPr lang="de-AT" altLang="zh-CN" sz="2800" dirty="0">
                <a:ea typeface="黑体" panose="02010609060101010101" pitchFamily="49" charset="-122"/>
              </a:rPr>
              <a:t>QTL</a:t>
            </a:r>
            <a:r>
              <a:rPr lang="zh-CN" altLang="zh-CN" sz="2800" dirty="0">
                <a:ea typeface="黑体" panose="02010609060101010101" pitchFamily="49" charset="-122"/>
              </a:rPr>
              <a:t>检测功效</a:t>
            </a:r>
            <a:r>
              <a:rPr lang="de-AT" altLang="zh-CN" sz="2800" dirty="0">
                <a:ea typeface="黑体" panose="02010609060101010101" pitchFamily="49" charset="-122"/>
              </a:rPr>
              <a:t>. </a:t>
            </a:r>
            <a:endParaRPr lang="de-AT" altLang="zh-CN" sz="2800" dirty="0" smtClean="0">
              <a:ea typeface="黑体" panose="02010609060101010101" pitchFamily="49" charset="-122"/>
            </a:endParaRPr>
          </a:p>
          <a:p>
            <a:r>
              <a:rPr lang="zh-CN" altLang="zh-CN" sz="2800" dirty="0" smtClean="0">
                <a:ea typeface="黑体" panose="02010609060101010101" pitchFamily="49" charset="-122"/>
              </a:rPr>
              <a:t>以</a:t>
            </a:r>
            <a:r>
              <a:rPr lang="de-AT" altLang="zh-CN" sz="2800" dirty="0">
                <a:ea typeface="黑体" panose="02010609060101010101" pitchFamily="49" charset="-122"/>
              </a:rPr>
              <a:t>ICIM</a:t>
            </a:r>
            <a:r>
              <a:rPr lang="zh-CN" altLang="zh-CN" sz="2800" dirty="0">
                <a:ea typeface="黑体" panose="02010609060101010101" pitchFamily="49" charset="-122"/>
              </a:rPr>
              <a:t>为例</a:t>
            </a:r>
            <a:r>
              <a:rPr lang="de-AT" altLang="zh-CN" sz="2800" dirty="0">
                <a:ea typeface="黑体" panose="02010609060101010101" pitchFamily="49" charset="-122"/>
              </a:rPr>
              <a:t>, </a:t>
            </a:r>
            <a:r>
              <a:rPr lang="zh-CN" altLang="zh-CN" sz="2800" dirty="0">
                <a:ea typeface="黑体" panose="02010609060101010101" pitchFamily="49" charset="-122"/>
              </a:rPr>
              <a:t>增大</a:t>
            </a:r>
            <a:r>
              <a:rPr lang="de-AT" altLang="zh-CN" sz="2800" dirty="0">
                <a:ea typeface="黑体" panose="02010609060101010101" pitchFamily="49" charset="-122"/>
              </a:rPr>
              <a:t>RIL</a:t>
            </a:r>
            <a:r>
              <a:rPr lang="zh-CN" altLang="zh-CN" sz="2800" dirty="0">
                <a:ea typeface="黑体" panose="02010609060101010101" pitchFamily="49" charset="-122"/>
              </a:rPr>
              <a:t>群体对提高</a:t>
            </a:r>
            <a:r>
              <a:rPr lang="de-AT" altLang="zh-CN" sz="2800" dirty="0">
                <a:ea typeface="黑体" panose="02010609060101010101" pitchFamily="49" charset="-122"/>
              </a:rPr>
              <a:t>QTL</a:t>
            </a:r>
            <a:r>
              <a:rPr lang="zh-CN" altLang="zh-CN" sz="2800" dirty="0">
                <a:ea typeface="黑体" panose="02010609060101010101" pitchFamily="49" charset="-122"/>
              </a:rPr>
              <a:t>检测功效是明显的</a:t>
            </a:r>
            <a:r>
              <a:rPr lang="de-AT" altLang="zh-CN" sz="2800" dirty="0">
                <a:ea typeface="黑体" panose="02010609060101010101" pitchFamily="49" charset="-122"/>
              </a:rPr>
              <a:t> (</a:t>
            </a:r>
            <a:r>
              <a:rPr lang="zh-CN" altLang="zh-CN" sz="2800" dirty="0">
                <a:ea typeface="黑体" panose="02010609060101010101" pitchFamily="49" charset="-122"/>
              </a:rPr>
              <a:t>图</a:t>
            </a:r>
            <a:r>
              <a:rPr lang="de-AT" altLang="zh-CN" sz="2800" dirty="0">
                <a:ea typeface="黑体" panose="02010609060101010101" pitchFamily="49" charset="-122"/>
              </a:rPr>
              <a:t>7.1.3). </a:t>
            </a:r>
            <a:r>
              <a:rPr lang="zh-CN" altLang="zh-CN" sz="2800" dirty="0">
                <a:ea typeface="黑体" panose="02010609060101010101" pitchFamily="49" charset="-122"/>
              </a:rPr>
              <a:t>对大小为</a:t>
            </a:r>
            <a:r>
              <a:rPr lang="de-AT" altLang="zh-CN" sz="2800" dirty="0">
                <a:ea typeface="黑体" panose="02010609060101010101" pitchFamily="49" charset="-122"/>
              </a:rPr>
              <a:t>100, 200</a:t>
            </a:r>
            <a:r>
              <a:rPr lang="zh-CN" altLang="zh-CN" sz="2800" dirty="0">
                <a:ea typeface="黑体" panose="02010609060101010101" pitchFamily="49" charset="-122"/>
              </a:rPr>
              <a:t>和</a:t>
            </a:r>
            <a:r>
              <a:rPr lang="de-AT" altLang="zh-CN" sz="2800" dirty="0">
                <a:ea typeface="黑体" panose="02010609060101010101" pitchFamily="49" charset="-122"/>
              </a:rPr>
              <a:t>400</a:t>
            </a:r>
            <a:r>
              <a:rPr lang="zh-CN" altLang="zh-CN" sz="2800" dirty="0">
                <a:ea typeface="黑体" panose="02010609060101010101" pitchFamily="49" charset="-122"/>
              </a:rPr>
              <a:t>的</a:t>
            </a:r>
            <a:r>
              <a:rPr lang="de-AT" altLang="zh-CN" sz="2800" dirty="0">
                <a:ea typeface="黑体" panose="02010609060101010101" pitchFamily="49" charset="-122"/>
              </a:rPr>
              <a:t>RIL</a:t>
            </a:r>
            <a:r>
              <a:rPr lang="zh-CN" altLang="zh-CN" sz="2800" dirty="0">
                <a:ea typeface="黑体" panose="02010609060101010101" pitchFamily="49" charset="-122"/>
              </a:rPr>
              <a:t>群体来说</a:t>
            </a:r>
            <a:r>
              <a:rPr lang="de-AT" altLang="zh-CN" sz="2800" dirty="0">
                <a:ea typeface="黑体" panose="02010609060101010101" pitchFamily="49" charset="-122"/>
              </a:rPr>
              <a:t>, </a:t>
            </a:r>
            <a:r>
              <a:rPr lang="zh-CN" altLang="zh-CN" sz="2800" dirty="0">
                <a:ea typeface="黑体" panose="02010609060101010101" pitchFamily="49" charset="-122"/>
              </a:rPr>
              <a:t>把</a:t>
            </a:r>
            <a:r>
              <a:rPr lang="de-AT" altLang="zh-CN" sz="2800" dirty="0">
                <a:ea typeface="黑体" panose="02010609060101010101" pitchFamily="49" charset="-122"/>
              </a:rPr>
              <a:t>PVE=4%</a:t>
            </a:r>
            <a:r>
              <a:rPr lang="zh-CN" altLang="zh-CN" sz="2800" dirty="0">
                <a:ea typeface="黑体" panose="02010609060101010101" pitchFamily="49" charset="-122"/>
              </a:rPr>
              <a:t>的</a:t>
            </a:r>
            <a:r>
              <a:rPr lang="de-AT" altLang="zh-CN" sz="2800" dirty="0">
                <a:ea typeface="黑体" panose="02010609060101010101" pitchFamily="49" charset="-122"/>
              </a:rPr>
              <a:t>QTL</a:t>
            </a:r>
            <a:r>
              <a:rPr lang="zh-CN" altLang="zh-CN" sz="2800" dirty="0">
                <a:ea typeface="黑体" panose="02010609060101010101" pitchFamily="49" charset="-122"/>
              </a:rPr>
              <a:t>定位到</a:t>
            </a:r>
            <a:r>
              <a:rPr lang="de-AT" altLang="zh-CN" sz="2800" dirty="0">
                <a:ea typeface="黑体" panose="02010609060101010101" pitchFamily="49" charset="-122"/>
              </a:rPr>
              <a:t>10 cM</a:t>
            </a:r>
            <a:r>
              <a:rPr lang="zh-CN" altLang="zh-CN" sz="2800" dirty="0">
                <a:ea typeface="黑体" panose="02010609060101010101" pitchFamily="49" charset="-122"/>
              </a:rPr>
              <a:t>支撑区间内的概率分别为</a:t>
            </a:r>
            <a:r>
              <a:rPr lang="de-AT" altLang="zh-CN" sz="2800" dirty="0">
                <a:ea typeface="黑体" panose="02010609060101010101" pitchFamily="49" charset="-122"/>
              </a:rPr>
              <a:t>29%, 67%</a:t>
            </a:r>
            <a:r>
              <a:rPr lang="zh-CN" altLang="zh-CN" sz="2800" dirty="0">
                <a:ea typeface="黑体" panose="02010609060101010101" pitchFamily="49" charset="-122"/>
              </a:rPr>
              <a:t>和</a:t>
            </a:r>
            <a:r>
              <a:rPr lang="de-AT" altLang="zh-CN" sz="2800" dirty="0">
                <a:ea typeface="黑体" panose="02010609060101010101" pitchFamily="49" charset="-122"/>
              </a:rPr>
              <a:t>91%, </a:t>
            </a:r>
            <a:r>
              <a:rPr lang="zh-CN" altLang="zh-CN" sz="2800" dirty="0">
                <a:ea typeface="黑体" panose="02010609060101010101" pitchFamily="49" charset="-122"/>
              </a:rPr>
              <a:t>而把</a:t>
            </a:r>
            <a:r>
              <a:rPr lang="de-AT" altLang="zh-CN" sz="2800" dirty="0">
                <a:ea typeface="黑体" panose="02010609060101010101" pitchFamily="49" charset="-122"/>
              </a:rPr>
              <a:t>PVE=10%</a:t>
            </a:r>
            <a:r>
              <a:rPr lang="zh-CN" altLang="zh-CN" sz="2800" dirty="0">
                <a:ea typeface="黑体" panose="02010609060101010101" pitchFamily="49" charset="-122"/>
              </a:rPr>
              <a:t>的</a:t>
            </a:r>
            <a:r>
              <a:rPr lang="de-AT" altLang="zh-CN" sz="2800" dirty="0">
                <a:ea typeface="黑体" panose="02010609060101010101" pitchFamily="49" charset="-122"/>
              </a:rPr>
              <a:t>QTL</a:t>
            </a:r>
            <a:r>
              <a:rPr lang="zh-CN" altLang="zh-CN" sz="2800" dirty="0">
                <a:ea typeface="黑体" panose="02010609060101010101" pitchFamily="49" charset="-122"/>
              </a:rPr>
              <a:t>定位到</a:t>
            </a:r>
            <a:r>
              <a:rPr lang="de-AT" altLang="zh-CN" sz="2800" dirty="0">
                <a:ea typeface="黑体" panose="02010609060101010101" pitchFamily="49" charset="-122"/>
              </a:rPr>
              <a:t>10 cM</a:t>
            </a:r>
            <a:r>
              <a:rPr lang="zh-CN" altLang="zh-CN" sz="2800" dirty="0">
                <a:ea typeface="黑体" panose="02010609060101010101" pitchFamily="49" charset="-122"/>
              </a:rPr>
              <a:t>支撑区间内的概率分别为</a:t>
            </a:r>
            <a:r>
              <a:rPr lang="de-AT" altLang="zh-CN" sz="2800" dirty="0">
                <a:ea typeface="黑体" panose="02010609060101010101" pitchFamily="49" charset="-122"/>
              </a:rPr>
              <a:t>79%, 97%</a:t>
            </a:r>
            <a:r>
              <a:rPr lang="zh-CN" altLang="zh-CN" sz="2800" dirty="0">
                <a:ea typeface="黑体" panose="02010609060101010101" pitchFamily="49" charset="-122"/>
              </a:rPr>
              <a:t>和</a:t>
            </a:r>
            <a:r>
              <a:rPr lang="de-AT" altLang="zh-CN" sz="2800" dirty="0">
                <a:ea typeface="黑体" panose="02010609060101010101" pitchFamily="49" charset="-122"/>
              </a:rPr>
              <a:t>100%. </a:t>
            </a:r>
            <a:endParaRPr lang="zh-CN" altLang="zh-CN" sz="28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6825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en-US" altLang="zh-CN" sz="4000" b="1" dirty="0">
                <a:latin typeface="+mn-lt"/>
                <a:ea typeface="黑体" panose="02010609060101010101" pitchFamily="49" charset="-122"/>
              </a:rPr>
              <a:t>QTL</a:t>
            </a:r>
            <a:r>
              <a:rPr lang="zh-CN" altLang="zh-CN" sz="4000" b="1" dirty="0" smtClean="0">
                <a:latin typeface="+mn-lt"/>
                <a:ea typeface="黑体" panose="02010609060101010101" pitchFamily="49" charset="-122"/>
              </a:rPr>
              <a:t>贡献率</a:t>
            </a:r>
            <a:r>
              <a:rPr lang="zh-CN" altLang="en-US" sz="4000" b="1" dirty="0" smtClean="0">
                <a:latin typeface="+mn-lt"/>
                <a:ea typeface="黑体" panose="02010609060101010101" pitchFamily="49" charset="-122"/>
              </a:rPr>
              <a:t>对</a:t>
            </a:r>
            <a:r>
              <a:rPr lang="zh-CN" altLang="zh-CN" sz="4000" b="1" dirty="0" smtClean="0">
                <a:latin typeface="+mn-lt"/>
                <a:ea typeface="黑体" panose="02010609060101010101" pitchFamily="49" charset="-122"/>
              </a:rPr>
              <a:t>检测</a:t>
            </a:r>
            <a:r>
              <a:rPr lang="zh-CN" altLang="zh-CN" sz="4000" b="1" dirty="0">
                <a:latin typeface="+mn-lt"/>
                <a:ea typeface="黑体" panose="02010609060101010101" pitchFamily="49" charset="-122"/>
              </a:rPr>
              <a:t>功效</a:t>
            </a:r>
            <a:r>
              <a:rPr lang="zh-CN" altLang="zh-CN" sz="4000" b="1" dirty="0" smtClean="0">
                <a:latin typeface="+mn-lt"/>
                <a:ea typeface="黑体" panose="02010609060101010101" pitchFamily="49" charset="-122"/>
              </a:rPr>
              <a:t>的</a:t>
            </a:r>
            <a:r>
              <a:rPr lang="zh-CN" altLang="en-US" sz="4000" b="1" dirty="0">
                <a:latin typeface="+mn-lt"/>
                <a:ea typeface="黑体" panose="02010609060101010101" pitchFamily="49" charset="-122"/>
              </a:rPr>
              <a:t>影响</a:t>
            </a:r>
          </a:p>
        </p:txBody>
      </p:sp>
      <p:sp>
        <p:nvSpPr>
          <p:cNvPr id="3" name="内容占位符 2"/>
          <p:cNvSpPr>
            <a:spLocks noGrp="1"/>
          </p:cNvSpPr>
          <p:nvPr>
            <p:ph idx="1"/>
          </p:nvPr>
        </p:nvSpPr>
        <p:spPr>
          <a:xfrm>
            <a:off x="539552" y="1124744"/>
            <a:ext cx="7992888" cy="5328592"/>
          </a:xfrm>
        </p:spPr>
        <p:txBody>
          <a:bodyPr>
            <a:noAutofit/>
          </a:bodyPr>
          <a:lstStyle/>
          <a:p>
            <a:r>
              <a:rPr lang="zh-CN" altLang="zh-CN" sz="2800" dirty="0">
                <a:ea typeface="黑体" panose="02010609060101010101" pitchFamily="49" charset="-122"/>
              </a:rPr>
              <a:t>减小表型误差则间接提高单个</a:t>
            </a:r>
            <a:r>
              <a:rPr lang="de-AT" altLang="zh-CN" sz="2800" dirty="0">
                <a:ea typeface="黑体" panose="02010609060101010101" pitchFamily="49" charset="-122"/>
              </a:rPr>
              <a:t>QTL</a:t>
            </a:r>
            <a:r>
              <a:rPr lang="zh-CN" altLang="zh-CN" sz="2800" dirty="0">
                <a:ea typeface="黑体" panose="02010609060101010101" pitchFamily="49" charset="-122"/>
              </a:rPr>
              <a:t>的贡献率</a:t>
            </a:r>
            <a:r>
              <a:rPr lang="de-AT" altLang="zh-CN" sz="2800" dirty="0">
                <a:ea typeface="黑体" panose="02010609060101010101" pitchFamily="49" charset="-122"/>
              </a:rPr>
              <a:t>. </a:t>
            </a:r>
            <a:r>
              <a:rPr lang="zh-CN" altLang="zh-CN" sz="2800" dirty="0">
                <a:ea typeface="黑体" panose="02010609060101010101" pitchFamily="49" charset="-122"/>
              </a:rPr>
              <a:t>如果通过降低表型误差把</a:t>
            </a:r>
            <a:r>
              <a:rPr lang="de-AT" altLang="zh-CN" sz="2800" dirty="0">
                <a:ea typeface="黑体" panose="02010609060101010101" pitchFamily="49" charset="-122"/>
              </a:rPr>
              <a:t>QTL</a:t>
            </a:r>
            <a:r>
              <a:rPr lang="zh-CN" altLang="zh-CN" sz="2800" dirty="0">
                <a:ea typeface="黑体" panose="02010609060101010101" pitchFamily="49" charset="-122"/>
              </a:rPr>
              <a:t>对表型的贡献率由</a:t>
            </a:r>
            <a:r>
              <a:rPr lang="de-AT" altLang="zh-CN" sz="2800" dirty="0">
                <a:ea typeface="黑体" panose="02010609060101010101" pitchFamily="49" charset="-122"/>
              </a:rPr>
              <a:t>4%</a:t>
            </a:r>
            <a:r>
              <a:rPr lang="zh-CN" altLang="zh-CN" sz="2800" dirty="0">
                <a:ea typeface="黑体" panose="02010609060101010101" pitchFamily="49" charset="-122"/>
              </a:rPr>
              <a:t>提高到</a:t>
            </a:r>
            <a:r>
              <a:rPr lang="de-AT" altLang="zh-CN" sz="2800" dirty="0">
                <a:ea typeface="黑体" panose="02010609060101010101" pitchFamily="49" charset="-122"/>
              </a:rPr>
              <a:t>5%, </a:t>
            </a:r>
            <a:r>
              <a:rPr lang="zh-CN" altLang="zh-CN" sz="2800" dirty="0">
                <a:ea typeface="黑体" panose="02010609060101010101" pitchFamily="49" charset="-122"/>
              </a:rPr>
              <a:t>对大小为</a:t>
            </a:r>
            <a:r>
              <a:rPr lang="de-AT" altLang="zh-CN" sz="2800" dirty="0">
                <a:ea typeface="黑体" panose="02010609060101010101" pitchFamily="49" charset="-122"/>
              </a:rPr>
              <a:t>100, 200</a:t>
            </a:r>
            <a:r>
              <a:rPr lang="zh-CN" altLang="zh-CN" sz="2800" dirty="0">
                <a:ea typeface="黑体" panose="02010609060101010101" pitchFamily="49" charset="-122"/>
              </a:rPr>
              <a:t>和</a:t>
            </a:r>
            <a:r>
              <a:rPr lang="de-AT" altLang="zh-CN" sz="2800" dirty="0">
                <a:ea typeface="黑体" panose="02010609060101010101" pitchFamily="49" charset="-122"/>
              </a:rPr>
              <a:t>400</a:t>
            </a:r>
            <a:r>
              <a:rPr lang="zh-CN" altLang="zh-CN" sz="2800" dirty="0">
                <a:ea typeface="黑体" panose="02010609060101010101" pitchFamily="49" charset="-122"/>
              </a:rPr>
              <a:t>的</a:t>
            </a:r>
            <a:r>
              <a:rPr lang="de-AT" altLang="zh-CN" sz="2800" dirty="0">
                <a:ea typeface="黑体" panose="02010609060101010101" pitchFamily="49" charset="-122"/>
              </a:rPr>
              <a:t>RIL</a:t>
            </a:r>
            <a:r>
              <a:rPr lang="zh-CN" altLang="zh-CN" sz="2800" dirty="0">
                <a:ea typeface="黑体" panose="02010609060101010101" pitchFamily="49" charset="-122"/>
              </a:rPr>
              <a:t>群体来说</a:t>
            </a:r>
            <a:r>
              <a:rPr lang="de-AT" altLang="zh-CN" sz="2800" dirty="0">
                <a:ea typeface="黑体" panose="02010609060101010101" pitchFamily="49" charset="-122"/>
              </a:rPr>
              <a:t>, </a:t>
            </a:r>
            <a:r>
              <a:rPr lang="zh-CN" altLang="zh-CN" sz="2800" dirty="0">
                <a:ea typeface="黑体" panose="02010609060101010101" pitchFamily="49" charset="-122"/>
              </a:rPr>
              <a:t>检测功效则分别由</a:t>
            </a:r>
            <a:r>
              <a:rPr lang="de-AT" altLang="zh-CN" sz="2800" dirty="0">
                <a:ea typeface="黑体" panose="02010609060101010101" pitchFamily="49" charset="-122"/>
              </a:rPr>
              <a:t>29%, 67%</a:t>
            </a:r>
            <a:r>
              <a:rPr lang="zh-CN" altLang="zh-CN" sz="2800" dirty="0">
                <a:ea typeface="黑体" panose="02010609060101010101" pitchFamily="49" charset="-122"/>
              </a:rPr>
              <a:t>和</a:t>
            </a:r>
            <a:r>
              <a:rPr lang="de-AT" altLang="zh-CN" sz="2800" dirty="0">
                <a:ea typeface="黑体" panose="02010609060101010101" pitchFamily="49" charset="-122"/>
              </a:rPr>
              <a:t>91%</a:t>
            </a:r>
            <a:r>
              <a:rPr lang="zh-CN" altLang="zh-CN" sz="2800" dirty="0">
                <a:ea typeface="黑体" panose="02010609060101010101" pitchFamily="49" charset="-122"/>
              </a:rPr>
              <a:t>提高到</a:t>
            </a:r>
            <a:r>
              <a:rPr lang="de-AT" altLang="zh-CN" sz="2800" dirty="0">
                <a:ea typeface="黑体" panose="02010609060101010101" pitchFamily="49" charset="-122"/>
              </a:rPr>
              <a:t>44%, 77%</a:t>
            </a:r>
            <a:r>
              <a:rPr lang="zh-CN" altLang="zh-CN" sz="2800" dirty="0">
                <a:ea typeface="黑体" panose="02010609060101010101" pitchFamily="49" charset="-122"/>
              </a:rPr>
              <a:t>和</a:t>
            </a:r>
            <a:r>
              <a:rPr lang="de-AT" altLang="zh-CN" sz="2800" dirty="0">
                <a:ea typeface="黑体" panose="02010609060101010101" pitchFamily="49" charset="-122"/>
              </a:rPr>
              <a:t>94%. </a:t>
            </a:r>
            <a:endParaRPr lang="de-AT" altLang="zh-CN" sz="2800" dirty="0" smtClean="0">
              <a:ea typeface="黑体" panose="02010609060101010101" pitchFamily="49" charset="-122"/>
            </a:endParaRPr>
          </a:p>
          <a:p>
            <a:r>
              <a:rPr lang="zh-CN" altLang="zh-CN" sz="2800" dirty="0" smtClean="0">
                <a:ea typeface="黑体" panose="02010609060101010101" pitchFamily="49" charset="-122"/>
              </a:rPr>
              <a:t>因此</a:t>
            </a:r>
            <a:r>
              <a:rPr lang="de-AT" altLang="zh-CN" sz="2800" dirty="0">
                <a:ea typeface="黑体" panose="02010609060101010101" pitchFamily="49" charset="-122"/>
              </a:rPr>
              <a:t>, QTL</a:t>
            </a:r>
            <a:r>
              <a:rPr lang="zh-CN" altLang="zh-CN" sz="2800" dirty="0">
                <a:ea typeface="黑体" panose="02010609060101010101" pitchFamily="49" charset="-122"/>
              </a:rPr>
              <a:t>作图研究中</a:t>
            </a:r>
            <a:r>
              <a:rPr lang="de-AT" altLang="zh-CN" sz="2800" dirty="0">
                <a:ea typeface="黑体" panose="02010609060101010101" pitchFamily="49" charset="-122"/>
              </a:rPr>
              <a:t>, </a:t>
            </a:r>
            <a:r>
              <a:rPr lang="zh-CN" altLang="zh-CN" sz="2800" dirty="0">
                <a:ea typeface="黑体" panose="02010609060101010101" pitchFamily="49" charset="-122"/>
              </a:rPr>
              <a:t>作图群体在资源允许的条件下要尽可能的大</a:t>
            </a:r>
            <a:r>
              <a:rPr lang="de-AT" altLang="zh-CN" sz="2800" dirty="0">
                <a:ea typeface="黑体" panose="02010609060101010101" pitchFamily="49" charset="-122"/>
              </a:rPr>
              <a:t>, </a:t>
            </a:r>
            <a:r>
              <a:rPr lang="zh-CN" altLang="zh-CN" sz="2800" dirty="0">
                <a:ea typeface="黑体" panose="02010609060101010101" pitchFamily="49" charset="-122"/>
              </a:rPr>
              <a:t>同时表型鉴定时要尽量减小随机误差</a:t>
            </a:r>
            <a:r>
              <a:rPr lang="de-AT" altLang="zh-CN" sz="2800" dirty="0">
                <a:ea typeface="黑体" panose="02010609060101010101" pitchFamily="49" charset="-122"/>
              </a:rPr>
              <a:t>. </a:t>
            </a:r>
            <a:r>
              <a:rPr lang="zh-CN" altLang="zh-CN" sz="2800" dirty="0">
                <a:ea typeface="黑体" panose="02010609060101010101" pitchFamily="49" charset="-122"/>
              </a:rPr>
              <a:t>当然</a:t>
            </a:r>
            <a:r>
              <a:rPr lang="de-AT" altLang="zh-CN" sz="2800" dirty="0">
                <a:ea typeface="黑体" panose="02010609060101010101" pitchFamily="49" charset="-122"/>
              </a:rPr>
              <a:t>, </a:t>
            </a:r>
            <a:r>
              <a:rPr lang="zh-CN" altLang="zh-CN" sz="2800" dirty="0">
                <a:ea typeface="黑体" panose="02010609060101010101" pitchFamily="49" charset="-122"/>
              </a:rPr>
              <a:t>对于环境影响大并具有较大基因型和环境互作的性状</a:t>
            </a:r>
            <a:r>
              <a:rPr lang="de-AT" altLang="zh-CN" sz="2800" dirty="0">
                <a:ea typeface="黑体" panose="02010609060101010101" pitchFamily="49" charset="-122"/>
              </a:rPr>
              <a:t>, </a:t>
            </a:r>
            <a:r>
              <a:rPr lang="zh-CN" altLang="zh-CN" sz="2800" dirty="0">
                <a:ea typeface="黑体" panose="02010609060101010101" pitchFamily="49" charset="-122"/>
              </a:rPr>
              <a:t>还要在多地点</a:t>
            </a:r>
            <a:r>
              <a:rPr lang="de-AT" altLang="zh-CN" sz="2800" dirty="0">
                <a:ea typeface="黑体" panose="02010609060101010101" pitchFamily="49" charset="-122"/>
              </a:rPr>
              <a:t>/</a:t>
            </a:r>
            <a:r>
              <a:rPr lang="zh-CN" altLang="zh-CN" sz="2800" dirty="0">
                <a:ea typeface="黑体" panose="02010609060101010101" pitchFamily="49" charset="-122"/>
              </a:rPr>
              <a:t>多年份进行表型鉴定</a:t>
            </a:r>
            <a:r>
              <a:rPr lang="de-AT" altLang="zh-CN" sz="2800" dirty="0">
                <a:ea typeface="黑体" panose="02010609060101010101" pitchFamily="49" charset="-122"/>
              </a:rPr>
              <a:t>. </a:t>
            </a:r>
            <a:endParaRPr lang="zh-CN" altLang="zh-CN" sz="28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061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en-US" altLang="zh-CN" sz="4000" b="1" dirty="0" smtClean="0">
                <a:ea typeface="黑体" panose="02010609060101010101" pitchFamily="49" charset="-122"/>
              </a:rPr>
              <a:t>QTL</a:t>
            </a:r>
            <a:r>
              <a:rPr lang="zh-CN" altLang="en-US" sz="4000" b="1" dirty="0">
                <a:ea typeface="黑体" panose="02010609060101010101" pitchFamily="49" charset="-122"/>
              </a:rPr>
              <a:t>作图中</a:t>
            </a:r>
            <a:r>
              <a:rPr lang="zh-CN" altLang="en-US" sz="4000" b="1" dirty="0" smtClean="0">
                <a:ea typeface="黑体" panose="02010609060101010101" pitchFamily="49" charset="-122"/>
              </a:rPr>
              <a:t>的常见</a:t>
            </a:r>
            <a:r>
              <a:rPr lang="zh-CN" altLang="en-US" sz="4000" b="1" dirty="0">
                <a:ea typeface="黑体" panose="02010609060101010101" pitchFamily="49" charset="-122"/>
              </a:rPr>
              <a:t>问题</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539552" y="1124744"/>
            <a:ext cx="8064896" cy="5328592"/>
          </a:xfrm>
        </p:spPr>
        <p:txBody>
          <a:bodyPr>
            <a:noAutofit/>
          </a:bodyPr>
          <a:lstStyle/>
          <a:p>
            <a:r>
              <a:rPr lang="en-US" altLang="zh-CN" sz="2600" dirty="0">
                <a:ea typeface="黑体" panose="02010609060101010101" pitchFamily="49" charset="-122"/>
              </a:rPr>
              <a:t>QTL</a:t>
            </a:r>
            <a:r>
              <a:rPr lang="zh-CN" altLang="zh-CN" sz="2600" dirty="0">
                <a:ea typeface="黑体" panose="02010609060101010101" pitchFamily="49" charset="-122"/>
              </a:rPr>
              <a:t>作图是基因精细定位和克隆的基础</a:t>
            </a:r>
            <a:r>
              <a:rPr lang="en-US" altLang="zh-CN" sz="2600" dirty="0">
                <a:ea typeface="黑体" panose="02010609060101010101" pitchFamily="49" charset="-122"/>
              </a:rPr>
              <a:t>, </a:t>
            </a:r>
            <a:r>
              <a:rPr lang="zh-CN" altLang="zh-CN" sz="2600" dirty="0">
                <a:ea typeface="黑体" panose="02010609060101010101" pitchFamily="49" charset="-122"/>
              </a:rPr>
              <a:t>目前已成为数量性状遗传研究的常规方法</a:t>
            </a:r>
            <a:r>
              <a:rPr lang="en-US" altLang="zh-CN" sz="2600" dirty="0">
                <a:ea typeface="黑体" panose="02010609060101010101" pitchFamily="49" charset="-122"/>
              </a:rPr>
              <a:t>. QTL</a:t>
            </a:r>
            <a:r>
              <a:rPr lang="zh-CN" altLang="zh-CN" sz="2600" dirty="0">
                <a:ea typeface="黑体" panose="02010609060101010101" pitchFamily="49" charset="-122"/>
              </a:rPr>
              <a:t>定位结果可以帮助育种家获得目标性状的遗传信息</a:t>
            </a:r>
            <a:r>
              <a:rPr lang="en-US" altLang="zh-CN" sz="2600" dirty="0">
                <a:ea typeface="黑体" panose="02010609060101010101" pitchFamily="49" charset="-122"/>
              </a:rPr>
              <a:t>, </a:t>
            </a:r>
            <a:r>
              <a:rPr lang="zh-CN" altLang="zh-CN" sz="2600" dirty="0">
                <a:ea typeface="黑体" panose="02010609060101010101" pitchFamily="49" charset="-122"/>
              </a:rPr>
              <a:t>借助与</a:t>
            </a:r>
            <a:r>
              <a:rPr lang="en-US" altLang="zh-CN" sz="2600" dirty="0">
                <a:ea typeface="黑体" panose="02010609060101010101" pitchFamily="49" charset="-122"/>
              </a:rPr>
              <a:t>QTL</a:t>
            </a:r>
            <a:r>
              <a:rPr lang="zh-CN" altLang="zh-CN" sz="2600" dirty="0">
                <a:ea typeface="黑体" panose="02010609060101010101" pitchFamily="49" charset="-122"/>
              </a:rPr>
              <a:t>连锁的分子标记在育种群体中跟踪和选择有利等位基因</a:t>
            </a:r>
            <a:r>
              <a:rPr lang="en-US" altLang="zh-CN" sz="2600" dirty="0">
                <a:ea typeface="黑体" panose="02010609060101010101" pitchFamily="49" charset="-122"/>
              </a:rPr>
              <a:t>, </a:t>
            </a:r>
            <a:r>
              <a:rPr lang="zh-CN" altLang="zh-CN" sz="2600" dirty="0">
                <a:ea typeface="黑体" panose="02010609060101010101" pitchFamily="49" charset="-122"/>
              </a:rPr>
              <a:t>提高选择的准确性和预见性</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但是</a:t>
            </a:r>
            <a:r>
              <a:rPr lang="en-US" altLang="zh-CN" sz="2600" dirty="0">
                <a:ea typeface="黑体" panose="02010609060101010101" pitchFamily="49" charset="-122"/>
              </a:rPr>
              <a:t>, </a:t>
            </a:r>
            <a:r>
              <a:rPr lang="zh-CN" altLang="zh-CN" sz="2600" dirty="0">
                <a:ea typeface="黑体" panose="02010609060101010101" pitchFamily="49" charset="-122"/>
              </a:rPr>
              <a:t>在利用</a:t>
            </a:r>
            <a:r>
              <a:rPr lang="en-US" altLang="zh-CN" sz="2600" dirty="0">
                <a:ea typeface="黑体" panose="02010609060101010101" pitchFamily="49" charset="-122"/>
              </a:rPr>
              <a:t>QTL</a:t>
            </a:r>
            <a:r>
              <a:rPr lang="zh-CN" altLang="zh-CN" sz="2600" dirty="0">
                <a:ea typeface="黑体" panose="02010609060101010101" pitchFamily="49" charset="-122"/>
              </a:rPr>
              <a:t>作图开展遗传研究的过程中也经常碰到一些问题</a:t>
            </a:r>
            <a:r>
              <a:rPr lang="en-US" altLang="zh-CN" sz="2600" dirty="0">
                <a:ea typeface="黑体" panose="02010609060101010101" pitchFamily="49" charset="-122"/>
              </a:rPr>
              <a:t>, </a:t>
            </a:r>
            <a:r>
              <a:rPr lang="zh-CN" altLang="zh-CN" sz="2600" dirty="0">
                <a:ea typeface="黑体" panose="02010609060101010101" pitchFamily="49" charset="-122"/>
              </a:rPr>
              <a:t>这些问题大致可分为有关作图统计方法</a:t>
            </a:r>
            <a:r>
              <a:rPr lang="en-US" altLang="zh-CN" sz="2600" dirty="0">
                <a:ea typeface="黑体" panose="02010609060101010101" pitchFamily="49" charset="-122"/>
              </a:rPr>
              <a:t>, </a:t>
            </a:r>
            <a:r>
              <a:rPr lang="zh-CN" altLang="zh-CN" sz="2600" dirty="0">
                <a:ea typeface="黑体" panose="02010609060101010101" pitchFamily="49" charset="-122"/>
              </a:rPr>
              <a:t>有关遗传参数估计</a:t>
            </a:r>
            <a:r>
              <a:rPr lang="en-US" altLang="zh-CN" sz="2600" dirty="0">
                <a:ea typeface="黑体" panose="02010609060101010101" pitchFamily="49" charset="-122"/>
              </a:rPr>
              <a:t>, </a:t>
            </a:r>
            <a:r>
              <a:rPr lang="zh-CN" altLang="zh-CN" sz="2600" dirty="0">
                <a:ea typeface="黑体" panose="02010609060101010101" pitchFamily="49" charset="-122"/>
              </a:rPr>
              <a:t>以及有关作图群体及连锁图谱等三大</a:t>
            </a:r>
            <a:r>
              <a:rPr lang="zh-CN" altLang="zh-CN" sz="2600" dirty="0" smtClean="0">
                <a:ea typeface="黑体" panose="02010609060101010101" pitchFamily="49" charset="-122"/>
              </a:rPr>
              <a:t>类</a:t>
            </a:r>
            <a:r>
              <a:rPr lang="en-US" altLang="zh-CN" sz="2600" dirty="0" smtClean="0">
                <a:ea typeface="黑体" panose="02010609060101010101" pitchFamily="49" charset="-122"/>
              </a:rPr>
              <a:t>. </a:t>
            </a:r>
            <a:r>
              <a:rPr lang="zh-CN" altLang="zh-CN" sz="2600" dirty="0" smtClean="0">
                <a:ea typeface="黑体" panose="02010609060101010101" pitchFamily="49" charset="-122"/>
              </a:rPr>
              <a:t>有些</a:t>
            </a:r>
            <a:r>
              <a:rPr lang="zh-CN" altLang="zh-CN" sz="2600" dirty="0">
                <a:ea typeface="黑体" panose="02010609060101010101" pitchFamily="49" charset="-122"/>
              </a:rPr>
              <a:t>问题第一</a:t>
            </a:r>
            <a:r>
              <a:rPr lang="en-US" altLang="zh-CN" sz="2600" dirty="0">
                <a:ea typeface="黑体" panose="02010609060101010101" pitchFamily="49" charset="-122"/>
              </a:rPr>
              <a:t>~</a:t>
            </a:r>
            <a:r>
              <a:rPr lang="zh-CN" altLang="zh-CN" sz="2600" dirty="0">
                <a:ea typeface="黑体" panose="02010609060101010101" pitchFamily="49" charset="-122"/>
              </a:rPr>
              <a:t>第六章已有所解答</a:t>
            </a:r>
            <a:r>
              <a:rPr lang="en-US" altLang="zh-CN" sz="2600" dirty="0">
                <a:ea typeface="黑体" panose="02010609060101010101" pitchFamily="49" charset="-122"/>
              </a:rPr>
              <a:t>, </a:t>
            </a:r>
            <a:r>
              <a:rPr lang="zh-CN" altLang="zh-CN" sz="2600" dirty="0">
                <a:ea typeface="黑体" panose="02010609060101010101" pitchFamily="49" charset="-122"/>
              </a:rPr>
              <a:t>如</a:t>
            </a:r>
            <a:r>
              <a:rPr lang="en-US" altLang="zh-CN" sz="2600" dirty="0">
                <a:ea typeface="黑体" panose="02010609060101010101" pitchFamily="49" charset="-122"/>
              </a:rPr>
              <a:t>LOD</a:t>
            </a:r>
            <a:r>
              <a:rPr lang="zh-CN" altLang="zh-CN" sz="2600" dirty="0">
                <a:ea typeface="黑体" panose="02010609060101010101" pitchFamily="49" charset="-122"/>
              </a:rPr>
              <a:t>临界值的选择</a:t>
            </a:r>
            <a:r>
              <a:rPr lang="en-US" altLang="zh-CN" sz="2600" dirty="0">
                <a:ea typeface="黑体" panose="02010609060101010101" pitchFamily="49" charset="-122"/>
              </a:rPr>
              <a:t>, </a:t>
            </a:r>
            <a:r>
              <a:rPr lang="zh-CN" altLang="zh-CN" sz="2600" dirty="0">
                <a:ea typeface="黑体" panose="02010609060101010101" pitchFamily="49" charset="-122"/>
              </a:rPr>
              <a:t>不同作图方法检测功效模拟和比较等</a:t>
            </a:r>
            <a:r>
              <a:rPr lang="en-US" altLang="zh-CN" sz="2600" dirty="0">
                <a:ea typeface="黑体" panose="02010609060101010101" pitchFamily="49" charset="-122"/>
              </a:rPr>
              <a:t>. </a:t>
            </a:r>
            <a:r>
              <a:rPr lang="zh-CN" altLang="zh-CN" sz="2600" dirty="0">
                <a:ea typeface="黑体" panose="02010609060101010101" pitchFamily="49" charset="-122"/>
              </a:rPr>
              <a:t>本章对之前没有或较少涉及的一些问题做出分析和解答</a:t>
            </a:r>
            <a:r>
              <a:rPr lang="en-US" altLang="zh-CN" sz="2600" dirty="0">
                <a:ea typeface="黑体" panose="02010609060101010101" pitchFamily="49" charset="-122"/>
              </a:rPr>
              <a:t>, </a:t>
            </a:r>
            <a:r>
              <a:rPr lang="zh-CN" altLang="zh-CN" sz="2600" dirty="0">
                <a:ea typeface="黑体" panose="02010609060101010101" pitchFamily="49" charset="-122"/>
              </a:rPr>
              <a:t>供广大科研工作者在利用</a:t>
            </a:r>
            <a:r>
              <a:rPr lang="en-US" altLang="zh-CN" sz="2600" dirty="0">
                <a:ea typeface="黑体" panose="02010609060101010101" pitchFamily="49" charset="-122"/>
              </a:rPr>
              <a:t>QTL</a:t>
            </a:r>
            <a:r>
              <a:rPr lang="zh-CN" altLang="zh-CN" sz="2600" dirty="0">
                <a:ea typeface="黑体" panose="02010609060101010101" pitchFamily="49" charset="-122"/>
              </a:rPr>
              <a:t>作图开展遗传研究时参考</a:t>
            </a:r>
            <a:r>
              <a:rPr lang="en-US" altLang="zh-CN" sz="2600" dirty="0">
                <a:ea typeface="黑体" panose="02010609060101010101" pitchFamily="49" charset="-122"/>
              </a:rPr>
              <a:t>. </a:t>
            </a:r>
            <a:endParaRPr lang="zh-CN" altLang="zh-CN" sz="2600" dirty="0">
              <a:ea typeface="黑体" panose="02010609060101010101" pitchFamily="49" charset="-122"/>
            </a:endParaRPr>
          </a:p>
        </p:txBody>
      </p:sp>
    </p:spTree>
    <p:extLst>
      <p:ext uri="{BB962C8B-B14F-4D97-AF65-F5344CB8AC3E}">
        <p14:creationId xmlns:p14="http://schemas.microsoft.com/office/powerpoint/2010/main" val="49633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4000" b="1" dirty="0" smtClean="0">
                <a:latin typeface="+mn-lt"/>
                <a:ea typeface="黑体" panose="02010609060101010101" pitchFamily="49" charset="-122"/>
              </a:rPr>
              <a:t>提高</a:t>
            </a:r>
            <a:r>
              <a:rPr lang="en-US" altLang="zh-CN" sz="4000" b="1" dirty="0" smtClean="0">
                <a:latin typeface="+mn-lt"/>
                <a:ea typeface="黑体" panose="02010609060101010101" pitchFamily="49" charset="-122"/>
              </a:rPr>
              <a:t>PVE</a:t>
            </a:r>
            <a:r>
              <a:rPr lang="zh-CN" altLang="en-US" sz="4000" b="1" dirty="0" smtClean="0">
                <a:latin typeface="+mn-lt"/>
                <a:ea typeface="黑体" panose="02010609060101010101" pitchFamily="49" charset="-122"/>
              </a:rPr>
              <a:t>和</a:t>
            </a:r>
            <a:r>
              <a:rPr lang="en-US" altLang="zh-CN" sz="4000" b="1" dirty="0" smtClean="0">
                <a:latin typeface="+mn-lt"/>
                <a:ea typeface="黑体" panose="02010609060101010101" pitchFamily="49" charset="-122"/>
              </a:rPr>
              <a:t>QTL</a:t>
            </a:r>
            <a:r>
              <a:rPr lang="zh-CN" altLang="zh-CN" sz="4000" b="1" dirty="0" smtClean="0">
                <a:latin typeface="+mn-lt"/>
                <a:ea typeface="黑体" panose="02010609060101010101" pitchFamily="49" charset="-122"/>
              </a:rPr>
              <a:t>检测</a:t>
            </a:r>
            <a:r>
              <a:rPr lang="zh-CN" altLang="zh-CN" sz="4000" b="1" dirty="0">
                <a:latin typeface="+mn-lt"/>
                <a:ea typeface="黑体" panose="02010609060101010101" pitchFamily="49" charset="-122"/>
              </a:rPr>
              <a:t>功效</a:t>
            </a:r>
            <a:r>
              <a:rPr lang="zh-CN" altLang="zh-CN" sz="4000" b="1" dirty="0" smtClean="0">
                <a:latin typeface="+mn-lt"/>
                <a:ea typeface="黑体" panose="02010609060101010101" pitchFamily="49" charset="-122"/>
              </a:rPr>
              <a:t>的</a:t>
            </a:r>
            <a:r>
              <a:rPr lang="zh-CN" altLang="en-US" sz="4000" b="1" dirty="0">
                <a:latin typeface="+mn-lt"/>
                <a:ea typeface="黑体" panose="02010609060101010101" pitchFamily="49" charset="-122"/>
              </a:rPr>
              <a:t>途径</a:t>
            </a:r>
          </a:p>
        </p:txBody>
      </p:sp>
      <p:sp>
        <p:nvSpPr>
          <p:cNvPr id="3" name="内容占位符 2"/>
          <p:cNvSpPr>
            <a:spLocks noGrp="1"/>
          </p:cNvSpPr>
          <p:nvPr>
            <p:ph idx="1"/>
          </p:nvPr>
        </p:nvSpPr>
        <p:spPr>
          <a:xfrm>
            <a:off x="395536" y="1124744"/>
            <a:ext cx="8352928" cy="5112568"/>
          </a:xfrm>
        </p:spPr>
        <p:txBody>
          <a:bodyPr>
            <a:noAutofit/>
          </a:bodyPr>
          <a:lstStyle/>
          <a:p>
            <a:r>
              <a:rPr lang="zh-CN" altLang="zh-CN" sz="2600" dirty="0">
                <a:ea typeface="黑体" panose="02010609060101010101" pitchFamily="49" charset="-122"/>
              </a:rPr>
              <a:t>降低群体的遗传变异也可间接提高</a:t>
            </a:r>
            <a:r>
              <a:rPr lang="de-AT" altLang="zh-CN" sz="2600" dirty="0">
                <a:ea typeface="黑体" panose="02010609060101010101" pitchFamily="49" charset="-122"/>
              </a:rPr>
              <a:t>PVE, </a:t>
            </a:r>
            <a:r>
              <a:rPr lang="zh-CN" altLang="zh-CN" sz="2600" dirty="0">
                <a:ea typeface="黑体" panose="02010609060101010101" pitchFamily="49" charset="-122"/>
              </a:rPr>
              <a:t>从而提高</a:t>
            </a:r>
            <a:r>
              <a:rPr lang="de-AT" altLang="zh-CN" sz="2600" dirty="0">
                <a:ea typeface="黑体" panose="02010609060101010101" pitchFamily="49" charset="-122"/>
              </a:rPr>
              <a:t>QTL</a:t>
            </a:r>
            <a:r>
              <a:rPr lang="zh-CN" altLang="zh-CN" sz="2600" dirty="0">
                <a:ea typeface="黑体" panose="02010609060101010101" pitchFamily="49" charset="-122"/>
              </a:rPr>
              <a:t>的检测功效</a:t>
            </a:r>
            <a:r>
              <a:rPr lang="de-AT" altLang="zh-CN" sz="2600" dirty="0">
                <a:ea typeface="黑体" panose="02010609060101010101" pitchFamily="49" charset="-122"/>
              </a:rPr>
              <a:t>. </a:t>
            </a:r>
            <a:r>
              <a:rPr lang="zh-CN" altLang="zh-CN" sz="2600" dirty="0">
                <a:ea typeface="黑体" panose="02010609060101010101" pitchFamily="49" charset="-122"/>
              </a:rPr>
              <a:t>遗传研究中近等基因系和染色体片段置换系等群体</a:t>
            </a:r>
            <a:r>
              <a:rPr lang="de-AT" altLang="zh-CN" sz="2600" dirty="0">
                <a:ea typeface="黑体" panose="02010609060101010101" pitchFamily="49" charset="-122"/>
              </a:rPr>
              <a:t>, </a:t>
            </a:r>
            <a:r>
              <a:rPr lang="zh-CN" altLang="zh-CN" sz="2600" dirty="0">
                <a:ea typeface="黑体" panose="02010609060101010101" pitchFamily="49" charset="-122"/>
              </a:rPr>
              <a:t>都是通过这种途径提高遗传分析可靠性的</a:t>
            </a:r>
            <a:r>
              <a:rPr lang="de-AT" altLang="zh-CN" sz="2600" dirty="0">
                <a:ea typeface="黑体" panose="02010609060101010101" pitchFamily="49" charset="-122"/>
              </a:rPr>
              <a:t>. </a:t>
            </a:r>
            <a:endParaRPr lang="de-AT" altLang="zh-CN" sz="2600" dirty="0" smtClean="0">
              <a:ea typeface="黑体" panose="02010609060101010101" pitchFamily="49" charset="-122"/>
            </a:endParaRPr>
          </a:p>
          <a:p>
            <a:r>
              <a:rPr lang="zh-CN" altLang="zh-CN" sz="2600" dirty="0" smtClean="0">
                <a:ea typeface="黑体" panose="02010609060101010101" pitchFamily="49" charset="-122"/>
              </a:rPr>
              <a:t>例如</a:t>
            </a:r>
            <a:r>
              <a:rPr lang="de-AT" altLang="zh-CN" sz="2600" dirty="0">
                <a:ea typeface="黑体" panose="02010609060101010101" pitchFamily="49" charset="-122"/>
              </a:rPr>
              <a:t>, </a:t>
            </a:r>
            <a:r>
              <a:rPr lang="zh-CN" altLang="zh-CN" sz="2600" dirty="0">
                <a:ea typeface="黑体" panose="02010609060101010101" pitchFamily="49" charset="-122"/>
              </a:rPr>
              <a:t>假定某群体中三个独立遗传</a:t>
            </a:r>
            <a:r>
              <a:rPr lang="de-AT" altLang="zh-CN" sz="2600" dirty="0">
                <a:ea typeface="黑体" panose="02010609060101010101" pitchFamily="49" charset="-122"/>
              </a:rPr>
              <a:t>QTL</a:t>
            </a:r>
            <a:r>
              <a:rPr lang="zh-CN" altLang="zh-CN" sz="2600" dirty="0">
                <a:ea typeface="黑体" panose="02010609060101010101" pitchFamily="49" charset="-122"/>
              </a:rPr>
              <a:t>的遗传方差分别为</a:t>
            </a:r>
            <a:r>
              <a:rPr lang="de-AT" altLang="zh-CN" sz="2600" dirty="0">
                <a:ea typeface="黑体" panose="02010609060101010101" pitchFamily="49" charset="-122"/>
              </a:rPr>
              <a:t>0.1, 0.2</a:t>
            </a:r>
            <a:r>
              <a:rPr lang="zh-CN" altLang="zh-CN" sz="2600" dirty="0">
                <a:ea typeface="黑体" panose="02010609060101010101" pitchFamily="49" charset="-122"/>
              </a:rPr>
              <a:t>和</a:t>
            </a:r>
            <a:r>
              <a:rPr lang="de-AT" altLang="zh-CN" sz="2600" dirty="0">
                <a:ea typeface="黑体" panose="02010609060101010101" pitchFamily="49" charset="-122"/>
              </a:rPr>
              <a:t>0.3, </a:t>
            </a:r>
            <a:r>
              <a:rPr lang="zh-CN" altLang="zh-CN" sz="2600" dirty="0">
                <a:ea typeface="黑体" panose="02010609060101010101" pitchFamily="49" charset="-122"/>
              </a:rPr>
              <a:t>误差方差为</a:t>
            </a:r>
            <a:r>
              <a:rPr lang="de-AT" altLang="zh-CN" sz="2600" dirty="0">
                <a:ea typeface="黑体" panose="02010609060101010101" pitchFamily="49" charset="-122"/>
              </a:rPr>
              <a:t>0.4. </a:t>
            </a:r>
            <a:r>
              <a:rPr lang="zh-CN" altLang="zh-CN" sz="2600" dirty="0">
                <a:ea typeface="黑体" panose="02010609060101010101" pitchFamily="49" charset="-122"/>
              </a:rPr>
              <a:t>三个</a:t>
            </a:r>
            <a:r>
              <a:rPr lang="de-AT" altLang="zh-CN" sz="2600" dirty="0">
                <a:ea typeface="黑体" panose="02010609060101010101" pitchFamily="49" charset="-122"/>
              </a:rPr>
              <a:t>QTL</a:t>
            </a:r>
            <a:r>
              <a:rPr lang="zh-CN" altLang="zh-CN" sz="2600" dirty="0">
                <a:ea typeface="黑体" panose="02010609060101010101" pitchFamily="49" charset="-122"/>
              </a:rPr>
              <a:t>分别解释</a:t>
            </a:r>
            <a:r>
              <a:rPr lang="de-AT" altLang="zh-CN" sz="2800" b="1" dirty="0">
                <a:ea typeface="黑体" panose="02010609060101010101" pitchFamily="49" charset="-122"/>
              </a:rPr>
              <a:t>10%, 20%</a:t>
            </a:r>
            <a:r>
              <a:rPr lang="zh-CN" altLang="zh-CN" sz="2800" b="1" dirty="0">
                <a:ea typeface="黑体" panose="02010609060101010101" pitchFamily="49" charset="-122"/>
              </a:rPr>
              <a:t>和</a:t>
            </a:r>
            <a:r>
              <a:rPr lang="de-AT" altLang="zh-CN" sz="2800" b="1" dirty="0">
                <a:ea typeface="黑体" panose="02010609060101010101" pitchFamily="49" charset="-122"/>
              </a:rPr>
              <a:t>30%</a:t>
            </a:r>
            <a:r>
              <a:rPr lang="zh-CN" altLang="zh-CN" sz="2600" dirty="0">
                <a:ea typeface="黑体" panose="02010609060101010101" pitchFamily="49" charset="-122"/>
              </a:rPr>
              <a:t>的表型变异</a:t>
            </a:r>
            <a:r>
              <a:rPr lang="de-AT" altLang="zh-CN" sz="2600" dirty="0">
                <a:ea typeface="黑体" panose="02010609060101010101" pitchFamily="49" charset="-122"/>
              </a:rPr>
              <a:t>. </a:t>
            </a:r>
            <a:r>
              <a:rPr lang="zh-CN" altLang="zh-CN" sz="2600" dirty="0">
                <a:ea typeface="黑体" panose="02010609060101010101" pitchFamily="49" charset="-122"/>
              </a:rPr>
              <a:t>在这三个</a:t>
            </a:r>
            <a:r>
              <a:rPr lang="de-AT" altLang="zh-CN" sz="2600" dirty="0">
                <a:ea typeface="黑体" panose="02010609060101010101" pitchFamily="49" charset="-122"/>
              </a:rPr>
              <a:t>QTL</a:t>
            </a:r>
            <a:r>
              <a:rPr lang="zh-CN" altLang="zh-CN" sz="2600" dirty="0">
                <a:ea typeface="黑体" panose="02010609060101010101" pitchFamily="49" charset="-122"/>
              </a:rPr>
              <a:t>的近等基因系中</a:t>
            </a:r>
            <a:r>
              <a:rPr lang="de-AT" altLang="zh-CN" sz="2600" dirty="0">
                <a:ea typeface="黑体" panose="02010609060101010101" pitchFamily="49" charset="-122"/>
              </a:rPr>
              <a:t>, </a:t>
            </a:r>
            <a:r>
              <a:rPr lang="zh-CN" altLang="zh-CN" sz="2600" dirty="0">
                <a:ea typeface="黑体" panose="02010609060101010101" pitchFamily="49" charset="-122"/>
              </a:rPr>
              <a:t>假定</a:t>
            </a:r>
            <a:r>
              <a:rPr lang="de-AT" altLang="zh-CN" sz="2600" dirty="0">
                <a:ea typeface="黑体" panose="02010609060101010101" pitchFamily="49" charset="-122"/>
              </a:rPr>
              <a:t>QTL</a:t>
            </a:r>
            <a:r>
              <a:rPr lang="zh-CN" altLang="zh-CN" sz="2600" dirty="0">
                <a:ea typeface="黑体" panose="02010609060101010101" pitchFamily="49" charset="-122"/>
              </a:rPr>
              <a:t>的遗传效应和误差方差保持不变</a:t>
            </a:r>
            <a:r>
              <a:rPr lang="de-AT" altLang="zh-CN" sz="2600" dirty="0">
                <a:ea typeface="黑体" panose="02010609060101010101" pitchFamily="49" charset="-122"/>
              </a:rPr>
              <a:t>. </a:t>
            </a:r>
            <a:r>
              <a:rPr lang="zh-CN" altLang="zh-CN" sz="2600" dirty="0">
                <a:ea typeface="黑体" panose="02010609060101010101" pitchFamily="49" charset="-122"/>
              </a:rPr>
              <a:t>那么</a:t>
            </a:r>
            <a:r>
              <a:rPr lang="de-AT" altLang="zh-CN" sz="2600" dirty="0">
                <a:ea typeface="黑体" panose="02010609060101010101" pitchFamily="49" charset="-122"/>
              </a:rPr>
              <a:t>, </a:t>
            </a:r>
            <a:r>
              <a:rPr lang="zh-CN" altLang="zh-CN" sz="2600" dirty="0">
                <a:ea typeface="黑体" panose="02010609060101010101" pitchFamily="49" charset="-122"/>
              </a:rPr>
              <a:t>三个</a:t>
            </a:r>
            <a:r>
              <a:rPr lang="de-AT" altLang="zh-CN" sz="2600" dirty="0">
                <a:ea typeface="黑体" panose="02010609060101010101" pitchFamily="49" charset="-122"/>
              </a:rPr>
              <a:t>QTL</a:t>
            </a:r>
            <a:r>
              <a:rPr lang="zh-CN" altLang="zh-CN" sz="2600" dirty="0">
                <a:ea typeface="黑体" panose="02010609060101010101" pitchFamily="49" charset="-122"/>
              </a:rPr>
              <a:t>近等基因系群体的表型方差分别为</a:t>
            </a:r>
            <a:r>
              <a:rPr lang="de-AT" altLang="zh-CN" sz="2600" dirty="0">
                <a:ea typeface="黑体" panose="02010609060101010101" pitchFamily="49" charset="-122"/>
              </a:rPr>
              <a:t>0.5, 0.6</a:t>
            </a:r>
            <a:r>
              <a:rPr lang="zh-CN" altLang="zh-CN" sz="2600" dirty="0">
                <a:ea typeface="黑体" panose="02010609060101010101" pitchFamily="49" charset="-122"/>
              </a:rPr>
              <a:t>和</a:t>
            </a:r>
            <a:r>
              <a:rPr lang="de-AT" altLang="zh-CN" sz="2600" dirty="0">
                <a:ea typeface="黑体" panose="02010609060101010101" pitchFamily="49" charset="-122"/>
              </a:rPr>
              <a:t>0.7. </a:t>
            </a:r>
            <a:r>
              <a:rPr lang="zh-CN" altLang="zh-CN" sz="2600" dirty="0">
                <a:ea typeface="黑体" panose="02010609060101010101" pitchFamily="49" charset="-122"/>
              </a:rPr>
              <a:t>三个</a:t>
            </a:r>
            <a:r>
              <a:rPr lang="de-AT" altLang="zh-CN" sz="2600" dirty="0">
                <a:ea typeface="黑体" panose="02010609060101010101" pitchFamily="49" charset="-122"/>
              </a:rPr>
              <a:t>QTL</a:t>
            </a:r>
            <a:r>
              <a:rPr lang="zh-CN" altLang="zh-CN" sz="2600" dirty="0">
                <a:ea typeface="黑体" panose="02010609060101010101" pitchFamily="49" charset="-122"/>
              </a:rPr>
              <a:t>解释的表型变异则增加到</a:t>
            </a:r>
            <a:r>
              <a:rPr lang="de-AT" altLang="zh-CN" sz="2800" b="1" dirty="0">
                <a:ea typeface="黑体" panose="02010609060101010101" pitchFamily="49" charset="-122"/>
              </a:rPr>
              <a:t>20%, 33%</a:t>
            </a:r>
            <a:r>
              <a:rPr lang="zh-CN" altLang="zh-CN" sz="2800" b="1" dirty="0">
                <a:ea typeface="黑体" panose="02010609060101010101" pitchFamily="49" charset="-122"/>
              </a:rPr>
              <a:t>和</a:t>
            </a:r>
            <a:r>
              <a:rPr lang="de-AT" altLang="zh-CN" sz="2800" b="1" dirty="0">
                <a:ea typeface="黑体" panose="02010609060101010101" pitchFamily="49" charset="-122"/>
              </a:rPr>
              <a:t>43%. </a:t>
            </a:r>
            <a:r>
              <a:rPr lang="zh-CN" altLang="zh-CN" sz="2600" dirty="0">
                <a:ea typeface="黑体" panose="02010609060101010101" pitchFamily="49" charset="-122"/>
              </a:rPr>
              <a:t>因此</a:t>
            </a:r>
            <a:r>
              <a:rPr lang="de-AT" altLang="zh-CN" sz="2600" dirty="0">
                <a:ea typeface="黑体" panose="02010609060101010101" pitchFamily="49" charset="-122"/>
              </a:rPr>
              <a:t>, </a:t>
            </a:r>
            <a:r>
              <a:rPr lang="zh-CN" altLang="zh-CN" sz="2600" dirty="0">
                <a:ea typeface="黑体" panose="02010609060101010101" pitchFamily="49" charset="-122"/>
              </a:rPr>
              <a:t>在这三个近等基因系群体中</a:t>
            </a:r>
            <a:r>
              <a:rPr lang="de-AT" altLang="zh-CN" sz="2600" dirty="0">
                <a:ea typeface="黑体" panose="02010609060101010101" pitchFamily="49" charset="-122"/>
              </a:rPr>
              <a:t>, </a:t>
            </a:r>
            <a:r>
              <a:rPr lang="zh-CN" altLang="zh-CN" sz="2600" dirty="0">
                <a:ea typeface="黑体" panose="02010609060101010101" pitchFamily="49" charset="-122"/>
              </a:rPr>
              <a:t>通过控制</a:t>
            </a:r>
            <a:r>
              <a:rPr lang="de-AT" altLang="zh-CN" sz="2600" dirty="0">
                <a:ea typeface="黑体" panose="02010609060101010101" pitchFamily="49" charset="-122"/>
              </a:rPr>
              <a:t>QTL</a:t>
            </a:r>
            <a:r>
              <a:rPr lang="zh-CN" altLang="zh-CN" sz="2600" dirty="0">
                <a:ea typeface="黑体" panose="02010609060101010101" pitchFamily="49" charset="-122"/>
              </a:rPr>
              <a:t>的个数</a:t>
            </a:r>
            <a:r>
              <a:rPr lang="de-AT" altLang="zh-CN" sz="2600" dirty="0">
                <a:ea typeface="黑体" panose="02010609060101010101" pitchFamily="49" charset="-122"/>
              </a:rPr>
              <a:t>, </a:t>
            </a:r>
            <a:r>
              <a:rPr lang="zh-CN" altLang="zh-CN" sz="2600" dirty="0">
                <a:ea typeface="黑体" panose="02010609060101010101" pitchFamily="49" charset="-122"/>
              </a:rPr>
              <a:t>间接提高了</a:t>
            </a:r>
            <a:r>
              <a:rPr lang="de-AT" altLang="zh-CN" sz="2600" dirty="0">
                <a:ea typeface="黑体" panose="02010609060101010101" pitchFamily="49" charset="-122"/>
              </a:rPr>
              <a:t>QTL</a:t>
            </a:r>
            <a:r>
              <a:rPr lang="zh-CN" altLang="zh-CN" sz="2600" dirty="0">
                <a:ea typeface="黑体" panose="02010609060101010101" pitchFamily="49" charset="-122"/>
              </a:rPr>
              <a:t>的表型变异解释比例</a:t>
            </a:r>
            <a:r>
              <a:rPr lang="de-AT" altLang="zh-CN" sz="2600" dirty="0">
                <a:ea typeface="黑体" panose="02010609060101010101" pitchFamily="49" charset="-122"/>
              </a:rPr>
              <a:t>, </a:t>
            </a:r>
            <a:r>
              <a:rPr lang="zh-CN" altLang="zh-CN" sz="2600" dirty="0">
                <a:ea typeface="黑体" panose="02010609060101010101" pitchFamily="49" charset="-122"/>
              </a:rPr>
              <a:t>开展遗传研究和</a:t>
            </a:r>
            <a:r>
              <a:rPr lang="de-AT" altLang="zh-CN" sz="2600" dirty="0">
                <a:ea typeface="黑体" panose="02010609060101010101" pitchFamily="49" charset="-122"/>
              </a:rPr>
              <a:t>QTL</a:t>
            </a:r>
            <a:r>
              <a:rPr lang="zh-CN" altLang="zh-CN" sz="2600" dirty="0">
                <a:ea typeface="黑体" panose="02010609060101010101" pitchFamily="49" charset="-122"/>
              </a:rPr>
              <a:t>定位将更加有效</a:t>
            </a:r>
            <a:r>
              <a:rPr lang="de-AT" altLang="zh-CN" sz="2600" dirty="0">
                <a:ea typeface="黑体" panose="02010609060101010101" pitchFamily="49" charset="-122"/>
              </a:rPr>
              <a:t>. </a:t>
            </a:r>
            <a:endParaRPr lang="zh-CN" altLang="zh-CN" sz="26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30616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810344"/>
          </a:xfrm>
        </p:spPr>
        <p:txBody>
          <a:bodyPr>
            <a:normAutofit/>
          </a:bodyPr>
          <a:lstStyle/>
          <a:p>
            <a:r>
              <a:rPr lang="en-US" altLang="zh-CN" sz="4000" b="1" dirty="0" smtClean="0">
                <a:latin typeface="+mn-lt"/>
                <a:ea typeface="黑体" panose="02010609060101010101" pitchFamily="49" charset="-122"/>
              </a:rPr>
              <a:t>QTL </a:t>
            </a:r>
            <a:r>
              <a:rPr lang="en-US" altLang="zh-CN" sz="4000" b="1" dirty="0" err="1" smtClean="0">
                <a:latin typeface="+mn-lt"/>
                <a:ea typeface="黑体" panose="02010609060101010101" pitchFamily="49" charset="-122"/>
              </a:rPr>
              <a:t>IciMapping</a:t>
            </a:r>
            <a:r>
              <a:rPr lang="en-US" altLang="zh-CN" sz="4000" b="1" dirty="0" smtClean="0">
                <a:latin typeface="+mn-lt"/>
                <a:ea typeface="黑体" panose="02010609060101010101" pitchFamily="49" charset="-122"/>
              </a:rPr>
              <a:t> 4.1</a:t>
            </a:r>
            <a:r>
              <a:rPr lang="zh-CN" altLang="en-US" sz="4000" b="1" dirty="0" smtClean="0">
                <a:latin typeface="+mn-lt"/>
                <a:ea typeface="黑体" panose="02010609060101010101" pitchFamily="49" charset="-122"/>
              </a:rPr>
              <a:t>版的矫正</a:t>
            </a:r>
            <a:r>
              <a:rPr lang="en-US" altLang="zh-CN" sz="4000" b="1" dirty="0" smtClean="0">
                <a:latin typeface="+mn-lt"/>
                <a:ea typeface="黑体" panose="02010609060101010101" pitchFamily="49" charset="-122"/>
              </a:rPr>
              <a:t>PVE</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340768"/>
            <a:ext cx="8229600" cy="4785395"/>
          </a:xfrm>
        </p:spPr>
        <p:txBody>
          <a:bodyPr>
            <a:noAutofit/>
          </a:bodyPr>
          <a:lstStyle/>
          <a:p>
            <a:r>
              <a:rPr lang="zh-CN" altLang="en-US" sz="2800" dirty="0" smtClean="0">
                <a:ea typeface="黑体" panose="02010609060101010101" pitchFamily="49" charset="-122"/>
              </a:rPr>
              <a:t>在</a:t>
            </a:r>
            <a:r>
              <a:rPr lang="en-US" altLang="zh-CN" sz="2800" dirty="0" smtClean="0">
                <a:ea typeface="黑体" panose="02010609060101010101" pitchFamily="49" charset="-122"/>
              </a:rPr>
              <a:t>QTL</a:t>
            </a:r>
            <a:r>
              <a:rPr lang="zh-CN" altLang="en-US" sz="2800" dirty="0">
                <a:ea typeface="黑体" panose="02010609060101010101" pitchFamily="49" charset="-122"/>
              </a:rPr>
              <a:t>作图</a:t>
            </a:r>
            <a:r>
              <a:rPr lang="zh-CN" altLang="en-US" sz="2800" dirty="0" smtClean="0">
                <a:ea typeface="黑体" panose="02010609060101010101" pitchFamily="49" charset="-122"/>
              </a:rPr>
              <a:t>完成之后，利用所有检测到</a:t>
            </a:r>
            <a:r>
              <a:rPr lang="en-US" altLang="zh-CN" sz="2800" dirty="0" smtClean="0">
                <a:ea typeface="黑体" panose="02010609060101010101" pitchFamily="49" charset="-122"/>
              </a:rPr>
              <a:t>QTL</a:t>
            </a:r>
            <a:r>
              <a:rPr lang="zh-CN" altLang="en-US" sz="2800" dirty="0" smtClean="0">
                <a:ea typeface="黑体" panose="02010609060101010101" pitchFamily="49" charset="-122"/>
              </a:rPr>
              <a:t>的侧连标记，建立表型对标记的回归模型，将回归模型的决定系数</a:t>
            </a:r>
            <a:r>
              <a:rPr lang="en-US" altLang="zh-CN" sz="2800" dirty="0" smtClean="0">
                <a:ea typeface="黑体" panose="02010609060101010101" pitchFamily="49" charset="-122"/>
              </a:rPr>
              <a:t>R</a:t>
            </a:r>
            <a:r>
              <a:rPr lang="en-US" altLang="zh-CN" sz="2800" baseline="30000" dirty="0" smtClean="0">
                <a:ea typeface="黑体" panose="02010609060101010101" pitchFamily="49" charset="-122"/>
              </a:rPr>
              <a:t>2</a:t>
            </a:r>
            <a:r>
              <a:rPr lang="zh-CN" altLang="en-US" sz="2800" dirty="0" smtClean="0">
                <a:ea typeface="黑体" panose="02010609060101010101" pitchFamily="49" charset="-122"/>
              </a:rPr>
              <a:t>视为所有</a:t>
            </a:r>
            <a:r>
              <a:rPr lang="en-US" altLang="zh-CN" sz="2800" dirty="0" smtClean="0">
                <a:ea typeface="黑体" panose="02010609060101010101" pitchFamily="49" charset="-122"/>
              </a:rPr>
              <a:t>QTL</a:t>
            </a:r>
            <a:r>
              <a:rPr lang="zh-CN" altLang="en-US" sz="2800" dirty="0" smtClean="0">
                <a:ea typeface="黑体" panose="02010609060101010101" pitchFamily="49" charset="-122"/>
              </a:rPr>
              <a:t>的遗传方差，对每个</a:t>
            </a:r>
            <a:r>
              <a:rPr lang="en-US" altLang="zh-CN" sz="2800" dirty="0" smtClean="0">
                <a:ea typeface="黑体" panose="02010609060101010101" pitchFamily="49" charset="-122"/>
              </a:rPr>
              <a:t>QTL</a:t>
            </a:r>
            <a:r>
              <a:rPr lang="zh-CN" altLang="en-US" sz="2800" dirty="0" smtClean="0">
                <a:ea typeface="黑体" panose="02010609060101010101" pitchFamily="49" charset="-122"/>
              </a:rPr>
              <a:t>的遗传方差进行矫正，利用矫正的</a:t>
            </a:r>
            <a:r>
              <a:rPr lang="en-US" altLang="zh-CN" sz="2800" dirty="0" smtClean="0">
                <a:ea typeface="黑体" panose="02010609060101010101" pitchFamily="49" charset="-122"/>
              </a:rPr>
              <a:t>QTL</a:t>
            </a:r>
            <a:r>
              <a:rPr lang="zh-CN" altLang="en-US" sz="2800" dirty="0" smtClean="0">
                <a:ea typeface="黑体" panose="02010609060101010101" pitchFamily="49" charset="-122"/>
              </a:rPr>
              <a:t>遗传方差除以表型方差来重新估计</a:t>
            </a:r>
            <a:r>
              <a:rPr lang="en-US" altLang="zh-CN" sz="2800" dirty="0" smtClean="0">
                <a:ea typeface="黑体" panose="02010609060101010101" pitchFamily="49" charset="-122"/>
              </a:rPr>
              <a:t>PVE</a:t>
            </a:r>
            <a:r>
              <a:rPr lang="zh-CN" altLang="en-US" sz="2800" dirty="0" smtClean="0">
                <a:ea typeface="黑体" panose="02010609060101010101" pitchFamily="49" charset="-122"/>
              </a:rPr>
              <a:t>。</a:t>
            </a:r>
            <a:endParaRPr lang="en-US" altLang="zh-CN" sz="2800" dirty="0" smtClean="0">
              <a:ea typeface="黑体" panose="02010609060101010101" pitchFamily="49" charset="-122"/>
            </a:endParaRPr>
          </a:p>
          <a:p>
            <a:r>
              <a:rPr lang="zh-CN" altLang="en-US" sz="2800" dirty="0" smtClean="0">
                <a:ea typeface="黑体" panose="02010609060101010101" pitchFamily="49" charset="-122"/>
              </a:rPr>
              <a:t>矫正后的</a:t>
            </a:r>
            <a:r>
              <a:rPr lang="en-US" altLang="zh-CN" sz="2800" dirty="0" smtClean="0">
                <a:ea typeface="黑体" panose="02010609060101010101" pitchFamily="49" charset="-122"/>
              </a:rPr>
              <a:t>PVE</a:t>
            </a:r>
            <a:r>
              <a:rPr lang="zh-CN" altLang="en-US" sz="2800" dirty="0" smtClean="0">
                <a:ea typeface="黑体" panose="02010609060101010101" pitchFamily="49" charset="-122"/>
              </a:rPr>
              <a:t>具有了可加性！</a:t>
            </a:r>
            <a:endParaRPr lang="zh-CN" altLang="zh-CN" sz="2800" dirty="0">
              <a:ea typeface="黑体" panose="02010609060101010101" pitchFamily="49" charset="-122"/>
            </a:endParaRPr>
          </a:p>
        </p:txBody>
      </p:sp>
      <p:sp>
        <p:nvSpPr>
          <p:cNvPr id="1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8387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ea typeface="黑体" panose="02010609060101010101" pitchFamily="49" charset="-122"/>
              </a:rPr>
              <a:t>§7.2 </a:t>
            </a:r>
            <a:r>
              <a:rPr lang="zh-CN" altLang="en-US" b="1" dirty="0">
                <a:ea typeface="黑体" panose="02010609060101010101" pitchFamily="49" charset="-122"/>
              </a:rPr>
              <a:t>复合性状的</a:t>
            </a:r>
            <a:r>
              <a:rPr lang="en-US" altLang="zh-CN" b="1" dirty="0">
                <a:ea typeface="黑体" panose="02010609060101010101" pitchFamily="49" charset="-122"/>
              </a:rPr>
              <a:t>QTL</a:t>
            </a:r>
            <a:r>
              <a:rPr lang="zh-CN" altLang="en-US" b="1" dirty="0">
                <a:ea typeface="黑体" panose="02010609060101010101" pitchFamily="49" charset="-122"/>
              </a:rPr>
              <a:t>作图</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7.2.1 </a:t>
            </a:r>
            <a:r>
              <a:rPr lang="zh-CN" altLang="en-US" dirty="0">
                <a:ea typeface="黑体" panose="02010609060101010101" pitchFamily="49" charset="-122"/>
              </a:rPr>
              <a:t>复合性状及其在遗传研究和育种中的</a:t>
            </a:r>
            <a:r>
              <a:rPr lang="zh-CN" altLang="en-US" dirty="0" smtClean="0">
                <a:ea typeface="黑体" panose="02010609060101010101" pitchFamily="49" charset="-122"/>
              </a:rPr>
              <a:t>应用</a:t>
            </a:r>
            <a:endParaRPr lang="en-US" altLang="zh-CN" dirty="0">
              <a:ea typeface="黑体" panose="02010609060101010101" pitchFamily="49" charset="-122"/>
            </a:endParaRPr>
          </a:p>
          <a:p>
            <a:r>
              <a:rPr lang="en-US" altLang="zh-CN" dirty="0">
                <a:ea typeface="黑体" panose="02010609060101010101" pitchFamily="49" charset="-122"/>
              </a:rPr>
              <a:t>§7.2.2 </a:t>
            </a:r>
            <a:r>
              <a:rPr lang="zh-CN" altLang="en-US" dirty="0">
                <a:ea typeface="黑体" panose="02010609060101010101" pitchFamily="49" charset="-122"/>
              </a:rPr>
              <a:t>一个玉米</a:t>
            </a:r>
            <a:r>
              <a:rPr lang="en-US" altLang="zh-CN" dirty="0">
                <a:ea typeface="黑体" panose="02010609060101010101" pitchFamily="49" charset="-122"/>
              </a:rPr>
              <a:t>RIL</a:t>
            </a:r>
            <a:r>
              <a:rPr lang="zh-CN" altLang="en-US" dirty="0">
                <a:ea typeface="黑体" panose="02010609060101010101" pitchFamily="49" charset="-122"/>
              </a:rPr>
              <a:t>群体中构成性状和复合性状的</a:t>
            </a:r>
            <a:r>
              <a:rPr lang="en-US" altLang="zh-CN" dirty="0">
                <a:ea typeface="黑体" panose="02010609060101010101" pitchFamily="49" charset="-122"/>
              </a:rPr>
              <a:t>QTL</a:t>
            </a:r>
            <a:r>
              <a:rPr lang="zh-CN" altLang="en-US" dirty="0" smtClean="0">
                <a:ea typeface="黑体" panose="02010609060101010101" pitchFamily="49" charset="-122"/>
              </a:rPr>
              <a:t>作图</a:t>
            </a:r>
            <a:endParaRPr lang="en-US" altLang="zh-CN" dirty="0">
              <a:ea typeface="黑体" panose="02010609060101010101" pitchFamily="49" charset="-122"/>
            </a:endParaRPr>
          </a:p>
          <a:p>
            <a:r>
              <a:rPr lang="en-US" altLang="zh-CN" dirty="0">
                <a:ea typeface="黑体" panose="02010609060101010101" pitchFamily="49" charset="-122"/>
              </a:rPr>
              <a:t>§7.2.3 </a:t>
            </a:r>
            <a:r>
              <a:rPr lang="zh-CN" altLang="en-US" dirty="0">
                <a:ea typeface="黑体" panose="02010609060101010101" pitchFamily="49" charset="-122"/>
              </a:rPr>
              <a:t>复合性状的基因效应和</a:t>
            </a:r>
            <a:r>
              <a:rPr lang="zh-CN" altLang="en-US" dirty="0" smtClean="0">
                <a:ea typeface="黑体" panose="02010609060101010101" pitchFamily="49" charset="-122"/>
              </a:rPr>
              <a:t>遗传方差</a:t>
            </a:r>
            <a:endParaRPr lang="en-US" altLang="zh-CN" dirty="0">
              <a:ea typeface="黑体" panose="02010609060101010101" pitchFamily="49" charset="-122"/>
            </a:endParaRPr>
          </a:p>
          <a:p>
            <a:r>
              <a:rPr lang="en-US" altLang="zh-CN" dirty="0">
                <a:ea typeface="黑体" panose="02010609060101010101" pitchFamily="49" charset="-122"/>
              </a:rPr>
              <a:t>§7.2.4 </a:t>
            </a:r>
            <a:r>
              <a:rPr lang="zh-CN" altLang="en-US" dirty="0">
                <a:ea typeface="黑体" panose="02010609060101010101" pitchFamily="49" charset="-122"/>
              </a:rPr>
              <a:t>复合性状</a:t>
            </a:r>
            <a:r>
              <a:rPr lang="en-US" altLang="zh-CN" dirty="0">
                <a:ea typeface="黑体" panose="02010609060101010101" pitchFamily="49" charset="-122"/>
              </a:rPr>
              <a:t>QTL</a:t>
            </a:r>
            <a:r>
              <a:rPr lang="zh-CN" altLang="en-US" dirty="0">
                <a:ea typeface="黑体" panose="02010609060101010101" pitchFamily="49" charset="-122"/>
              </a:rPr>
              <a:t>作图的功效</a:t>
            </a:r>
            <a:r>
              <a:rPr lang="zh-CN" altLang="en-US" dirty="0" smtClean="0">
                <a:ea typeface="黑体" panose="02010609060101010101" pitchFamily="49" charset="-122"/>
              </a:rPr>
              <a:t>分析</a:t>
            </a:r>
            <a:endParaRPr lang="en-US" altLang="zh-CN" dirty="0">
              <a:ea typeface="黑体" panose="02010609060101010101" pitchFamily="49" charset="-122"/>
            </a:endParaRPr>
          </a:p>
          <a:p>
            <a:r>
              <a:rPr lang="en-US" altLang="zh-CN" dirty="0">
                <a:ea typeface="黑体" panose="02010609060101010101" pitchFamily="49" charset="-122"/>
              </a:rPr>
              <a:t>§7.2.5 </a:t>
            </a:r>
            <a:r>
              <a:rPr lang="zh-CN" altLang="en-US" dirty="0">
                <a:ea typeface="黑体" panose="02010609060101010101" pitchFamily="49" charset="-122"/>
              </a:rPr>
              <a:t>复合性状的</a:t>
            </a:r>
            <a:r>
              <a:rPr lang="zh-CN" altLang="en-US" dirty="0" smtClean="0">
                <a:ea typeface="黑体" panose="02010609060101010101" pitchFamily="49" charset="-122"/>
              </a:rPr>
              <a:t>遗传力</a:t>
            </a:r>
            <a:endParaRPr lang="en-US" altLang="zh-CN" dirty="0">
              <a:ea typeface="黑体" panose="02010609060101010101" pitchFamily="49" charset="-122"/>
            </a:endParaRPr>
          </a:p>
        </p:txBody>
      </p:sp>
    </p:spTree>
    <p:extLst>
      <p:ext uri="{BB962C8B-B14F-4D97-AF65-F5344CB8AC3E}">
        <p14:creationId xmlns:p14="http://schemas.microsoft.com/office/powerpoint/2010/main" val="50445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en-US" sz="4000" b="1" dirty="0" smtClean="0">
                <a:latin typeface="+mn-lt"/>
                <a:ea typeface="黑体" panose="02010609060101010101" pitchFamily="49" charset="-122"/>
              </a:rPr>
              <a:t>构成性状和</a:t>
            </a:r>
            <a:r>
              <a:rPr lang="zh-CN" altLang="zh-CN" sz="4000" b="1" dirty="0" smtClean="0">
                <a:latin typeface="+mn-lt"/>
                <a:ea typeface="黑体" panose="02010609060101010101" pitchFamily="49" charset="-122"/>
              </a:rPr>
              <a:t>复合性状</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001419"/>
          </a:xfrm>
        </p:spPr>
        <p:txBody>
          <a:bodyPr>
            <a:noAutofit/>
          </a:bodyPr>
          <a:lstStyle/>
          <a:p>
            <a:r>
              <a:rPr lang="en-US" altLang="zh-CN" sz="2600" dirty="0">
                <a:ea typeface="黑体" panose="02010609060101010101" pitchFamily="49" charset="-122"/>
              </a:rPr>
              <a:t>QTL</a:t>
            </a:r>
            <a:r>
              <a:rPr lang="zh-CN" altLang="zh-CN" sz="2600" dirty="0">
                <a:ea typeface="黑体" panose="02010609060101010101" pitchFamily="49" charset="-122"/>
              </a:rPr>
              <a:t>作图遗传研究中</a:t>
            </a:r>
            <a:r>
              <a:rPr lang="en-US" altLang="zh-CN" sz="2600" dirty="0">
                <a:ea typeface="黑体" panose="02010609060101010101" pitchFamily="49" charset="-122"/>
              </a:rPr>
              <a:t>, </a:t>
            </a:r>
            <a:r>
              <a:rPr lang="zh-CN" altLang="zh-CN" sz="2600" dirty="0">
                <a:ea typeface="黑体" panose="02010609060101010101" pitchFamily="49" charset="-122"/>
              </a:rPr>
              <a:t>多数情况下的表型数据均直接来源于一些特定环境条件</a:t>
            </a:r>
            <a:r>
              <a:rPr lang="en-US" altLang="zh-CN" sz="2600" dirty="0">
                <a:ea typeface="黑体" panose="02010609060101010101" pitchFamily="49" charset="-122"/>
              </a:rPr>
              <a:t>, </a:t>
            </a:r>
            <a:r>
              <a:rPr lang="zh-CN" altLang="zh-CN" sz="2600" dirty="0">
                <a:ea typeface="黑体" panose="02010609060101010101" pitchFamily="49" charset="-122"/>
              </a:rPr>
              <a:t>如大田或温室中的测量值</a:t>
            </a:r>
            <a:r>
              <a:rPr lang="en-US" altLang="zh-CN" sz="2600" dirty="0">
                <a:ea typeface="黑体" panose="02010609060101010101" pitchFamily="49" charset="-122"/>
              </a:rPr>
              <a:t>, </a:t>
            </a:r>
            <a:r>
              <a:rPr lang="zh-CN" altLang="zh-CN" sz="2600" dirty="0">
                <a:ea typeface="黑体" panose="02010609060101010101" pitchFamily="49" charset="-122"/>
              </a:rPr>
              <a:t>有时为寻找环境间稳定表达的</a:t>
            </a:r>
            <a:r>
              <a:rPr lang="en-US" altLang="zh-CN" sz="2600" dirty="0">
                <a:ea typeface="黑体" panose="02010609060101010101" pitchFamily="49" charset="-122"/>
              </a:rPr>
              <a:t>QTL, </a:t>
            </a:r>
            <a:r>
              <a:rPr lang="zh-CN" altLang="zh-CN" sz="2600" dirty="0">
                <a:ea typeface="黑体" panose="02010609060101010101" pitchFamily="49" charset="-122"/>
              </a:rPr>
              <a:t>也利用多年多点测量值的线性估计进行遗传研究</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在</a:t>
            </a:r>
            <a:r>
              <a:rPr lang="zh-CN" altLang="zh-CN" sz="2600" dirty="0">
                <a:ea typeface="黑体" panose="02010609060101010101" pitchFamily="49" charset="-122"/>
              </a:rPr>
              <a:t>某些</a:t>
            </a:r>
            <a:r>
              <a:rPr lang="en-US" altLang="zh-CN" sz="2600" dirty="0">
                <a:ea typeface="黑体" panose="02010609060101010101" pitchFamily="49" charset="-122"/>
              </a:rPr>
              <a:t>QTL</a:t>
            </a:r>
            <a:r>
              <a:rPr lang="zh-CN" altLang="zh-CN" sz="2600" dirty="0">
                <a:ea typeface="黑体" panose="02010609060101010101" pitchFamily="49" charset="-122"/>
              </a:rPr>
              <a:t>作图研究中</a:t>
            </a:r>
            <a:r>
              <a:rPr lang="en-US" altLang="zh-CN" sz="2600" dirty="0">
                <a:ea typeface="黑体" panose="02010609060101010101" pitchFamily="49" charset="-122"/>
              </a:rPr>
              <a:t>, </a:t>
            </a:r>
            <a:r>
              <a:rPr lang="zh-CN" altLang="zh-CN" sz="2600" dirty="0">
                <a:ea typeface="黑体" panose="02010609060101010101" pitchFamily="49" charset="-122"/>
              </a:rPr>
              <a:t>用于作图的表型数据则来自两个或更多个数量性状测量值的简单代数运算</a:t>
            </a:r>
            <a:r>
              <a:rPr lang="en-US" altLang="zh-CN" sz="2600" dirty="0">
                <a:ea typeface="黑体" panose="02010609060101010101" pitchFamily="49" charset="-122"/>
              </a:rPr>
              <a:t>, </a:t>
            </a:r>
            <a:r>
              <a:rPr lang="zh-CN" altLang="zh-CN" sz="2600" dirty="0">
                <a:ea typeface="黑体" panose="02010609060101010101" pitchFamily="49" charset="-122"/>
              </a:rPr>
              <a:t>例如和性状</a:t>
            </a:r>
            <a:r>
              <a:rPr lang="en-US" altLang="zh-CN" sz="2600" dirty="0">
                <a:ea typeface="黑体" panose="02010609060101010101" pitchFamily="49" charset="-122"/>
              </a:rPr>
              <a:t>, </a:t>
            </a:r>
            <a:r>
              <a:rPr lang="zh-CN" altLang="zh-CN" sz="2600" dirty="0">
                <a:ea typeface="黑体" panose="02010609060101010101" pitchFamily="49" charset="-122"/>
              </a:rPr>
              <a:t>差性状</a:t>
            </a:r>
            <a:r>
              <a:rPr lang="en-US" altLang="zh-CN" sz="2600" dirty="0">
                <a:ea typeface="黑体" panose="02010609060101010101" pitchFamily="49" charset="-122"/>
              </a:rPr>
              <a:t>, </a:t>
            </a:r>
            <a:r>
              <a:rPr lang="zh-CN" altLang="zh-CN" sz="2600" dirty="0">
                <a:ea typeface="黑体" panose="02010609060101010101" pitchFamily="49" charset="-122"/>
              </a:rPr>
              <a:t>积性状及商性状等</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为</a:t>
            </a:r>
            <a:r>
              <a:rPr lang="zh-CN" altLang="zh-CN" sz="2600" dirty="0">
                <a:ea typeface="黑体" panose="02010609060101010101" pitchFamily="49" charset="-122"/>
              </a:rPr>
              <a:t>方便起见</a:t>
            </a:r>
            <a:r>
              <a:rPr lang="en-US" altLang="zh-CN" sz="2600" dirty="0">
                <a:ea typeface="黑体" panose="02010609060101010101" pitchFamily="49" charset="-122"/>
              </a:rPr>
              <a:t>, </a:t>
            </a:r>
            <a:r>
              <a:rPr lang="zh-CN" altLang="zh-CN" sz="2600" dirty="0">
                <a:ea typeface="黑体" panose="02010609060101010101" pitchFamily="49" charset="-122"/>
              </a:rPr>
              <a:t>将表型数据直接来源于测量值的数量性状称为构成性状</a:t>
            </a:r>
            <a:r>
              <a:rPr lang="en-US" altLang="zh-CN" sz="2600" dirty="0">
                <a:ea typeface="黑体" panose="02010609060101010101" pitchFamily="49" charset="-122"/>
              </a:rPr>
              <a:t>, </a:t>
            </a:r>
            <a:r>
              <a:rPr lang="zh-CN" altLang="zh-CN" sz="2600" dirty="0">
                <a:ea typeface="黑体" panose="02010609060101010101" pitchFamily="49" charset="-122"/>
              </a:rPr>
              <a:t>将那些表型值来自于其他数量性状测量值代数运算的性状称为复合</a:t>
            </a:r>
            <a:r>
              <a:rPr lang="zh-CN" altLang="zh-CN" sz="2600" dirty="0" smtClean="0">
                <a:ea typeface="黑体" panose="02010609060101010101" pitchFamily="49" charset="-122"/>
              </a:rPr>
              <a:t>性状</a:t>
            </a:r>
            <a:r>
              <a:rPr lang="en-US" altLang="zh-CN" sz="2600" dirty="0" smtClean="0">
                <a:ea typeface="黑体" panose="02010609060101010101" pitchFamily="49" charset="-122"/>
              </a:rPr>
              <a:t>. </a:t>
            </a:r>
            <a:r>
              <a:rPr lang="zh-CN" altLang="zh-CN" sz="2600" dirty="0">
                <a:ea typeface="黑体" panose="02010609060101010101" pitchFamily="49" charset="-122"/>
              </a:rPr>
              <a:t>作为一种指数性状</a:t>
            </a:r>
            <a:r>
              <a:rPr lang="en-US" altLang="zh-CN" sz="2600" dirty="0">
                <a:ea typeface="黑体" panose="02010609060101010101" pitchFamily="49" charset="-122"/>
              </a:rPr>
              <a:t>, </a:t>
            </a:r>
            <a:r>
              <a:rPr lang="zh-CN" altLang="zh-CN" sz="2600" dirty="0">
                <a:ea typeface="黑体" panose="02010609060101010101" pitchFamily="49" charset="-122"/>
              </a:rPr>
              <a:t>复合性状在遗传研究和育种中广为使用</a:t>
            </a:r>
            <a:r>
              <a:rPr lang="en-US" altLang="zh-CN" sz="2600" dirty="0">
                <a:ea typeface="黑体" panose="02010609060101010101" pitchFamily="49" charset="-122"/>
              </a:rPr>
              <a:t>. </a:t>
            </a:r>
            <a:endParaRPr lang="zh-CN" altLang="zh-CN" sz="2600" dirty="0">
              <a:ea typeface="黑体" panose="02010609060101010101" pitchFamily="49" charset="-122"/>
            </a:endParaRPr>
          </a:p>
        </p:txBody>
      </p:sp>
    </p:spTree>
    <p:extLst>
      <p:ext uri="{BB962C8B-B14F-4D97-AF65-F5344CB8AC3E}">
        <p14:creationId xmlns:p14="http://schemas.microsoft.com/office/powerpoint/2010/main" val="344949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46646"/>
            <a:ext cx="8640960" cy="706090"/>
          </a:xfrm>
        </p:spPr>
        <p:txBody>
          <a:bodyPr>
            <a:noAutofit/>
          </a:bodyPr>
          <a:lstStyle/>
          <a:p>
            <a:r>
              <a:rPr lang="zh-CN" altLang="zh-CN" sz="4000" b="1" dirty="0">
                <a:ea typeface="黑体" panose="02010609060101010101" pitchFamily="49" charset="-122"/>
              </a:rPr>
              <a:t>玉米的雌雄开花间隔期</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67544" y="1196753"/>
            <a:ext cx="8352928" cy="3528392"/>
          </a:xfrm>
        </p:spPr>
        <p:txBody>
          <a:bodyPr>
            <a:noAutofit/>
          </a:bodyPr>
          <a:lstStyle/>
          <a:p>
            <a:r>
              <a:rPr lang="zh-CN" altLang="zh-CN" sz="2800" dirty="0" smtClean="0">
                <a:ea typeface="黑体" panose="02010609060101010101" pitchFamily="49" charset="-122"/>
              </a:rPr>
              <a:t>玉米</a:t>
            </a:r>
            <a:r>
              <a:rPr lang="zh-CN" altLang="zh-CN" sz="2800" dirty="0">
                <a:ea typeface="黑体" panose="02010609060101010101" pitchFamily="49" charset="-122"/>
              </a:rPr>
              <a:t>的雌雄开花间隔期</a:t>
            </a:r>
            <a:r>
              <a:rPr lang="en-US" altLang="zh-CN" sz="2800" dirty="0">
                <a:ea typeface="黑体" panose="02010609060101010101" pitchFamily="49" charset="-122"/>
              </a:rPr>
              <a:t> (</a:t>
            </a:r>
            <a:r>
              <a:rPr lang="en-US" altLang="zh-CN" sz="2800" dirty="0" err="1">
                <a:ea typeface="黑体" panose="02010609060101010101" pitchFamily="49" charset="-122"/>
              </a:rPr>
              <a:t>anthesis-silking</a:t>
            </a:r>
            <a:r>
              <a:rPr lang="en-US" altLang="zh-CN" sz="2800" dirty="0">
                <a:ea typeface="黑体" panose="02010609060101010101" pitchFamily="49" charset="-122"/>
              </a:rPr>
              <a:t> interval, ASI) </a:t>
            </a:r>
            <a:r>
              <a:rPr lang="zh-CN" altLang="zh-CN" sz="2800" dirty="0">
                <a:ea typeface="黑体" panose="02010609060101010101" pitchFamily="49" charset="-122"/>
              </a:rPr>
              <a:t>是对产量和抗旱有较大影响的一个复合</a:t>
            </a:r>
            <a:r>
              <a:rPr lang="zh-CN" altLang="zh-CN" sz="2800" dirty="0" smtClean="0">
                <a:ea typeface="黑体" panose="02010609060101010101" pitchFamily="49" charset="-122"/>
              </a:rPr>
              <a:t>性状</a:t>
            </a:r>
            <a:r>
              <a:rPr lang="en-US" altLang="zh-CN" sz="2800" dirty="0" smtClean="0">
                <a:ea typeface="黑体" panose="02010609060101010101" pitchFamily="49" charset="-122"/>
              </a:rPr>
              <a:t>. </a:t>
            </a:r>
            <a:r>
              <a:rPr lang="en-US" altLang="zh-CN" sz="2800" dirty="0">
                <a:ea typeface="黑体" panose="02010609060101010101" pitchFamily="49" charset="-122"/>
              </a:rPr>
              <a:t>ASI</a:t>
            </a:r>
            <a:r>
              <a:rPr lang="zh-CN" altLang="zh-CN" sz="2800" dirty="0">
                <a:ea typeface="黑体" panose="02010609060101010101" pitchFamily="49" charset="-122"/>
              </a:rPr>
              <a:t>的表型数据来自玉米雄花开花期</a:t>
            </a:r>
            <a:r>
              <a:rPr lang="en-US" altLang="zh-CN" sz="2800" dirty="0">
                <a:ea typeface="黑体" panose="02010609060101010101" pitchFamily="49" charset="-122"/>
              </a:rPr>
              <a:t> (male flowering time, MFLW) </a:t>
            </a:r>
            <a:r>
              <a:rPr lang="zh-CN" altLang="zh-CN" sz="2800" dirty="0">
                <a:ea typeface="黑体" panose="02010609060101010101" pitchFamily="49" charset="-122"/>
              </a:rPr>
              <a:t>和雌花开花期</a:t>
            </a:r>
            <a:r>
              <a:rPr lang="en-US" altLang="zh-CN" sz="2800" dirty="0">
                <a:ea typeface="黑体" panose="02010609060101010101" pitchFamily="49" charset="-122"/>
              </a:rPr>
              <a:t> (female flowering time, FFLW) </a:t>
            </a:r>
            <a:r>
              <a:rPr lang="zh-CN" altLang="zh-CN" sz="2800" dirty="0">
                <a:ea typeface="黑体" panose="02010609060101010101" pitchFamily="49" charset="-122"/>
              </a:rPr>
              <a:t>之间的差值</a:t>
            </a:r>
            <a:r>
              <a:rPr lang="en-US" altLang="zh-CN" sz="2800" dirty="0">
                <a:ea typeface="黑体" panose="02010609060101010101" pitchFamily="49" charset="-122"/>
              </a:rPr>
              <a:t>. </a:t>
            </a:r>
            <a:r>
              <a:rPr lang="zh-CN" altLang="zh-CN" sz="2800" dirty="0">
                <a:ea typeface="黑体" panose="02010609060101010101" pitchFamily="49" charset="-122"/>
              </a:rPr>
              <a:t>在玉米的抗旱研究中</a:t>
            </a:r>
            <a:r>
              <a:rPr lang="en-US" altLang="zh-CN" sz="2800" dirty="0">
                <a:ea typeface="黑体" panose="02010609060101010101" pitchFamily="49" charset="-122"/>
              </a:rPr>
              <a:t>, </a:t>
            </a:r>
            <a:r>
              <a:rPr lang="zh-CN" altLang="zh-CN" sz="2800" dirty="0">
                <a:ea typeface="黑体" panose="02010609060101010101" pitchFamily="49" charset="-122"/>
              </a:rPr>
              <a:t>育种家常把</a:t>
            </a:r>
            <a:r>
              <a:rPr lang="en-US" altLang="zh-CN" sz="2800" dirty="0">
                <a:ea typeface="黑体" panose="02010609060101010101" pitchFamily="49" charset="-122"/>
              </a:rPr>
              <a:t>ASI</a:t>
            </a:r>
            <a:r>
              <a:rPr lang="zh-CN" altLang="zh-CN" sz="2800" dirty="0">
                <a:ea typeface="黑体" panose="02010609060101010101" pitchFamily="49" charset="-122"/>
              </a:rPr>
              <a:t>作为一个有效的抗旱指标进行研究</a:t>
            </a:r>
            <a:r>
              <a:rPr lang="en-US" altLang="zh-CN" sz="2800" dirty="0">
                <a:ea typeface="黑体" panose="02010609060101010101" pitchFamily="49" charset="-122"/>
              </a:rPr>
              <a:t>, </a:t>
            </a:r>
            <a:r>
              <a:rPr lang="zh-CN" altLang="zh-CN" sz="2800" dirty="0">
                <a:ea typeface="黑体" panose="02010609060101010101" pitchFamily="49" charset="-122"/>
              </a:rPr>
              <a:t>并借以选择抗旱性这一复杂</a:t>
            </a:r>
            <a:r>
              <a:rPr lang="zh-CN" altLang="zh-CN" sz="2800" dirty="0" smtClean="0">
                <a:ea typeface="黑体" panose="02010609060101010101" pitchFamily="49" charset="-122"/>
              </a:rPr>
              <a:t>性状</a:t>
            </a:r>
            <a:r>
              <a:rPr lang="en-US" altLang="zh-CN" sz="2800" dirty="0" smtClean="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333062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en-US" sz="4000" b="1" dirty="0" smtClean="0">
                <a:ea typeface="黑体" panose="02010609060101010101" pitchFamily="49" charset="-122"/>
              </a:rPr>
              <a:t>玉米雌雄</a:t>
            </a:r>
            <a:r>
              <a:rPr lang="zh-CN" altLang="zh-CN" sz="4000" b="1" dirty="0" smtClean="0">
                <a:ea typeface="黑体" panose="02010609060101010101" pitchFamily="49" charset="-122"/>
              </a:rPr>
              <a:t>开花</a:t>
            </a:r>
            <a:r>
              <a:rPr lang="zh-CN" altLang="zh-CN" sz="4000" b="1" dirty="0">
                <a:ea typeface="黑体" panose="02010609060101010101" pitchFamily="49" charset="-122"/>
              </a:rPr>
              <a:t>间隔</a:t>
            </a:r>
            <a:r>
              <a:rPr lang="zh-CN" altLang="zh-CN" sz="4000" b="1" dirty="0" smtClean="0">
                <a:ea typeface="黑体" panose="02010609060101010101" pitchFamily="49" charset="-122"/>
              </a:rPr>
              <a:t>期</a:t>
            </a:r>
            <a:r>
              <a:rPr lang="zh-CN" altLang="en-US" sz="4000" b="1" dirty="0" smtClean="0">
                <a:ea typeface="黑体" panose="02010609060101010101" pitchFamily="49" charset="-122"/>
              </a:rPr>
              <a:t>的</a:t>
            </a:r>
            <a:r>
              <a:rPr lang="en-US" altLang="zh-CN" sz="4000" b="1" dirty="0" smtClean="0">
                <a:ea typeface="黑体" panose="02010609060101010101" pitchFamily="49" charset="-122"/>
              </a:rPr>
              <a:t>QTL</a:t>
            </a:r>
            <a:r>
              <a:rPr lang="zh-CN" altLang="en-US" sz="4000" b="1" dirty="0" smtClean="0">
                <a:ea typeface="黑体" panose="02010609060101010101" pitchFamily="49" charset="-122"/>
              </a:rPr>
              <a:t>作图</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328592"/>
          </a:xfrm>
        </p:spPr>
        <p:txBody>
          <a:bodyPr>
            <a:noAutofit/>
          </a:bodyPr>
          <a:lstStyle/>
          <a:p>
            <a:r>
              <a:rPr lang="en-US" altLang="zh-CN" sz="2200" dirty="0" smtClean="0">
                <a:ea typeface="黑体" panose="02010609060101010101" pitchFamily="49" charset="-122"/>
              </a:rPr>
              <a:t>Ribaut</a:t>
            </a:r>
            <a:r>
              <a:rPr lang="zh-CN" altLang="zh-CN" sz="2200" dirty="0">
                <a:ea typeface="黑体" panose="02010609060101010101" pitchFamily="49" charset="-122"/>
              </a:rPr>
              <a:t>等 </a:t>
            </a:r>
            <a:r>
              <a:rPr lang="en-US" altLang="zh-CN" sz="2200" dirty="0">
                <a:ea typeface="黑体" panose="02010609060101010101" pitchFamily="49" charset="-122"/>
              </a:rPr>
              <a:t>(1996, 1997) </a:t>
            </a:r>
            <a:r>
              <a:rPr lang="zh-CN" altLang="zh-CN" sz="2200" dirty="0">
                <a:ea typeface="黑体" panose="02010609060101010101" pitchFamily="49" charset="-122"/>
              </a:rPr>
              <a:t>利用</a:t>
            </a:r>
            <a:r>
              <a:rPr lang="en-US" altLang="zh-CN" sz="2200" dirty="0">
                <a:ea typeface="黑体" panose="02010609060101010101" pitchFamily="49" charset="-122"/>
              </a:rPr>
              <a:t>142</a:t>
            </a:r>
            <a:r>
              <a:rPr lang="zh-CN" altLang="zh-CN" sz="2200" dirty="0">
                <a:ea typeface="黑体" panose="02010609060101010101" pitchFamily="49" charset="-122"/>
              </a:rPr>
              <a:t>个分子标记</a:t>
            </a:r>
            <a:r>
              <a:rPr lang="en-US" altLang="zh-CN" sz="2200" dirty="0">
                <a:ea typeface="黑体" panose="02010609060101010101" pitchFamily="49" charset="-122"/>
              </a:rPr>
              <a:t>, </a:t>
            </a:r>
            <a:r>
              <a:rPr lang="zh-CN" altLang="zh-CN" sz="2200" dirty="0">
                <a:ea typeface="黑体" panose="02010609060101010101" pitchFamily="49" charset="-122"/>
              </a:rPr>
              <a:t>对一个大小为</a:t>
            </a:r>
            <a:r>
              <a:rPr lang="en-US" altLang="zh-CN" sz="2200" dirty="0">
                <a:ea typeface="黑体" panose="02010609060101010101" pitchFamily="49" charset="-122"/>
              </a:rPr>
              <a:t>234</a:t>
            </a:r>
            <a:r>
              <a:rPr lang="zh-CN" altLang="zh-CN" sz="2200" dirty="0">
                <a:ea typeface="黑体" panose="02010609060101010101" pitchFamily="49" charset="-122"/>
              </a:rPr>
              <a:t>的玉米</a:t>
            </a:r>
            <a:r>
              <a:rPr lang="en-US" altLang="zh-CN" sz="2200" dirty="0">
                <a:ea typeface="黑体" panose="02010609060101010101" pitchFamily="49" charset="-122"/>
              </a:rPr>
              <a:t>F</a:t>
            </a:r>
            <a:r>
              <a:rPr lang="en-US" altLang="zh-CN" sz="2200" baseline="-25000" dirty="0">
                <a:ea typeface="黑体" panose="02010609060101010101" pitchFamily="49" charset="-122"/>
              </a:rPr>
              <a:t>2</a:t>
            </a:r>
            <a:r>
              <a:rPr lang="zh-CN" altLang="zh-CN" sz="2200" dirty="0">
                <a:ea typeface="黑体" panose="02010609060101010101" pitchFamily="49" charset="-122"/>
              </a:rPr>
              <a:t>群体</a:t>
            </a:r>
            <a:r>
              <a:rPr lang="en-US" altLang="zh-CN" sz="2200" dirty="0">
                <a:ea typeface="黑体" panose="02010609060101010101" pitchFamily="49" charset="-122"/>
              </a:rPr>
              <a:t>, </a:t>
            </a:r>
            <a:r>
              <a:rPr lang="zh-CN" altLang="zh-CN" sz="2200" dirty="0">
                <a:ea typeface="黑体" panose="02010609060101010101" pitchFamily="49" charset="-122"/>
              </a:rPr>
              <a:t>在良好灌溉和水分胁迫等条件下对开花期等性状进行</a:t>
            </a:r>
            <a:r>
              <a:rPr lang="en-US" altLang="zh-CN" sz="2200" dirty="0">
                <a:ea typeface="黑体" panose="02010609060101010101" pitchFamily="49" charset="-122"/>
              </a:rPr>
              <a:t>QTL</a:t>
            </a:r>
            <a:r>
              <a:rPr lang="zh-CN" altLang="zh-CN" sz="2200" dirty="0">
                <a:ea typeface="黑体" panose="02010609060101010101" pitchFamily="49" charset="-122"/>
              </a:rPr>
              <a:t>分析</a:t>
            </a:r>
            <a:r>
              <a:rPr lang="en-US" altLang="zh-CN" sz="2200" dirty="0">
                <a:ea typeface="黑体" panose="02010609060101010101" pitchFamily="49" charset="-122"/>
              </a:rPr>
              <a:t>. </a:t>
            </a:r>
            <a:r>
              <a:rPr lang="zh-CN" altLang="zh-CN" sz="2200" dirty="0">
                <a:ea typeface="黑体" panose="02010609060101010101" pitchFamily="49" charset="-122"/>
              </a:rPr>
              <a:t>发现了</a:t>
            </a:r>
            <a:r>
              <a:rPr lang="en-US" altLang="zh-CN" sz="2200" dirty="0">
                <a:ea typeface="黑体" panose="02010609060101010101" pitchFamily="49" charset="-122"/>
              </a:rPr>
              <a:t>4</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同时控制</a:t>
            </a:r>
            <a:r>
              <a:rPr lang="en-US" altLang="zh-CN" sz="2200" dirty="0">
                <a:ea typeface="黑体" panose="02010609060101010101" pitchFamily="49" charset="-122"/>
              </a:rPr>
              <a:t>MFLW</a:t>
            </a:r>
            <a:r>
              <a:rPr lang="zh-CN" altLang="zh-CN" sz="2200" dirty="0">
                <a:ea typeface="黑体" panose="02010609060101010101" pitchFamily="49" charset="-122"/>
              </a:rPr>
              <a:t>和</a:t>
            </a:r>
            <a:r>
              <a:rPr lang="en-US" altLang="zh-CN" sz="2200" dirty="0">
                <a:ea typeface="黑体" panose="02010609060101010101" pitchFamily="49" charset="-122"/>
              </a:rPr>
              <a:t>FFLW, 1</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同时控制</a:t>
            </a:r>
            <a:r>
              <a:rPr lang="en-US" altLang="zh-CN" sz="2200" dirty="0">
                <a:ea typeface="黑体" panose="02010609060101010101" pitchFamily="49" charset="-122"/>
              </a:rPr>
              <a:t>ASI</a:t>
            </a:r>
            <a:r>
              <a:rPr lang="zh-CN" altLang="zh-CN" sz="2200" dirty="0">
                <a:ea typeface="黑体" panose="02010609060101010101" pitchFamily="49" charset="-122"/>
              </a:rPr>
              <a:t>和</a:t>
            </a:r>
            <a:r>
              <a:rPr lang="en-US" altLang="zh-CN" sz="2200" dirty="0">
                <a:ea typeface="黑体" panose="02010609060101010101" pitchFamily="49" charset="-122"/>
              </a:rPr>
              <a:t>MFLW, </a:t>
            </a:r>
            <a:r>
              <a:rPr lang="zh-CN" altLang="zh-CN" sz="2200" dirty="0">
                <a:ea typeface="黑体" panose="02010609060101010101" pitchFamily="49" charset="-122"/>
              </a:rPr>
              <a:t>以及</a:t>
            </a:r>
            <a:r>
              <a:rPr lang="en-US" altLang="zh-CN" sz="2200" dirty="0">
                <a:ea typeface="黑体" panose="02010609060101010101" pitchFamily="49" charset="-122"/>
              </a:rPr>
              <a:t>4</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同时控制</a:t>
            </a:r>
            <a:r>
              <a:rPr lang="en-US" altLang="zh-CN" sz="2200" dirty="0">
                <a:ea typeface="黑体" panose="02010609060101010101" pitchFamily="49" charset="-122"/>
              </a:rPr>
              <a:t>ASI</a:t>
            </a:r>
            <a:r>
              <a:rPr lang="zh-CN" altLang="zh-CN" sz="2200" dirty="0">
                <a:ea typeface="黑体" panose="02010609060101010101" pitchFamily="49" charset="-122"/>
              </a:rPr>
              <a:t>和</a:t>
            </a:r>
            <a:r>
              <a:rPr lang="en-US" altLang="zh-CN" sz="2200" dirty="0">
                <a:ea typeface="黑体" panose="02010609060101010101" pitchFamily="49" charset="-122"/>
              </a:rPr>
              <a:t>FFLW. </a:t>
            </a:r>
            <a:r>
              <a:rPr lang="zh-CN" altLang="zh-CN" sz="2200" dirty="0">
                <a:ea typeface="黑体" panose="02010609060101010101" pitchFamily="49" charset="-122"/>
              </a:rPr>
              <a:t>在良好灌溉和水分胁迫的条件下</a:t>
            </a:r>
            <a:r>
              <a:rPr lang="en-US" altLang="zh-CN" sz="2200" dirty="0">
                <a:ea typeface="黑体" panose="02010609060101010101" pitchFamily="49" charset="-122"/>
              </a:rPr>
              <a:t>, </a:t>
            </a:r>
            <a:r>
              <a:rPr lang="zh-CN" altLang="zh-CN" sz="2200" dirty="0">
                <a:ea typeface="黑体" panose="02010609060101010101" pitchFamily="49" charset="-122"/>
              </a:rPr>
              <a:t>共发现</a:t>
            </a:r>
            <a:r>
              <a:rPr lang="en-US" altLang="zh-CN" sz="2200" dirty="0">
                <a:ea typeface="黑体" panose="02010609060101010101" pitchFamily="49" charset="-122"/>
              </a:rPr>
              <a:t>2</a:t>
            </a:r>
            <a:r>
              <a:rPr lang="zh-CN" altLang="zh-CN" sz="2200" dirty="0">
                <a:ea typeface="黑体" panose="02010609060101010101" pitchFamily="49" charset="-122"/>
              </a:rPr>
              <a:t>个</a:t>
            </a:r>
            <a:r>
              <a:rPr lang="en-US" altLang="zh-CN" sz="2200" dirty="0">
                <a:ea typeface="黑体" panose="02010609060101010101" pitchFamily="49" charset="-122"/>
              </a:rPr>
              <a:t>ASI</a:t>
            </a:r>
            <a:r>
              <a:rPr lang="zh-CN" altLang="zh-CN" sz="2200" dirty="0">
                <a:ea typeface="黑体" panose="02010609060101010101" pitchFamily="49" charset="-122"/>
              </a:rPr>
              <a:t>独有的</a:t>
            </a:r>
            <a:r>
              <a:rPr lang="en-US" altLang="zh-CN" sz="2200" dirty="0">
                <a:ea typeface="黑体" panose="02010609060101010101" pitchFamily="49" charset="-122"/>
              </a:rPr>
              <a:t>QTL, </a:t>
            </a:r>
            <a:r>
              <a:rPr lang="zh-CN" altLang="zh-CN" sz="2200" dirty="0">
                <a:ea typeface="黑体" panose="02010609060101010101" pitchFamily="49" charset="-122"/>
              </a:rPr>
              <a:t>其中</a:t>
            </a:r>
            <a:r>
              <a:rPr lang="en-US" altLang="zh-CN" sz="2200" dirty="0">
                <a:ea typeface="黑体" panose="02010609060101010101" pitchFamily="49" charset="-122"/>
              </a:rPr>
              <a:t>1</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位于第</a:t>
            </a:r>
            <a:r>
              <a:rPr lang="en-US" altLang="zh-CN" sz="2200" dirty="0">
                <a:ea typeface="黑体" panose="02010609060101010101" pitchFamily="49" charset="-122"/>
              </a:rPr>
              <a:t>2</a:t>
            </a:r>
            <a:r>
              <a:rPr lang="zh-CN" altLang="zh-CN" sz="2200" dirty="0">
                <a:ea typeface="黑体" panose="02010609060101010101" pitchFamily="49" charset="-122"/>
              </a:rPr>
              <a:t>条染色体上</a:t>
            </a:r>
            <a:r>
              <a:rPr lang="en-US" altLang="zh-CN" sz="2200" dirty="0">
                <a:ea typeface="黑体" panose="02010609060101010101" pitchFamily="49" charset="-122"/>
              </a:rPr>
              <a:t>, </a:t>
            </a:r>
            <a:r>
              <a:rPr lang="zh-CN" altLang="zh-CN" sz="2200" dirty="0">
                <a:ea typeface="黑体" panose="02010609060101010101" pitchFamily="49" charset="-122"/>
              </a:rPr>
              <a:t>可以解释</a:t>
            </a:r>
            <a:r>
              <a:rPr lang="en-US" altLang="zh-CN" sz="2200" dirty="0">
                <a:ea typeface="黑体" panose="02010609060101010101" pitchFamily="49" charset="-122"/>
              </a:rPr>
              <a:t>11.4%</a:t>
            </a:r>
            <a:r>
              <a:rPr lang="zh-CN" altLang="zh-CN" sz="2200" dirty="0">
                <a:ea typeface="黑体" panose="02010609060101010101" pitchFamily="49" charset="-122"/>
              </a:rPr>
              <a:t>的表型变异</a:t>
            </a:r>
            <a:r>
              <a:rPr lang="en-US" altLang="zh-CN" sz="2200" dirty="0">
                <a:ea typeface="黑体" panose="02010609060101010101" pitchFamily="49" charset="-122"/>
              </a:rPr>
              <a:t>. </a:t>
            </a:r>
            <a:r>
              <a:rPr lang="zh-CN" altLang="zh-CN" sz="2200" dirty="0">
                <a:ea typeface="黑体" panose="02010609060101010101" pitchFamily="49" charset="-122"/>
              </a:rPr>
              <a:t>另外</a:t>
            </a:r>
            <a:r>
              <a:rPr lang="en-US" altLang="zh-CN" sz="2200" dirty="0">
                <a:ea typeface="黑体" panose="02010609060101010101" pitchFamily="49" charset="-122"/>
              </a:rPr>
              <a:t>1</a:t>
            </a:r>
            <a:r>
              <a:rPr lang="zh-CN" altLang="zh-CN" sz="2200" dirty="0">
                <a:ea typeface="黑体" panose="02010609060101010101" pitchFamily="49" charset="-122"/>
              </a:rPr>
              <a:t>个位于第</a:t>
            </a:r>
            <a:r>
              <a:rPr lang="en-US" altLang="zh-CN" sz="2200" dirty="0">
                <a:ea typeface="黑体" panose="02010609060101010101" pitchFamily="49" charset="-122"/>
              </a:rPr>
              <a:t>6</a:t>
            </a:r>
            <a:r>
              <a:rPr lang="zh-CN" altLang="zh-CN" sz="2200" dirty="0">
                <a:ea typeface="黑体" panose="02010609060101010101" pitchFamily="49" charset="-122"/>
              </a:rPr>
              <a:t>条染色体上</a:t>
            </a:r>
            <a:r>
              <a:rPr lang="en-US" altLang="zh-CN" sz="2200" dirty="0">
                <a:ea typeface="黑体" panose="02010609060101010101" pitchFamily="49" charset="-122"/>
              </a:rPr>
              <a:t>, </a:t>
            </a:r>
            <a:r>
              <a:rPr lang="zh-CN" altLang="zh-CN" sz="2200" dirty="0">
                <a:ea typeface="黑体" panose="02010609060101010101" pitchFamily="49" charset="-122"/>
              </a:rPr>
              <a:t>可以解释</a:t>
            </a:r>
            <a:r>
              <a:rPr lang="en-US" altLang="zh-CN" sz="2200" dirty="0">
                <a:ea typeface="黑体" panose="02010609060101010101" pitchFamily="49" charset="-122"/>
              </a:rPr>
              <a:t>13.0%</a:t>
            </a:r>
            <a:r>
              <a:rPr lang="zh-CN" altLang="zh-CN" sz="2200" dirty="0">
                <a:ea typeface="黑体" panose="02010609060101010101" pitchFamily="49" charset="-122"/>
              </a:rPr>
              <a:t>的表型变异</a:t>
            </a:r>
            <a:r>
              <a:rPr lang="en-US" altLang="zh-CN" sz="2200" dirty="0">
                <a:ea typeface="黑体" panose="02010609060101010101" pitchFamily="49" charset="-122"/>
              </a:rPr>
              <a:t>. </a:t>
            </a:r>
            <a:r>
              <a:rPr lang="zh-CN" altLang="zh-CN" sz="2200" dirty="0">
                <a:ea typeface="黑体" panose="02010609060101010101" pitchFamily="49" charset="-122"/>
              </a:rPr>
              <a:t>奇怪的是</a:t>
            </a:r>
            <a:r>
              <a:rPr lang="en-US" altLang="zh-CN" sz="2200" dirty="0">
                <a:ea typeface="黑体" panose="02010609060101010101" pitchFamily="49" charset="-122"/>
              </a:rPr>
              <a:t>, </a:t>
            </a:r>
            <a:r>
              <a:rPr lang="zh-CN" altLang="zh-CN" sz="2200" dirty="0">
                <a:ea typeface="黑体" panose="02010609060101010101" pitchFamily="49" charset="-122"/>
              </a:rPr>
              <a:t>这</a:t>
            </a:r>
            <a:r>
              <a:rPr lang="en-US" altLang="zh-CN" sz="2200" dirty="0">
                <a:ea typeface="黑体" panose="02010609060101010101" pitchFamily="49" charset="-122"/>
              </a:rPr>
              <a:t>2</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仅在</a:t>
            </a:r>
            <a:r>
              <a:rPr lang="en-US" altLang="zh-CN" sz="2200" dirty="0">
                <a:ea typeface="黑体" panose="02010609060101010101" pitchFamily="49" charset="-122"/>
              </a:rPr>
              <a:t>ASI</a:t>
            </a:r>
            <a:r>
              <a:rPr lang="zh-CN" altLang="zh-CN" sz="2200" dirty="0">
                <a:ea typeface="黑体" panose="02010609060101010101" pitchFamily="49" charset="-122"/>
              </a:rPr>
              <a:t>的</a:t>
            </a:r>
            <a:r>
              <a:rPr lang="en-US" altLang="zh-CN" sz="2200" dirty="0">
                <a:ea typeface="黑体" panose="02010609060101010101" pitchFamily="49" charset="-122"/>
              </a:rPr>
              <a:t>QTL</a:t>
            </a:r>
            <a:r>
              <a:rPr lang="zh-CN" altLang="zh-CN" sz="2200" dirty="0">
                <a:ea typeface="黑体" panose="02010609060101010101" pitchFamily="49" charset="-122"/>
              </a:rPr>
              <a:t>作图中被检测到</a:t>
            </a:r>
            <a:r>
              <a:rPr lang="en-US" altLang="zh-CN" sz="2200" dirty="0">
                <a:ea typeface="黑体" panose="02010609060101010101" pitchFamily="49" charset="-122"/>
              </a:rPr>
              <a:t>, </a:t>
            </a:r>
            <a:r>
              <a:rPr lang="zh-CN" altLang="zh-CN" sz="2200" dirty="0">
                <a:ea typeface="黑体" panose="02010609060101010101" pitchFamily="49" charset="-122"/>
              </a:rPr>
              <a:t>而在</a:t>
            </a:r>
            <a:r>
              <a:rPr lang="en-US" altLang="zh-CN" sz="2200" dirty="0">
                <a:ea typeface="黑体" panose="02010609060101010101" pitchFamily="49" charset="-122"/>
              </a:rPr>
              <a:t>MFLW</a:t>
            </a:r>
            <a:r>
              <a:rPr lang="zh-CN" altLang="zh-CN" sz="2200" dirty="0">
                <a:ea typeface="黑体" panose="02010609060101010101" pitchFamily="49" charset="-122"/>
              </a:rPr>
              <a:t>和</a:t>
            </a:r>
            <a:r>
              <a:rPr lang="en-US" altLang="zh-CN" sz="2200" dirty="0">
                <a:ea typeface="黑体" panose="02010609060101010101" pitchFamily="49" charset="-122"/>
              </a:rPr>
              <a:t>FFLW</a:t>
            </a:r>
            <a:r>
              <a:rPr lang="zh-CN" altLang="zh-CN" sz="2200" dirty="0">
                <a:ea typeface="黑体" panose="02010609060101010101" pitchFamily="49" charset="-122"/>
              </a:rPr>
              <a:t>的</a:t>
            </a:r>
            <a:r>
              <a:rPr lang="en-US" altLang="zh-CN" sz="2200" dirty="0">
                <a:ea typeface="黑体" panose="02010609060101010101" pitchFamily="49" charset="-122"/>
              </a:rPr>
              <a:t>QTL</a:t>
            </a:r>
            <a:r>
              <a:rPr lang="zh-CN" altLang="zh-CN" sz="2200" dirty="0">
                <a:ea typeface="黑体" panose="02010609060101010101" pitchFamily="49" charset="-122"/>
              </a:rPr>
              <a:t>作图中未被检测到</a:t>
            </a:r>
            <a:r>
              <a:rPr lang="en-US" altLang="zh-CN" sz="2200" dirty="0">
                <a:ea typeface="黑体" panose="02010609060101010101" pitchFamily="49" charset="-122"/>
              </a:rPr>
              <a:t>. </a:t>
            </a:r>
            <a:endParaRPr lang="en-US" altLang="zh-CN" sz="2200" dirty="0" smtClean="0">
              <a:ea typeface="黑体" panose="02010609060101010101" pitchFamily="49" charset="-122"/>
            </a:endParaRPr>
          </a:p>
          <a:p>
            <a:r>
              <a:rPr lang="en-US" altLang="zh-CN" sz="2200" dirty="0" smtClean="0">
                <a:ea typeface="黑体" panose="02010609060101010101" pitchFamily="49" charset="-122"/>
              </a:rPr>
              <a:t>Sari-Gorla</a:t>
            </a:r>
            <a:r>
              <a:rPr lang="zh-CN" altLang="zh-CN" sz="2200" dirty="0">
                <a:ea typeface="黑体" panose="02010609060101010101" pitchFamily="49" charset="-122"/>
              </a:rPr>
              <a:t>等</a:t>
            </a:r>
            <a:r>
              <a:rPr lang="en-US" altLang="zh-CN" sz="2200" dirty="0">
                <a:ea typeface="黑体" panose="02010609060101010101" pitchFamily="49" charset="-122"/>
              </a:rPr>
              <a:t> (1999) </a:t>
            </a:r>
            <a:r>
              <a:rPr lang="zh-CN" altLang="zh-CN" sz="2200" dirty="0">
                <a:ea typeface="黑体" panose="02010609060101010101" pitchFamily="49" charset="-122"/>
              </a:rPr>
              <a:t>利用</a:t>
            </a:r>
            <a:r>
              <a:rPr lang="en-US" altLang="zh-CN" sz="2200" dirty="0">
                <a:ea typeface="黑体" panose="02010609060101010101" pitchFamily="49" charset="-122"/>
              </a:rPr>
              <a:t>153</a:t>
            </a:r>
            <a:r>
              <a:rPr lang="zh-CN" altLang="zh-CN" sz="2200" dirty="0">
                <a:ea typeface="黑体" panose="02010609060101010101" pitchFamily="49" charset="-122"/>
              </a:rPr>
              <a:t>个分子标记</a:t>
            </a:r>
            <a:r>
              <a:rPr lang="en-US" altLang="zh-CN" sz="2200" dirty="0">
                <a:ea typeface="黑体" panose="02010609060101010101" pitchFamily="49" charset="-122"/>
              </a:rPr>
              <a:t>, </a:t>
            </a:r>
            <a:r>
              <a:rPr lang="zh-CN" altLang="zh-CN" sz="2200" dirty="0">
                <a:ea typeface="黑体" panose="02010609060101010101" pitchFamily="49" charset="-122"/>
              </a:rPr>
              <a:t>对另外一个大小为</a:t>
            </a:r>
            <a:r>
              <a:rPr lang="en-US" altLang="zh-CN" sz="2200" dirty="0">
                <a:ea typeface="黑体" panose="02010609060101010101" pitchFamily="49" charset="-122"/>
              </a:rPr>
              <a:t>142</a:t>
            </a:r>
            <a:r>
              <a:rPr lang="zh-CN" altLang="zh-CN" sz="2200" dirty="0">
                <a:ea typeface="黑体" panose="02010609060101010101" pitchFamily="49" charset="-122"/>
              </a:rPr>
              <a:t>的玉米</a:t>
            </a:r>
            <a:r>
              <a:rPr lang="en-US" altLang="zh-CN" sz="2200" dirty="0">
                <a:ea typeface="黑体" panose="02010609060101010101" pitchFamily="49" charset="-122"/>
              </a:rPr>
              <a:t>RIL</a:t>
            </a:r>
            <a:r>
              <a:rPr lang="zh-CN" altLang="zh-CN" sz="2200" dirty="0">
                <a:ea typeface="黑体" panose="02010609060101010101" pitchFamily="49" charset="-122"/>
              </a:rPr>
              <a:t>群体进行了</a:t>
            </a:r>
            <a:r>
              <a:rPr lang="en-US" altLang="zh-CN" sz="2200" dirty="0">
                <a:ea typeface="黑体" panose="02010609060101010101" pitchFamily="49" charset="-122"/>
              </a:rPr>
              <a:t>QTL</a:t>
            </a:r>
            <a:r>
              <a:rPr lang="zh-CN" altLang="zh-CN" sz="2200" dirty="0">
                <a:ea typeface="黑体" panose="02010609060101010101" pitchFamily="49" charset="-122"/>
              </a:rPr>
              <a:t>分析</a:t>
            </a:r>
            <a:r>
              <a:rPr lang="en-US" altLang="zh-CN" sz="2200" dirty="0">
                <a:ea typeface="黑体" panose="02010609060101010101" pitchFamily="49" charset="-122"/>
              </a:rPr>
              <a:t>. </a:t>
            </a:r>
            <a:r>
              <a:rPr lang="zh-CN" altLang="zh-CN" sz="2200" dirty="0">
                <a:ea typeface="黑体" panose="02010609060101010101" pitchFamily="49" charset="-122"/>
              </a:rPr>
              <a:t>在良好灌溉条件下</a:t>
            </a:r>
            <a:r>
              <a:rPr lang="en-US" altLang="zh-CN" sz="2200" dirty="0">
                <a:ea typeface="黑体" panose="02010609060101010101" pitchFamily="49" charset="-122"/>
              </a:rPr>
              <a:t>, </a:t>
            </a:r>
            <a:r>
              <a:rPr lang="zh-CN" altLang="zh-CN" sz="2200" dirty="0">
                <a:ea typeface="黑体" panose="02010609060101010101" pitchFamily="49" charset="-122"/>
              </a:rPr>
              <a:t>发现</a:t>
            </a:r>
            <a:r>
              <a:rPr lang="en-US" altLang="zh-CN" sz="2200" dirty="0">
                <a:ea typeface="黑体" panose="02010609060101010101" pitchFamily="49" charset="-122"/>
              </a:rPr>
              <a:t>5</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影响</a:t>
            </a:r>
            <a:r>
              <a:rPr lang="en-US" altLang="zh-CN" sz="2200" dirty="0">
                <a:ea typeface="黑体" panose="02010609060101010101" pitchFamily="49" charset="-122"/>
              </a:rPr>
              <a:t>MFLW, 0</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影响</a:t>
            </a:r>
            <a:r>
              <a:rPr lang="en-US" altLang="zh-CN" sz="2200" dirty="0">
                <a:ea typeface="黑体" panose="02010609060101010101" pitchFamily="49" charset="-122"/>
              </a:rPr>
              <a:t>FFLW, </a:t>
            </a:r>
            <a:r>
              <a:rPr lang="zh-CN" altLang="zh-CN" sz="2200" dirty="0">
                <a:ea typeface="黑体" panose="02010609060101010101" pitchFamily="49" charset="-122"/>
              </a:rPr>
              <a:t>以及</a:t>
            </a:r>
            <a:r>
              <a:rPr lang="en-US" altLang="zh-CN" sz="2200" dirty="0">
                <a:ea typeface="黑体" panose="02010609060101010101" pitchFamily="49" charset="-122"/>
              </a:rPr>
              <a:t>7</a:t>
            </a:r>
            <a:r>
              <a:rPr lang="zh-CN" altLang="zh-CN" sz="2200" dirty="0">
                <a:ea typeface="黑体" panose="02010609060101010101" pitchFamily="49" charset="-122"/>
              </a:rPr>
              <a:t>个</a:t>
            </a:r>
            <a:r>
              <a:rPr lang="en-US" altLang="zh-CN" sz="2200" dirty="0">
                <a:ea typeface="黑体" panose="02010609060101010101" pitchFamily="49" charset="-122"/>
              </a:rPr>
              <a:t>QTL</a:t>
            </a:r>
            <a:r>
              <a:rPr lang="zh-CN" altLang="zh-CN" sz="2200" dirty="0">
                <a:ea typeface="黑体" panose="02010609060101010101" pitchFamily="49" charset="-122"/>
              </a:rPr>
              <a:t>影响</a:t>
            </a:r>
            <a:r>
              <a:rPr lang="en-US" altLang="zh-CN" sz="2200" dirty="0">
                <a:ea typeface="黑体" panose="02010609060101010101" pitchFamily="49" charset="-122"/>
              </a:rPr>
              <a:t>ASI. </a:t>
            </a:r>
            <a:r>
              <a:rPr lang="zh-CN" altLang="zh-CN" sz="2200" dirty="0">
                <a:ea typeface="黑体" panose="02010609060101010101" pitchFamily="49" charset="-122"/>
              </a:rPr>
              <a:t>其中</a:t>
            </a:r>
            <a:r>
              <a:rPr lang="en-US" altLang="zh-CN" sz="2200" dirty="0">
                <a:ea typeface="黑体" panose="02010609060101010101" pitchFamily="49" charset="-122"/>
              </a:rPr>
              <a:t>, </a:t>
            </a:r>
            <a:r>
              <a:rPr lang="zh-CN" altLang="zh-CN" sz="2200" dirty="0">
                <a:ea typeface="黑体" panose="02010609060101010101" pitchFamily="49" charset="-122"/>
              </a:rPr>
              <a:t>位于第</a:t>
            </a:r>
            <a:r>
              <a:rPr lang="en-US" altLang="zh-CN" sz="2200" dirty="0">
                <a:ea typeface="黑体" panose="02010609060101010101" pitchFamily="49" charset="-122"/>
              </a:rPr>
              <a:t>9</a:t>
            </a:r>
            <a:r>
              <a:rPr lang="zh-CN" altLang="zh-CN" sz="2200" dirty="0">
                <a:ea typeface="黑体" panose="02010609060101010101" pitchFamily="49" charset="-122"/>
              </a:rPr>
              <a:t>条染色体上影响</a:t>
            </a:r>
            <a:r>
              <a:rPr lang="en-US" altLang="zh-CN" sz="2200" dirty="0">
                <a:ea typeface="黑体" panose="02010609060101010101" pitchFamily="49" charset="-122"/>
              </a:rPr>
              <a:t>ASI</a:t>
            </a:r>
            <a:r>
              <a:rPr lang="zh-CN" altLang="zh-CN" sz="2200" dirty="0">
                <a:ea typeface="黑体" panose="02010609060101010101" pitchFamily="49" charset="-122"/>
              </a:rPr>
              <a:t>的</a:t>
            </a:r>
            <a:r>
              <a:rPr lang="en-US" altLang="zh-CN" sz="2200" dirty="0">
                <a:ea typeface="黑体" panose="02010609060101010101" pitchFamily="49" charset="-122"/>
              </a:rPr>
              <a:t>QTL</a:t>
            </a:r>
            <a:r>
              <a:rPr lang="zh-CN" altLang="zh-CN" sz="2200" dirty="0">
                <a:ea typeface="黑体" panose="02010609060101010101" pitchFamily="49" charset="-122"/>
              </a:rPr>
              <a:t>并没有被</a:t>
            </a:r>
            <a:r>
              <a:rPr lang="en-US" altLang="zh-CN" sz="2200" dirty="0">
                <a:ea typeface="黑体" panose="02010609060101010101" pitchFamily="49" charset="-122"/>
              </a:rPr>
              <a:t>MFLW</a:t>
            </a:r>
            <a:r>
              <a:rPr lang="zh-CN" altLang="zh-CN" sz="2200" dirty="0">
                <a:ea typeface="黑体" panose="02010609060101010101" pitchFamily="49" charset="-122"/>
              </a:rPr>
              <a:t>或</a:t>
            </a:r>
            <a:r>
              <a:rPr lang="en-US" altLang="zh-CN" sz="2200" dirty="0">
                <a:ea typeface="黑体" panose="02010609060101010101" pitchFamily="49" charset="-122"/>
              </a:rPr>
              <a:t>FFLW</a:t>
            </a:r>
            <a:r>
              <a:rPr lang="zh-CN" altLang="zh-CN" sz="2200" dirty="0">
                <a:ea typeface="黑体" panose="02010609060101010101" pitchFamily="49" charset="-122"/>
              </a:rPr>
              <a:t>发现</a:t>
            </a:r>
            <a:r>
              <a:rPr lang="en-US" altLang="zh-CN" sz="2200" dirty="0">
                <a:ea typeface="黑体" panose="02010609060101010101" pitchFamily="49" charset="-122"/>
              </a:rPr>
              <a:t>. </a:t>
            </a:r>
            <a:r>
              <a:rPr lang="zh-CN" altLang="zh-CN" sz="2200" dirty="0">
                <a:ea typeface="黑体" panose="02010609060101010101" pitchFamily="49" charset="-122"/>
              </a:rPr>
              <a:t>在水分胁迫条件下</a:t>
            </a:r>
            <a:r>
              <a:rPr lang="en-US" altLang="zh-CN" sz="2200" dirty="0">
                <a:ea typeface="黑体" panose="02010609060101010101" pitchFamily="49" charset="-122"/>
              </a:rPr>
              <a:t>, </a:t>
            </a:r>
            <a:r>
              <a:rPr lang="zh-CN" altLang="zh-CN" sz="2200" dirty="0">
                <a:ea typeface="黑体" panose="02010609060101010101" pitchFamily="49" charset="-122"/>
              </a:rPr>
              <a:t>发现了</a:t>
            </a:r>
            <a:r>
              <a:rPr lang="en-US" altLang="zh-CN" sz="2200" dirty="0">
                <a:ea typeface="黑体" panose="02010609060101010101" pitchFamily="49" charset="-122"/>
              </a:rPr>
              <a:t>4</a:t>
            </a:r>
            <a:r>
              <a:rPr lang="zh-CN" altLang="zh-CN" sz="2200" dirty="0">
                <a:ea typeface="黑体" panose="02010609060101010101" pitchFamily="49" charset="-122"/>
              </a:rPr>
              <a:t>个影响</a:t>
            </a:r>
            <a:r>
              <a:rPr lang="en-US" altLang="zh-CN" sz="2200" dirty="0">
                <a:ea typeface="黑体" panose="02010609060101010101" pitchFamily="49" charset="-122"/>
              </a:rPr>
              <a:t>MFLW</a:t>
            </a:r>
            <a:r>
              <a:rPr lang="zh-CN" altLang="zh-CN" sz="2200" dirty="0">
                <a:ea typeface="黑体" panose="02010609060101010101" pitchFamily="49" charset="-122"/>
              </a:rPr>
              <a:t>的</a:t>
            </a:r>
            <a:r>
              <a:rPr lang="en-US" altLang="zh-CN" sz="2200" dirty="0">
                <a:ea typeface="黑体" panose="02010609060101010101" pitchFamily="49" charset="-122"/>
              </a:rPr>
              <a:t>QTL, 2</a:t>
            </a:r>
            <a:r>
              <a:rPr lang="zh-CN" altLang="zh-CN" sz="2200" dirty="0">
                <a:ea typeface="黑体" panose="02010609060101010101" pitchFamily="49" charset="-122"/>
              </a:rPr>
              <a:t>个影响</a:t>
            </a:r>
            <a:r>
              <a:rPr lang="en-US" altLang="zh-CN" sz="2200" dirty="0">
                <a:ea typeface="黑体" panose="02010609060101010101" pitchFamily="49" charset="-122"/>
              </a:rPr>
              <a:t>FFLW</a:t>
            </a:r>
            <a:r>
              <a:rPr lang="zh-CN" altLang="zh-CN" sz="2200" dirty="0">
                <a:ea typeface="黑体" panose="02010609060101010101" pitchFamily="49" charset="-122"/>
              </a:rPr>
              <a:t>的</a:t>
            </a:r>
            <a:r>
              <a:rPr lang="en-US" altLang="zh-CN" sz="2200" dirty="0">
                <a:ea typeface="黑体" panose="02010609060101010101" pitchFamily="49" charset="-122"/>
              </a:rPr>
              <a:t>QTL</a:t>
            </a:r>
            <a:r>
              <a:rPr lang="zh-CN" altLang="zh-CN" sz="2200" dirty="0">
                <a:ea typeface="黑体" panose="02010609060101010101" pitchFamily="49" charset="-122"/>
              </a:rPr>
              <a:t>和</a:t>
            </a:r>
            <a:r>
              <a:rPr lang="en-US" altLang="zh-CN" sz="2200" dirty="0">
                <a:ea typeface="黑体" panose="02010609060101010101" pitchFamily="49" charset="-122"/>
              </a:rPr>
              <a:t>2</a:t>
            </a:r>
            <a:r>
              <a:rPr lang="zh-CN" altLang="zh-CN" sz="2200" dirty="0">
                <a:ea typeface="黑体" panose="02010609060101010101" pitchFamily="49" charset="-122"/>
              </a:rPr>
              <a:t>个影响</a:t>
            </a:r>
            <a:r>
              <a:rPr lang="en-US" altLang="zh-CN" sz="2200" dirty="0">
                <a:ea typeface="黑体" panose="02010609060101010101" pitchFamily="49" charset="-122"/>
              </a:rPr>
              <a:t>ASI</a:t>
            </a:r>
            <a:r>
              <a:rPr lang="zh-CN" altLang="zh-CN" sz="2200" dirty="0">
                <a:ea typeface="黑体" panose="02010609060101010101" pitchFamily="49" charset="-122"/>
              </a:rPr>
              <a:t>的</a:t>
            </a:r>
            <a:r>
              <a:rPr lang="en-US" altLang="zh-CN" sz="2200" dirty="0">
                <a:ea typeface="黑体" panose="02010609060101010101" pitchFamily="49" charset="-122"/>
              </a:rPr>
              <a:t>QTL. </a:t>
            </a:r>
            <a:r>
              <a:rPr lang="zh-CN" altLang="zh-CN" sz="2200" dirty="0">
                <a:ea typeface="黑体" panose="02010609060101010101" pitchFamily="49" charset="-122"/>
              </a:rPr>
              <a:t>同样</a:t>
            </a:r>
            <a:r>
              <a:rPr lang="en-US" altLang="zh-CN" sz="2200" dirty="0">
                <a:ea typeface="黑体" panose="02010609060101010101" pitchFamily="49" charset="-122"/>
              </a:rPr>
              <a:t>, </a:t>
            </a:r>
            <a:r>
              <a:rPr lang="zh-CN" altLang="zh-CN" sz="2200" dirty="0">
                <a:ea typeface="黑体" panose="02010609060101010101" pitchFamily="49" charset="-122"/>
              </a:rPr>
              <a:t>位于第</a:t>
            </a:r>
            <a:r>
              <a:rPr lang="en-US" altLang="zh-CN" sz="2200" dirty="0">
                <a:ea typeface="黑体" panose="02010609060101010101" pitchFamily="49" charset="-122"/>
              </a:rPr>
              <a:t>5</a:t>
            </a:r>
            <a:r>
              <a:rPr lang="zh-CN" altLang="zh-CN" sz="2200" dirty="0">
                <a:ea typeface="黑体" panose="02010609060101010101" pitchFamily="49" charset="-122"/>
              </a:rPr>
              <a:t>条染色体上影响</a:t>
            </a:r>
            <a:r>
              <a:rPr lang="en-US" altLang="zh-CN" sz="2200" dirty="0">
                <a:ea typeface="黑体" panose="02010609060101010101" pitchFamily="49" charset="-122"/>
              </a:rPr>
              <a:t>ASI</a:t>
            </a:r>
            <a:r>
              <a:rPr lang="zh-CN" altLang="zh-CN" sz="2200" dirty="0">
                <a:ea typeface="黑体" panose="02010609060101010101" pitchFamily="49" charset="-122"/>
              </a:rPr>
              <a:t>的</a:t>
            </a:r>
            <a:r>
              <a:rPr lang="en-US" altLang="zh-CN" sz="2200" dirty="0">
                <a:ea typeface="黑体" panose="02010609060101010101" pitchFamily="49" charset="-122"/>
              </a:rPr>
              <a:t>QTL</a:t>
            </a:r>
            <a:r>
              <a:rPr lang="zh-CN" altLang="zh-CN" sz="2200" dirty="0">
                <a:ea typeface="黑体" panose="02010609060101010101" pitchFamily="49" charset="-122"/>
              </a:rPr>
              <a:t>也没有被</a:t>
            </a:r>
            <a:r>
              <a:rPr lang="en-US" altLang="zh-CN" sz="2200" dirty="0">
                <a:ea typeface="黑体" panose="02010609060101010101" pitchFamily="49" charset="-122"/>
              </a:rPr>
              <a:t>MFLW</a:t>
            </a:r>
            <a:r>
              <a:rPr lang="zh-CN" altLang="zh-CN" sz="2200" dirty="0">
                <a:ea typeface="黑体" panose="02010609060101010101" pitchFamily="49" charset="-122"/>
              </a:rPr>
              <a:t>或</a:t>
            </a:r>
            <a:r>
              <a:rPr lang="en-US" altLang="zh-CN" sz="2200" dirty="0">
                <a:ea typeface="黑体" panose="02010609060101010101" pitchFamily="49" charset="-122"/>
              </a:rPr>
              <a:t>FFLW</a:t>
            </a:r>
            <a:r>
              <a:rPr lang="zh-CN" altLang="zh-CN" sz="2200" dirty="0">
                <a:ea typeface="黑体" panose="02010609060101010101" pitchFamily="49" charset="-122"/>
              </a:rPr>
              <a:t>发现</a:t>
            </a:r>
            <a:r>
              <a:rPr lang="en-US" altLang="zh-CN" sz="2200" dirty="0">
                <a:ea typeface="黑体" panose="02010609060101010101" pitchFamily="49" charset="-122"/>
              </a:rPr>
              <a:t>. </a:t>
            </a:r>
            <a:endParaRPr lang="zh-CN" altLang="zh-CN" sz="2200" dirty="0">
              <a:ea typeface="黑体" panose="02010609060101010101" pitchFamily="49" charset="-122"/>
            </a:endParaRPr>
          </a:p>
          <a:p>
            <a:endParaRPr lang="zh-CN" altLang="zh-CN" sz="2200" dirty="0">
              <a:ea typeface="黑体" panose="02010609060101010101" pitchFamily="49" charset="-122"/>
            </a:endParaRPr>
          </a:p>
        </p:txBody>
      </p:sp>
    </p:spTree>
    <p:extLst>
      <p:ext uri="{BB962C8B-B14F-4D97-AF65-F5344CB8AC3E}">
        <p14:creationId xmlns:p14="http://schemas.microsoft.com/office/powerpoint/2010/main" val="1599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640960" cy="792088"/>
          </a:xfrm>
        </p:spPr>
        <p:txBody>
          <a:bodyPr>
            <a:noAutofit/>
          </a:bodyPr>
          <a:lstStyle/>
          <a:p>
            <a:r>
              <a:rPr lang="zh-CN" altLang="en-US" sz="4000" b="1" dirty="0" smtClean="0">
                <a:ea typeface="黑体" panose="02010609060101010101" pitchFamily="49" charset="-122"/>
              </a:rPr>
              <a:t>水稻粒形长宽比及其</a:t>
            </a:r>
            <a:r>
              <a:rPr lang="en-US" altLang="zh-CN" sz="4000" b="1" dirty="0" smtClean="0">
                <a:ea typeface="黑体" panose="02010609060101010101" pitchFamily="49" charset="-122"/>
              </a:rPr>
              <a:t>QTL</a:t>
            </a:r>
            <a:r>
              <a:rPr lang="zh-CN" altLang="en-US" sz="4000" b="1" dirty="0" smtClean="0">
                <a:ea typeface="黑体" panose="02010609060101010101" pitchFamily="49" charset="-122"/>
              </a:rPr>
              <a:t>作图</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539552" y="1124744"/>
            <a:ext cx="8136904" cy="5400600"/>
          </a:xfrm>
        </p:spPr>
        <p:txBody>
          <a:bodyPr>
            <a:noAutofit/>
          </a:bodyPr>
          <a:lstStyle/>
          <a:p>
            <a:r>
              <a:rPr lang="zh-CN" altLang="zh-CN" sz="2600" dirty="0" smtClean="0">
                <a:ea typeface="黑体" panose="02010609060101010101" pitchFamily="49" charset="-122"/>
              </a:rPr>
              <a:t>水稻</a:t>
            </a:r>
            <a:r>
              <a:rPr lang="zh-CN" altLang="zh-CN" sz="2600" dirty="0">
                <a:ea typeface="黑体" panose="02010609060101010101" pitchFamily="49" charset="-122"/>
              </a:rPr>
              <a:t>的长宽比</a:t>
            </a:r>
            <a:r>
              <a:rPr lang="en-US" altLang="zh-CN" sz="2600" dirty="0">
                <a:ea typeface="黑体" panose="02010609060101010101" pitchFamily="49" charset="-122"/>
              </a:rPr>
              <a:t> (</a:t>
            </a:r>
            <a:r>
              <a:rPr lang="zh-CN" altLang="zh-CN" sz="2600" dirty="0">
                <a:ea typeface="黑体" panose="02010609060101010101" pitchFamily="49" charset="-122"/>
              </a:rPr>
              <a:t>也称粒型</a:t>
            </a:r>
            <a:r>
              <a:rPr lang="en-US" altLang="zh-CN" sz="2600" dirty="0">
                <a:ea typeface="黑体" panose="02010609060101010101" pitchFamily="49" charset="-122"/>
              </a:rPr>
              <a:t>) </a:t>
            </a:r>
            <a:r>
              <a:rPr lang="zh-CN" altLang="zh-CN" sz="2600" dirty="0">
                <a:ea typeface="黑体" panose="02010609060101010101" pitchFamily="49" charset="-122"/>
              </a:rPr>
              <a:t>也是一个比较重要的复合性状</a:t>
            </a:r>
            <a:r>
              <a:rPr lang="en-US" altLang="zh-CN" sz="2600" dirty="0">
                <a:ea typeface="黑体" panose="02010609060101010101" pitchFamily="49" charset="-122"/>
              </a:rPr>
              <a:t>. </a:t>
            </a:r>
            <a:r>
              <a:rPr lang="zh-CN" altLang="zh-CN" sz="2600" dirty="0">
                <a:ea typeface="黑体" panose="02010609060101010101" pitchFamily="49" charset="-122"/>
              </a:rPr>
              <a:t>长宽比根据水稻粒长和粒宽的比值进行计算</a:t>
            </a:r>
            <a:r>
              <a:rPr lang="en-US" altLang="zh-CN" sz="2600" dirty="0">
                <a:ea typeface="黑体" panose="02010609060101010101" pitchFamily="49" charset="-122"/>
              </a:rPr>
              <a:t>, </a:t>
            </a:r>
            <a:r>
              <a:rPr lang="zh-CN" altLang="zh-CN" sz="2600" dirty="0">
                <a:ea typeface="黑体" panose="02010609060101010101" pitchFamily="49" charset="-122"/>
              </a:rPr>
              <a:t>是一个重要的水稻</a:t>
            </a:r>
            <a:r>
              <a:rPr lang="zh-CN" altLang="zh-CN" sz="2600" dirty="0" smtClean="0">
                <a:ea typeface="黑体" panose="02010609060101010101" pitchFamily="49" charset="-122"/>
              </a:rPr>
              <a:t>品质指标</a:t>
            </a:r>
            <a:r>
              <a:rPr lang="en-US" altLang="zh-CN" sz="2600" dirty="0" smtClean="0">
                <a:ea typeface="黑体" panose="02010609060101010101" pitchFamily="49" charset="-122"/>
              </a:rPr>
              <a:t>. </a:t>
            </a:r>
          </a:p>
          <a:p>
            <a:r>
              <a:rPr lang="en-US" altLang="zh-CN" sz="2600" dirty="0" err="1" smtClean="0">
                <a:ea typeface="黑体" panose="02010609060101010101" pitchFamily="49" charset="-122"/>
              </a:rPr>
              <a:t>Redona</a:t>
            </a:r>
            <a:r>
              <a:rPr lang="zh-CN" altLang="zh-CN" sz="2600" dirty="0">
                <a:ea typeface="黑体" panose="02010609060101010101" pitchFamily="49" charset="-122"/>
              </a:rPr>
              <a:t>和</a:t>
            </a:r>
            <a:r>
              <a:rPr lang="en-US" altLang="zh-CN" sz="2600" dirty="0" err="1">
                <a:ea typeface="黑体" panose="02010609060101010101" pitchFamily="49" charset="-122"/>
              </a:rPr>
              <a:t>Mackill</a:t>
            </a:r>
            <a:r>
              <a:rPr lang="en-US" altLang="zh-CN" sz="2600" dirty="0">
                <a:ea typeface="黑体" panose="02010609060101010101" pitchFamily="49" charset="-122"/>
              </a:rPr>
              <a:t> (1998) </a:t>
            </a:r>
            <a:r>
              <a:rPr lang="zh-CN" altLang="zh-CN" sz="2600" dirty="0">
                <a:ea typeface="黑体" panose="02010609060101010101" pitchFamily="49" charset="-122"/>
              </a:rPr>
              <a:t>利用</a:t>
            </a:r>
            <a:r>
              <a:rPr lang="en-US" altLang="zh-CN" sz="2600" dirty="0">
                <a:ea typeface="黑体" panose="02010609060101010101" pitchFamily="49" charset="-122"/>
              </a:rPr>
              <a:t>116</a:t>
            </a:r>
            <a:r>
              <a:rPr lang="zh-CN" altLang="zh-CN" sz="2600" dirty="0">
                <a:ea typeface="黑体" panose="02010609060101010101" pitchFamily="49" charset="-122"/>
              </a:rPr>
              <a:t>个分子标记对一个大小为</a:t>
            </a:r>
            <a:r>
              <a:rPr lang="en-US" altLang="zh-CN" sz="2600" dirty="0">
                <a:ea typeface="黑体" panose="02010609060101010101" pitchFamily="49" charset="-122"/>
              </a:rPr>
              <a:t>204</a:t>
            </a:r>
            <a:r>
              <a:rPr lang="zh-CN" altLang="zh-CN" sz="2600" dirty="0">
                <a:ea typeface="黑体" panose="02010609060101010101" pitchFamily="49" charset="-122"/>
              </a:rPr>
              <a:t>的水稻</a:t>
            </a:r>
            <a:r>
              <a:rPr lang="en-US" altLang="zh-CN" sz="2600" dirty="0">
                <a:ea typeface="黑体" panose="02010609060101010101" pitchFamily="49" charset="-122"/>
              </a:rPr>
              <a:t>F</a:t>
            </a:r>
            <a:r>
              <a:rPr lang="en-US" altLang="zh-CN" sz="2600" baseline="-25000" dirty="0">
                <a:ea typeface="黑体" panose="02010609060101010101" pitchFamily="49" charset="-122"/>
              </a:rPr>
              <a:t>2</a:t>
            </a:r>
            <a:r>
              <a:rPr lang="zh-CN" altLang="zh-CN" sz="2600" dirty="0">
                <a:ea typeface="黑体" panose="02010609060101010101" pitchFamily="49" charset="-122"/>
              </a:rPr>
              <a:t>群体的粒长</a:t>
            </a:r>
            <a:r>
              <a:rPr lang="en-US" altLang="zh-CN" sz="2600" dirty="0">
                <a:ea typeface="黑体" panose="02010609060101010101" pitchFamily="49" charset="-122"/>
              </a:rPr>
              <a:t>, </a:t>
            </a:r>
            <a:r>
              <a:rPr lang="zh-CN" altLang="zh-CN" sz="2600" dirty="0">
                <a:ea typeface="黑体" panose="02010609060101010101" pitchFamily="49" charset="-122"/>
              </a:rPr>
              <a:t>粒宽和粒型进行</a:t>
            </a:r>
            <a:r>
              <a:rPr lang="en-US" altLang="zh-CN" sz="2600" dirty="0">
                <a:ea typeface="黑体" panose="02010609060101010101" pitchFamily="49" charset="-122"/>
              </a:rPr>
              <a:t>QTL</a:t>
            </a:r>
            <a:r>
              <a:rPr lang="zh-CN" altLang="zh-CN" sz="2600" dirty="0">
                <a:ea typeface="黑体" panose="02010609060101010101" pitchFamily="49" charset="-122"/>
              </a:rPr>
              <a:t>分析</a:t>
            </a:r>
            <a:r>
              <a:rPr lang="en-US" altLang="zh-CN" sz="2600" dirty="0">
                <a:ea typeface="黑体" panose="02010609060101010101" pitchFamily="49" charset="-122"/>
              </a:rPr>
              <a:t>, </a:t>
            </a:r>
            <a:r>
              <a:rPr lang="zh-CN" altLang="zh-CN" sz="2600" dirty="0">
                <a:ea typeface="黑体" panose="02010609060101010101" pitchFamily="49" charset="-122"/>
              </a:rPr>
              <a:t>发现了</a:t>
            </a:r>
            <a:r>
              <a:rPr lang="en-US" altLang="zh-CN" sz="2600" dirty="0">
                <a:ea typeface="黑体" panose="02010609060101010101" pitchFamily="49" charset="-122"/>
              </a:rPr>
              <a:t>7</a:t>
            </a:r>
            <a:r>
              <a:rPr lang="zh-CN" altLang="zh-CN" sz="2600" dirty="0">
                <a:ea typeface="黑体" panose="02010609060101010101" pitchFamily="49" charset="-122"/>
              </a:rPr>
              <a:t>个影响粒长的</a:t>
            </a:r>
            <a:r>
              <a:rPr lang="en-US" altLang="zh-CN" sz="2600" dirty="0">
                <a:ea typeface="黑体" panose="02010609060101010101" pitchFamily="49" charset="-122"/>
              </a:rPr>
              <a:t>QTL, 4</a:t>
            </a:r>
            <a:r>
              <a:rPr lang="zh-CN" altLang="zh-CN" sz="2600" dirty="0">
                <a:ea typeface="黑体" panose="02010609060101010101" pitchFamily="49" charset="-122"/>
              </a:rPr>
              <a:t>个影响粒宽的</a:t>
            </a:r>
            <a:r>
              <a:rPr lang="en-US" altLang="zh-CN" sz="2600" dirty="0">
                <a:ea typeface="黑体" panose="02010609060101010101" pitchFamily="49" charset="-122"/>
              </a:rPr>
              <a:t>QTL, </a:t>
            </a:r>
            <a:r>
              <a:rPr lang="zh-CN" altLang="zh-CN" sz="2600" dirty="0">
                <a:ea typeface="黑体" panose="02010609060101010101" pitchFamily="49" charset="-122"/>
              </a:rPr>
              <a:t>以及</a:t>
            </a:r>
            <a:r>
              <a:rPr lang="en-US" altLang="zh-CN" sz="2600" dirty="0">
                <a:ea typeface="黑体" panose="02010609060101010101" pitchFamily="49" charset="-122"/>
              </a:rPr>
              <a:t>3</a:t>
            </a:r>
            <a:r>
              <a:rPr lang="zh-CN" altLang="zh-CN" sz="2600" dirty="0">
                <a:ea typeface="黑体" panose="02010609060101010101" pitchFamily="49" charset="-122"/>
              </a:rPr>
              <a:t>个影响粒型的</a:t>
            </a:r>
            <a:r>
              <a:rPr lang="en-US" altLang="zh-CN" sz="2600" dirty="0">
                <a:ea typeface="黑体" panose="02010609060101010101" pitchFamily="49" charset="-122"/>
              </a:rPr>
              <a:t>QTL. </a:t>
            </a:r>
            <a:r>
              <a:rPr lang="zh-CN" altLang="zh-CN" sz="2600" dirty="0">
                <a:ea typeface="黑体" panose="02010609060101010101" pitchFamily="49" charset="-122"/>
              </a:rPr>
              <a:t>其中</a:t>
            </a:r>
            <a:r>
              <a:rPr lang="en-US" altLang="zh-CN" sz="2600" dirty="0">
                <a:ea typeface="黑体" panose="02010609060101010101" pitchFamily="49" charset="-122"/>
              </a:rPr>
              <a:t>, </a:t>
            </a:r>
            <a:r>
              <a:rPr lang="zh-CN" altLang="zh-CN" sz="2600" dirty="0">
                <a:ea typeface="黑体" panose="02010609060101010101" pitchFamily="49" charset="-122"/>
              </a:rPr>
              <a:t>在第</a:t>
            </a:r>
            <a:r>
              <a:rPr lang="en-US" altLang="zh-CN" sz="2600" dirty="0">
                <a:ea typeface="黑体" panose="02010609060101010101" pitchFamily="49" charset="-122"/>
              </a:rPr>
              <a:t>3</a:t>
            </a:r>
            <a:r>
              <a:rPr lang="zh-CN" altLang="zh-CN" sz="2600" dirty="0">
                <a:ea typeface="黑体" panose="02010609060101010101" pitchFamily="49" charset="-122"/>
              </a:rPr>
              <a:t>和第</a:t>
            </a:r>
            <a:r>
              <a:rPr lang="en-US" altLang="zh-CN" sz="2600" dirty="0">
                <a:ea typeface="黑体" panose="02010609060101010101" pitchFamily="49" charset="-122"/>
              </a:rPr>
              <a:t>7</a:t>
            </a:r>
            <a:r>
              <a:rPr lang="zh-CN" altLang="zh-CN" sz="2600" dirty="0">
                <a:ea typeface="黑体" panose="02010609060101010101" pitchFamily="49" charset="-122"/>
              </a:rPr>
              <a:t>条染色体上发现了</a:t>
            </a:r>
            <a:r>
              <a:rPr lang="en-US" altLang="zh-CN" sz="2600" dirty="0">
                <a:ea typeface="黑体" panose="02010609060101010101" pitchFamily="49" charset="-122"/>
              </a:rPr>
              <a:t>3</a:t>
            </a:r>
            <a:r>
              <a:rPr lang="zh-CN" altLang="zh-CN" sz="2600" dirty="0">
                <a:ea typeface="黑体" panose="02010609060101010101" pitchFamily="49" charset="-122"/>
              </a:rPr>
              <a:t>个控制粒型的</a:t>
            </a:r>
            <a:r>
              <a:rPr lang="en-US" altLang="zh-CN" sz="2600" dirty="0">
                <a:ea typeface="黑体" panose="02010609060101010101" pitchFamily="49" charset="-122"/>
              </a:rPr>
              <a:t>QTL, </a:t>
            </a:r>
            <a:r>
              <a:rPr lang="zh-CN" altLang="zh-CN" sz="2600" dirty="0">
                <a:ea typeface="黑体" panose="02010609060101010101" pitchFamily="49" charset="-122"/>
              </a:rPr>
              <a:t>与控制粒长和粒宽的</a:t>
            </a:r>
            <a:r>
              <a:rPr lang="en-US" altLang="zh-CN" sz="2600" dirty="0">
                <a:ea typeface="黑体" panose="02010609060101010101" pitchFamily="49" charset="-122"/>
              </a:rPr>
              <a:t>QTL</a:t>
            </a:r>
            <a:r>
              <a:rPr lang="zh-CN" altLang="zh-CN" sz="2600" dirty="0">
                <a:ea typeface="黑体" panose="02010609060101010101" pitchFamily="49" charset="-122"/>
              </a:rPr>
              <a:t>位于相近的染色体位置上</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en-US" altLang="zh-CN" sz="2600" dirty="0" smtClean="0">
                <a:ea typeface="黑体" panose="02010609060101010101" pitchFamily="49" charset="-122"/>
              </a:rPr>
              <a:t>Tan</a:t>
            </a:r>
            <a:r>
              <a:rPr lang="zh-CN" altLang="zh-CN" sz="2600" dirty="0">
                <a:ea typeface="黑体" panose="02010609060101010101" pitchFamily="49" charset="-122"/>
              </a:rPr>
              <a:t>等 </a:t>
            </a:r>
            <a:r>
              <a:rPr lang="en-US" altLang="zh-CN" sz="2600" dirty="0">
                <a:ea typeface="黑体" panose="02010609060101010101" pitchFamily="49" charset="-122"/>
              </a:rPr>
              <a:t>(2000) </a:t>
            </a:r>
            <a:r>
              <a:rPr lang="zh-CN" altLang="zh-CN" sz="2600" dirty="0">
                <a:ea typeface="黑体" panose="02010609060101010101" pitchFamily="49" charset="-122"/>
              </a:rPr>
              <a:t>对来自于一个水稻骨干品种的</a:t>
            </a:r>
            <a:r>
              <a:rPr lang="en-US" altLang="zh-CN" sz="2600" dirty="0">
                <a:ea typeface="黑体" panose="02010609060101010101" pitchFamily="49" charset="-122"/>
              </a:rPr>
              <a:t>F</a:t>
            </a:r>
            <a:r>
              <a:rPr lang="en-US" altLang="zh-CN" sz="2600" baseline="-25000" dirty="0">
                <a:ea typeface="黑体" panose="02010609060101010101" pitchFamily="49" charset="-122"/>
              </a:rPr>
              <a:t>2:3</a:t>
            </a:r>
            <a:r>
              <a:rPr lang="zh-CN" altLang="zh-CN" sz="2600" dirty="0">
                <a:ea typeface="黑体" panose="02010609060101010101" pitchFamily="49" charset="-122"/>
              </a:rPr>
              <a:t>和</a:t>
            </a:r>
            <a:r>
              <a:rPr lang="en-US" altLang="zh-CN" sz="2600" dirty="0">
                <a:ea typeface="黑体" panose="02010609060101010101" pitchFamily="49" charset="-122"/>
              </a:rPr>
              <a:t>RIL</a:t>
            </a:r>
            <a:r>
              <a:rPr lang="zh-CN" altLang="zh-CN" sz="2600" dirty="0">
                <a:ea typeface="黑体" panose="02010609060101010101" pitchFamily="49" charset="-122"/>
              </a:rPr>
              <a:t>群体进行了</a:t>
            </a:r>
            <a:r>
              <a:rPr lang="en-US" altLang="zh-CN" sz="2600" dirty="0">
                <a:ea typeface="黑体" panose="02010609060101010101" pitchFamily="49" charset="-122"/>
              </a:rPr>
              <a:t>QTL</a:t>
            </a:r>
            <a:r>
              <a:rPr lang="zh-CN" altLang="zh-CN" sz="2600" dirty="0">
                <a:ea typeface="黑体" panose="02010609060101010101" pitchFamily="49" charset="-122"/>
              </a:rPr>
              <a:t>分析</a:t>
            </a:r>
            <a:r>
              <a:rPr lang="en-US" altLang="zh-CN" sz="2600" dirty="0">
                <a:ea typeface="黑体" panose="02010609060101010101" pitchFamily="49" charset="-122"/>
              </a:rPr>
              <a:t>, </a:t>
            </a:r>
            <a:r>
              <a:rPr lang="zh-CN" altLang="zh-CN" sz="2600" dirty="0">
                <a:ea typeface="黑体" panose="02010609060101010101" pitchFamily="49" charset="-122"/>
              </a:rPr>
              <a:t>发现无论使用精米还是糙米</a:t>
            </a:r>
            <a:r>
              <a:rPr lang="en-US" altLang="zh-CN" sz="2600" dirty="0">
                <a:ea typeface="黑体" panose="02010609060101010101" pitchFamily="49" charset="-122"/>
              </a:rPr>
              <a:t>, </a:t>
            </a:r>
            <a:r>
              <a:rPr lang="zh-CN" altLang="zh-CN" sz="2600" dirty="0">
                <a:ea typeface="黑体" panose="02010609060101010101" pitchFamily="49" charset="-122"/>
              </a:rPr>
              <a:t>控制粒长</a:t>
            </a:r>
            <a:r>
              <a:rPr lang="en-US" altLang="zh-CN" sz="2600" dirty="0">
                <a:ea typeface="黑体" panose="02010609060101010101" pitchFamily="49" charset="-122"/>
              </a:rPr>
              <a:t>, </a:t>
            </a:r>
            <a:r>
              <a:rPr lang="zh-CN" altLang="zh-CN" sz="2600" dirty="0">
                <a:ea typeface="黑体" panose="02010609060101010101" pitchFamily="49" charset="-122"/>
              </a:rPr>
              <a:t>粒宽和粒型的主效</a:t>
            </a:r>
            <a:r>
              <a:rPr lang="en-US" altLang="zh-CN" sz="2600" dirty="0">
                <a:ea typeface="黑体" panose="02010609060101010101" pitchFamily="49" charset="-122"/>
              </a:rPr>
              <a:t>QTL</a:t>
            </a:r>
            <a:r>
              <a:rPr lang="zh-CN" altLang="zh-CN" sz="2600" dirty="0">
                <a:ea typeface="黑体" panose="02010609060101010101" pitchFamily="49" charset="-122"/>
              </a:rPr>
              <a:t>是一致的</a:t>
            </a:r>
            <a:r>
              <a:rPr lang="en-US" altLang="zh-CN" sz="2600" dirty="0">
                <a:ea typeface="黑体" panose="02010609060101010101" pitchFamily="49" charset="-122"/>
              </a:rPr>
              <a:t>. </a:t>
            </a:r>
            <a:r>
              <a:rPr lang="zh-CN" altLang="zh-CN" sz="2600" dirty="0">
                <a:ea typeface="黑体" panose="02010609060101010101" pitchFamily="49" charset="-122"/>
              </a:rPr>
              <a:t>但是</a:t>
            </a:r>
            <a:r>
              <a:rPr lang="en-US" altLang="zh-CN" sz="2600" dirty="0">
                <a:ea typeface="黑体" panose="02010609060101010101" pitchFamily="49" charset="-122"/>
              </a:rPr>
              <a:t>, </a:t>
            </a:r>
            <a:r>
              <a:rPr lang="zh-CN" altLang="zh-CN" sz="2600" dirty="0">
                <a:ea typeface="黑体" panose="02010609060101010101" pitchFamily="49" charset="-122"/>
              </a:rPr>
              <a:t>对于一些微效的</a:t>
            </a:r>
            <a:r>
              <a:rPr lang="en-US" altLang="zh-CN" sz="2600" dirty="0">
                <a:ea typeface="黑体" panose="02010609060101010101" pitchFamily="49" charset="-122"/>
              </a:rPr>
              <a:t>QTL, </a:t>
            </a:r>
            <a:r>
              <a:rPr lang="zh-CN" altLang="zh-CN" sz="2600" dirty="0">
                <a:ea typeface="黑体" panose="02010609060101010101" pitchFamily="49" charset="-122"/>
              </a:rPr>
              <a:t>粒长和粒宽的</a:t>
            </a:r>
            <a:r>
              <a:rPr lang="en-US" altLang="zh-CN" sz="2600" dirty="0">
                <a:ea typeface="黑体" panose="02010609060101010101" pitchFamily="49" charset="-122"/>
              </a:rPr>
              <a:t>QTL</a:t>
            </a:r>
            <a:r>
              <a:rPr lang="zh-CN" altLang="zh-CN" sz="2600" dirty="0">
                <a:ea typeface="黑体" panose="02010609060101010101" pitchFamily="49" charset="-122"/>
              </a:rPr>
              <a:t>作图结果不尽相同</a:t>
            </a:r>
            <a:r>
              <a:rPr lang="en-US" altLang="zh-CN" sz="2600" dirty="0">
                <a:ea typeface="黑体" panose="02010609060101010101" pitchFamily="49" charset="-122"/>
              </a:rPr>
              <a:t>. </a:t>
            </a:r>
            <a:endParaRPr lang="en-US" altLang="zh-CN" sz="2600" dirty="0" smtClean="0">
              <a:ea typeface="黑体" panose="02010609060101010101" pitchFamily="49" charset="-122"/>
            </a:endParaRPr>
          </a:p>
        </p:txBody>
      </p:sp>
    </p:spTree>
    <p:extLst>
      <p:ext uri="{BB962C8B-B14F-4D97-AF65-F5344CB8AC3E}">
        <p14:creationId xmlns:p14="http://schemas.microsoft.com/office/powerpoint/2010/main" val="365723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4000" b="1" dirty="0" smtClean="0">
                <a:ea typeface="黑体" panose="02010609060101010101" pitchFamily="49" charset="-122"/>
              </a:rPr>
              <a:t>水稻粒形</a:t>
            </a:r>
            <a:r>
              <a:rPr lang="zh-CN" altLang="zh-CN" sz="4000" b="1" dirty="0" smtClean="0">
                <a:ea typeface="黑体" panose="02010609060101010101" pitchFamily="49" charset="-122"/>
              </a:rPr>
              <a:t>的</a:t>
            </a:r>
            <a:r>
              <a:rPr lang="zh-CN" altLang="en-US" sz="4000" b="1" dirty="0" smtClean="0">
                <a:ea typeface="黑体" panose="02010609060101010101" pitchFamily="49" charset="-122"/>
              </a:rPr>
              <a:t>长宽比</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052737"/>
            <a:ext cx="8229600" cy="4536504"/>
          </a:xfrm>
        </p:spPr>
        <p:txBody>
          <a:bodyPr>
            <a:noAutofit/>
          </a:bodyPr>
          <a:lstStyle/>
          <a:p>
            <a:r>
              <a:rPr lang="en-US" altLang="zh-CN" sz="2800" dirty="0" smtClean="0">
                <a:ea typeface="黑体" panose="02010609060101010101" pitchFamily="49" charset="-122"/>
              </a:rPr>
              <a:t>Li</a:t>
            </a:r>
            <a:r>
              <a:rPr lang="zh-CN" altLang="zh-CN" sz="2800" dirty="0">
                <a:ea typeface="黑体" panose="02010609060101010101" pitchFamily="49" charset="-122"/>
              </a:rPr>
              <a:t>等</a:t>
            </a:r>
            <a:r>
              <a:rPr lang="en-US" altLang="zh-CN" sz="2800" dirty="0">
                <a:ea typeface="黑体" panose="02010609060101010101" pitchFamily="49" charset="-122"/>
              </a:rPr>
              <a:t> (2004) </a:t>
            </a:r>
            <a:r>
              <a:rPr lang="zh-CN" altLang="zh-CN" sz="2800" dirty="0">
                <a:ea typeface="黑体" panose="02010609060101010101" pitchFamily="49" charset="-122"/>
              </a:rPr>
              <a:t>对一个大小为</a:t>
            </a:r>
            <a:r>
              <a:rPr lang="en-US" altLang="zh-CN" sz="2800" dirty="0">
                <a:ea typeface="黑体" panose="02010609060101010101" pitchFamily="49" charset="-122"/>
              </a:rPr>
              <a:t>308</a:t>
            </a:r>
            <a:r>
              <a:rPr lang="zh-CN" altLang="zh-CN" sz="2800" dirty="0">
                <a:ea typeface="黑体" panose="02010609060101010101" pitchFamily="49" charset="-122"/>
              </a:rPr>
              <a:t>的水稻</a:t>
            </a:r>
            <a:r>
              <a:rPr lang="en-US" altLang="zh-CN" sz="2800" dirty="0">
                <a:ea typeface="黑体" panose="02010609060101010101" pitchFamily="49" charset="-122"/>
              </a:rPr>
              <a:t>BC</a:t>
            </a:r>
            <a:r>
              <a:rPr lang="en-US" altLang="zh-CN" sz="2800" baseline="-25000" dirty="0">
                <a:ea typeface="黑体" panose="02010609060101010101" pitchFamily="49" charset="-122"/>
              </a:rPr>
              <a:t>3</a:t>
            </a:r>
            <a:r>
              <a:rPr lang="en-US" altLang="zh-CN" sz="2800" dirty="0">
                <a:ea typeface="黑体" panose="02010609060101010101" pitchFamily="49" charset="-122"/>
              </a:rPr>
              <a:t>F</a:t>
            </a:r>
            <a:r>
              <a:rPr lang="en-US" altLang="zh-CN" sz="2800" baseline="-25000" dirty="0">
                <a:ea typeface="黑体" panose="02010609060101010101" pitchFamily="49" charset="-122"/>
              </a:rPr>
              <a:t>1</a:t>
            </a:r>
            <a:r>
              <a:rPr lang="zh-CN" altLang="zh-CN" sz="2800" dirty="0">
                <a:ea typeface="黑体" panose="02010609060101010101" pitchFamily="49" charset="-122"/>
              </a:rPr>
              <a:t>群体的粒长</a:t>
            </a:r>
            <a:r>
              <a:rPr lang="en-US" altLang="zh-CN" sz="2800" dirty="0">
                <a:ea typeface="黑体" panose="02010609060101010101" pitchFamily="49" charset="-122"/>
              </a:rPr>
              <a:t>, </a:t>
            </a:r>
            <a:r>
              <a:rPr lang="zh-CN" altLang="zh-CN" sz="2800" dirty="0">
                <a:ea typeface="黑体" panose="02010609060101010101" pitchFamily="49" charset="-122"/>
              </a:rPr>
              <a:t>粒宽和粒型进行了</a:t>
            </a:r>
            <a:r>
              <a:rPr lang="en-US" altLang="zh-CN" sz="2800" dirty="0">
                <a:ea typeface="黑体" panose="02010609060101010101" pitchFamily="49" charset="-122"/>
              </a:rPr>
              <a:t>QTL</a:t>
            </a:r>
            <a:r>
              <a:rPr lang="zh-CN" altLang="zh-CN" sz="2800" dirty="0">
                <a:ea typeface="黑体" panose="02010609060101010101" pitchFamily="49" charset="-122"/>
              </a:rPr>
              <a:t>分析</a:t>
            </a:r>
            <a:r>
              <a:rPr lang="en-US" altLang="zh-CN" sz="2800" dirty="0">
                <a:ea typeface="黑体" panose="02010609060101010101" pitchFamily="49" charset="-122"/>
              </a:rPr>
              <a:t>. </a:t>
            </a:r>
            <a:r>
              <a:rPr lang="zh-CN" altLang="zh-CN" sz="2800" dirty="0">
                <a:ea typeface="黑体" panose="02010609060101010101" pitchFamily="49" charset="-122"/>
              </a:rPr>
              <a:t>发现</a:t>
            </a:r>
            <a:r>
              <a:rPr lang="en-US" altLang="zh-CN" sz="2800" dirty="0">
                <a:ea typeface="黑体" panose="02010609060101010101" pitchFamily="49" charset="-122"/>
              </a:rPr>
              <a:t>2</a:t>
            </a:r>
            <a:r>
              <a:rPr lang="zh-CN" altLang="zh-CN" sz="2800" dirty="0">
                <a:ea typeface="黑体" panose="02010609060101010101" pitchFamily="49" charset="-122"/>
              </a:rPr>
              <a:t>个控制粒长的</a:t>
            </a:r>
            <a:r>
              <a:rPr lang="en-US" altLang="zh-CN" sz="2800" dirty="0">
                <a:ea typeface="黑体" panose="02010609060101010101" pitchFamily="49" charset="-122"/>
              </a:rPr>
              <a:t>QTL, </a:t>
            </a:r>
            <a:r>
              <a:rPr lang="zh-CN" altLang="zh-CN" sz="2800" dirty="0">
                <a:ea typeface="黑体" panose="02010609060101010101" pitchFamily="49" charset="-122"/>
              </a:rPr>
              <a:t>分别位于第</a:t>
            </a:r>
            <a:r>
              <a:rPr lang="en-US" altLang="zh-CN" sz="2800" dirty="0">
                <a:ea typeface="黑体" panose="02010609060101010101" pitchFamily="49" charset="-122"/>
              </a:rPr>
              <a:t>3</a:t>
            </a:r>
            <a:r>
              <a:rPr lang="zh-CN" altLang="zh-CN" sz="2800" dirty="0">
                <a:ea typeface="黑体" panose="02010609060101010101" pitchFamily="49" charset="-122"/>
              </a:rPr>
              <a:t>和第</a:t>
            </a:r>
            <a:r>
              <a:rPr lang="en-US" altLang="zh-CN" sz="2800" dirty="0">
                <a:ea typeface="黑体" panose="02010609060101010101" pitchFamily="49" charset="-122"/>
              </a:rPr>
              <a:t>10</a:t>
            </a:r>
            <a:r>
              <a:rPr lang="zh-CN" altLang="zh-CN" sz="2800" dirty="0">
                <a:ea typeface="黑体" panose="02010609060101010101" pitchFamily="49" charset="-122"/>
              </a:rPr>
              <a:t>条染色体上</a:t>
            </a:r>
            <a:r>
              <a:rPr lang="en-US" altLang="zh-CN" sz="2800" dirty="0">
                <a:ea typeface="黑体" panose="02010609060101010101" pitchFamily="49" charset="-122"/>
              </a:rPr>
              <a:t>. 1</a:t>
            </a:r>
            <a:r>
              <a:rPr lang="zh-CN" altLang="zh-CN" sz="2800" dirty="0">
                <a:ea typeface="黑体" panose="02010609060101010101" pitchFamily="49" charset="-122"/>
              </a:rPr>
              <a:t>个控制粒宽的</a:t>
            </a:r>
            <a:r>
              <a:rPr lang="en-US" altLang="zh-CN" sz="2800" dirty="0">
                <a:ea typeface="黑体" panose="02010609060101010101" pitchFamily="49" charset="-122"/>
              </a:rPr>
              <a:t>QTL, </a:t>
            </a:r>
            <a:r>
              <a:rPr lang="zh-CN" altLang="zh-CN" sz="2800" dirty="0">
                <a:ea typeface="黑体" panose="02010609060101010101" pitchFamily="49" charset="-122"/>
              </a:rPr>
              <a:t>位于第</a:t>
            </a:r>
            <a:r>
              <a:rPr lang="en-US" altLang="zh-CN" sz="2800" dirty="0">
                <a:ea typeface="黑体" panose="02010609060101010101" pitchFamily="49" charset="-122"/>
              </a:rPr>
              <a:t>12</a:t>
            </a:r>
            <a:r>
              <a:rPr lang="zh-CN" altLang="zh-CN" sz="2800" dirty="0">
                <a:ea typeface="黑体" panose="02010609060101010101" pitchFamily="49" charset="-122"/>
              </a:rPr>
              <a:t>条染色体上</a:t>
            </a:r>
            <a:r>
              <a:rPr lang="en-US" altLang="zh-CN" sz="2800" dirty="0">
                <a:ea typeface="黑体" panose="02010609060101010101" pitchFamily="49" charset="-122"/>
              </a:rPr>
              <a:t>. 2</a:t>
            </a:r>
            <a:r>
              <a:rPr lang="zh-CN" altLang="zh-CN" sz="2800" dirty="0">
                <a:ea typeface="黑体" panose="02010609060101010101" pitchFamily="49" charset="-122"/>
              </a:rPr>
              <a:t>个控制粒型的</a:t>
            </a:r>
            <a:r>
              <a:rPr lang="en-US" altLang="zh-CN" sz="2800" dirty="0">
                <a:ea typeface="黑体" panose="02010609060101010101" pitchFamily="49" charset="-122"/>
              </a:rPr>
              <a:t>QTL, </a:t>
            </a:r>
            <a:r>
              <a:rPr lang="zh-CN" altLang="zh-CN" sz="2800" dirty="0">
                <a:ea typeface="黑体" panose="02010609060101010101" pitchFamily="49" charset="-122"/>
              </a:rPr>
              <a:t>其位置与控制粒长的</a:t>
            </a:r>
            <a:r>
              <a:rPr lang="en-US" altLang="zh-CN" sz="2800" dirty="0">
                <a:ea typeface="黑体" panose="02010609060101010101" pitchFamily="49" charset="-122"/>
              </a:rPr>
              <a:t>2</a:t>
            </a:r>
            <a:r>
              <a:rPr lang="zh-CN" altLang="zh-CN" sz="2800" dirty="0">
                <a:ea typeface="黑体" panose="02010609060101010101" pitchFamily="49" charset="-122"/>
              </a:rPr>
              <a:t>个</a:t>
            </a:r>
            <a:r>
              <a:rPr lang="en-US" altLang="zh-CN" sz="2800" dirty="0">
                <a:ea typeface="黑体" panose="02010609060101010101" pitchFamily="49" charset="-122"/>
              </a:rPr>
              <a:t>QTL</a:t>
            </a:r>
            <a:r>
              <a:rPr lang="zh-CN" altLang="zh-CN" sz="2800" dirty="0">
                <a:ea typeface="黑体" panose="02010609060101010101" pitchFamily="49" charset="-122"/>
              </a:rPr>
              <a:t>相近</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en-US" altLang="zh-CN" sz="2800" dirty="0" err="1" smtClean="0">
                <a:ea typeface="黑体" panose="02010609060101010101" pitchFamily="49" charset="-122"/>
              </a:rPr>
              <a:t>Rabiei</a:t>
            </a:r>
            <a:r>
              <a:rPr lang="zh-CN" altLang="zh-CN" sz="2800" dirty="0">
                <a:ea typeface="黑体" panose="02010609060101010101" pitchFamily="49" charset="-122"/>
              </a:rPr>
              <a:t>等</a:t>
            </a:r>
            <a:r>
              <a:rPr lang="en-US" altLang="zh-CN" sz="2800" dirty="0">
                <a:ea typeface="黑体" panose="02010609060101010101" pitchFamily="49" charset="-122"/>
              </a:rPr>
              <a:t> (2004) </a:t>
            </a:r>
            <a:r>
              <a:rPr lang="zh-CN" altLang="zh-CN" sz="2800" dirty="0">
                <a:ea typeface="黑体" panose="02010609060101010101" pitchFamily="49" charset="-122"/>
              </a:rPr>
              <a:t>对一个大小为</a:t>
            </a:r>
            <a:r>
              <a:rPr lang="en-US" altLang="zh-CN" sz="2800" dirty="0">
                <a:ea typeface="黑体" panose="02010609060101010101" pitchFamily="49" charset="-122"/>
              </a:rPr>
              <a:t>192</a:t>
            </a:r>
            <a:r>
              <a:rPr lang="zh-CN" altLang="zh-CN" sz="2800" dirty="0">
                <a:ea typeface="黑体" panose="02010609060101010101" pitchFamily="49" charset="-122"/>
              </a:rPr>
              <a:t>的水稻</a:t>
            </a:r>
            <a:r>
              <a:rPr lang="en-US" altLang="zh-CN" sz="2800" dirty="0">
                <a:ea typeface="黑体" panose="02010609060101010101" pitchFamily="49" charset="-122"/>
              </a:rPr>
              <a:t>F</a:t>
            </a:r>
            <a:r>
              <a:rPr lang="en-US" altLang="zh-CN" sz="2800" baseline="-25000" dirty="0">
                <a:ea typeface="黑体" panose="02010609060101010101" pitchFamily="49" charset="-122"/>
              </a:rPr>
              <a:t>2</a:t>
            </a:r>
            <a:r>
              <a:rPr lang="zh-CN" altLang="zh-CN" sz="2800" dirty="0">
                <a:ea typeface="黑体" panose="02010609060101010101" pitchFamily="49" charset="-122"/>
              </a:rPr>
              <a:t>群体的粒长</a:t>
            </a:r>
            <a:r>
              <a:rPr lang="en-US" altLang="zh-CN" sz="2800" dirty="0">
                <a:ea typeface="黑体" panose="02010609060101010101" pitchFamily="49" charset="-122"/>
              </a:rPr>
              <a:t>, </a:t>
            </a:r>
            <a:r>
              <a:rPr lang="zh-CN" altLang="zh-CN" sz="2800" dirty="0">
                <a:ea typeface="黑体" panose="02010609060101010101" pitchFamily="49" charset="-122"/>
              </a:rPr>
              <a:t>粒宽和粒型进行了</a:t>
            </a:r>
            <a:r>
              <a:rPr lang="en-US" altLang="zh-CN" sz="2800" dirty="0">
                <a:ea typeface="黑体" panose="02010609060101010101" pitchFamily="49" charset="-122"/>
              </a:rPr>
              <a:t>QTL</a:t>
            </a:r>
            <a:r>
              <a:rPr lang="zh-CN" altLang="zh-CN" sz="2800" dirty="0">
                <a:ea typeface="黑体" panose="02010609060101010101" pitchFamily="49" charset="-122"/>
              </a:rPr>
              <a:t>分析</a:t>
            </a:r>
            <a:r>
              <a:rPr lang="en-US" altLang="zh-CN" sz="2800" dirty="0">
                <a:ea typeface="黑体" panose="02010609060101010101" pitchFamily="49" charset="-122"/>
              </a:rPr>
              <a:t>. </a:t>
            </a:r>
            <a:r>
              <a:rPr lang="zh-CN" altLang="zh-CN" sz="2800" dirty="0">
                <a:ea typeface="黑体" panose="02010609060101010101" pitchFamily="49" charset="-122"/>
              </a:rPr>
              <a:t>共发现</a:t>
            </a:r>
            <a:r>
              <a:rPr lang="en-US" altLang="zh-CN" sz="2800" dirty="0">
                <a:ea typeface="黑体" panose="02010609060101010101" pitchFamily="49" charset="-122"/>
              </a:rPr>
              <a:t>18</a:t>
            </a:r>
            <a:r>
              <a:rPr lang="zh-CN" altLang="zh-CN" sz="2800" dirty="0">
                <a:ea typeface="黑体" panose="02010609060101010101" pitchFamily="49" charset="-122"/>
              </a:rPr>
              <a:t>个</a:t>
            </a:r>
            <a:r>
              <a:rPr lang="en-US" altLang="zh-CN" sz="2800" dirty="0">
                <a:ea typeface="黑体" panose="02010609060101010101" pitchFamily="49" charset="-122"/>
              </a:rPr>
              <a:t>QTL, 5</a:t>
            </a:r>
            <a:r>
              <a:rPr lang="zh-CN" altLang="zh-CN" sz="2800" dirty="0">
                <a:ea typeface="黑体" panose="02010609060101010101" pitchFamily="49" charset="-122"/>
              </a:rPr>
              <a:t>个控制粒长</a:t>
            </a:r>
            <a:r>
              <a:rPr lang="en-US" altLang="zh-CN" sz="2800" dirty="0">
                <a:ea typeface="黑体" panose="02010609060101010101" pitchFamily="49" charset="-122"/>
              </a:rPr>
              <a:t>, 7</a:t>
            </a:r>
            <a:r>
              <a:rPr lang="zh-CN" altLang="zh-CN" sz="2800" dirty="0">
                <a:ea typeface="黑体" panose="02010609060101010101" pitchFamily="49" charset="-122"/>
              </a:rPr>
              <a:t>个控制粒宽</a:t>
            </a:r>
            <a:r>
              <a:rPr lang="en-US" altLang="zh-CN" sz="2800" dirty="0">
                <a:ea typeface="黑体" panose="02010609060101010101" pitchFamily="49" charset="-122"/>
              </a:rPr>
              <a:t>, 6</a:t>
            </a:r>
            <a:r>
              <a:rPr lang="zh-CN" altLang="zh-CN" sz="2800" dirty="0">
                <a:ea typeface="黑体" panose="02010609060101010101" pitchFamily="49" charset="-122"/>
              </a:rPr>
              <a:t>个控制粒型</a:t>
            </a:r>
            <a:r>
              <a:rPr lang="en-US" altLang="zh-CN" sz="2800" dirty="0">
                <a:ea typeface="黑体" panose="02010609060101010101" pitchFamily="49" charset="-122"/>
              </a:rPr>
              <a:t>. </a:t>
            </a:r>
            <a:r>
              <a:rPr lang="zh-CN" altLang="zh-CN" sz="2800" dirty="0">
                <a:ea typeface="黑体" panose="02010609060101010101" pitchFamily="49" charset="-122"/>
              </a:rPr>
              <a:t>在这</a:t>
            </a:r>
            <a:r>
              <a:rPr lang="en-US" altLang="zh-CN" sz="2800" dirty="0">
                <a:ea typeface="黑体" panose="02010609060101010101" pitchFamily="49" charset="-122"/>
              </a:rPr>
              <a:t>18</a:t>
            </a:r>
            <a:r>
              <a:rPr lang="zh-CN" altLang="zh-CN" sz="2800" dirty="0">
                <a:ea typeface="黑体" panose="02010609060101010101" pitchFamily="49" charset="-122"/>
              </a:rPr>
              <a:t>个</a:t>
            </a:r>
            <a:r>
              <a:rPr lang="en-US" altLang="zh-CN" sz="2800" dirty="0">
                <a:ea typeface="黑体" panose="02010609060101010101" pitchFamily="49" charset="-122"/>
              </a:rPr>
              <a:t>QTL</a:t>
            </a:r>
            <a:r>
              <a:rPr lang="zh-CN" altLang="zh-CN" sz="2800" dirty="0">
                <a:ea typeface="黑体" panose="02010609060101010101" pitchFamily="49" charset="-122"/>
              </a:rPr>
              <a:t>中</a:t>
            </a:r>
            <a:r>
              <a:rPr lang="en-US" altLang="zh-CN" sz="2800" dirty="0">
                <a:ea typeface="黑体" panose="02010609060101010101" pitchFamily="49" charset="-122"/>
              </a:rPr>
              <a:t>, </a:t>
            </a:r>
            <a:r>
              <a:rPr lang="zh-CN" altLang="zh-CN" sz="2800" dirty="0">
                <a:ea typeface="黑体" panose="02010609060101010101" pitchFamily="49" charset="-122"/>
              </a:rPr>
              <a:t>有</a:t>
            </a:r>
            <a:r>
              <a:rPr lang="en-US" altLang="zh-CN" sz="2800" dirty="0">
                <a:ea typeface="黑体" panose="02010609060101010101" pitchFamily="49" charset="-122"/>
              </a:rPr>
              <a:t>1</a:t>
            </a:r>
            <a:r>
              <a:rPr lang="zh-CN" altLang="zh-CN" sz="2800" dirty="0">
                <a:ea typeface="黑体" panose="02010609060101010101" pitchFamily="49" charset="-122"/>
              </a:rPr>
              <a:t>个解释</a:t>
            </a:r>
            <a:r>
              <a:rPr lang="en-US" altLang="zh-CN" sz="2800" dirty="0">
                <a:ea typeface="黑体" panose="02010609060101010101" pitchFamily="49" charset="-122"/>
              </a:rPr>
              <a:t>15.0%</a:t>
            </a:r>
            <a:r>
              <a:rPr lang="zh-CN" altLang="zh-CN" sz="2800" dirty="0">
                <a:ea typeface="黑体" panose="02010609060101010101" pitchFamily="49" charset="-122"/>
              </a:rPr>
              <a:t>表型变异的粒型</a:t>
            </a:r>
            <a:r>
              <a:rPr lang="en-US" altLang="zh-CN" sz="2800" dirty="0">
                <a:ea typeface="黑体" panose="02010609060101010101" pitchFamily="49" charset="-122"/>
              </a:rPr>
              <a:t>QTL, </a:t>
            </a:r>
            <a:r>
              <a:rPr lang="zh-CN" altLang="zh-CN" sz="2800" dirty="0">
                <a:ea typeface="黑体" panose="02010609060101010101" pitchFamily="49" charset="-122"/>
              </a:rPr>
              <a:t>既没有被粒长发现</a:t>
            </a:r>
            <a:r>
              <a:rPr lang="en-US" altLang="zh-CN" sz="2800" dirty="0">
                <a:ea typeface="黑体" panose="02010609060101010101" pitchFamily="49" charset="-122"/>
              </a:rPr>
              <a:t>, </a:t>
            </a:r>
            <a:r>
              <a:rPr lang="zh-CN" altLang="zh-CN" sz="2800" dirty="0">
                <a:ea typeface="黑体" panose="02010609060101010101" pitchFamily="49" charset="-122"/>
              </a:rPr>
              <a:t>也没有被粒宽发现</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899758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4000" b="1" dirty="0" smtClean="0">
                <a:latin typeface="+mn-lt"/>
                <a:ea typeface="黑体" panose="02010609060101010101" pitchFamily="49" charset="-122"/>
              </a:rPr>
              <a:t>复合性状特异的</a:t>
            </a:r>
            <a:r>
              <a:rPr lang="en-US" altLang="zh-CN" sz="4000" b="1" dirty="0" smtClean="0">
                <a:latin typeface="+mn-lt"/>
                <a:ea typeface="黑体" panose="02010609060101010101" pitchFamily="49" charset="-122"/>
              </a:rPr>
              <a:t>QTL?!</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052736"/>
            <a:ext cx="8363272" cy="4968551"/>
          </a:xfrm>
        </p:spPr>
        <p:txBody>
          <a:bodyPr>
            <a:noAutofit/>
          </a:bodyPr>
          <a:lstStyle/>
          <a:p>
            <a:r>
              <a:rPr lang="zh-CN" altLang="zh-CN" sz="2800" dirty="0">
                <a:ea typeface="黑体" panose="02010609060101010101" pitchFamily="49" charset="-122"/>
              </a:rPr>
              <a:t>从以上介绍的玉米开花间期和水稻粒型这两个性状的遗传研究来看</a:t>
            </a:r>
            <a:r>
              <a:rPr lang="en-US" altLang="zh-CN" sz="2800" dirty="0">
                <a:ea typeface="黑体" panose="02010609060101010101" pitchFamily="49" charset="-122"/>
              </a:rPr>
              <a:t>, </a:t>
            </a:r>
            <a:r>
              <a:rPr lang="zh-CN" altLang="zh-CN" sz="2800" dirty="0">
                <a:ea typeface="黑体" panose="02010609060101010101" pitchFamily="49" charset="-122"/>
              </a:rPr>
              <a:t>复合性状的</a:t>
            </a:r>
            <a:r>
              <a:rPr lang="en-US" altLang="zh-CN" sz="2800" dirty="0">
                <a:ea typeface="黑体" panose="02010609060101010101" pitchFamily="49" charset="-122"/>
              </a:rPr>
              <a:t>QTL</a:t>
            </a:r>
            <a:r>
              <a:rPr lang="zh-CN" altLang="zh-CN" sz="2800" dirty="0">
                <a:ea typeface="黑体" panose="02010609060101010101" pitchFamily="49" charset="-122"/>
              </a:rPr>
              <a:t>作图和构成性状的</a:t>
            </a:r>
            <a:r>
              <a:rPr lang="en-US" altLang="zh-CN" sz="2800" dirty="0">
                <a:ea typeface="黑体" panose="02010609060101010101" pitchFamily="49" charset="-122"/>
              </a:rPr>
              <a:t>QTL</a:t>
            </a:r>
            <a:r>
              <a:rPr lang="zh-CN" altLang="zh-CN" sz="2800" dirty="0">
                <a:ea typeface="黑体" panose="02010609060101010101" pitchFamily="49" charset="-122"/>
              </a:rPr>
              <a:t>作图往往得到不同的结果</a:t>
            </a:r>
            <a:r>
              <a:rPr lang="en-US" altLang="zh-CN" sz="2800" dirty="0">
                <a:ea typeface="黑体" panose="02010609060101010101" pitchFamily="49" charset="-122"/>
              </a:rPr>
              <a:t>, </a:t>
            </a:r>
            <a:r>
              <a:rPr lang="zh-CN" altLang="zh-CN" sz="2800" dirty="0">
                <a:ea typeface="黑体" panose="02010609060101010101" pitchFamily="49" charset="-122"/>
              </a:rPr>
              <a:t>有时甚至出现一些复合性状仅有的</a:t>
            </a:r>
            <a:r>
              <a:rPr lang="en-US" altLang="zh-CN" sz="2800" dirty="0">
                <a:ea typeface="黑体" panose="02010609060101010101" pitchFamily="49" charset="-122"/>
              </a:rPr>
              <a:t>QTL (Ribaut et al. 1996; Sari-Gorla et al. 1999; </a:t>
            </a:r>
            <a:r>
              <a:rPr lang="en-US" altLang="zh-CN" sz="2800" dirty="0" err="1">
                <a:ea typeface="黑体" panose="02010609060101010101" pitchFamily="49" charset="-122"/>
              </a:rPr>
              <a:t>Rabiei</a:t>
            </a:r>
            <a:r>
              <a:rPr lang="en-US" altLang="zh-CN" sz="2800" dirty="0">
                <a:ea typeface="黑体" panose="02010609060101010101" pitchFamily="49" charset="-122"/>
              </a:rPr>
              <a:t> et al., 2004). </a:t>
            </a:r>
            <a:r>
              <a:rPr lang="zh-CN" altLang="zh-CN" sz="2800" dirty="0" smtClean="0">
                <a:ea typeface="黑体" panose="02010609060101010101" pitchFamily="49" charset="-122"/>
              </a:rPr>
              <a:t>这些</a:t>
            </a:r>
            <a:r>
              <a:rPr lang="en-US" altLang="zh-CN" sz="2800" dirty="0">
                <a:ea typeface="黑体" panose="02010609060101010101" pitchFamily="49" charset="-122"/>
              </a:rPr>
              <a:t>QTL</a:t>
            </a:r>
            <a:r>
              <a:rPr lang="zh-CN" altLang="zh-CN" sz="2800" dirty="0">
                <a:ea typeface="黑体" panose="02010609060101010101" pitchFamily="49" charset="-122"/>
              </a:rPr>
              <a:t>仅在复合性状中检测到</a:t>
            </a:r>
            <a:r>
              <a:rPr lang="en-US" altLang="zh-CN" sz="2800" dirty="0">
                <a:ea typeface="黑体" panose="02010609060101010101" pitchFamily="49" charset="-122"/>
              </a:rPr>
              <a:t>, </a:t>
            </a:r>
            <a:r>
              <a:rPr lang="zh-CN" altLang="zh-CN" sz="2800" dirty="0">
                <a:ea typeface="黑体" panose="02010609060101010101" pitchFamily="49" charset="-122"/>
              </a:rPr>
              <a:t>而在构成性状中都没有检测到</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en-US" sz="2800" dirty="0">
                <a:ea typeface="黑体" panose="02010609060101010101" pitchFamily="49" charset="-122"/>
              </a:rPr>
              <a:t>下面</a:t>
            </a:r>
            <a:r>
              <a:rPr lang="zh-CN" altLang="zh-CN" sz="2800" dirty="0" smtClean="0">
                <a:ea typeface="黑体" panose="02010609060101010101" pitchFamily="49" charset="-122"/>
              </a:rPr>
              <a:t>利用</a:t>
            </a:r>
            <a:r>
              <a:rPr lang="zh-CN" altLang="zh-CN" sz="2800" dirty="0">
                <a:ea typeface="黑体" panose="02010609060101010101" pitchFamily="49" charset="-122"/>
              </a:rPr>
              <a:t>一个玉米</a:t>
            </a:r>
            <a:r>
              <a:rPr lang="en-US" altLang="zh-CN" sz="2800" dirty="0">
                <a:ea typeface="黑体" panose="02010609060101010101" pitchFamily="49" charset="-122"/>
              </a:rPr>
              <a:t>RIL</a:t>
            </a:r>
            <a:r>
              <a:rPr lang="zh-CN" altLang="zh-CN" sz="2800" dirty="0">
                <a:ea typeface="黑体" panose="02010609060101010101" pitchFamily="49" charset="-122"/>
              </a:rPr>
              <a:t>群体中构成性状和复合性状的</a:t>
            </a:r>
            <a:r>
              <a:rPr lang="en-US" altLang="zh-CN" sz="2800" dirty="0">
                <a:ea typeface="黑体" panose="02010609060101010101" pitchFamily="49" charset="-122"/>
              </a:rPr>
              <a:t>QTL</a:t>
            </a:r>
            <a:r>
              <a:rPr lang="zh-CN" altLang="zh-CN" sz="2800" dirty="0">
                <a:ea typeface="黑体" panose="02010609060101010101" pitchFamily="49" charset="-122"/>
              </a:rPr>
              <a:t>作图</a:t>
            </a:r>
            <a:r>
              <a:rPr lang="en-US" altLang="zh-CN" sz="2800" dirty="0">
                <a:ea typeface="黑体" panose="02010609060101010101" pitchFamily="49" charset="-122"/>
              </a:rPr>
              <a:t>, </a:t>
            </a:r>
            <a:r>
              <a:rPr lang="zh-CN" altLang="zh-CN" sz="2800" dirty="0">
                <a:ea typeface="黑体" panose="02010609060101010101" pitchFamily="49" charset="-122"/>
              </a:rPr>
              <a:t>进一步说明复合性状</a:t>
            </a:r>
            <a:r>
              <a:rPr lang="en-US" altLang="zh-CN" sz="2800" dirty="0">
                <a:ea typeface="黑体" panose="02010609060101010101" pitchFamily="49" charset="-122"/>
              </a:rPr>
              <a:t>QTL</a:t>
            </a:r>
            <a:r>
              <a:rPr lang="zh-CN" altLang="zh-CN" sz="2800" dirty="0">
                <a:ea typeface="黑体" panose="02010609060101010101" pitchFamily="49" charset="-122"/>
              </a:rPr>
              <a:t>定位中的这一现象</a:t>
            </a:r>
            <a:r>
              <a:rPr lang="en-US" altLang="zh-CN" sz="2800" dirty="0">
                <a:ea typeface="黑体" panose="02010609060101010101" pitchFamily="49" charset="-122"/>
              </a:rPr>
              <a:t>. </a:t>
            </a:r>
            <a:r>
              <a:rPr lang="zh-CN" altLang="zh-CN" sz="2800" dirty="0">
                <a:ea typeface="黑体" panose="02010609060101010101" pitchFamily="49" charset="-122"/>
              </a:rPr>
              <a:t>在此实例中</a:t>
            </a:r>
            <a:r>
              <a:rPr lang="en-US" altLang="zh-CN" sz="2800" dirty="0">
                <a:ea typeface="黑体" panose="02010609060101010101" pitchFamily="49" charset="-122"/>
              </a:rPr>
              <a:t>, </a:t>
            </a:r>
            <a:r>
              <a:rPr lang="zh-CN" altLang="zh-CN" sz="2800" dirty="0">
                <a:ea typeface="黑体" panose="02010609060101010101" pitchFamily="49" charset="-122"/>
              </a:rPr>
              <a:t>四种复合性状并非都具有生物学上的含义</a:t>
            </a:r>
            <a:r>
              <a:rPr lang="en-US" altLang="zh-CN" sz="2800" dirty="0">
                <a:ea typeface="黑体" panose="02010609060101010101" pitchFamily="49" charset="-122"/>
              </a:rPr>
              <a:t>, </a:t>
            </a:r>
            <a:r>
              <a:rPr lang="zh-CN" altLang="zh-CN" sz="2800" dirty="0">
                <a:ea typeface="黑体" panose="02010609060101010101" pitchFamily="49" charset="-122"/>
              </a:rPr>
              <a:t>仅用这些复合性状说明定位到的</a:t>
            </a:r>
            <a:r>
              <a:rPr lang="en-US" altLang="zh-CN" sz="2800" dirty="0">
                <a:ea typeface="黑体" panose="02010609060101010101" pitchFamily="49" charset="-122"/>
              </a:rPr>
              <a:t>QTL</a:t>
            </a:r>
            <a:r>
              <a:rPr lang="zh-CN" altLang="zh-CN" sz="2800" dirty="0">
                <a:ea typeface="黑体" panose="02010609060101010101" pitchFamily="49" charset="-122"/>
              </a:rPr>
              <a:t>与构成性状定位到的</a:t>
            </a:r>
            <a:r>
              <a:rPr lang="en-US" altLang="zh-CN" sz="2800" dirty="0">
                <a:ea typeface="黑体" panose="02010609060101010101" pitchFamily="49" charset="-122"/>
              </a:rPr>
              <a:t>QTL</a:t>
            </a:r>
            <a:r>
              <a:rPr lang="zh-CN" altLang="zh-CN" sz="2800" dirty="0">
                <a:ea typeface="黑体" panose="02010609060101010101" pitchFamily="49" charset="-122"/>
              </a:rPr>
              <a:t>之间的差异</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2641973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38138"/>
          </a:xfrm>
        </p:spPr>
        <p:txBody>
          <a:bodyPr>
            <a:noAutofit/>
          </a:bodyPr>
          <a:lstStyle/>
          <a:p>
            <a:r>
              <a:rPr lang="zh-CN" altLang="zh-CN" sz="3200" b="1" dirty="0">
                <a:latin typeface="+mn-lt"/>
                <a:ea typeface="黑体" panose="02010609060101010101" pitchFamily="49" charset="-122"/>
              </a:rPr>
              <a:t>一个玉米</a:t>
            </a:r>
            <a:r>
              <a:rPr lang="en-US" altLang="zh-CN" sz="3200" b="1" dirty="0">
                <a:latin typeface="+mn-lt"/>
                <a:ea typeface="黑体" panose="02010609060101010101" pitchFamily="49" charset="-122"/>
              </a:rPr>
              <a:t>RIL</a:t>
            </a:r>
            <a:r>
              <a:rPr lang="zh-CN" altLang="zh-CN" sz="3200" b="1" dirty="0">
                <a:latin typeface="+mn-lt"/>
                <a:ea typeface="黑体" panose="02010609060101010101" pitchFamily="49" charset="-122"/>
              </a:rPr>
              <a:t>群体中雄穗开花期和雌穗开花期表型数据之间的相关性</a:t>
            </a:r>
            <a:endParaRPr lang="zh-CN" altLang="en-US" sz="3200" b="1" dirty="0">
              <a:latin typeface="+mn-lt"/>
              <a:ea typeface="黑体" panose="02010609060101010101" pitchFamily="49" charset="-122"/>
            </a:endParaRPr>
          </a:p>
        </p:txBody>
      </p:sp>
      <p:sp>
        <p:nvSpPr>
          <p:cNvPr id="3" name="内容占位符 2"/>
          <p:cNvSpPr>
            <a:spLocks noGrp="1"/>
          </p:cNvSpPr>
          <p:nvPr>
            <p:ph idx="1"/>
          </p:nvPr>
        </p:nvSpPr>
        <p:spPr>
          <a:xfrm>
            <a:off x="375537" y="4077072"/>
            <a:ext cx="4484495" cy="1368152"/>
          </a:xfrm>
        </p:spPr>
        <p:txBody>
          <a:bodyPr>
            <a:noAutofit/>
          </a:bodyPr>
          <a:lstStyle/>
          <a:p>
            <a:r>
              <a:rPr lang="zh-CN" altLang="zh-CN" sz="2400" dirty="0" smtClean="0">
                <a:ea typeface="黑体" panose="02010609060101010101" pitchFamily="49" charset="-122"/>
              </a:rPr>
              <a:t>这</a:t>
            </a:r>
            <a:r>
              <a:rPr lang="zh-CN" altLang="zh-CN" sz="2400" dirty="0">
                <a:ea typeface="黑体" panose="02010609060101010101" pitchFamily="49" charset="-122"/>
              </a:rPr>
              <a:t>两个构成性状之间的相关系数为</a:t>
            </a:r>
            <a:r>
              <a:rPr lang="en-US" altLang="zh-CN" sz="2400" dirty="0" smtClean="0">
                <a:ea typeface="黑体" panose="02010609060101010101" pitchFamily="49" charset="-122"/>
              </a:rPr>
              <a:t>0.75, </a:t>
            </a:r>
            <a:r>
              <a:rPr lang="zh-CN" altLang="zh-CN" sz="2400" dirty="0">
                <a:ea typeface="黑体" panose="02010609060101010101" pitchFamily="49" charset="-122"/>
              </a:rPr>
              <a:t>说明两个构成性状之间存在高度的正相关</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4005064"/>
            <a:ext cx="3957811" cy="2820149"/>
          </a:xfrm>
          <a:prstGeom prst="rect">
            <a:avLst/>
          </a:prstGeom>
          <a:noFill/>
          <a:ln>
            <a:noFill/>
          </a:ln>
        </p:spPr>
      </p:pic>
      <p:sp>
        <p:nvSpPr>
          <p:cNvPr id="6" name="内容占位符 2"/>
          <p:cNvSpPr txBox="1">
            <a:spLocks/>
          </p:cNvSpPr>
          <p:nvPr/>
        </p:nvSpPr>
        <p:spPr>
          <a:xfrm>
            <a:off x="395536" y="1340768"/>
            <a:ext cx="8208912" cy="27363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zh-CN" sz="2400" dirty="0" smtClean="0">
                <a:ea typeface="黑体" panose="02010609060101010101" pitchFamily="49" charset="-122"/>
              </a:rPr>
              <a:t>该玉米</a:t>
            </a:r>
            <a:r>
              <a:rPr lang="en-US" altLang="zh-CN" sz="2400" dirty="0" smtClean="0">
                <a:ea typeface="黑体" panose="02010609060101010101" pitchFamily="49" charset="-122"/>
              </a:rPr>
              <a:t>RIL</a:t>
            </a:r>
            <a:r>
              <a:rPr lang="zh-CN" altLang="zh-CN" sz="2400" dirty="0" smtClean="0">
                <a:ea typeface="黑体" panose="02010609060101010101" pitchFamily="49" charset="-122"/>
              </a:rPr>
              <a:t>群体包括</a:t>
            </a:r>
            <a:r>
              <a:rPr lang="en-US" altLang="zh-CN" sz="2400" dirty="0" smtClean="0">
                <a:ea typeface="黑体" panose="02010609060101010101" pitchFamily="49" charset="-122"/>
              </a:rPr>
              <a:t>187</a:t>
            </a:r>
            <a:r>
              <a:rPr lang="zh-CN" altLang="zh-CN" sz="2400" dirty="0" smtClean="0">
                <a:ea typeface="黑体" panose="02010609060101010101" pitchFamily="49" charset="-122"/>
              </a:rPr>
              <a:t>个</a:t>
            </a:r>
            <a:r>
              <a:rPr lang="en-US" altLang="zh-CN" sz="2400" dirty="0" smtClean="0">
                <a:ea typeface="黑体" panose="02010609060101010101" pitchFamily="49" charset="-122"/>
              </a:rPr>
              <a:t>RIL</a:t>
            </a:r>
            <a:r>
              <a:rPr lang="zh-CN" altLang="zh-CN" sz="2400" dirty="0" smtClean="0">
                <a:ea typeface="黑体" panose="02010609060101010101" pitchFamily="49" charset="-122"/>
              </a:rPr>
              <a:t>家系</a:t>
            </a:r>
            <a:r>
              <a:rPr lang="en-US" altLang="zh-CN" sz="2400" dirty="0" smtClean="0">
                <a:ea typeface="黑体" panose="02010609060101010101" pitchFamily="49" charset="-122"/>
              </a:rPr>
              <a:t>, </a:t>
            </a:r>
            <a:r>
              <a:rPr lang="zh-CN" altLang="zh-CN" sz="2400" dirty="0" smtClean="0">
                <a:ea typeface="黑体" panose="02010609060101010101" pitchFamily="49" charset="-122"/>
              </a:rPr>
              <a:t>使用</a:t>
            </a:r>
            <a:r>
              <a:rPr lang="en-US" altLang="zh-CN" sz="2400" dirty="0" smtClean="0">
                <a:ea typeface="黑体" panose="02010609060101010101" pitchFamily="49" charset="-122"/>
              </a:rPr>
              <a:t>756</a:t>
            </a:r>
            <a:r>
              <a:rPr lang="zh-CN" altLang="zh-CN" sz="2400" dirty="0" smtClean="0">
                <a:ea typeface="黑体" panose="02010609060101010101" pitchFamily="49" charset="-122"/>
              </a:rPr>
              <a:t>个多态性标记进行基因型鉴定</a:t>
            </a:r>
            <a:r>
              <a:rPr lang="en-US" altLang="zh-CN" sz="2400" dirty="0" smtClean="0">
                <a:ea typeface="黑体" panose="02010609060101010101" pitchFamily="49" charset="-122"/>
              </a:rPr>
              <a:t>. </a:t>
            </a:r>
            <a:r>
              <a:rPr lang="zh-CN" altLang="zh-CN" sz="2400" dirty="0" smtClean="0">
                <a:ea typeface="黑体" panose="02010609060101010101" pitchFamily="49" charset="-122"/>
              </a:rPr>
              <a:t>建立的遗传图谱总长为</a:t>
            </a:r>
            <a:r>
              <a:rPr lang="en-US" altLang="zh-CN" sz="2400" dirty="0" smtClean="0">
                <a:ea typeface="黑体" panose="02010609060101010101" pitchFamily="49" charset="-122"/>
              </a:rPr>
              <a:t>1380.8cM, </a:t>
            </a:r>
            <a:r>
              <a:rPr lang="zh-CN" altLang="zh-CN" sz="2400" dirty="0" smtClean="0">
                <a:ea typeface="黑体" panose="02010609060101010101" pitchFamily="49" charset="-122"/>
              </a:rPr>
              <a:t>覆盖玉米的</a:t>
            </a:r>
            <a:r>
              <a:rPr lang="en-US" altLang="zh-CN" sz="2400" dirty="0" smtClean="0">
                <a:ea typeface="黑体" panose="02010609060101010101" pitchFamily="49" charset="-122"/>
              </a:rPr>
              <a:t>10</a:t>
            </a:r>
            <a:r>
              <a:rPr lang="zh-CN" altLang="zh-CN" sz="2400" dirty="0" smtClean="0">
                <a:ea typeface="黑体" panose="02010609060101010101" pitchFamily="49" charset="-122"/>
              </a:rPr>
              <a:t>条染色体</a:t>
            </a:r>
            <a:r>
              <a:rPr lang="en-US" altLang="zh-CN" sz="2400" dirty="0" smtClean="0">
                <a:ea typeface="黑体" panose="02010609060101010101" pitchFamily="49" charset="-122"/>
              </a:rPr>
              <a:t>, </a:t>
            </a:r>
            <a:r>
              <a:rPr lang="zh-CN" altLang="zh-CN" sz="2400" dirty="0" smtClean="0">
                <a:ea typeface="黑体" panose="02010609060101010101" pitchFamily="49" charset="-122"/>
              </a:rPr>
              <a:t>标记之间的平均间距是</a:t>
            </a:r>
            <a:r>
              <a:rPr lang="en-US" altLang="zh-CN" sz="2400" dirty="0" smtClean="0">
                <a:ea typeface="黑体" panose="02010609060101010101" pitchFamily="49" charset="-122"/>
              </a:rPr>
              <a:t>1.85cM. </a:t>
            </a:r>
          </a:p>
          <a:p>
            <a:r>
              <a:rPr lang="zh-CN" altLang="zh-CN" sz="2400" dirty="0" smtClean="0">
                <a:ea typeface="黑体" panose="02010609060101010101" pitchFamily="49" charset="-122"/>
              </a:rPr>
              <a:t>构成性状</a:t>
            </a:r>
            <a:r>
              <a:rPr lang="en-US" altLang="zh-CN" sz="2400" dirty="0" smtClean="0">
                <a:ea typeface="黑体" panose="02010609060101010101" pitchFamily="49" charset="-122"/>
              </a:rPr>
              <a:t>I</a:t>
            </a:r>
            <a:r>
              <a:rPr lang="zh-CN" altLang="zh-CN" sz="2400" dirty="0" smtClean="0">
                <a:ea typeface="黑体" panose="02010609060101010101" pitchFamily="49" charset="-122"/>
              </a:rPr>
              <a:t>是玉米雌花的开花时间</a:t>
            </a:r>
            <a:r>
              <a:rPr lang="en-US" altLang="zh-CN" sz="2400" dirty="0" smtClean="0">
                <a:ea typeface="黑体" panose="02010609060101010101" pitchFamily="49" charset="-122"/>
              </a:rPr>
              <a:t> (</a:t>
            </a:r>
            <a:r>
              <a:rPr lang="zh-CN" altLang="zh-CN" sz="2400" dirty="0" smtClean="0">
                <a:ea typeface="黑体" panose="02010609060101010101" pitchFamily="49" charset="-122"/>
              </a:rPr>
              <a:t>也称吐丝期</a:t>
            </a:r>
            <a:r>
              <a:rPr lang="en-US" altLang="zh-CN" sz="2400" dirty="0" smtClean="0">
                <a:ea typeface="黑体" panose="02010609060101010101" pitchFamily="49" charset="-122"/>
              </a:rPr>
              <a:t>), </a:t>
            </a:r>
            <a:r>
              <a:rPr lang="zh-CN" altLang="zh-CN" sz="2400" dirty="0" smtClean="0">
                <a:ea typeface="黑体" panose="02010609060101010101" pitchFamily="49" charset="-122"/>
              </a:rPr>
              <a:t>构成性状</a:t>
            </a:r>
            <a:r>
              <a:rPr lang="en-US" altLang="zh-CN" sz="2400" dirty="0" smtClean="0">
                <a:ea typeface="黑体" panose="02010609060101010101" pitchFamily="49" charset="-122"/>
              </a:rPr>
              <a:t>II</a:t>
            </a:r>
            <a:r>
              <a:rPr lang="zh-CN" altLang="zh-CN" sz="2400" dirty="0" smtClean="0">
                <a:ea typeface="黑体" panose="02010609060101010101" pitchFamily="49" charset="-122"/>
              </a:rPr>
              <a:t>是玉米雄花的开花时间</a:t>
            </a:r>
            <a:r>
              <a:rPr lang="en-US" altLang="zh-CN" sz="2400" dirty="0" smtClean="0">
                <a:ea typeface="黑体" panose="02010609060101010101" pitchFamily="49" charset="-122"/>
              </a:rPr>
              <a:t> (</a:t>
            </a:r>
            <a:r>
              <a:rPr lang="zh-CN" altLang="zh-CN" sz="2400" dirty="0" smtClean="0">
                <a:ea typeface="黑体" panose="02010609060101010101" pitchFamily="49" charset="-122"/>
              </a:rPr>
              <a:t>也称散粉期</a:t>
            </a:r>
            <a:r>
              <a:rPr lang="en-US" altLang="zh-CN" sz="2400" dirty="0" smtClean="0">
                <a:ea typeface="黑体" panose="02010609060101010101" pitchFamily="49" charset="-122"/>
              </a:rPr>
              <a:t>). </a:t>
            </a:r>
            <a:r>
              <a:rPr lang="zh-CN" altLang="zh-CN" sz="2400" dirty="0" smtClean="0">
                <a:ea typeface="黑体" panose="02010609060101010101" pitchFamily="49" charset="-122"/>
              </a:rPr>
              <a:t>构成性状</a:t>
            </a:r>
            <a:r>
              <a:rPr lang="en-US" altLang="zh-CN" sz="2400" dirty="0" smtClean="0">
                <a:ea typeface="黑体" panose="02010609060101010101" pitchFamily="49" charset="-122"/>
              </a:rPr>
              <a:t>I</a:t>
            </a:r>
            <a:r>
              <a:rPr lang="zh-CN" altLang="zh-CN" sz="2400" dirty="0" smtClean="0">
                <a:ea typeface="黑体" panose="02010609060101010101" pitchFamily="49" charset="-122"/>
              </a:rPr>
              <a:t>的最小值是</a:t>
            </a:r>
            <a:r>
              <a:rPr lang="en-US" altLang="zh-CN" sz="2400" dirty="0" smtClean="0">
                <a:ea typeface="黑体" panose="02010609060101010101" pitchFamily="49" charset="-122"/>
              </a:rPr>
              <a:t>73.44, </a:t>
            </a:r>
            <a:r>
              <a:rPr lang="zh-CN" altLang="zh-CN" sz="2400" dirty="0" smtClean="0">
                <a:ea typeface="黑体" panose="02010609060101010101" pitchFamily="49" charset="-122"/>
              </a:rPr>
              <a:t>均值是</a:t>
            </a:r>
            <a:r>
              <a:rPr lang="en-US" altLang="zh-CN" sz="2400" dirty="0" smtClean="0">
                <a:ea typeface="黑体" panose="02010609060101010101" pitchFamily="49" charset="-122"/>
              </a:rPr>
              <a:t>81.47, </a:t>
            </a:r>
            <a:r>
              <a:rPr lang="zh-CN" altLang="zh-CN" sz="2400" dirty="0" smtClean="0">
                <a:ea typeface="黑体" panose="02010609060101010101" pitchFamily="49" charset="-122"/>
              </a:rPr>
              <a:t>最大值是</a:t>
            </a:r>
            <a:r>
              <a:rPr lang="en-US" altLang="zh-CN" sz="2400" dirty="0" smtClean="0">
                <a:ea typeface="黑体" panose="02010609060101010101" pitchFamily="49" charset="-122"/>
              </a:rPr>
              <a:t>91.11. </a:t>
            </a:r>
            <a:r>
              <a:rPr lang="zh-CN" altLang="zh-CN" sz="2400" dirty="0" smtClean="0">
                <a:ea typeface="黑体" panose="02010609060101010101" pitchFamily="49" charset="-122"/>
              </a:rPr>
              <a:t>构成性状</a:t>
            </a:r>
            <a:r>
              <a:rPr lang="en-US" altLang="zh-CN" sz="2400" dirty="0" smtClean="0">
                <a:ea typeface="黑体" panose="02010609060101010101" pitchFamily="49" charset="-122"/>
              </a:rPr>
              <a:t>II</a:t>
            </a:r>
            <a:r>
              <a:rPr lang="zh-CN" altLang="zh-CN" sz="2400" dirty="0" smtClean="0">
                <a:ea typeface="黑体" panose="02010609060101010101" pitchFamily="49" charset="-122"/>
              </a:rPr>
              <a:t>的最小值是</a:t>
            </a:r>
            <a:r>
              <a:rPr lang="en-US" altLang="zh-CN" sz="2400" dirty="0" smtClean="0">
                <a:ea typeface="黑体" panose="02010609060101010101" pitchFamily="49" charset="-122"/>
              </a:rPr>
              <a:t>72.50, </a:t>
            </a:r>
            <a:r>
              <a:rPr lang="zh-CN" altLang="zh-CN" sz="2400" dirty="0" smtClean="0">
                <a:ea typeface="黑体" panose="02010609060101010101" pitchFamily="49" charset="-122"/>
              </a:rPr>
              <a:t>均值是</a:t>
            </a:r>
            <a:r>
              <a:rPr lang="en-US" altLang="zh-CN" sz="2400" dirty="0" smtClean="0">
                <a:ea typeface="黑体" panose="02010609060101010101" pitchFamily="49" charset="-122"/>
              </a:rPr>
              <a:t>78.40, </a:t>
            </a:r>
            <a:r>
              <a:rPr lang="zh-CN" altLang="zh-CN" sz="2400" dirty="0" smtClean="0">
                <a:ea typeface="黑体" panose="02010609060101010101" pitchFamily="49" charset="-122"/>
              </a:rPr>
              <a:t>最大值是</a:t>
            </a:r>
            <a:r>
              <a:rPr lang="en-US" altLang="zh-CN" sz="2400" dirty="0" smtClean="0">
                <a:ea typeface="黑体" panose="02010609060101010101" pitchFamily="49" charset="-122"/>
              </a:rPr>
              <a:t>86.78. </a:t>
            </a:r>
          </a:p>
        </p:txBody>
      </p:sp>
    </p:spTree>
    <p:extLst>
      <p:ext uri="{BB962C8B-B14F-4D97-AF65-F5344CB8AC3E}">
        <p14:creationId xmlns:p14="http://schemas.microsoft.com/office/powerpoint/2010/main" val="1392397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ea typeface="黑体" panose="02010609060101010101" pitchFamily="49" charset="-122"/>
              </a:rPr>
              <a:t>第七章 </a:t>
            </a:r>
            <a:r>
              <a:rPr lang="en-US" altLang="zh-CN" b="1" dirty="0">
                <a:ea typeface="黑体" panose="02010609060101010101" pitchFamily="49" charset="-122"/>
              </a:rPr>
              <a:t>QTL</a:t>
            </a:r>
            <a:r>
              <a:rPr lang="zh-CN" altLang="en-US" b="1" dirty="0">
                <a:ea typeface="黑体" panose="02010609060101010101" pitchFamily="49" charset="-122"/>
              </a:rPr>
              <a:t>作图中的其它常见问题</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sz="2800" dirty="0" smtClean="0">
                <a:ea typeface="黑体" panose="02010609060101010101" pitchFamily="49" charset="-122"/>
              </a:rPr>
              <a:t>§</a:t>
            </a:r>
            <a:r>
              <a:rPr lang="en-US" altLang="zh-CN" sz="2800" dirty="0">
                <a:ea typeface="黑体" panose="02010609060101010101" pitchFamily="49" charset="-122"/>
              </a:rPr>
              <a:t>7.1 QTL</a:t>
            </a:r>
            <a:r>
              <a:rPr lang="zh-CN" altLang="en-US" sz="2800" dirty="0">
                <a:ea typeface="黑体" panose="02010609060101010101" pitchFamily="49" charset="-122"/>
              </a:rPr>
              <a:t>遗传方差和贡献率的</a:t>
            </a:r>
            <a:r>
              <a:rPr lang="zh-CN" altLang="en-US" sz="2800" dirty="0" smtClean="0">
                <a:ea typeface="黑体" panose="02010609060101010101" pitchFamily="49" charset="-122"/>
              </a:rPr>
              <a:t>计算</a:t>
            </a:r>
            <a:endParaRPr lang="en-US" altLang="zh-CN" sz="2800" dirty="0">
              <a:ea typeface="黑体" panose="02010609060101010101" pitchFamily="49" charset="-122"/>
            </a:endParaRPr>
          </a:p>
          <a:p>
            <a:r>
              <a:rPr lang="en-US" altLang="zh-CN" sz="2800" dirty="0" smtClean="0">
                <a:ea typeface="黑体" panose="02010609060101010101" pitchFamily="49" charset="-122"/>
              </a:rPr>
              <a:t>§</a:t>
            </a:r>
            <a:r>
              <a:rPr lang="en-US" altLang="zh-CN" sz="2800" dirty="0">
                <a:ea typeface="黑体" panose="02010609060101010101" pitchFamily="49" charset="-122"/>
              </a:rPr>
              <a:t>7.2 </a:t>
            </a:r>
            <a:r>
              <a:rPr lang="zh-CN" altLang="en-US" sz="2800" dirty="0">
                <a:ea typeface="黑体" panose="02010609060101010101" pitchFamily="49" charset="-122"/>
              </a:rPr>
              <a:t>复合性状的</a:t>
            </a:r>
            <a:r>
              <a:rPr lang="en-US" altLang="zh-CN" sz="2800" dirty="0">
                <a:ea typeface="黑体" panose="02010609060101010101" pitchFamily="49" charset="-122"/>
              </a:rPr>
              <a:t>QTL</a:t>
            </a:r>
            <a:r>
              <a:rPr lang="zh-CN" altLang="en-US" sz="2800" dirty="0" smtClean="0">
                <a:ea typeface="黑体" panose="02010609060101010101" pitchFamily="49" charset="-122"/>
              </a:rPr>
              <a:t>作图</a:t>
            </a:r>
            <a:endParaRPr lang="en-US" altLang="zh-CN" sz="2800" dirty="0">
              <a:ea typeface="黑体" panose="02010609060101010101" pitchFamily="49" charset="-122"/>
            </a:endParaRPr>
          </a:p>
          <a:p>
            <a:r>
              <a:rPr lang="en-US" altLang="zh-CN" sz="2800" dirty="0" smtClean="0">
                <a:ea typeface="黑体" panose="02010609060101010101" pitchFamily="49" charset="-122"/>
              </a:rPr>
              <a:t>§</a:t>
            </a:r>
            <a:r>
              <a:rPr lang="en-US" altLang="zh-CN" sz="2800" dirty="0">
                <a:ea typeface="黑体" panose="02010609060101010101" pitchFamily="49" charset="-122"/>
              </a:rPr>
              <a:t>7.3 </a:t>
            </a:r>
            <a:r>
              <a:rPr lang="zh-CN" altLang="en-US" sz="2800" dirty="0">
                <a:ea typeface="黑体" panose="02010609060101010101" pitchFamily="49" charset="-122"/>
              </a:rPr>
              <a:t>加密标记对</a:t>
            </a:r>
            <a:r>
              <a:rPr lang="en-US" altLang="zh-CN" sz="2800" dirty="0">
                <a:ea typeface="黑体" panose="02010609060101010101" pitchFamily="49" charset="-122"/>
              </a:rPr>
              <a:t>QTL</a:t>
            </a:r>
            <a:r>
              <a:rPr lang="zh-CN" altLang="en-US" sz="2800" dirty="0">
                <a:ea typeface="黑体" panose="02010609060101010101" pitchFamily="49" charset="-122"/>
              </a:rPr>
              <a:t>检测功效的</a:t>
            </a:r>
            <a:r>
              <a:rPr lang="zh-CN" altLang="en-US" sz="2800" dirty="0" smtClean="0">
                <a:ea typeface="黑体" panose="02010609060101010101" pitchFamily="49" charset="-122"/>
              </a:rPr>
              <a:t>影响</a:t>
            </a:r>
            <a:endParaRPr lang="en-US" altLang="zh-CN" sz="2800" dirty="0">
              <a:ea typeface="黑体" panose="02010609060101010101" pitchFamily="49" charset="-122"/>
            </a:endParaRPr>
          </a:p>
          <a:p>
            <a:r>
              <a:rPr lang="en-US" altLang="zh-CN" sz="2800" dirty="0" smtClean="0">
                <a:ea typeface="黑体" panose="02010609060101010101" pitchFamily="49" charset="-122"/>
              </a:rPr>
              <a:t>§</a:t>
            </a:r>
            <a:r>
              <a:rPr lang="en-US" altLang="zh-CN" sz="2800" dirty="0">
                <a:ea typeface="黑体" panose="02010609060101010101" pitchFamily="49" charset="-122"/>
              </a:rPr>
              <a:t>7.4 </a:t>
            </a:r>
            <a:r>
              <a:rPr lang="zh-CN" altLang="en-US" sz="2800" dirty="0">
                <a:ea typeface="黑体" panose="02010609060101010101" pitchFamily="49" charset="-122"/>
              </a:rPr>
              <a:t>缺失标记的填补以及缺失对</a:t>
            </a:r>
            <a:r>
              <a:rPr lang="en-US" altLang="zh-CN" sz="2800" dirty="0">
                <a:ea typeface="黑体" panose="02010609060101010101" pitchFamily="49" charset="-122"/>
              </a:rPr>
              <a:t>QTL</a:t>
            </a:r>
            <a:r>
              <a:rPr lang="zh-CN" altLang="en-US" sz="2800" dirty="0">
                <a:ea typeface="黑体" panose="02010609060101010101" pitchFamily="49" charset="-122"/>
              </a:rPr>
              <a:t>作图的</a:t>
            </a:r>
            <a:r>
              <a:rPr lang="zh-CN" altLang="en-US" sz="2800" dirty="0" smtClean="0">
                <a:ea typeface="黑体" panose="02010609060101010101" pitchFamily="49" charset="-122"/>
              </a:rPr>
              <a:t>影响</a:t>
            </a:r>
            <a:endParaRPr lang="en-US" altLang="zh-CN" sz="2800" dirty="0">
              <a:ea typeface="黑体" panose="02010609060101010101" pitchFamily="49" charset="-122"/>
            </a:endParaRPr>
          </a:p>
          <a:p>
            <a:r>
              <a:rPr lang="en-US" altLang="zh-CN" sz="2800" dirty="0" smtClean="0">
                <a:ea typeface="黑体" panose="02010609060101010101" pitchFamily="49" charset="-122"/>
              </a:rPr>
              <a:t>§</a:t>
            </a:r>
            <a:r>
              <a:rPr lang="en-US" altLang="zh-CN" sz="2800" dirty="0">
                <a:ea typeface="黑体" panose="02010609060101010101" pitchFamily="49" charset="-122"/>
              </a:rPr>
              <a:t>7.5 </a:t>
            </a:r>
            <a:r>
              <a:rPr lang="zh-CN" altLang="en-US" sz="2800" dirty="0">
                <a:ea typeface="黑体" panose="02010609060101010101" pitchFamily="49" charset="-122"/>
              </a:rPr>
              <a:t>奇异分离对遗传研究的</a:t>
            </a:r>
            <a:r>
              <a:rPr lang="zh-CN" altLang="en-US" sz="2800" dirty="0" smtClean="0">
                <a:ea typeface="黑体" panose="02010609060101010101" pitchFamily="49" charset="-122"/>
              </a:rPr>
              <a:t>影响</a:t>
            </a:r>
            <a:endParaRPr lang="en-US" altLang="zh-CN" sz="2800" dirty="0">
              <a:ea typeface="黑体" panose="02010609060101010101" pitchFamily="49" charset="-122"/>
            </a:endParaRPr>
          </a:p>
          <a:p>
            <a:r>
              <a:rPr lang="en-US" altLang="zh-CN" sz="2800" dirty="0" smtClean="0">
                <a:ea typeface="黑体" panose="02010609060101010101" pitchFamily="49" charset="-122"/>
              </a:rPr>
              <a:t>§</a:t>
            </a:r>
            <a:r>
              <a:rPr lang="en-US" altLang="zh-CN" sz="2800" dirty="0">
                <a:ea typeface="黑体" panose="02010609060101010101" pitchFamily="49" charset="-122"/>
              </a:rPr>
              <a:t>7.6 </a:t>
            </a:r>
            <a:r>
              <a:rPr lang="zh-CN" altLang="en-US" sz="2800" dirty="0">
                <a:ea typeface="黑体" panose="02010609060101010101" pitchFamily="49" charset="-122"/>
              </a:rPr>
              <a:t>数量性状表型分布的非正态</a:t>
            </a:r>
            <a:r>
              <a:rPr lang="zh-CN" altLang="en-US" sz="2800" dirty="0" smtClean="0">
                <a:ea typeface="黑体" panose="02010609060101010101" pitchFamily="49" charset="-122"/>
              </a:rPr>
              <a:t>性</a:t>
            </a:r>
            <a:endParaRPr lang="en-US" altLang="zh-CN" sz="2800" dirty="0">
              <a:ea typeface="黑体" panose="02010609060101010101" pitchFamily="49" charset="-122"/>
            </a:endParaRPr>
          </a:p>
        </p:txBody>
      </p:sp>
    </p:spTree>
    <p:extLst>
      <p:ext uri="{BB962C8B-B14F-4D97-AF65-F5344CB8AC3E}">
        <p14:creationId xmlns:p14="http://schemas.microsoft.com/office/powerpoint/2010/main" val="396296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zh-CN" sz="3200" b="1" dirty="0">
                <a:latin typeface="黑体" panose="02010609060101010101" pitchFamily="49" charset="-122"/>
                <a:ea typeface="黑体" panose="02010609060101010101" pitchFamily="49" charset="-122"/>
              </a:rPr>
              <a:t>两个构成性状</a:t>
            </a:r>
            <a:r>
              <a:rPr lang="en-US" altLang="zh-CN" sz="3200" b="1" dirty="0">
                <a:latin typeface="黑体" panose="02010609060101010101" pitchFamily="49" charset="-122"/>
                <a:ea typeface="黑体" panose="02010609060101010101" pitchFamily="49" charset="-122"/>
              </a:rPr>
              <a:t> (</a:t>
            </a:r>
            <a:r>
              <a:rPr lang="zh-CN" altLang="zh-CN" sz="3200" b="1" dirty="0">
                <a:latin typeface="黑体" panose="02010609060101010101" pitchFamily="49" charset="-122"/>
                <a:ea typeface="黑体" panose="02010609060101010101" pitchFamily="49" charset="-122"/>
              </a:rPr>
              <a:t>吐丝期和散粉期</a:t>
            </a:r>
            <a:r>
              <a:rPr lang="en-US" altLang="zh-CN" sz="3200" b="1" dirty="0" smtClean="0">
                <a:latin typeface="黑体" panose="02010609060101010101" pitchFamily="49" charset="-122"/>
                <a:ea typeface="黑体" panose="02010609060101010101" pitchFamily="49" charset="-122"/>
              </a:rPr>
              <a:t>)</a:t>
            </a:r>
            <a:r>
              <a:rPr lang="zh-CN" altLang="zh-CN" sz="3200" b="1" dirty="0" smtClean="0">
                <a:latin typeface="黑体" panose="02010609060101010101" pitchFamily="49" charset="-122"/>
                <a:ea typeface="黑体" panose="02010609060101010101" pitchFamily="49" charset="-122"/>
              </a:rPr>
              <a:t>的作图结果</a:t>
            </a:r>
            <a:endParaRPr lang="zh-CN" altLang="en-US" sz="3200" b="1" dirty="0">
              <a:latin typeface="黑体" panose="02010609060101010101" pitchFamily="49" charset="-122"/>
              <a:ea typeface="黑体" panose="02010609060101010101" pitchFamily="49"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254168431"/>
              </p:ext>
            </p:extLst>
          </p:nvPr>
        </p:nvGraphicFramePr>
        <p:xfrm>
          <a:off x="206597" y="980728"/>
          <a:ext cx="8685883" cy="5486400"/>
        </p:xfrm>
        <a:graphic>
          <a:graphicData uri="http://schemas.openxmlformats.org/drawingml/2006/table">
            <a:tbl>
              <a:tblPr firstRow="1" firstCol="1" bandRow="1">
                <a:tableStyleId>{5C22544A-7EE6-4342-B048-85BDC9FD1C3A}</a:tableStyleId>
              </a:tblPr>
              <a:tblGrid>
                <a:gridCol w="987711"/>
                <a:gridCol w="1301179"/>
                <a:gridCol w="1124585"/>
                <a:gridCol w="1538923"/>
                <a:gridCol w="1033526"/>
                <a:gridCol w="1522859"/>
                <a:gridCol w="1177100"/>
              </a:tblGrid>
              <a:tr h="134620">
                <a:tc>
                  <a:txBody>
                    <a:bodyPr/>
                    <a:lstStyle/>
                    <a:p>
                      <a:pPr indent="8255" algn="l">
                        <a:spcAft>
                          <a:spcPts val="0"/>
                        </a:spcAft>
                      </a:pPr>
                      <a:r>
                        <a:rPr lang="zh-CN" sz="2400" kern="100" dirty="0">
                          <a:effectLst/>
                          <a:latin typeface="+mn-lt"/>
                          <a:ea typeface="黑体" panose="02010609060101010101" pitchFamily="49" charset="-122"/>
                        </a:rPr>
                        <a:t>性状</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400" kern="100">
                          <a:effectLst/>
                          <a:latin typeface="+mn-lt"/>
                          <a:ea typeface="黑体" panose="02010609060101010101" pitchFamily="49" charset="-122"/>
                        </a:rPr>
                        <a:t>QTL</a:t>
                      </a:r>
                      <a:r>
                        <a:rPr lang="zh-CN" sz="2400" kern="100">
                          <a:effectLst/>
                          <a:latin typeface="+mn-lt"/>
                          <a:ea typeface="黑体" panose="02010609060101010101" pitchFamily="49" charset="-122"/>
                        </a:rPr>
                        <a:t>编号</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2400" kern="100">
                          <a:effectLst/>
                          <a:latin typeface="+mn-lt"/>
                          <a:ea typeface="黑体" panose="02010609060101010101" pitchFamily="49" charset="-122"/>
                        </a:rPr>
                        <a:t>染色体</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2400" kern="100" dirty="0">
                          <a:effectLst/>
                          <a:latin typeface="+mn-lt"/>
                          <a:ea typeface="黑体" panose="02010609060101010101" pitchFamily="49" charset="-122"/>
                        </a:rPr>
                        <a:t>位置</a:t>
                      </a:r>
                      <a:r>
                        <a:rPr lang="en-US" sz="2400" kern="100" dirty="0">
                          <a:effectLst/>
                          <a:latin typeface="+mn-lt"/>
                          <a:ea typeface="黑体" panose="02010609060101010101" pitchFamily="49" charset="-122"/>
                        </a:rPr>
                        <a:t> (</a:t>
                      </a:r>
                      <a:r>
                        <a:rPr lang="en-US" sz="2400" kern="100" dirty="0" err="1">
                          <a:effectLst/>
                          <a:latin typeface="+mn-lt"/>
                          <a:ea typeface="黑体" panose="02010609060101010101" pitchFamily="49" charset="-122"/>
                        </a:rPr>
                        <a:t>cM</a:t>
                      </a:r>
                      <a:r>
                        <a:rPr lang="en-US" sz="2400" kern="10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LOD</a:t>
                      </a:r>
                      <a:r>
                        <a:rPr lang="zh-CN" sz="2400" kern="100">
                          <a:effectLst/>
                          <a:latin typeface="+mn-lt"/>
                          <a:ea typeface="黑体" panose="02010609060101010101" pitchFamily="49" charset="-122"/>
                        </a:rPr>
                        <a:t>值</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2400" kern="100">
                          <a:effectLst/>
                          <a:latin typeface="+mn-lt"/>
                          <a:ea typeface="黑体" panose="02010609060101010101" pitchFamily="49" charset="-122"/>
                        </a:rPr>
                        <a:t>加性效应</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PVE (%)</a:t>
                      </a:r>
                      <a:endParaRPr lang="zh-CN" sz="2400" kern="100">
                        <a:effectLst/>
                        <a:latin typeface="+mn-lt"/>
                        <a:ea typeface="黑体" panose="02010609060101010101" pitchFamily="49" charset="-122"/>
                        <a:cs typeface="Times New Roman"/>
                      </a:endParaRPr>
                    </a:p>
                  </a:txBody>
                  <a:tcPr marL="68580" marR="68580" marT="0" marB="0" anchor="ctr"/>
                </a:tc>
              </a:tr>
              <a:tr h="0">
                <a:tc rowSpan="7">
                  <a:txBody>
                    <a:bodyPr/>
                    <a:lstStyle/>
                    <a:p>
                      <a:pPr algn="l">
                        <a:spcAft>
                          <a:spcPts val="0"/>
                        </a:spcAft>
                      </a:pPr>
                      <a:r>
                        <a:rPr lang="zh-CN" sz="2400" b="1" kern="100" dirty="0">
                          <a:effectLst/>
                          <a:latin typeface="+mn-lt"/>
                          <a:ea typeface="黑体" panose="02010609060101010101" pitchFamily="49" charset="-122"/>
                        </a:rPr>
                        <a:t>构成性状</a:t>
                      </a:r>
                      <a:r>
                        <a:rPr lang="en-US" sz="2400" b="1" kern="100" dirty="0">
                          <a:effectLst/>
                          <a:latin typeface="+mn-lt"/>
                          <a:ea typeface="黑体" panose="02010609060101010101" pitchFamily="49" charset="-122"/>
                        </a:rPr>
                        <a:t>I (</a:t>
                      </a:r>
                      <a:r>
                        <a:rPr lang="zh-CN" sz="2400" b="1" kern="100" dirty="0">
                          <a:effectLst/>
                          <a:latin typeface="+mn-lt"/>
                          <a:ea typeface="黑体" panose="02010609060101010101" pitchFamily="49" charset="-122"/>
                        </a:rPr>
                        <a:t>吐丝期</a:t>
                      </a:r>
                      <a:r>
                        <a:rPr lang="en-US" sz="2400" b="1" kern="100" dirty="0">
                          <a:effectLst/>
                          <a:latin typeface="+mn-lt"/>
                          <a:ea typeface="黑体" panose="02010609060101010101" pitchFamily="49" charset="-122"/>
                        </a:rPr>
                        <a:t>) </a:t>
                      </a:r>
                      <a:endParaRPr lang="zh-CN" sz="2400" b="1"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400" kern="100">
                          <a:effectLst/>
                          <a:latin typeface="+mn-lt"/>
                          <a:ea typeface="黑体" panose="02010609060101010101" pitchFamily="49" charset="-122"/>
                        </a:rPr>
                        <a:t>qZ1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87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7.56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0.7496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8.05 </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17.33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1.2165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20.47 </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qZ4</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2</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77</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5.04 </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0.6483 </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5.10 </a:t>
                      </a:r>
                      <a:endParaRPr lang="zh-CN" sz="2400" b="1" kern="100" dirty="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dirty="0">
                          <a:effectLst/>
                          <a:latin typeface="+mn-lt"/>
                          <a:ea typeface="黑体" panose="02010609060101010101" pitchFamily="49" charset="-122"/>
                        </a:rPr>
                        <a:t>qZ6</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rPr>
                        <a:t>57</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11.73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0.9558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12.99 </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3.08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-0.4703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3.15 </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qZ10</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7</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46</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4.73 </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-0.5835 </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4.78 </a:t>
                      </a:r>
                      <a:endParaRPr lang="zh-CN" sz="2400" b="1"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qZ11</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9</a:t>
                      </a:r>
                      <a:endParaRPr lang="zh-CN" sz="2400" b="1"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42</a:t>
                      </a:r>
                      <a:endParaRPr lang="zh-CN" sz="2400" b="1"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12.61 </a:t>
                      </a:r>
                      <a:endParaRPr lang="zh-CN" sz="2400" b="1"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0.9959 </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14.23 </a:t>
                      </a:r>
                      <a:endParaRPr lang="zh-CN" sz="2400" b="1" kern="100" dirty="0">
                        <a:effectLst/>
                        <a:latin typeface="+mn-lt"/>
                        <a:ea typeface="黑体" panose="02010609060101010101" pitchFamily="49" charset="-122"/>
                        <a:cs typeface="Times New Roman"/>
                      </a:endParaRPr>
                    </a:p>
                  </a:txBody>
                  <a:tcPr marL="68580" marR="68580" marT="0" marB="0" anchor="ctr"/>
                </a:tc>
              </a:tr>
              <a:tr h="0">
                <a:tc rowSpan="7">
                  <a:txBody>
                    <a:bodyPr/>
                    <a:lstStyle/>
                    <a:p>
                      <a:pPr algn="l">
                        <a:spcAft>
                          <a:spcPts val="0"/>
                        </a:spcAft>
                      </a:pPr>
                      <a:r>
                        <a:rPr lang="zh-CN" sz="2400" b="1" kern="100">
                          <a:effectLst/>
                          <a:latin typeface="+mn-lt"/>
                          <a:ea typeface="黑体" panose="02010609060101010101" pitchFamily="49" charset="-122"/>
                        </a:rPr>
                        <a:t>构成性状</a:t>
                      </a:r>
                      <a:r>
                        <a:rPr lang="en-US" sz="2400" b="1" kern="100">
                          <a:effectLst/>
                          <a:latin typeface="+mn-lt"/>
                          <a:ea typeface="黑体" panose="02010609060101010101" pitchFamily="49" charset="-122"/>
                        </a:rPr>
                        <a:t>II (</a:t>
                      </a:r>
                      <a:r>
                        <a:rPr lang="zh-CN" sz="2400" b="1" kern="100">
                          <a:effectLst/>
                          <a:latin typeface="+mn-lt"/>
                          <a:ea typeface="黑体" panose="02010609060101010101" pitchFamily="49" charset="-122"/>
                        </a:rPr>
                        <a:t>散粉期</a:t>
                      </a:r>
                      <a:r>
                        <a:rPr lang="en-US" sz="2400" b="1" kern="100">
                          <a:effectLst/>
                          <a:latin typeface="+mn-lt"/>
                          <a:ea typeface="黑体" panose="02010609060101010101" pitchFamily="49" charset="-122"/>
                        </a:rPr>
                        <a:t>) </a:t>
                      </a:r>
                      <a:endParaRPr lang="zh-CN" sz="2400" b="1" kern="10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400" kern="100">
                          <a:effectLst/>
                          <a:latin typeface="+mn-lt"/>
                          <a:ea typeface="黑体" panose="02010609060101010101" pitchFamily="49" charset="-122"/>
                        </a:rPr>
                        <a:t>qZ2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129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2.57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0.3561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2.68</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qZ4</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rPr>
                        <a:t>2</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9.49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0.7615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10.24</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108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5.71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0.5704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5.62</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3.09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0.3875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2.93</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2.87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-0.3693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2.88</a:t>
                      </a:r>
                      <a:endParaRPr lang="zh-CN" sz="2400" kern="10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qZ10</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7</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49</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4.77</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-0.4757</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4.73</a:t>
                      </a:r>
                      <a:endParaRPr lang="zh-CN" sz="2400" b="1" kern="100" dirty="0">
                        <a:effectLst/>
                        <a:latin typeface="+mn-lt"/>
                        <a:ea typeface="黑体" panose="02010609060101010101" pitchFamily="49" charset="-122"/>
                        <a:cs typeface="Times New Roman"/>
                      </a:endParaRPr>
                    </a:p>
                  </a:txBody>
                  <a:tcPr marL="68580" marR="68580" marT="0" marB="0" anchor="ctr"/>
                </a:tc>
              </a:tr>
              <a:tr h="0">
                <a:tc vMerge="1">
                  <a:txBody>
                    <a:bodyPr/>
                    <a:lstStyle/>
                    <a:p>
                      <a:endParaRPr lang="zh-CN" altLang="en-US"/>
                    </a:p>
                  </a:txBody>
                  <a:tcPr/>
                </a:tc>
                <a:tc>
                  <a:txBody>
                    <a:bodyPr/>
                    <a:lstStyle/>
                    <a:p>
                      <a:pPr algn="just">
                        <a:spcAft>
                          <a:spcPts val="0"/>
                        </a:spcAft>
                      </a:pPr>
                      <a:r>
                        <a:rPr lang="en-US" sz="2400" b="1" kern="100" dirty="0">
                          <a:effectLst/>
                          <a:latin typeface="+mn-lt"/>
                          <a:ea typeface="黑体" panose="02010609060101010101" pitchFamily="49" charset="-122"/>
                        </a:rPr>
                        <a:t>qZ11</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9</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40</a:t>
                      </a:r>
                      <a:endParaRPr lang="zh-CN" sz="2400" b="1"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11.01</a:t>
                      </a:r>
                      <a:endParaRPr lang="zh-CN" sz="2400" b="1"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a:effectLst/>
                          <a:latin typeface="+mn-lt"/>
                          <a:ea typeface="黑体" panose="02010609060101010101" pitchFamily="49" charset="-122"/>
                        </a:rPr>
                        <a:t>0.7396</a:t>
                      </a:r>
                      <a:endParaRPr lang="zh-CN" sz="2400" b="1"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b="1" kern="100" dirty="0">
                          <a:effectLst/>
                          <a:latin typeface="+mn-lt"/>
                          <a:ea typeface="黑体" panose="02010609060101010101" pitchFamily="49" charset="-122"/>
                        </a:rPr>
                        <a:t>11.56</a:t>
                      </a:r>
                      <a:endParaRPr lang="zh-CN" sz="2400" b="1" kern="100" dirty="0">
                        <a:effectLst/>
                        <a:latin typeface="+mn-lt"/>
                        <a:ea typeface="黑体" panose="02010609060101010101" pitchFamily="49"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386330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3200" b="1" dirty="0" smtClean="0">
                <a:latin typeface="黑体" panose="02010609060101010101" pitchFamily="49" charset="-122"/>
                <a:ea typeface="黑体" panose="02010609060101010101" pitchFamily="49" charset="-122"/>
              </a:rPr>
              <a:t>和</a:t>
            </a:r>
            <a:r>
              <a:rPr lang="zh-CN" altLang="zh-CN" sz="3200" b="1" dirty="0" smtClean="0">
                <a:latin typeface="黑体" panose="02010609060101010101" pitchFamily="49" charset="-122"/>
                <a:ea typeface="黑体" panose="02010609060101010101" pitchFamily="49" charset="-122"/>
              </a:rPr>
              <a:t>性状</a:t>
            </a:r>
            <a:r>
              <a:rPr lang="zh-CN" altLang="en-US" sz="3200" b="1" dirty="0" smtClean="0">
                <a:latin typeface="黑体" panose="02010609060101010101" pitchFamily="49" charset="-122"/>
                <a:ea typeface="黑体" panose="02010609060101010101" pitchFamily="49" charset="-122"/>
              </a:rPr>
              <a:t>与差性状</a:t>
            </a:r>
            <a:r>
              <a:rPr lang="zh-CN" altLang="zh-CN" sz="3200" b="1" dirty="0" smtClean="0">
                <a:latin typeface="黑体" panose="02010609060101010101" pitchFamily="49" charset="-122"/>
                <a:ea typeface="黑体" panose="02010609060101010101" pitchFamily="49" charset="-122"/>
              </a:rPr>
              <a:t>的</a:t>
            </a:r>
            <a:r>
              <a:rPr lang="zh-CN" altLang="zh-CN" sz="3200" b="1" dirty="0">
                <a:latin typeface="黑体" panose="02010609060101010101" pitchFamily="49" charset="-122"/>
                <a:ea typeface="黑体" panose="02010609060101010101" pitchFamily="49" charset="-122"/>
              </a:rPr>
              <a:t>作图结果</a:t>
            </a:r>
            <a:endParaRPr lang="zh-CN" altLang="en-US" sz="3200" b="1" dirty="0">
              <a:latin typeface="黑体" panose="02010609060101010101" pitchFamily="49" charset="-122"/>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54460857"/>
              </p:ext>
            </p:extLst>
          </p:nvPr>
        </p:nvGraphicFramePr>
        <p:xfrm>
          <a:off x="293995" y="980728"/>
          <a:ext cx="8598485" cy="5586178"/>
        </p:xfrm>
        <a:graphic>
          <a:graphicData uri="http://schemas.openxmlformats.org/drawingml/2006/table">
            <a:tbl>
              <a:tblPr firstRow="1" firstCol="1" bandRow="1">
                <a:tableStyleId>{5C22544A-7EE6-4342-B048-85BDC9FD1C3A}</a:tableStyleId>
              </a:tblPr>
              <a:tblGrid>
                <a:gridCol w="826453"/>
                <a:gridCol w="1301179"/>
                <a:gridCol w="1124585"/>
                <a:gridCol w="1538923"/>
                <a:gridCol w="1107386"/>
                <a:gridCol w="1522859"/>
                <a:gridCol w="1177100"/>
              </a:tblGrid>
              <a:tr h="404578">
                <a:tc>
                  <a:txBody>
                    <a:bodyPr/>
                    <a:lstStyle/>
                    <a:p>
                      <a:pPr indent="8255" algn="l">
                        <a:spcAft>
                          <a:spcPts val="0"/>
                        </a:spcAft>
                      </a:pPr>
                      <a:r>
                        <a:rPr lang="zh-CN" sz="2000" kern="100" dirty="0">
                          <a:effectLst/>
                          <a:latin typeface="+mn-lt"/>
                          <a:ea typeface="黑体" panose="02010609060101010101" pitchFamily="49" charset="-122"/>
                          <a:cs typeface="Times New Roman"/>
                        </a:rPr>
                        <a:t>性状</a:t>
                      </a:r>
                    </a:p>
                  </a:txBody>
                  <a:tcPr marL="68580" marR="68580" marT="0" marB="0"/>
                </a:tc>
                <a:tc>
                  <a:txBody>
                    <a:bodyPr/>
                    <a:lstStyle/>
                    <a:p>
                      <a:pPr algn="just">
                        <a:spcAft>
                          <a:spcPts val="0"/>
                        </a:spcAft>
                      </a:pPr>
                      <a:r>
                        <a:rPr lang="en-US" sz="2000" kern="100">
                          <a:effectLst/>
                          <a:latin typeface="+mn-lt"/>
                          <a:ea typeface="黑体" panose="02010609060101010101" pitchFamily="49" charset="-122"/>
                          <a:cs typeface="Times New Roman"/>
                        </a:rPr>
                        <a:t>QTL</a:t>
                      </a:r>
                      <a:r>
                        <a:rPr lang="zh-CN" sz="2000" kern="100">
                          <a:effectLst/>
                          <a:latin typeface="+mn-lt"/>
                          <a:ea typeface="黑体" panose="02010609060101010101" pitchFamily="49" charset="-122"/>
                          <a:cs typeface="Times New Roman"/>
                        </a:rPr>
                        <a:t>编号</a:t>
                      </a:r>
                    </a:p>
                  </a:txBody>
                  <a:tcPr marL="68580" marR="68580" marT="0" marB="0" anchor="ctr"/>
                </a:tc>
                <a:tc>
                  <a:txBody>
                    <a:bodyPr/>
                    <a:lstStyle/>
                    <a:p>
                      <a:pPr algn="just">
                        <a:spcAft>
                          <a:spcPts val="0"/>
                        </a:spcAft>
                      </a:pPr>
                      <a:r>
                        <a:rPr lang="zh-CN" sz="2000" kern="100">
                          <a:effectLst/>
                          <a:latin typeface="+mn-lt"/>
                          <a:ea typeface="黑体" panose="02010609060101010101" pitchFamily="49" charset="-122"/>
                          <a:cs typeface="Times New Roman"/>
                        </a:rPr>
                        <a:t>染色体</a:t>
                      </a:r>
                    </a:p>
                  </a:txBody>
                  <a:tcPr marL="68580" marR="68580" marT="0" marB="0" anchor="ctr"/>
                </a:tc>
                <a:tc>
                  <a:txBody>
                    <a:bodyPr/>
                    <a:lstStyle/>
                    <a:p>
                      <a:pPr algn="just">
                        <a:spcAft>
                          <a:spcPts val="0"/>
                        </a:spcAft>
                      </a:pPr>
                      <a:r>
                        <a:rPr lang="zh-CN" sz="2000" kern="100" dirty="0">
                          <a:effectLst/>
                          <a:latin typeface="+mn-lt"/>
                          <a:ea typeface="黑体" panose="02010609060101010101" pitchFamily="49" charset="-122"/>
                          <a:cs typeface="Times New Roman"/>
                        </a:rPr>
                        <a:t>位置</a:t>
                      </a:r>
                      <a:r>
                        <a:rPr lang="en-US" sz="2000" kern="100" dirty="0">
                          <a:effectLst/>
                          <a:latin typeface="+mn-lt"/>
                          <a:ea typeface="黑体" panose="02010609060101010101" pitchFamily="49" charset="-122"/>
                          <a:cs typeface="Times New Roman"/>
                        </a:rPr>
                        <a:t> (</a:t>
                      </a:r>
                      <a:r>
                        <a:rPr lang="en-US" sz="2000" kern="100" dirty="0" err="1">
                          <a:effectLst/>
                          <a:latin typeface="+mn-lt"/>
                          <a:ea typeface="黑体" panose="02010609060101010101" pitchFamily="49" charset="-122"/>
                          <a:cs typeface="Times New Roman"/>
                        </a:rPr>
                        <a:t>cM</a:t>
                      </a:r>
                      <a:r>
                        <a:rPr lang="en-US" sz="2000" kern="100" dirty="0">
                          <a:effectLst/>
                          <a:latin typeface="+mn-lt"/>
                          <a:ea typeface="黑体" panose="02010609060101010101" pitchFamily="49" charset="-122"/>
                          <a:cs typeface="Times New Roman"/>
                        </a:rPr>
                        <a:t>) </a:t>
                      </a:r>
                      <a:endParaRPr lang="zh-CN" sz="20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cs typeface="Times New Roman"/>
                        </a:rPr>
                        <a:t>LOD</a:t>
                      </a:r>
                      <a:r>
                        <a:rPr lang="zh-CN" sz="2000" kern="100">
                          <a:effectLst/>
                          <a:latin typeface="+mn-lt"/>
                          <a:ea typeface="黑体" panose="02010609060101010101" pitchFamily="49" charset="-122"/>
                          <a:cs typeface="Times New Roman"/>
                        </a:rPr>
                        <a:t>值</a:t>
                      </a:r>
                    </a:p>
                  </a:txBody>
                  <a:tcPr marL="68580" marR="68580" marT="0" marB="0" anchor="ctr"/>
                </a:tc>
                <a:tc>
                  <a:txBody>
                    <a:bodyPr/>
                    <a:lstStyle/>
                    <a:p>
                      <a:pPr algn="just">
                        <a:spcAft>
                          <a:spcPts val="0"/>
                        </a:spcAft>
                      </a:pPr>
                      <a:r>
                        <a:rPr lang="zh-CN" sz="2000" kern="100">
                          <a:effectLst/>
                          <a:latin typeface="+mn-lt"/>
                          <a:ea typeface="黑体" panose="02010609060101010101" pitchFamily="49" charset="-122"/>
                          <a:cs typeface="Times New Roman"/>
                        </a:rPr>
                        <a:t>加性效应</a:t>
                      </a:r>
                    </a:p>
                  </a:txBody>
                  <a:tcPr marL="68580" marR="68580" marT="0" marB="0" anchor="ctr"/>
                </a:tc>
                <a:tc>
                  <a:txBody>
                    <a:bodyPr/>
                    <a:lstStyle/>
                    <a:p>
                      <a:pPr algn="just">
                        <a:spcAft>
                          <a:spcPts val="0"/>
                        </a:spcAft>
                      </a:pPr>
                      <a:r>
                        <a:rPr lang="en-US" sz="2000" kern="100" dirty="0">
                          <a:effectLst/>
                          <a:latin typeface="+mn-lt"/>
                          <a:ea typeface="黑体" panose="02010609060101010101" pitchFamily="49" charset="-122"/>
                          <a:cs typeface="Times New Roman"/>
                        </a:rPr>
                        <a:t>PVE (%)</a:t>
                      </a:r>
                      <a:endParaRPr lang="zh-CN" sz="2000" kern="100" dirty="0">
                        <a:effectLst/>
                        <a:latin typeface="+mn-lt"/>
                        <a:ea typeface="黑体" panose="02010609060101010101" pitchFamily="49" charset="-122"/>
                        <a:cs typeface="Times New Roman"/>
                      </a:endParaRPr>
                    </a:p>
                  </a:txBody>
                  <a:tcPr marL="68580" marR="68580" marT="0" marB="0" anchor="ctr"/>
                </a:tc>
              </a:tr>
              <a:tr h="107510">
                <a:tc rowSpan="9">
                  <a:txBody>
                    <a:bodyPr/>
                    <a:lstStyle/>
                    <a:p>
                      <a:pPr algn="l">
                        <a:spcAft>
                          <a:spcPts val="0"/>
                        </a:spcAft>
                      </a:pPr>
                      <a:r>
                        <a:rPr lang="zh-CN" sz="2000" kern="100" dirty="0" smtClean="0">
                          <a:effectLst/>
                          <a:latin typeface="+mn-lt"/>
                          <a:ea typeface="黑体" panose="02010609060101010101" pitchFamily="49" charset="-122"/>
                        </a:rPr>
                        <a:t>和</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000" kern="100" dirty="0">
                          <a:effectLst/>
                          <a:latin typeface="+mn-lt"/>
                          <a:ea typeface="黑体" panose="02010609060101010101" pitchFamily="49" charset="-122"/>
                        </a:rPr>
                        <a:t>qZ1</a:t>
                      </a:r>
                      <a:endParaRPr lang="zh-CN" sz="20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87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6.88</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1.1885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6.53</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13.24</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1.7202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dirty="0">
                          <a:effectLst/>
                          <a:latin typeface="+mn-lt"/>
                          <a:ea typeface="黑体" panose="02010609060101010101" pitchFamily="49" charset="-122"/>
                        </a:rPr>
                        <a:t>13.21</a:t>
                      </a:r>
                      <a:endParaRPr lang="zh-CN" sz="2000" kern="100" dirty="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qZ4</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77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6.02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1.1830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5.49</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qZ6</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13.6</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1.7287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13.72</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28</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2.63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-0.7126</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2.35</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qZ10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46</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6.15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-1.1128</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5.62</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qZ11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14.73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1.7997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14.98</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2.80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-0.7590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2.55</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98</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7.42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1.2351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7.00</a:t>
                      </a:r>
                      <a:endParaRPr lang="zh-CN" sz="2000" kern="100">
                        <a:effectLst/>
                        <a:latin typeface="+mn-lt"/>
                        <a:ea typeface="黑体" panose="02010609060101010101" pitchFamily="49" charset="-122"/>
                        <a:cs typeface="Times New Roman"/>
                      </a:endParaRPr>
                    </a:p>
                  </a:txBody>
                  <a:tcPr marL="68580" marR="68580" marT="0" marB="0" anchor="ctr"/>
                </a:tc>
              </a:tr>
              <a:tr h="107510">
                <a:tc rowSpan="8">
                  <a:txBody>
                    <a:bodyPr/>
                    <a:lstStyle/>
                    <a:p>
                      <a:pPr algn="l">
                        <a:spcAft>
                          <a:spcPts val="0"/>
                        </a:spcAft>
                      </a:pPr>
                      <a:r>
                        <a:rPr lang="zh-CN" sz="2000" kern="100" dirty="0" smtClean="0">
                          <a:effectLst/>
                          <a:latin typeface="+mn-lt"/>
                          <a:ea typeface="黑体" panose="02010609060101010101" pitchFamily="49" charset="-122"/>
                        </a:rPr>
                        <a:t>差</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000" kern="100">
                          <a:effectLst/>
                          <a:latin typeface="+mn-lt"/>
                          <a:ea typeface="黑体" panose="02010609060101010101" pitchFamily="49" charset="-122"/>
                        </a:rPr>
                        <a:t>qZ1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87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4.21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0.3319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6.12</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dirty="0">
                          <a:effectLst/>
                          <a:latin typeface="+mn-lt"/>
                          <a:ea typeface="黑体" panose="02010609060101010101" pitchFamily="49" charset="-122"/>
                        </a:rPr>
                        <a:t>qZ8</a:t>
                      </a:r>
                      <a:endParaRPr lang="zh-CN" sz="20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6.53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-0.4414</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10.08</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qZ11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2.89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0.2735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4.16</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93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3.57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-0.3077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5.28</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103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5.39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0.3782</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7.98</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3.47</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-0.3084</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5.06</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98</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4.39</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0.3435</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6.50</a:t>
                      </a:r>
                      <a:endParaRPr lang="zh-CN" sz="2000" kern="100">
                        <a:effectLst/>
                        <a:latin typeface="+mn-lt"/>
                        <a:ea typeface="黑体" panose="02010609060101010101" pitchFamily="49" charset="-122"/>
                        <a:cs typeface="Times New Roman"/>
                      </a:endParaRPr>
                    </a:p>
                  </a:txBody>
                  <a:tcPr marL="68580" marR="68580" marT="0" marB="0" anchor="ctr"/>
                </a:tc>
              </a:tr>
              <a:tr h="107510">
                <a:tc vMerge="1">
                  <a:txBody>
                    <a:bodyPr/>
                    <a:lstStyle/>
                    <a:p>
                      <a:endParaRPr lang="zh-CN" altLang="en-US"/>
                    </a:p>
                  </a:txBody>
                  <a:tcPr/>
                </a:tc>
                <a:tc>
                  <a:txBody>
                    <a:bodyPr/>
                    <a:lstStyle/>
                    <a:p>
                      <a:pPr algn="just">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10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dirty="0">
                          <a:effectLst/>
                          <a:latin typeface="+mn-lt"/>
                          <a:ea typeface="黑体" panose="02010609060101010101" pitchFamily="49" charset="-122"/>
                        </a:rPr>
                        <a:t>91</a:t>
                      </a:r>
                      <a:endParaRPr lang="zh-CN" sz="20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3.40</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a:effectLst/>
                          <a:latin typeface="+mn-lt"/>
                          <a:ea typeface="黑体" panose="02010609060101010101" pitchFamily="49" charset="-122"/>
                        </a:rPr>
                        <a:t>0.2953</a:t>
                      </a:r>
                      <a:endParaRPr lang="zh-CN" sz="20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000" kern="100" dirty="0">
                          <a:effectLst/>
                          <a:latin typeface="+mn-lt"/>
                          <a:ea typeface="黑体" panose="02010609060101010101" pitchFamily="49" charset="-122"/>
                        </a:rPr>
                        <a:t>4.87</a:t>
                      </a:r>
                      <a:endParaRPr lang="zh-CN" sz="2000" kern="100" dirty="0">
                        <a:effectLst/>
                        <a:latin typeface="+mn-lt"/>
                        <a:ea typeface="黑体" panose="02010609060101010101" pitchFamily="49"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096232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3200" b="1" dirty="0" smtClean="0">
                <a:latin typeface="黑体" panose="02010609060101010101" pitchFamily="49" charset="-122"/>
                <a:ea typeface="黑体" panose="02010609060101010101" pitchFamily="49" charset="-122"/>
              </a:rPr>
              <a:t>积</a:t>
            </a:r>
            <a:r>
              <a:rPr lang="zh-CN" altLang="zh-CN" sz="3200" b="1" dirty="0" smtClean="0">
                <a:latin typeface="黑体" panose="02010609060101010101" pitchFamily="49" charset="-122"/>
                <a:ea typeface="黑体" panose="02010609060101010101" pitchFamily="49" charset="-122"/>
              </a:rPr>
              <a:t>性状</a:t>
            </a:r>
            <a:r>
              <a:rPr lang="zh-CN" altLang="en-US" sz="3200" b="1" dirty="0" smtClean="0">
                <a:latin typeface="黑体" panose="02010609060101010101" pitchFamily="49" charset="-122"/>
                <a:ea typeface="黑体" panose="02010609060101010101" pitchFamily="49" charset="-122"/>
              </a:rPr>
              <a:t>与商性状</a:t>
            </a:r>
            <a:r>
              <a:rPr lang="zh-CN" altLang="zh-CN" sz="3200" b="1" dirty="0" smtClean="0">
                <a:latin typeface="黑体" panose="02010609060101010101" pitchFamily="49" charset="-122"/>
                <a:ea typeface="黑体" panose="02010609060101010101" pitchFamily="49" charset="-122"/>
              </a:rPr>
              <a:t>的</a:t>
            </a:r>
            <a:r>
              <a:rPr lang="zh-CN" altLang="zh-CN" sz="3200" b="1" dirty="0">
                <a:latin typeface="黑体" panose="02010609060101010101" pitchFamily="49" charset="-122"/>
                <a:ea typeface="黑体" panose="02010609060101010101" pitchFamily="49" charset="-122"/>
              </a:rPr>
              <a:t>作图结果</a:t>
            </a:r>
            <a:endParaRPr lang="zh-CN" altLang="en-US" sz="3200" b="1"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307676108"/>
              </p:ext>
            </p:extLst>
          </p:nvPr>
        </p:nvGraphicFramePr>
        <p:xfrm>
          <a:off x="259595" y="1124744"/>
          <a:ext cx="8632885" cy="4023360"/>
        </p:xfrm>
        <a:graphic>
          <a:graphicData uri="http://schemas.openxmlformats.org/drawingml/2006/table">
            <a:tbl>
              <a:tblPr firstRow="1" firstCol="1" bandRow="1">
                <a:tableStyleId>{5C22544A-7EE6-4342-B048-85BDC9FD1C3A}</a:tableStyleId>
              </a:tblPr>
              <a:tblGrid>
                <a:gridCol w="934713"/>
                <a:gridCol w="1301179"/>
                <a:gridCol w="1124585"/>
                <a:gridCol w="1538923"/>
                <a:gridCol w="1033526"/>
                <a:gridCol w="1522859"/>
                <a:gridCol w="1177100"/>
              </a:tblGrid>
              <a:tr h="217626">
                <a:tc>
                  <a:txBody>
                    <a:bodyPr/>
                    <a:lstStyle/>
                    <a:p>
                      <a:pPr indent="8255" algn="l">
                        <a:spcAft>
                          <a:spcPts val="0"/>
                        </a:spcAft>
                      </a:pPr>
                      <a:r>
                        <a:rPr lang="zh-CN" sz="2400" kern="100" dirty="0">
                          <a:effectLst/>
                          <a:latin typeface="+mn-lt"/>
                          <a:ea typeface="黑体" panose="02010609060101010101" pitchFamily="49" charset="-122"/>
                          <a:cs typeface="Times New Roman"/>
                        </a:rPr>
                        <a:t>性状</a:t>
                      </a:r>
                    </a:p>
                  </a:txBody>
                  <a:tcPr marL="68580" marR="68580" marT="0" marB="0"/>
                </a:tc>
                <a:tc>
                  <a:txBody>
                    <a:bodyPr/>
                    <a:lstStyle/>
                    <a:p>
                      <a:pPr algn="just">
                        <a:spcAft>
                          <a:spcPts val="0"/>
                        </a:spcAft>
                      </a:pPr>
                      <a:r>
                        <a:rPr lang="en-US" sz="2400" kern="100">
                          <a:effectLst/>
                          <a:latin typeface="+mn-lt"/>
                          <a:ea typeface="黑体" panose="02010609060101010101" pitchFamily="49" charset="-122"/>
                          <a:cs typeface="Times New Roman"/>
                        </a:rPr>
                        <a:t>QTL</a:t>
                      </a:r>
                      <a:r>
                        <a:rPr lang="zh-CN" sz="2400" kern="100">
                          <a:effectLst/>
                          <a:latin typeface="+mn-lt"/>
                          <a:ea typeface="黑体" panose="02010609060101010101" pitchFamily="49" charset="-122"/>
                          <a:cs typeface="Times New Roman"/>
                        </a:rPr>
                        <a:t>编号</a:t>
                      </a:r>
                    </a:p>
                  </a:txBody>
                  <a:tcPr marL="68580" marR="68580" marT="0" marB="0" anchor="ctr"/>
                </a:tc>
                <a:tc>
                  <a:txBody>
                    <a:bodyPr/>
                    <a:lstStyle/>
                    <a:p>
                      <a:pPr algn="just">
                        <a:spcAft>
                          <a:spcPts val="0"/>
                        </a:spcAft>
                      </a:pPr>
                      <a:r>
                        <a:rPr lang="zh-CN" sz="2400" kern="100">
                          <a:effectLst/>
                          <a:latin typeface="+mn-lt"/>
                          <a:ea typeface="黑体" panose="02010609060101010101" pitchFamily="49" charset="-122"/>
                          <a:cs typeface="Times New Roman"/>
                        </a:rPr>
                        <a:t>染色体</a:t>
                      </a:r>
                    </a:p>
                  </a:txBody>
                  <a:tcPr marL="68580" marR="68580" marT="0" marB="0" anchor="ctr"/>
                </a:tc>
                <a:tc>
                  <a:txBody>
                    <a:bodyPr/>
                    <a:lstStyle/>
                    <a:p>
                      <a:pPr algn="just">
                        <a:spcAft>
                          <a:spcPts val="0"/>
                        </a:spcAft>
                      </a:pPr>
                      <a:r>
                        <a:rPr lang="zh-CN" sz="2400" kern="100">
                          <a:effectLst/>
                          <a:latin typeface="+mn-lt"/>
                          <a:ea typeface="黑体" panose="02010609060101010101" pitchFamily="49" charset="-122"/>
                          <a:cs typeface="Times New Roman"/>
                        </a:rPr>
                        <a:t>位置</a:t>
                      </a:r>
                      <a:r>
                        <a:rPr lang="en-US" sz="2400" kern="100">
                          <a:effectLst/>
                          <a:latin typeface="+mn-lt"/>
                          <a:ea typeface="黑体" panose="02010609060101010101" pitchFamily="49" charset="-122"/>
                          <a:cs typeface="Times New Roman"/>
                        </a:rPr>
                        <a:t> (cM)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cs typeface="Times New Roman"/>
                        </a:rPr>
                        <a:t>LOD</a:t>
                      </a:r>
                      <a:r>
                        <a:rPr lang="zh-CN" sz="2400" kern="100">
                          <a:effectLst/>
                          <a:latin typeface="+mn-lt"/>
                          <a:ea typeface="黑体" panose="02010609060101010101" pitchFamily="49" charset="-122"/>
                          <a:cs typeface="Times New Roman"/>
                        </a:rPr>
                        <a:t>值</a:t>
                      </a:r>
                    </a:p>
                  </a:txBody>
                  <a:tcPr marL="68580" marR="68580" marT="0" marB="0" anchor="ctr"/>
                </a:tc>
                <a:tc>
                  <a:txBody>
                    <a:bodyPr/>
                    <a:lstStyle/>
                    <a:p>
                      <a:pPr algn="just">
                        <a:spcAft>
                          <a:spcPts val="0"/>
                        </a:spcAft>
                      </a:pPr>
                      <a:r>
                        <a:rPr lang="zh-CN" sz="2400" kern="100">
                          <a:effectLst/>
                          <a:latin typeface="+mn-lt"/>
                          <a:ea typeface="黑体" panose="02010609060101010101" pitchFamily="49" charset="-122"/>
                          <a:cs typeface="Times New Roman"/>
                        </a:rPr>
                        <a:t>加性效应</a:t>
                      </a: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cs typeface="Times New Roman"/>
                        </a:rPr>
                        <a:t>PVE (%)</a:t>
                      </a:r>
                      <a:endParaRPr lang="zh-CN" sz="2400" kern="100" dirty="0">
                        <a:effectLst/>
                        <a:latin typeface="+mn-lt"/>
                        <a:ea typeface="黑体" panose="02010609060101010101" pitchFamily="49" charset="-122"/>
                        <a:cs typeface="Times New Roman"/>
                      </a:endParaRPr>
                    </a:p>
                  </a:txBody>
                  <a:tcPr marL="68580" marR="68580" marT="0" marB="0" anchor="ctr"/>
                </a:tc>
              </a:tr>
              <a:tr h="217626">
                <a:tc rowSpan="9">
                  <a:txBody>
                    <a:bodyPr/>
                    <a:lstStyle/>
                    <a:p>
                      <a:pPr algn="l">
                        <a:spcAft>
                          <a:spcPts val="0"/>
                        </a:spcAft>
                      </a:pPr>
                      <a:r>
                        <a:rPr lang="zh-CN" sz="2400" kern="100" dirty="0" smtClean="0">
                          <a:effectLst/>
                          <a:latin typeface="+mn-lt"/>
                          <a:ea typeface="黑体" panose="02010609060101010101" pitchFamily="49" charset="-122"/>
                        </a:rPr>
                        <a:t>积</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400" kern="100" dirty="0">
                          <a:effectLst/>
                          <a:latin typeface="+mn-lt"/>
                          <a:ea typeface="黑体" panose="02010609060101010101" pitchFamily="49" charset="-122"/>
                        </a:rPr>
                        <a:t>qZ1</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87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6.49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94.2285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6.37</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4.85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86.4043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4.54</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107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2.84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69.1877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2.75</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13.12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138.6902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13.70</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2.58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-57.8760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2.40</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qZ10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46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6.92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-97.2126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6.65</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qZ11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40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14.74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147.5234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15.62</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3.24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-67.0759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3.09</a:t>
                      </a:r>
                      <a:endParaRPr lang="zh-CN" sz="2400" kern="100">
                        <a:effectLst/>
                        <a:latin typeface="+mn-lt"/>
                        <a:ea typeface="黑体" panose="02010609060101010101" pitchFamily="49" charset="-122"/>
                        <a:cs typeface="Times New Roman"/>
                      </a:endParaRPr>
                    </a:p>
                  </a:txBody>
                  <a:tcPr marL="68580" marR="68580" marT="0" marB="0" anchor="ctr"/>
                </a:tc>
              </a:tr>
              <a:tr h="217626">
                <a:tc vMerge="1">
                  <a:txBody>
                    <a:bodyPr/>
                    <a:lstStyle/>
                    <a:p>
                      <a:endParaRPr lang="zh-CN" altLang="en-US"/>
                    </a:p>
                  </a:txBody>
                  <a:tcPr/>
                </a:tc>
                <a:tc>
                  <a:txBody>
                    <a:bodyPr/>
                    <a:lstStyle/>
                    <a:p>
                      <a:pPr algn="just">
                        <a:spcAft>
                          <a:spcPts val="0"/>
                        </a:spcAft>
                      </a:pP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rPr>
                        <a:t>5</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98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7.46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101.4883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7.33</a:t>
                      </a:r>
                      <a:endParaRPr lang="zh-CN" sz="2400" kern="100">
                        <a:effectLst/>
                        <a:latin typeface="+mn-lt"/>
                        <a:ea typeface="黑体" panose="02010609060101010101" pitchFamily="49" charset="-122"/>
                        <a:cs typeface="Times New Roman"/>
                      </a:endParaRPr>
                    </a:p>
                  </a:txBody>
                  <a:tcPr marL="68580" marR="68580" marT="0" marB="0" anchor="ctr"/>
                </a:tc>
              </a:tr>
              <a:tr h="217626">
                <a:tc>
                  <a:txBody>
                    <a:bodyPr/>
                    <a:lstStyle/>
                    <a:p>
                      <a:pPr algn="l">
                        <a:spcAft>
                          <a:spcPts val="0"/>
                        </a:spcAft>
                      </a:pPr>
                      <a:r>
                        <a:rPr lang="zh-CN" sz="2400" kern="100" dirty="0" smtClean="0">
                          <a:effectLst/>
                          <a:latin typeface="+mn-lt"/>
                          <a:ea typeface="黑体" panose="02010609060101010101" pitchFamily="49" charset="-122"/>
                        </a:rPr>
                        <a:t>商</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just">
                        <a:spcAft>
                          <a:spcPts val="0"/>
                        </a:spcAft>
                      </a:pPr>
                      <a:r>
                        <a:rPr lang="en-US" sz="2400" kern="100">
                          <a:effectLst/>
                          <a:latin typeface="+mn-lt"/>
                          <a:ea typeface="黑体" panose="02010609060101010101" pitchFamily="49" charset="-122"/>
                        </a:rPr>
                        <a:t>qZ8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rPr>
                        <a:t>5</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69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3.16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a:effectLst/>
                          <a:latin typeface="+mn-lt"/>
                          <a:ea typeface="黑体" panose="02010609060101010101" pitchFamily="49" charset="-122"/>
                        </a:rPr>
                        <a:t>-0.0042 </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2400" kern="100" dirty="0">
                          <a:effectLst/>
                          <a:latin typeface="+mn-lt"/>
                          <a:ea typeface="黑体" panose="02010609060101010101" pitchFamily="49" charset="-122"/>
                        </a:rPr>
                        <a:t>5.78 </a:t>
                      </a:r>
                      <a:endParaRPr lang="zh-CN" sz="2400" kern="100" dirty="0">
                        <a:effectLst/>
                        <a:latin typeface="+mn-lt"/>
                        <a:ea typeface="黑体" panose="02010609060101010101" pitchFamily="49"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300001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496944" cy="1440160"/>
          </a:xfrm>
        </p:spPr>
        <p:txBody>
          <a:bodyPr>
            <a:noAutofit/>
          </a:bodyPr>
          <a:lstStyle/>
          <a:p>
            <a:r>
              <a:rPr lang="zh-CN" altLang="zh-CN" sz="2800" b="1" dirty="0" smtClean="0">
                <a:latin typeface="+mn-lt"/>
                <a:ea typeface="黑体" panose="02010609060101010101" pitchFamily="49" charset="-122"/>
              </a:rPr>
              <a:t>构成性状和复合</a:t>
            </a:r>
            <a:r>
              <a:rPr lang="zh-CN" altLang="zh-CN" sz="2800" b="1" dirty="0">
                <a:latin typeface="+mn-lt"/>
                <a:ea typeface="黑体" panose="02010609060101010101" pitchFamily="49" charset="-122"/>
              </a:rPr>
              <a:t>性状步长为</a:t>
            </a:r>
            <a:r>
              <a:rPr lang="en-US" altLang="zh-CN" sz="2800" b="1" dirty="0">
                <a:latin typeface="+mn-lt"/>
                <a:ea typeface="黑体" panose="02010609060101010101" pitchFamily="49" charset="-122"/>
              </a:rPr>
              <a:t>1cM</a:t>
            </a:r>
            <a:r>
              <a:rPr lang="zh-CN" altLang="zh-CN" sz="2800" b="1" dirty="0">
                <a:latin typeface="+mn-lt"/>
                <a:ea typeface="黑体" panose="02010609060101010101" pitchFamily="49" charset="-122"/>
              </a:rPr>
              <a:t>的一维扫描</a:t>
            </a:r>
            <a:r>
              <a:rPr lang="zh-CN" altLang="zh-CN" sz="2800" b="1" dirty="0" smtClean="0">
                <a:latin typeface="+mn-lt"/>
                <a:ea typeface="黑体" panose="02010609060101010101" pitchFamily="49" charset="-122"/>
              </a:rPr>
              <a:t>结果</a:t>
            </a:r>
            <a:r>
              <a:rPr lang="en-US" altLang="zh-CN" sz="2800" b="1" dirty="0" smtClean="0">
                <a:latin typeface="+mn-lt"/>
                <a:ea typeface="黑体" panose="02010609060101010101" pitchFamily="49" charset="-122"/>
              </a:rPr>
              <a:t/>
            </a:r>
            <a:br>
              <a:rPr lang="en-US" altLang="zh-CN" sz="2800" b="1" dirty="0" smtClean="0">
                <a:latin typeface="+mn-lt"/>
                <a:ea typeface="黑体" panose="02010609060101010101" pitchFamily="49" charset="-122"/>
              </a:rPr>
            </a:br>
            <a:r>
              <a:rPr lang="zh-CN" altLang="zh-CN" sz="2000" dirty="0" smtClean="0">
                <a:latin typeface="+mn-lt"/>
                <a:ea typeface="黑体" panose="02010609060101010101" pitchFamily="49" charset="-122"/>
              </a:rPr>
              <a:t>两</a:t>
            </a:r>
            <a:r>
              <a:rPr lang="zh-CN" altLang="zh-CN" sz="2000" dirty="0">
                <a:latin typeface="+mn-lt"/>
                <a:ea typeface="黑体" panose="02010609060101010101" pitchFamily="49" charset="-122"/>
              </a:rPr>
              <a:t>个构成性状中检测到的</a:t>
            </a:r>
            <a:r>
              <a:rPr lang="en-US" altLang="zh-CN" sz="2000" dirty="0">
                <a:latin typeface="+mn-lt"/>
                <a:ea typeface="黑体" panose="02010609060101010101" pitchFamily="49" charset="-122"/>
              </a:rPr>
              <a:t>11</a:t>
            </a:r>
            <a:r>
              <a:rPr lang="zh-CN" altLang="zh-CN" sz="2000" dirty="0">
                <a:latin typeface="+mn-lt"/>
                <a:ea typeface="黑体" panose="02010609060101010101" pitchFamily="49" charset="-122"/>
              </a:rPr>
              <a:t>个</a:t>
            </a:r>
            <a:r>
              <a:rPr lang="en-US" altLang="zh-CN" sz="2000" dirty="0">
                <a:latin typeface="+mn-lt"/>
                <a:ea typeface="黑体" panose="02010609060101010101" pitchFamily="49" charset="-122"/>
              </a:rPr>
              <a:t>QTL</a:t>
            </a:r>
            <a:r>
              <a:rPr lang="zh-CN" altLang="zh-CN" sz="2000" dirty="0">
                <a:latin typeface="+mn-lt"/>
                <a:ea typeface="黑体" panose="02010609060101010101" pitchFamily="49" charset="-122"/>
              </a:rPr>
              <a:t>按照染色体上的顺序依次用</a:t>
            </a:r>
            <a:r>
              <a:rPr lang="en-US" altLang="zh-CN" sz="2000" dirty="0">
                <a:latin typeface="+mn-lt"/>
                <a:ea typeface="黑体" panose="02010609060101010101" pitchFamily="49" charset="-122"/>
              </a:rPr>
              <a:t>qZ1~qZ11</a:t>
            </a:r>
            <a:r>
              <a:rPr lang="zh-CN" altLang="zh-CN" sz="2000" dirty="0">
                <a:latin typeface="+mn-lt"/>
                <a:ea typeface="黑体" panose="02010609060101010101" pitchFamily="49" charset="-122"/>
              </a:rPr>
              <a:t>表示</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构成性状</a:t>
            </a:r>
            <a:r>
              <a:rPr lang="en-US" altLang="zh-CN" sz="2000" dirty="0">
                <a:latin typeface="+mn-lt"/>
                <a:ea typeface="黑体" panose="02010609060101010101" pitchFamily="49" charset="-122"/>
              </a:rPr>
              <a:t>LOD</a:t>
            </a:r>
            <a:r>
              <a:rPr lang="zh-CN" altLang="zh-CN" sz="2000" dirty="0">
                <a:latin typeface="+mn-lt"/>
                <a:ea typeface="黑体" panose="02010609060101010101" pitchFamily="49" charset="-122"/>
              </a:rPr>
              <a:t>曲线的箭头指向未达到显著性水平的两个峰</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复合性状</a:t>
            </a:r>
            <a:r>
              <a:rPr lang="en-US" altLang="zh-CN" sz="2000" dirty="0">
                <a:latin typeface="+mn-lt"/>
                <a:ea typeface="黑体" panose="02010609060101010101" pitchFamily="49" charset="-122"/>
              </a:rPr>
              <a:t>LOD</a:t>
            </a:r>
            <a:r>
              <a:rPr lang="zh-CN" altLang="zh-CN" sz="2000" dirty="0">
                <a:latin typeface="+mn-lt"/>
                <a:ea typeface="黑体" panose="02010609060101010101" pitchFamily="49" charset="-122"/>
              </a:rPr>
              <a:t>曲线的箭头指向达到显著性水平</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但构成性状的相近位置上不存在显著的峰</a:t>
            </a:r>
            <a:r>
              <a:rPr lang="en-US" altLang="zh-CN" sz="2000" dirty="0">
                <a:latin typeface="+mn-lt"/>
                <a:ea typeface="黑体" panose="02010609060101010101" pitchFamily="49" charset="-122"/>
              </a:rPr>
              <a:t>. </a:t>
            </a:r>
            <a:endParaRPr lang="zh-CN" altLang="en-US" sz="20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800"/>
            <a:ext cx="8208912" cy="5184577"/>
          </a:xfrm>
          <a:prstGeom prst="rect">
            <a:avLst/>
          </a:prstGeom>
          <a:noFill/>
          <a:ln>
            <a:noFill/>
          </a:ln>
        </p:spPr>
      </p:pic>
    </p:spTree>
    <p:extLst>
      <p:ext uri="{BB962C8B-B14F-4D97-AF65-F5344CB8AC3E}">
        <p14:creationId xmlns:p14="http://schemas.microsoft.com/office/powerpoint/2010/main" val="2125148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4000" b="1" dirty="0">
                <a:latin typeface="+mn-lt"/>
                <a:ea typeface="黑体" panose="02010609060101010101" pitchFamily="49" charset="-122"/>
              </a:rPr>
              <a:t>复合性状的基因效应和遗传方差</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251520" y="1052736"/>
            <a:ext cx="8579296" cy="4896544"/>
          </a:xfrm>
        </p:spPr>
        <p:txBody>
          <a:bodyPr>
            <a:noAutofit/>
          </a:bodyPr>
          <a:lstStyle/>
          <a:p>
            <a:pPr>
              <a:lnSpc>
                <a:spcPct val="120000"/>
              </a:lnSpc>
            </a:pPr>
            <a:r>
              <a:rPr lang="zh-CN" altLang="zh-CN" sz="2200" dirty="0">
                <a:ea typeface="黑体" panose="02010609060101010101" pitchFamily="49" charset="-122"/>
              </a:rPr>
              <a:t>采用理论推导和模拟相结合的方法</a:t>
            </a:r>
            <a:r>
              <a:rPr lang="en-US" altLang="zh-CN" sz="2200" dirty="0">
                <a:ea typeface="黑体" panose="02010609060101010101" pitchFamily="49" charset="-122"/>
              </a:rPr>
              <a:t>, </a:t>
            </a:r>
            <a:r>
              <a:rPr lang="zh-CN" altLang="zh-CN" sz="2200" dirty="0">
                <a:ea typeface="黑体" panose="02010609060101010101" pitchFamily="49" charset="-122"/>
              </a:rPr>
              <a:t>说明复合性状的一些遗传特性</a:t>
            </a:r>
            <a:r>
              <a:rPr lang="en-US" altLang="zh-CN" sz="2200" dirty="0">
                <a:ea typeface="黑体" panose="02010609060101010101" pitchFamily="49" charset="-122"/>
              </a:rPr>
              <a:t>, </a:t>
            </a:r>
            <a:r>
              <a:rPr lang="zh-CN" altLang="zh-CN" sz="2200" dirty="0">
                <a:ea typeface="黑体" panose="02010609060101010101" pitchFamily="49" charset="-122"/>
              </a:rPr>
              <a:t>以及用于</a:t>
            </a:r>
            <a:r>
              <a:rPr lang="en-US" altLang="zh-CN" sz="2200" dirty="0">
                <a:ea typeface="黑体" panose="02010609060101010101" pitchFamily="49" charset="-122"/>
              </a:rPr>
              <a:t>QTL</a:t>
            </a:r>
            <a:r>
              <a:rPr lang="zh-CN" altLang="zh-CN" sz="2200" dirty="0">
                <a:ea typeface="黑体" panose="02010609060101010101" pitchFamily="49" charset="-122"/>
              </a:rPr>
              <a:t>作图可能存在的</a:t>
            </a:r>
            <a:r>
              <a:rPr lang="zh-CN" altLang="zh-CN" sz="2200" dirty="0" smtClean="0">
                <a:ea typeface="黑体" panose="02010609060101010101" pitchFamily="49" charset="-122"/>
              </a:rPr>
              <a:t>问题</a:t>
            </a:r>
            <a:r>
              <a:rPr lang="en-US" altLang="zh-CN" sz="2200" dirty="0" smtClean="0">
                <a:ea typeface="黑体" panose="02010609060101010101" pitchFamily="49" charset="-122"/>
              </a:rPr>
              <a:t>. </a:t>
            </a:r>
            <a:r>
              <a:rPr lang="zh-CN" altLang="zh-CN" sz="2200" dirty="0">
                <a:ea typeface="黑体" panose="02010609060101010101" pitchFamily="49" charset="-122"/>
              </a:rPr>
              <a:t>假定有四个</a:t>
            </a:r>
            <a:r>
              <a:rPr lang="en-US" altLang="zh-CN" sz="2200" dirty="0">
                <a:ea typeface="黑体" panose="02010609060101010101" pitchFamily="49" charset="-122"/>
              </a:rPr>
              <a:t>QTL, Q</a:t>
            </a:r>
            <a:r>
              <a:rPr lang="en-US" altLang="zh-CN" sz="2200" baseline="-25000" dirty="0">
                <a:ea typeface="黑体" panose="02010609060101010101" pitchFamily="49" charset="-122"/>
              </a:rPr>
              <a:t>1</a:t>
            </a:r>
            <a:r>
              <a:rPr lang="zh-CN" altLang="zh-CN" sz="2200" dirty="0">
                <a:ea typeface="黑体" panose="02010609060101010101" pitchFamily="49" charset="-122"/>
              </a:rPr>
              <a:t>和</a:t>
            </a:r>
            <a:r>
              <a:rPr lang="en-US" altLang="zh-CN" sz="2200" dirty="0">
                <a:ea typeface="黑体" panose="02010609060101010101" pitchFamily="49" charset="-122"/>
              </a:rPr>
              <a:t>Q</a:t>
            </a:r>
            <a:r>
              <a:rPr lang="en-US" altLang="zh-CN" sz="2200" baseline="-25000" dirty="0">
                <a:ea typeface="黑体" panose="02010609060101010101" pitchFamily="49" charset="-122"/>
              </a:rPr>
              <a:t>2</a:t>
            </a:r>
            <a:r>
              <a:rPr lang="zh-CN" altLang="zh-CN" sz="2200" dirty="0">
                <a:ea typeface="黑体" panose="02010609060101010101" pitchFamily="49" charset="-122"/>
              </a:rPr>
              <a:t>控制构成性状</a:t>
            </a:r>
            <a:r>
              <a:rPr lang="en-US" altLang="zh-CN" sz="2200" dirty="0">
                <a:ea typeface="黑体" panose="02010609060101010101" pitchFamily="49" charset="-122"/>
              </a:rPr>
              <a:t>I, </a:t>
            </a:r>
            <a:r>
              <a:rPr lang="zh-CN" altLang="zh-CN" sz="2200" dirty="0">
                <a:ea typeface="黑体" panose="02010609060101010101" pitchFamily="49" charset="-122"/>
              </a:rPr>
              <a:t>它们的加性效应分别用</a:t>
            </a:r>
            <a:r>
              <a:rPr lang="en-US" altLang="zh-CN" sz="2200" i="1" dirty="0">
                <a:ea typeface="黑体" panose="02010609060101010101" pitchFamily="49" charset="-122"/>
              </a:rPr>
              <a:t>a</a:t>
            </a:r>
            <a:r>
              <a:rPr lang="en-US" altLang="zh-CN" sz="2200" baseline="-25000" dirty="0">
                <a:ea typeface="黑体" panose="02010609060101010101" pitchFamily="49" charset="-122"/>
              </a:rPr>
              <a:t>1</a:t>
            </a:r>
            <a:r>
              <a:rPr lang="zh-CN" altLang="zh-CN" sz="2200" dirty="0">
                <a:ea typeface="黑体" panose="02010609060101010101" pitchFamily="49" charset="-122"/>
              </a:rPr>
              <a:t>和</a:t>
            </a:r>
            <a:r>
              <a:rPr lang="en-US" altLang="zh-CN" sz="2200" i="1" dirty="0">
                <a:ea typeface="黑体" panose="02010609060101010101" pitchFamily="49" charset="-122"/>
              </a:rPr>
              <a:t>a</a:t>
            </a:r>
            <a:r>
              <a:rPr lang="en-US" altLang="zh-CN" sz="2200" baseline="-25000" dirty="0">
                <a:ea typeface="黑体" panose="02010609060101010101" pitchFamily="49" charset="-122"/>
              </a:rPr>
              <a:t>2</a:t>
            </a:r>
            <a:r>
              <a:rPr lang="zh-CN" altLang="zh-CN" sz="2200" dirty="0">
                <a:ea typeface="黑体" panose="02010609060101010101" pitchFamily="49" charset="-122"/>
              </a:rPr>
              <a:t>表示</a:t>
            </a:r>
            <a:r>
              <a:rPr lang="en-US" altLang="zh-CN" sz="2200" dirty="0">
                <a:ea typeface="黑体" panose="02010609060101010101" pitchFamily="49" charset="-122"/>
              </a:rPr>
              <a:t>. Q</a:t>
            </a:r>
            <a:r>
              <a:rPr lang="en-US" altLang="zh-CN" sz="2200" baseline="-25000" dirty="0">
                <a:ea typeface="黑体" panose="02010609060101010101" pitchFamily="49" charset="-122"/>
              </a:rPr>
              <a:t>3</a:t>
            </a:r>
            <a:r>
              <a:rPr lang="zh-CN" altLang="zh-CN" sz="2200" dirty="0">
                <a:ea typeface="黑体" panose="02010609060101010101" pitchFamily="49" charset="-122"/>
              </a:rPr>
              <a:t>和</a:t>
            </a:r>
            <a:r>
              <a:rPr lang="en-US" altLang="zh-CN" sz="2200" dirty="0">
                <a:ea typeface="黑体" panose="02010609060101010101" pitchFamily="49" charset="-122"/>
              </a:rPr>
              <a:t>Q</a:t>
            </a:r>
            <a:r>
              <a:rPr lang="en-US" altLang="zh-CN" sz="2200" baseline="-25000" dirty="0">
                <a:ea typeface="黑体" panose="02010609060101010101" pitchFamily="49" charset="-122"/>
              </a:rPr>
              <a:t>4</a:t>
            </a:r>
            <a:r>
              <a:rPr lang="zh-CN" altLang="zh-CN" sz="2200" dirty="0">
                <a:ea typeface="黑体" panose="02010609060101010101" pitchFamily="49" charset="-122"/>
              </a:rPr>
              <a:t>控制构成性状</a:t>
            </a:r>
            <a:r>
              <a:rPr lang="en-US" altLang="zh-CN" sz="2200" dirty="0">
                <a:ea typeface="黑体" panose="02010609060101010101" pitchFamily="49" charset="-122"/>
              </a:rPr>
              <a:t>II, </a:t>
            </a:r>
            <a:r>
              <a:rPr lang="zh-CN" altLang="zh-CN" sz="2200" dirty="0">
                <a:ea typeface="黑体" panose="02010609060101010101" pitchFamily="49" charset="-122"/>
              </a:rPr>
              <a:t>它们的加性效应分别用</a:t>
            </a:r>
            <a:r>
              <a:rPr lang="en-US" altLang="zh-CN" sz="2200" i="1" dirty="0">
                <a:ea typeface="黑体" panose="02010609060101010101" pitchFamily="49" charset="-122"/>
              </a:rPr>
              <a:t>a</a:t>
            </a:r>
            <a:r>
              <a:rPr lang="en-US" altLang="zh-CN" sz="2200" baseline="-25000" dirty="0">
                <a:ea typeface="黑体" panose="02010609060101010101" pitchFamily="49" charset="-122"/>
              </a:rPr>
              <a:t>3</a:t>
            </a:r>
            <a:r>
              <a:rPr lang="zh-CN" altLang="zh-CN" sz="2200" dirty="0">
                <a:ea typeface="黑体" panose="02010609060101010101" pitchFamily="49" charset="-122"/>
              </a:rPr>
              <a:t>和</a:t>
            </a:r>
            <a:r>
              <a:rPr lang="en-US" altLang="zh-CN" sz="2200" i="1" dirty="0">
                <a:ea typeface="黑体" panose="02010609060101010101" pitchFamily="49" charset="-122"/>
              </a:rPr>
              <a:t>a</a:t>
            </a:r>
            <a:r>
              <a:rPr lang="en-US" altLang="zh-CN" sz="2200" baseline="-25000" dirty="0">
                <a:ea typeface="黑体" panose="02010609060101010101" pitchFamily="49" charset="-122"/>
              </a:rPr>
              <a:t>4</a:t>
            </a:r>
            <a:r>
              <a:rPr lang="zh-CN" altLang="zh-CN" sz="2200" dirty="0">
                <a:ea typeface="黑体" panose="02010609060101010101" pitchFamily="49" charset="-122"/>
              </a:rPr>
              <a:t>表示</a:t>
            </a:r>
            <a:r>
              <a:rPr lang="en-US" altLang="zh-CN" sz="2200" dirty="0">
                <a:ea typeface="黑体" panose="02010609060101010101" pitchFamily="49" charset="-122"/>
              </a:rPr>
              <a:t>. </a:t>
            </a:r>
            <a:r>
              <a:rPr lang="zh-CN" altLang="zh-CN" sz="2200" dirty="0">
                <a:ea typeface="黑体" panose="02010609060101010101" pitchFamily="49" charset="-122"/>
              </a:rPr>
              <a:t>构成性状</a:t>
            </a:r>
            <a:r>
              <a:rPr lang="en-US" altLang="zh-CN" sz="2200" dirty="0">
                <a:ea typeface="黑体" panose="02010609060101010101" pitchFamily="49" charset="-122"/>
              </a:rPr>
              <a:t>I</a:t>
            </a:r>
            <a:r>
              <a:rPr lang="zh-CN" altLang="zh-CN" sz="2200" dirty="0">
                <a:ea typeface="黑体" panose="02010609060101010101" pitchFamily="49" charset="-122"/>
              </a:rPr>
              <a:t>的均值用</a:t>
            </a:r>
            <a:r>
              <a:rPr lang="en-US" altLang="zh-CN" sz="2200" i="1" dirty="0">
                <a:ea typeface="黑体" panose="02010609060101010101" pitchFamily="49" charset="-122"/>
              </a:rPr>
              <a:t>m</a:t>
            </a:r>
            <a:r>
              <a:rPr lang="en-US" altLang="zh-CN" sz="2200" baseline="-25000" dirty="0">
                <a:ea typeface="黑体" panose="02010609060101010101" pitchFamily="49" charset="-122"/>
              </a:rPr>
              <a:t>1</a:t>
            </a:r>
            <a:r>
              <a:rPr lang="zh-CN" altLang="zh-CN" sz="2200" dirty="0">
                <a:ea typeface="黑体" panose="02010609060101010101" pitchFamily="49" charset="-122"/>
              </a:rPr>
              <a:t>表示</a:t>
            </a:r>
            <a:r>
              <a:rPr lang="en-US" altLang="zh-CN" sz="2200" dirty="0">
                <a:ea typeface="黑体" panose="02010609060101010101" pitchFamily="49" charset="-122"/>
              </a:rPr>
              <a:t>, </a:t>
            </a:r>
            <a:r>
              <a:rPr lang="zh-CN" altLang="zh-CN" sz="2200" dirty="0">
                <a:ea typeface="黑体" panose="02010609060101010101" pitchFamily="49" charset="-122"/>
              </a:rPr>
              <a:t>构成性状</a:t>
            </a:r>
            <a:r>
              <a:rPr lang="en-US" altLang="zh-CN" sz="2200" dirty="0">
                <a:ea typeface="黑体" panose="02010609060101010101" pitchFamily="49" charset="-122"/>
              </a:rPr>
              <a:t>II</a:t>
            </a:r>
            <a:r>
              <a:rPr lang="zh-CN" altLang="zh-CN" sz="2200" dirty="0">
                <a:ea typeface="黑体" panose="02010609060101010101" pitchFamily="49" charset="-122"/>
              </a:rPr>
              <a:t>的均值用</a:t>
            </a:r>
            <a:r>
              <a:rPr lang="en-US" altLang="zh-CN" sz="2200" i="1" dirty="0">
                <a:ea typeface="黑体" panose="02010609060101010101" pitchFamily="49" charset="-122"/>
              </a:rPr>
              <a:t>m</a:t>
            </a:r>
            <a:r>
              <a:rPr lang="en-US" altLang="zh-CN" sz="2200" baseline="-25000" dirty="0">
                <a:ea typeface="黑体" panose="02010609060101010101" pitchFamily="49" charset="-122"/>
              </a:rPr>
              <a:t>2</a:t>
            </a:r>
            <a:r>
              <a:rPr lang="zh-CN" altLang="zh-CN" sz="2200" dirty="0">
                <a:ea typeface="黑体" panose="02010609060101010101" pitchFamily="49" charset="-122"/>
              </a:rPr>
              <a:t>表示</a:t>
            </a:r>
            <a:r>
              <a:rPr lang="en-US" altLang="zh-CN" sz="2200" dirty="0">
                <a:ea typeface="黑体" panose="02010609060101010101" pitchFamily="49" charset="-122"/>
              </a:rPr>
              <a:t>, </a:t>
            </a:r>
            <a:r>
              <a:rPr lang="zh-CN" altLang="zh-CN" sz="2200" dirty="0">
                <a:ea typeface="黑体" panose="02010609060101010101" pitchFamily="49" charset="-122"/>
              </a:rPr>
              <a:t>作图群体为双亲衍生的重组近交家系</a:t>
            </a:r>
            <a:r>
              <a:rPr lang="en-US" altLang="zh-CN" sz="2200" dirty="0">
                <a:ea typeface="黑体" panose="02010609060101010101" pitchFamily="49" charset="-122"/>
              </a:rPr>
              <a:t>. </a:t>
            </a:r>
            <a:endParaRPr lang="en-US" altLang="zh-CN" sz="2200" dirty="0" smtClean="0">
              <a:ea typeface="黑体" panose="02010609060101010101" pitchFamily="49" charset="-122"/>
            </a:endParaRPr>
          </a:p>
          <a:p>
            <a:pPr>
              <a:lnSpc>
                <a:spcPct val="120000"/>
              </a:lnSpc>
            </a:pPr>
            <a:r>
              <a:rPr lang="zh-CN" altLang="zh-CN" sz="2200" dirty="0" smtClean="0">
                <a:ea typeface="黑体" panose="02010609060101010101" pitchFamily="49" charset="-122"/>
              </a:rPr>
              <a:t>在</a:t>
            </a:r>
            <a:r>
              <a:rPr lang="en-US" altLang="zh-CN" sz="2200" dirty="0">
                <a:ea typeface="黑体" panose="02010609060101010101" pitchFamily="49" charset="-122"/>
              </a:rPr>
              <a:t>RIL</a:t>
            </a:r>
            <a:r>
              <a:rPr lang="zh-CN" altLang="zh-CN" sz="2200" dirty="0">
                <a:ea typeface="黑体" panose="02010609060101010101" pitchFamily="49" charset="-122"/>
              </a:rPr>
              <a:t>群体中</a:t>
            </a:r>
            <a:r>
              <a:rPr lang="en-US" altLang="zh-CN" sz="2200" dirty="0">
                <a:ea typeface="黑体" panose="02010609060101010101" pitchFamily="49" charset="-122"/>
              </a:rPr>
              <a:t>, </a:t>
            </a:r>
            <a:r>
              <a:rPr lang="zh-CN" altLang="zh-CN" sz="2200" dirty="0">
                <a:ea typeface="黑体" panose="02010609060101010101" pitchFamily="49" charset="-122"/>
              </a:rPr>
              <a:t>构成性状的</a:t>
            </a:r>
            <a:r>
              <a:rPr lang="en-US" altLang="zh-CN" sz="2200" dirty="0">
                <a:ea typeface="黑体" panose="02010609060101010101" pitchFamily="49" charset="-122"/>
              </a:rPr>
              <a:t>QTL</a:t>
            </a:r>
            <a:r>
              <a:rPr lang="zh-CN" altLang="zh-CN" sz="2200" dirty="0">
                <a:ea typeface="黑体" panose="02010609060101010101" pitchFamily="49" charset="-122"/>
              </a:rPr>
              <a:t>基因型共有</a:t>
            </a:r>
            <a:r>
              <a:rPr lang="en-US" altLang="zh-CN" sz="2200" dirty="0">
                <a:ea typeface="黑体" panose="02010609060101010101" pitchFamily="49" charset="-122"/>
              </a:rPr>
              <a:t>16</a:t>
            </a:r>
            <a:r>
              <a:rPr lang="zh-CN" altLang="zh-CN" sz="2200" dirty="0" smtClean="0">
                <a:ea typeface="黑体" panose="02010609060101010101" pitchFamily="49" charset="-122"/>
              </a:rPr>
              <a:t>种</a:t>
            </a:r>
            <a:r>
              <a:rPr lang="en-US" altLang="zh-CN" sz="2200" dirty="0" smtClean="0">
                <a:ea typeface="黑体" panose="02010609060101010101" pitchFamily="49" charset="-122"/>
              </a:rPr>
              <a:t>. </a:t>
            </a:r>
            <a:r>
              <a:rPr lang="zh-CN" altLang="zh-CN" sz="2200" dirty="0">
                <a:ea typeface="黑体" panose="02010609060101010101" pitchFamily="49" charset="-122"/>
              </a:rPr>
              <a:t>但是</a:t>
            </a:r>
            <a:r>
              <a:rPr lang="en-US" altLang="zh-CN" sz="2200" dirty="0">
                <a:ea typeface="黑体" panose="02010609060101010101" pitchFamily="49" charset="-122"/>
              </a:rPr>
              <a:t>, </a:t>
            </a:r>
            <a:r>
              <a:rPr lang="zh-CN" altLang="zh-CN" sz="2200" dirty="0">
                <a:ea typeface="黑体" panose="02010609060101010101" pitchFamily="49" charset="-122"/>
              </a:rPr>
              <a:t>每个构成性状的基因型只有四种</a:t>
            </a:r>
            <a:r>
              <a:rPr lang="en-US" altLang="zh-CN" sz="2200" dirty="0">
                <a:ea typeface="黑体" panose="02010609060101010101" pitchFamily="49" charset="-122"/>
              </a:rPr>
              <a:t>. </a:t>
            </a:r>
            <a:r>
              <a:rPr lang="zh-CN" altLang="zh-CN" sz="2200" dirty="0">
                <a:ea typeface="黑体" panose="02010609060101010101" pitchFamily="49" charset="-122"/>
              </a:rPr>
              <a:t>构成性状</a:t>
            </a:r>
            <a:r>
              <a:rPr lang="en-US" altLang="zh-CN" sz="2200" dirty="0">
                <a:ea typeface="黑体" panose="02010609060101010101" pitchFamily="49" charset="-122"/>
              </a:rPr>
              <a:t>I</a:t>
            </a:r>
            <a:r>
              <a:rPr lang="zh-CN" altLang="zh-CN" sz="2200" dirty="0">
                <a:ea typeface="黑体" panose="02010609060101010101" pitchFamily="49" charset="-122"/>
              </a:rPr>
              <a:t>的四种基因型值用</a:t>
            </a:r>
            <a:r>
              <a:rPr lang="en-US" altLang="zh-CN" sz="2200" i="1" dirty="0">
                <a:ea typeface="黑体" panose="02010609060101010101" pitchFamily="49" charset="-122"/>
              </a:rPr>
              <a:t>G</a:t>
            </a:r>
            <a:r>
              <a:rPr lang="en-US" altLang="zh-CN" sz="2200" baseline="-25000" dirty="0">
                <a:ea typeface="黑体" panose="02010609060101010101" pitchFamily="49" charset="-122"/>
              </a:rPr>
              <a:t>11</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12</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13</a:t>
            </a:r>
            <a:r>
              <a:rPr lang="zh-CN" altLang="zh-CN" sz="2200" dirty="0">
                <a:ea typeface="黑体" panose="02010609060101010101" pitchFamily="49" charset="-122"/>
              </a:rPr>
              <a:t>和</a:t>
            </a:r>
            <a:r>
              <a:rPr lang="en-US" altLang="zh-CN" sz="2200" i="1" dirty="0">
                <a:ea typeface="黑体" panose="02010609060101010101" pitchFamily="49" charset="-122"/>
              </a:rPr>
              <a:t>G</a:t>
            </a:r>
            <a:r>
              <a:rPr lang="en-US" altLang="zh-CN" sz="2200" baseline="-25000" dirty="0">
                <a:ea typeface="黑体" panose="02010609060101010101" pitchFamily="49" charset="-122"/>
              </a:rPr>
              <a:t>14</a:t>
            </a:r>
            <a:r>
              <a:rPr lang="zh-CN" altLang="zh-CN" sz="2200" dirty="0">
                <a:ea typeface="黑体" panose="02010609060101010101" pitchFamily="49" charset="-122"/>
              </a:rPr>
              <a:t>表示</a:t>
            </a:r>
            <a:r>
              <a:rPr lang="en-US" altLang="zh-CN" sz="2200" dirty="0">
                <a:ea typeface="黑体" panose="02010609060101010101" pitchFamily="49" charset="-122"/>
              </a:rPr>
              <a:t>, </a:t>
            </a:r>
            <a:r>
              <a:rPr lang="zh-CN" altLang="zh-CN" sz="2200" dirty="0">
                <a:ea typeface="黑体" panose="02010609060101010101" pitchFamily="49" charset="-122"/>
              </a:rPr>
              <a:t>构成性状</a:t>
            </a:r>
            <a:r>
              <a:rPr lang="en-US" altLang="zh-CN" sz="2200" dirty="0">
                <a:ea typeface="黑体" panose="02010609060101010101" pitchFamily="49" charset="-122"/>
              </a:rPr>
              <a:t>II</a:t>
            </a:r>
            <a:r>
              <a:rPr lang="zh-CN" altLang="zh-CN" sz="2200" dirty="0">
                <a:ea typeface="黑体" panose="02010609060101010101" pitchFamily="49" charset="-122"/>
              </a:rPr>
              <a:t>的四种基因型值用</a:t>
            </a:r>
            <a:r>
              <a:rPr lang="en-US" altLang="zh-CN" sz="2200" i="1" dirty="0">
                <a:ea typeface="黑体" panose="02010609060101010101" pitchFamily="49" charset="-122"/>
              </a:rPr>
              <a:t>G</a:t>
            </a:r>
            <a:r>
              <a:rPr lang="en-US" altLang="zh-CN" sz="2200" baseline="-25000" dirty="0">
                <a:ea typeface="黑体" panose="02010609060101010101" pitchFamily="49" charset="-122"/>
              </a:rPr>
              <a:t>21</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22</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23</a:t>
            </a:r>
            <a:r>
              <a:rPr lang="zh-CN" altLang="zh-CN" sz="2200" dirty="0">
                <a:ea typeface="黑体" panose="02010609060101010101" pitchFamily="49" charset="-122"/>
              </a:rPr>
              <a:t>和</a:t>
            </a:r>
            <a:r>
              <a:rPr lang="en-US" altLang="zh-CN" sz="2200" i="1" dirty="0">
                <a:ea typeface="黑体" panose="02010609060101010101" pitchFamily="49" charset="-122"/>
              </a:rPr>
              <a:t>G</a:t>
            </a:r>
            <a:r>
              <a:rPr lang="en-US" altLang="zh-CN" sz="2200" baseline="-25000" dirty="0">
                <a:ea typeface="黑体" panose="02010609060101010101" pitchFamily="49" charset="-122"/>
              </a:rPr>
              <a:t>24</a:t>
            </a:r>
            <a:r>
              <a:rPr lang="zh-CN" altLang="zh-CN" sz="2200" dirty="0">
                <a:ea typeface="黑体" panose="02010609060101010101" pitchFamily="49" charset="-122"/>
              </a:rPr>
              <a:t>表示</a:t>
            </a:r>
            <a:r>
              <a:rPr lang="en-US" altLang="zh-CN" sz="2200" dirty="0">
                <a:ea typeface="黑体" panose="02010609060101010101" pitchFamily="49" charset="-122"/>
              </a:rPr>
              <a:t>. </a:t>
            </a:r>
            <a:r>
              <a:rPr lang="zh-CN" altLang="zh-CN" sz="2200" dirty="0">
                <a:ea typeface="黑体" panose="02010609060101010101" pitchFamily="49" charset="-122"/>
              </a:rPr>
              <a:t>在加性遗传模型下</a:t>
            </a:r>
            <a:r>
              <a:rPr lang="en-US" altLang="zh-CN" sz="2200" dirty="0">
                <a:ea typeface="黑体" panose="02010609060101010101" pitchFamily="49" charset="-122"/>
              </a:rPr>
              <a:t>, </a:t>
            </a:r>
            <a:r>
              <a:rPr lang="zh-CN" altLang="zh-CN" sz="2200" dirty="0">
                <a:ea typeface="黑体" panose="02010609060101010101" pitchFamily="49" charset="-122"/>
              </a:rPr>
              <a:t>构成性状的基因型值与遗传效应的关系是</a:t>
            </a:r>
            <a:r>
              <a:rPr lang="en-US" altLang="zh-CN" sz="2200" dirty="0">
                <a:ea typeface="黑体" panose="02010609060101010101" pitchFamily="49" charset="-122"/>
              </a:rPr>
              <a:t>, </a:t>
            </a:r>
            <a:endParaRPr lang="zh-CN" altLang="zh-CN" sz="2200" dirty="0">
              <a:ea typeface="黑体" panose="02010609060101010101" pitchFamily="49" charset="-122"/>
            </a:endParaRPr>
          </a:p>
          <a:p>
            <a:pPr marL="0" indent="0" algn="ctr">
              <a:lnSpc>
                <a:spcPct val="120000"/>
              </a:lnSpc>
              <a:buNone/>
            </a:pPr>
            <a:r>
              <a:rPr lang="en-US" altLang="zh-CN" sz="2200" i="1" dirty="0">
                <a:ea typeface="黑体" panose="02010609060101010101" pitchFamily="49" charset="-122"/>
              </a:rPr>
              <a:t>G</a:t>
            </a:r>
            <a:r>
              <a:rPr lang="en-US" altLang="zh-CN" sz="2200" baseline="-25000" dirty="0">
                <a:ea typeface="黑体" panose="02010609060101010101" pitchFamily="49" charset="-122"/>
              </a:rPr>
              <a:t>11</a:t>
            </a:r>
            <a:r>
              <a:rPr lang="en-US" altLang="zh-CN" sz="2200" dirty="0">
                <a:ea typeface="黑体" panose="02010609060101010101" pitchFamily="49" charset="-122"/>
              </a:rPr>
              <a:t>=</a:t>
            </a:r>
            <a:r>
              <a:rPr lang="en-US" altLang="zh-CN" sz="2200" i="1" dirty="0">
                <a:ea typeface="黑体" panose="02010609060101010101" pitchFamily="49" charset="-122"/>
              </a:rPr>
              <a:t>m</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2</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12</a:t>
            </a:r>
            <a:r>
              <a:rPr lang="en-US" altLang="zh-CN" sz="2200" dirty="0">
                <a:ea typeface="黑体" panose="02010609060101010101" pitchFamily="49" charset="-122"/>
              </a:rPr>
              <a:t>=</a:t>
            </a:r>
            <a:r>
              <a:rPr lang="en-US" altLang="zh-CN" sz="2200" i="1" dirty="0">
                <a:ea typeface="黑体" panose="02010609060101010101" pitchFamily="49" charset="-122"/>
              </a:rPr>
              <a:t>m</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2</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13</a:t>
            </a:r>
            <a:r>
              <a:rPr lang="en-US" altLang="zh-CN" sz="2200" dirty="0">
                <a:ea typeface="黑体" panose="02010609060101010101" pitchFamily="49" charset="-122"/>
              </a:rPr>
              <a:t>=</a:t>
            </a:r>
            <a:r>
              <a:rPr lang="en-US" altLang="zh-CN" sz="2200" i="1" dirty="0">
                <a:ea typeface="黑体" panose="02010609060101010101" pitchFamily="49" charset="-122"/>
              </a:rPr>
              <a:t>m</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2</a:t>
            </a:r>
            <a:r>
              <a:rPr lang="en-US" altLang="zh-CN" sz="2200" dirty="0">
                <a:ea typeface="黑体" panose="02010609060101010101" pitchFamily="49" charset="-122"/>
              </a:rPr>
              <a:t>; </a:t>
            </a:r>
            <a:r>
              <a:rPr lang="en-US" altLang="zh-CN" sz="2200" i="1" dirty="0">
                <a:ea typeface="黑体" panose="02010609060101010101" pitchFamily="49" charset="-122"/>
              </a:rPr>
              <a:t>G</a:t>
            </a:r>
            <a:r>
              <a:rPr lang="en-US" altLang="zh-CN" sz="2200" baseline="-25000" dirty="0">
                <a:ea typeface="黑体" panose="02010609060101010101" pitchFamily="49" charset="-122"/>
              </a:rPr>
              <a:t>14</a:t>
            </a:r>
            <a:r>
              <a:rPr lang="en-US" altLang="zh-CN" sz="2200" dirty="0">
                <a:ea typeface="黑体" panose="02010609060101010101" pitchFamily="49" charset="-122"/>
              </a:rPr>
              <a:t>=</a:t>
            </a:r>
            <a:r>
              <a:rPr lang="en-US" altLang="zh-CN" sz="2200" i="1" dirty="0">
                <a:ea typeface="黑体" panose="02010609060101010101" pitchFamily="49" charset="-122"/>
              </a:rPr>
              <a:t>m</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1</a:t>
            </a:r>
            <a:r>
              <a:rPr lang="en-US" altLang="zh-CN" sz="2200" dirty="0">
                <a:ea typeface="黑体" panose="02010609060101010101" pitchFamily="49" charset="-122"/>
              </a:rPr>
              <a:t>-</a:t>
            </a:r>
            <a:r>
              <a:rPr lang="en-US" altLang="zh-CN" sz="2200" i="1" dirty="0">
                <a:ea typeface="黑体" panose="02010609060101010101" pitchFamily="49" charset="-122"/>
              </a:rPr>
              <a:t>a</a:t>
            </a:r>
            <a:r>
              <a:rPr lang="en-US" altLang="zh-CN" sz="2200" baseline="-25000" dirty="0">
                <a:ea typeface="黑体" panose="02010609060101010101" pitchFamily="49" charset="-122"/>
              </a:rPr>
              <a:t>2</a:t>
            </a:r>
            <a:r>
              <a:rPr lang="en-US" altLang="zh-CN" sz="2200" dirty="0">
                <a:ea typeface="黑体" panose="02010609060101010101" pitchFamily="49" charset="-122"/>
              </a:rPr>
              <a:t>; </a:t>
            </a:r>
            <a:endParaRPr lang="zh-CN" altLang="zh-CN" sz="2200" dirty="0">
              <a:ea typeface="黑体" panose="02010609060101010101" pitchFamily="49" charset="-122"/>
            </a:endParaRPr>
          </a:p>
          <a:p>
            <a:pPr marL="0" indent="0" algn="ctr">
              <a:lnSpc>
                <a:spcPct val="120000"/>
              </a:lnSpc>
              <a:buNone/>
            </a:pPr>
            <a:r>
              <a:rPr lang="de-AT" altLang="zh-CN" sz="2200" i="1" dirty="0">
                <a:ea typeface="黑体" panose="02010609060101010101" pitchFamily="49" charset="-122"/>
              </a:rPr>
              <a:t>G</a:t>
            </a:r>
            <a:r>
              <a:rPr lang="de-AT" altLang="zh-CN" sz="2200" baseline="-25000" dirty="0">
                <a:ea typeface="黑体" panose="02010609060101010101" pitchFamily="49" charset="-122"/>
              </a:rPr>
              <a:t>21</a:t>
            </a:r>
            <a:r>
              <a:rPr lang="de-AT" altLang="zh-CN" sz="2200" dirty="0">
                <a:ea typeface="黑体" panose="02010609060101010101" pitchFamily="49" charset="-122"/>
              </a:rPr>
              <a:t>=</a:t>
            </a:r>
            <a:r>
              <a:rPr lang="de-AT" altLang="zh-CN" sz="2200" i="1" dirty="0">
                <a:ea typeface="黑体" panose="02010609060101010101" pitchFamily="49" charset="-122"/>
              </a:rPr>
              <a:t>m</a:t>
            </a:r>
            <a:r>
              <a:rPr lang="de-AT" altLang="zh-CN" sz="2200" baseline="-25000" dirty="0">
                <a:ea typeface="黑体" panose="02010609060101010101" pitchFamily="49" charset="-122"/>
              </a:rPr>
              <a:t>2</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3</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4</a:t>
            </a:r>
            <a:r>
              <a:rPr lang="de-AT" altLang="zh-CN" sz="2200" dirty="0">
                <a:ea typeface="黑体" panose="02010609060101010101" pitchFamily="49" charset="-122"/>
              </a:rPr>
              <a:t>; </a:t>
            </a:r>
            <a:r>
              <a:rPr lang="de-AT" altLang="zh-CN" sz="2200" i="1" dirty="0">
                <a:ea typeface="黑体" panose="02010609060101010101" pitchFamily="49" charset="-122"/>
              </a:rPr>
              <a:t>G</a:t>
            </a:r>
            <a:r>
              <a:rPr lang="de-AT" altLang="zh-CN" sz="2200" baseline="-25000" dirty="0">
                <a:ea typeface="黑体" panose="02010609060101010101" pitchFamily="49" charset="-122"/>
              </a:rPr>
              <a:t>22</a:t>
            </a:r>
            <a:r>
              <a:rPr lang="de-AT" altLang="zh-CN" sz="2200" dirty="0">
                <a:ea typeface="黑体" panose="02010609060101010101" pitchFamily="49" charset="-122"/>
              </a:rPr>
              <a:t>=</a:t>
            </a:r>
            <a:r>
              <a:rPr lang="de-AT" altLang="zh-CN" sz="2200" i="1" dirty="0">
                <a:ea typeface="黑体" panose="02010609060101010101" pitchFamily="49" charset="-122"/>
              </a:rPr>
              <a:t>m</a:t>
            </a:r>
            <a:r>
              <a:rPr lang="de-AT" altLang="zh-CN" sz="2200" baseline="-25000" dirty="0">
                <a:ea typeface="黑体" panose="02010609060101010101" pitchFamily="49" charset="-122"/>
              </a:rPr>
              <a:t>2</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3</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4</a:t>
            </a:r>
            <a:r>
              <a:rPr lang="de-AT" altLang="zh-CN" sz="2200" dirty="0">
                <a:ea typeface="黑体" panose="02010609060101010101" pitchFamily="49" charset="-122"/>
              </a:rPr>
              <a:t>; </a:t>
            </a:r>
            <a:r>
              <a:rPr lang="de-AT" altLang="zh-CN" sz="2200" i="1" dirty="0">
                <a:ea typeface="黑体" panose="02010609060101010101" pitchFamily="49" charset="-122"/>
              </a:rPr>
              <a:t>G</a:t>
            </a:r>
            <a:r>
              <a:rPr lang="de-AT" altLang="zh-CN" sz="2200" baseline="-25000" dirty="0">
                <a:ea typeface="黑体" panose="02010609060101010101" pitchFamily="49" charset="-122"/>
              </a:rPr>
              <a:t>23</a:t>
            </a:r>
            <a:r>
              <a:rPr lang="de-AT" altLang="zh-CN" sz="2200" dirty="0">
                <a:ea typeface="黑体" panose="02010609060101010101" pitchFamily="49" charset="-122"/>
              </a:rPr>
              <a:t>=</a:t>
            </a:r>
            <a:r>
              <a:rPr lang="de-AT" altLang="zh-CN" sz="2200" i="1" dirty="0">
                <a:ea typeface="黑体" panose="02010609060101010101" pitchFamily="49" charset="-122"/>
              </a:rPr>
              <a:t>m</a:t>
            </a:r>
            <a:r>
              <a:rPr lang="de-AT" altLang="zh-CN" sz="2200" baseline="-25000" dirty="0">
                <a:ea typeface="黑体" panose="02010609060101010101" pitchFamily="49" charset="-122"/>
              </a:rPr>
              <a:t>2</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3</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4</a:t>
            </a:r>
            <a:r>
              <a:rPr lang="de-AT" altLang="zh-CN" sz="2200" dirty="0">
                <a:ea typeface="黑体" panose="02010609060101010101" pitchFamily="49" charset="-122"/>
              </a:rPr>
              <a:t>; </a:t>
            </a:r>
            <a:r>
              <a:rPr lang="de-AT" altLang="zh-CN" sz="2200" i="1" dirty="0">
                <a:ea typeface="黑体" panose="02010609060101010101" pitchFamily="49" charset="-122"/>
              </a:rPr>
              <a:t>G</a:t>
            </a:r>
            <a:r>
              <a:rPr lang="de-AT" altLang="zh-CN" sz="2200" baseline="-25000" dirty="0">
                <a:ea typeface="黑体" panose="02010609060101010101" pitchFamily="49" charset="-122"/>
              </a:rPr>
              <a:t>24</a:t>
            </a:r>
            <a:r>
              <a:rPr lang="de-AT" altLang="zh-CN" sz="2200" dirty="0">
                <a:ea typeface="黑体" panose="02010609060101010101" pitchFamily="49" charset="-122"/>
              </a:rPr>
              <a:t>=</a:t>
            </a:r>
            <a:r>
              <a:rPr lang="de-AT" altLang="zh-CN" sz="2200" i="1" dirty="0">
                <a:ea typeface="黑体" panose="02010609060101010101" pitchFamily="49" charset="-122"/>
              </a:rPr>
              <a:t>m</a:t>
            </a:r>
            <a:r>
              <a:rPr lang="de-AT" altLang="zh-CN" sz="2200" baseline="-25000" dirty="0">
                <a:ea typeface="黑体" panose="02010609060101010101" pitchFamily="49" charset="-122"/>
              </a:rPr>
              <a:t>2</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3</a:t>
            </a:r>
            <a:r>
              <a:rPr lang="de-AT" altLang="zh-CN" sz="2200" dirty="0">
                <a:ea typeface="黑体" panose="02010609060101010101" pitchFamily="49" charset="-122"/>
              </a:rPr>
              <a:t>-</a:t>
            </a:r>
            <a:r>
              <a:rPr lang="de-AT" altLang="zh-CN" sz="2200" i="1" dirty="0">
                <a:ea typeface="黑体" panose="02010609060101010101" pitchFamily="49" charset="-122"/>
              </a:rPr>
              <a:t>a</a:t>
            </a:r>
            <a:r>
              <a:rPr lang="de-AT" altLang="zh-CN" sz="2200" baseline="-25000" dirty="0">
                <a:ea typeface="黑体" panose="02010609060101010101" pitchFamily="49" charset="-122"/>
              </a:rPr>
              <a:t>4</a:t>
            </a:r>
            <a:r>
              <a:rPr lang="de-AT" altLang="zh-CN" sz="2200" dirty="0">
                <a:ea typeface="黑体" panose="02010609060101010101" pitchFamily="49" charset="-122"/>
              </a:rPr>
              <a:t> </a:t>
            </a:r>
            <a:endParaRPr lang="zh-CN" altLang="zh-CN" sz="2200" dirty="0">
              <a:ea typeface="黑体" panose="02010609060101010101" pitchFamily="49" charset="-122"/>
            </a:endParaRPr>
          </a:p>
        </p:txBody>
      </p:sp>
    </p:spTree>
    <p:extLst>
      <p:ext uri="{BB962C8B-B14F-4D97-AF65-F5344CB8AC3E}">
        <p14:creationId xmlns:p14="http://schemas.microsoft.com/office/powerpoint/2010/main" val="3174984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7992888" cy="994122"/>
          </a:xfrm>
        </p:spPr>
        <p:txBody>
          <a:bodyPr>
            <a:noAutofit/>
          </a:bodyPr>
          <a:lstStyle/>
          <a:p>
            <a:r>
              <a:rPr lang="zh-CN" altLang="zh-CN" sz="3200" b="1" dirty="0">
                <a:latin typeface="+mn-lt"/>
                <a:ea typeface="黑体" panose="02010609060101010101" pitchFamily="49" charset="-122"/>
              </a:rPr>
              <a:t>包含</a:t>
            </a:r>
            <a:r>
              <a:rPr lang="en-US" altLang="zh-CN" sz="3200" b="1" dirty="0">
                <a:latin typeface="+mn-lt"/>
                <a:ea typeface="黑体" panose="02010609060101010101" pitchFamily="49" charset="-122"/>
              </a:rPr>
              <a:t>4</a:t>
            </a:r>
            <a:r>
              <a:rPr lang="zh-CN" altLang="zh-CN" sz="3200" b="1" dirty="0">
                <a:latin typeface="+mn-lt"/>
                <a:ea typeface="黑体" panose="02010609060101010101" pitchFamily="49" charset="-122"/>
              </a:rPr>
              <a:t>个</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的遗传模型中复合性状的基因型值与构成性状基因型值之间的关系</a:t>
            </a:r>
            <a:endParaRPr lang="zh-CN" altLang="en-US" sz="3200" b="1" dirty="0">
              <a:latin typeface="+mn-lt"/>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075187695"/>
              </p:ext>
            </p:extLst>
          </p:nvPr>
        </p:nvGraphicFramePr>
        <p:xfrm>
          <a:off x="394970" y="1412776"/>
          <a:ext cx="8425502" cy="4663440"/>
        </p:xfrm>
        <a:graphic>
          <a:graphicData uri="http://schemas.openxmlformats.org/drawingml/2006/table">
            <a:tbl>
              <a:tblPr firstRow="1" firstCol="1" bandRow="1">
                <a:tableStyleId>{5C22544A-7EE6-4342-B048-85BDC9FD1C3A}</a:tableStyleId>
              </a:tblPr>
              <a:tblGrid>
                <a:gridCol w="649923"/>
                <a:gridCol w="653098"/>
                <a:gridCol w="653098"/>
                <a:gridCol w="653098"/>
                <a:gridCol w="653098"/>
                <a:gridCol w="710248"/>
                <a:gridCol w="770573"/>
                <a:gridCol w="903923"/>
                <a:gridCol w="880110"/>
                <a:gridCol w="1018223"/>
                <a:gridCol w="880110"/>
              </a:tblGrid>
              <a:tr h="171450">
                <a:tc>
                  <a:txBody>
                    <a:bodyPr/>
                    <a:lstStyle/>
                    <a:p>
                      <a:pPr algn="just">
                        <a:spcAft>
                          <a:spcPts val="0"/>
                        </a:spcAft>
                      </a:pPr>
                      <a:r>
                        <a:rPr lang="zh-CN" sz="1800" kern="0" dirty="0">
                          <a:effectLst/>
                          <a:latin typeface="+mn-lt"/>
                          <a:ea typeface="黑体" panose="02010609060101010101" pitchFamily="49" charset="-122"/>
                        </a:rPr>
                        <a:t>编号</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dirty="0" smtClean="0">
                          <a:effectLst/>
                          <a:latin typeface="+mn-lt"/>
                          <a:ea typeface="黑体" panose="02010609060101010101" pitchFamily="49" charset="-122"/>
                        </a:rPr>
                        <a:t>性状</a:t>
                      </a:r>
                      <a:r>
                        <a:rPr lang="en-US" sz="1800" kern="0" dirty="0">
                          <a:effectLst/>
                          <a:latin typeface="+mn-lt"/>
                          <a:ea typeface="黑体" panose="02010609060101010101" pitchFamily="49" charset="-122"/>
                        </a:rPr>
                        <a:t>I</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dirty="0" smtClean="0">
                          <a:effectLst/>
                          <a:latin typeface="+mn-lt"/>
                          <a:ea typeface="黑体" panose="02010609060101010101" pitchFamily="49" charset="-122"/>
                        </a:rPr>
                        <a:t>性状</a:t>
                      </a:r>
                      <a:r>
                        <a:rPr lang="en-US" sz="1800" kern="0" dirty="0">
                          <a:effectLst/>
                          <a:latin typeface="+mn-lt"/>
                          <a:ea typeface="黑体" panose="02010609060101010101" pitchFamily="49" charset="-122"/>
                        </a:rPr>
                        <a:t>II</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a:effectLst/>
                          <a:latin typeface="+mn-lt"/>
                          <a:ea typeface="黑体" panose="02010609060101010101" pitchFamily="49" charset="-122"/>
                        </a:rPr>
                        <a:t>和性状</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a:effectLst/>
                          <a:latin typeface="+mn-lt"/>
                          <a:ea typeface="黑体" panose="02010609060101010101" pitchFamily="49" charset="-122"/>
                        </a:rPr>
                        <a:t>差性状</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a:effectLst/>
                          <a:latin typeface="+mn-lt"/>
                          <a:ea typeface="黑体" panose="02010609060101010101" pitchFamily="49" charset="-122"/>
                        </a:rPr>
                        <a:t>积性状</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zh-CN" sz="1800" kern="0">
                          <a:effectLst/>
                          <a:latin typeface="+mn-lt"/>
                          <a:ea typeface="黑体" panose="02010609060101010101" pitchFamily="49" charset="-122"/>
                        </a:rPr>
                        <a:t>商性状</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11</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22</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11</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5</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6</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7</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8</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12</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9</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10</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13</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21</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22</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15</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23</a:t>
                      </a:r>
                      <a:endParaRPr lang="zh-CN" sz="1800" kern="100">
                        <a:effectLst/>
                        <a:latin typeface="+mn-lt"/>
                        <a:ea typeface="黑体" panose="02010609060101010101" pitchFamily="49" charset="-122"/>
                        <a:cs typeface="Times New Roman"/>
                      </a:endParaRPr>
                    </a:p>
                  </a:txBody>
                  <a:tcPr marL="68580" marR="68580" marT="0" marB="0" anchor="ctr"/>
                </a:tc>
              </a:tr>
              <a:tr h="171450">
                <a:tc>
                  <a:txBody>
                    <a:bodyPr/>
                    <a:lstStyle/>
                    <a:p>
                      <a:pPr algn="just">
                        <a:spcAft>
                          <a:spcPts val="0"/>
                        </a:spcAft>
                      </a:pPr>
                      <a:r>
                        <a:rPr lang="en-US" sz="1800" kern="0">
                          <a:effectLst/>
                          <a:latin typeface="+mn-lt"/>
                          <a:ea typeface="黑体" panose="02010609060101010101" pitchFamily="49" charset="-122"/>
                        </a:rPr>
                        <a:t>16</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1</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2</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3</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r>
                        <a:rPr lang="en-US" sz="1800" kern="0">
                          <a:effectLst/>
                          <a:latin typeface="+mn-lt"/>
                          <a:ea typeface="黑体" panose="02010609060101010101" pitchFamily="49" charset="-122"/>
                        </a:rPr>
                        <a:t>q</a:t>
                      </a:r>
                      <a:r>
                        <a:rPr lang="en-US" sz="1800" kern="0" baseline="-25000">
                          <a:effectLst/>
                          <a:latin typeface="+mn-lt"/>
                          <a:ea typeface="黑体" panose="02010609060101010101" pitchFamily="49" charset="-122"/>
                        </a:rPr>
                        <a:t>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14</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24</a:t>
                      </a:r>
                      <a:endParaRPr lang="zh-CN" sz="1800" kern="100" dirty="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14</a:t>
                      </a:r>
                      <a:r>
                        <a:rPr lang="en-US" sz="1800" kern="0">
                          <a:effectLst/>
                          <a:latin typeface="+mn-lt"/>
                          <a:ea typeface="黑体" panose="02010609060101010101" pitchFamily="49" charset="-122"/>
                        </a:rPr>
                        <a:t>×G</a:t>
                      </a:r>
                      <a:r>
                        <a:rPr lang="en-US" sz="1800" kern="0" baseline="-25000">
                          <a:effectLst/>
                          <a:latin typeface="+mn-lt"/>
                          <a:ea typeface="黑体" panose="02010609060101010101" pitchFamily="49" charset="-122"/>
                        </a:rPr>
                        <a:t>24</a:t>
                      </a:r>
                      <a:endParaRPr lang="zh-CN" sz="1800" kern="100">
                        <a:effectLst/>
                        <a:latin typeface="+mn-lt"/>
                        <a:ea typeface="黑体" panose="02010609060101010101" pitchFamily="49" charset="-122"/>
                        <a:cs typeface="Times New Roman"/>
                      </a:endParaRPr>
                    </a:p>
                  </a:txBody>
                  <a:tcPr marL="68580" marR="68580" marT="0" marB="0" anchor="ctr"/>
                </a:tc>
                <a:tc>
                  <a:txBody>
                    <a:bodyPr/>
                    <a:lstStyle/>
                    <a:p>
                      <a:pPr algn="just">
                        <a:spcAft>
                          <a:spcPts val="0"/>
                        </a:spcAft>
                      </a:pP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14</a:t>
                      </a:r>
                      <a:r>
                        <a:rPr lang="en-US" sz="1800" kern="0" dirty="0">
                          <a:effectLst/>
                          <a:latin typeface="+mn-lt"/>
                          <a:ea typeface="黑体" panose="02010609060101010101" pitchFamily="49" charset="-122"/>
                        </a:rPr>
                        <a:t>/G</a:t>
                      </a:r>
                      <a:r>
                        <a:rPr lang="en-US" sz="1800" kern="0" baseline="-25000" dirty="0">
                          <a:effectLst/>
                          <a:latin typeface="+mn-lt"/>
                          <a:ea typeface="黑体" panose="02010609060101010101" pitchFamily="49" charset="-122"/>
                        </a:rPr>
                        <a:t>24</a:t>
                      </a:r>
                      <a:endParaRPr lang="zh-CN" sz="1800" kern="100" dirty="0">
                        <a:effectLst/>
                        <a:latin typeface="+mn-lt"/>
                        <a:ea typeface="黑体" panose="02010609060101010101" pitchFamily="49"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851111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640960" cy="1296144"/>
          </a:xfrm>
        </p:spPr>
        <p:txBody>
          <a:bodyPr>
            <a:noAutofit/>
          </a:bodyPr>
          <a:lstStyle/>
          <a:p>
            <a:r>
              <a:rPr lang="zh-CN" altLang="zh-CN" sz="3600" b="1" dirty="0">
                <a:latin typeface="+mn-lt"/>
                <a:ea typeface="黑体" panose="02010609060101010101" pitchFamily="49" charset="-122"/>
              </a:rPr>
              <a:t>四个</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所影响的构成性状以及在染色体上的三种分布模型</a:t>
            </a:r>
            <a:endParaRPr lang="zh-CN" altLang="en-US" sz="3600" b="1" dirty="0">
              <a:latin typeface="+mn-lt"/>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536787754"/>
              </p:ext>
            </p:extLst>
          </p:nvPr>
        </p:nvGraphicFramePr>
        <p:xfrm>
          <a:off x="251520" y="1804785"/>
          <a:ext cx="8635103" cy="2920358"/>
        </p:xfrm>
        <a:graphic>
          <a:graphicData uri="http://schemas.openxmlformats.org/drawingml/2006/table">
            <a:tbl>
              <a:tblPr firstRow="1" firstCol="1" bandRow="1">
                <a:tableStyleId>{5C22544A-7EE6-4342-B048-85BDC9FD1C3A}</a:tableStyleId>
              </a:tblPr>
              <a:tblGrid>
                <a:gridCol w="680558"/>
                <a:gridCol w="1569177"/>
                <a:gridCol w="1111977"/>
                <a:gridCol w="1024919"/>
                <a:gridCol w="1111977"/>
                <a:gridCol w="1048263"/>
                <a:gridCol w="1111977"/>
                <a:gridCol w="976255"/>
              </a:tblGrid>
              <a:tr h="417194">
                <a:tc rowSpan="2">
                  <a:txBody>
                    <a:bodyPr/>
                    <a:lstStyle/>
                    <a:p>
                      <a:pPr algn="l">
                        <a:spcAft>
                          <a:spcPts val="0"/>
                        </a:spcAft>
                      </a:pPr>
                      <a:r>
                        <a:rPr lang="en-US" sz="2400" kern="100" dirty="0">
                          <a:effectLst/>
                          <a:latin typeface="+mn-lt"/>
                          <a:ea typeface="黑体" panose="02010609060101010101" pitchFamily="49" charset="-122"/>
                        </a:rPr>
                        <a:t>QTL</a:t>
                      </a:r>
                      <a:endParaRPr lang="zh-CN" sz="2400" kern="100" dirty="0">
                        <a:effectLst/>
                        <a:latin typeface="+mn-lt"/>
                        <a:ea typeface="黑体" panose="02010609060101010101" pitchFamily="49" charset="-122"/>
                        <a:cs typeface="Times New Roman"/>
                      </a:endParaRPr>
                    </a:p>
                  </a:txBody>
                  <a:tcPr marL="64657" marR="64657" marT="0" marB="0"/>
                </a:tc>
                <a:tc rowSpan="2">
                  <a:txBody>
                    <a:bodyPr/>
                    <a:lstStyle/>
                    <a:p>
                      <a:pPr algn="l">
                        <a:spcAft>
                          <a:spcPts val="0"/>
                        </a:spcAft>
                      </a:pPr>
                      <a:r>
                        <a:rPr lang="zh-CN" sz="2400" kern="100">
                          <a:effectLst/>
                          <a:latin typeface="+mn-lt"/>
                          <a:ea typeface="黑体" panose="02010609060101010101" pitchFamily="49" charset="-122"/>
                        </a:rPr>
                        <a:t>影响性状</a:t>
                      </a:r>
                      <a:endParaRPr lang="zh-CN" sz="2400" kern="100">
                        <a:effectLst/>
                        <a:latin typeface="+mn-lt"/>
                        <a:ea typeface="黑体" panose="02010609060101010101" pitchFamily="49" charset="-122"/>
                        <a:cs typeface="Times New Roman"/>
                      </a:endParaRPr>
                    </a:p>
                  </a:txBody>
                  <a:tcPr marL="64657" marR="64657" marT="0" marB="0"/>
                </a:tc>
                <a:tc gridSpan="2">
                  <a:txBody>
                    <a:bodyPr/>
                    <a:lstStyle/>
                    <a:p>
                      <a:pPr algn="l">
                        <a:spcAft>
                          <a:spcPts val="0"/>
                        </a:spcAft>
                      </a:pPr>
                      <a:r>
                        <a:rPr lang="en-US" sz="2400" kern="100">
                          <a:effectLst/>
                          <a:latin typeface="+mn-lt"/>
                          <a:ea typeface="黑体" panose="02010609060101010101" pitchFamily="49" charset="-122"/>
                        </a:rPr>
                        <a:t>QTL</a:t>
                      </a:r>
                      <a:r>
                        <a:rPr lang="zh-CN" sz="2400" kern="100">
                          <a:effectLst/>
                          <a:latin typeface="+mn-lt"/>
                          <a:ea typeface="黑体" panose="02010609060101010101" pitchFamily="49" charset="-122"/>
                        </a:rPr>
                        <a:t>分布模型</a:t>
                      </a:r>
                      <a:r>
                        <a:rPr lang="en-US" sz="2400" kern="100">
                          <a:effectLst/>
                          <a:latin typeface="+mn-lt"/>
                          <a:ea typeface="黑体" panose="02010609060101010101" pitchFamily="49" charset="-122"/>
                        </a:rPr>
                        <a:t>A </a:t>
                      </a:r>
                      <a:endParaRPr lang="zh-CN" sz="2400" kern="100">
                        <a:effectLst/>
                        <a:latin typeface="+mn-lt"/>
                        <a:ea typeface="黑体" panose="02010609060101010101" pitchFamily="49" charset="-122"/>
                        <a:cs typeface="Times New Roman"/>
                      </a:endParaRPr>
                    </a:p>
                  </a:txBody>
                  <a:tcPr marL="64657" marR="64657" marT="0" marB="0"/>
                </a:tc>
                <a:tc hMerge="1">
                  <a:txBody>
                    <a:bodyPr/>
                    <a:lstStyle/>
                    <a:p>
                      <a:endParaRPr lang="zh-CN" altLang="en-US"/>
                    </a:p>
                  </a:txBody>
                  <a:tcPr/>
                </a:tc>
                <a:tc gridSpan="2">
                  <a:txBody>
                    <a:bodyPr/>
                    <a:lstStyle/>
                    <a:p>
                      <a:pPr algn="l">
                        <a:spcAft>
                          <a:spcPts val="0"/>
                        </a:spcAft>
                      </a:pPr>
                      <a:r>
                        <a:rPr lang="en-US" sz="2400" kern="100" dirty="0">
                          <a:effectLst/>
                          <a:latin typeface="+mn-lt"/>
                          <a:ea typeface="黑体" panose="02010609060101010101" pitchFamily="49" charset="-122"/>
                        </a:rPr>
                        <a:t>QTL</a:t>
                      </a:r>
                      <a:r>
                        <a:rPr lang="zh-CN" sz="2400" kern="100" dirty="0">
                          <a:effectLst/>
                          <a:latin typeface="+mn-lt"/>
                          <a:ea typeface="黑体" panose="02010609060101010101" pitchFamily="49" charset="-122"/>
                        </a:rPr>
                        <a:t>分布模型</a:t>
                      </a:r>
                      <a:r>
                        <a:rPr lang="en-US" sz="2400" kern="100" dirty="0">
                          <a:effectLst/>
                          <a:latin typeface="+mn-lt"/>
                          <a:ea typeface="黑体" panose="02010609060101010101" pitchFamily="49" charset="-122"/>
                        </a:rPr>
                        <a:t>B</a:t>
                      </a:r>
                      <a:endParaRPr lang="zh-CN" sz="2400" kern="100" dirty="0">
                        <a:effectLst/>
                        <a:latin typeface="+mn-lt"/>
                        <a:ea typeface="黑体" panose="02010609060101010101" pitchFamily="49" charset="-122"/>
                        <a:cs typeface="Times New Roman"/>
                      </a:endParaRPr>
                    </a:p>
                  </a:txBody>
                  <a:tcPr marL="64657" marR="64657" marT="0" marB="0"/>
                </a:tc>
                <a:tc hMerge="1">
                  <a:txBody>
                    <a:bodyPr/>
                    <a:lstStyle/>
                    <a:p>
                      <a:endParaRPr lang="zh-CN" altLang="en-US"/>
                    </a:p>
                  </a:txBody>
                  <a:tcPr/>
                </a:tc>
                <a:tc gridSpan="2">
                  <a:txBody>
                    <a:bodyPr/>
                    <a:lstStyle/>
                    <a:p>
                      <a:pPr algn="l">
                        <a:spcAft>
                          <a:spcPts val="0"/>
                        </a:spcAft>
                      </a:pPr>
                      <a:r>
                        <a:rPr lang="en-US" sz="2400" kern="100" dirty="0">
                          <a:effectLst/>
                          <a:latin typeface="+mn-lt"/>
                          <a:ea typeface="黑体" panose="02010609060101010101" pitchFamily="49" charset="-122"/>
                        </a:rPr>
                        <a:t>QTL</a:t>
                      </a:r>
                      <a:r>
                        <a:rPr lang="zh-CN" sz="2400" kern="100" dirty="0">
                          <a:effectLst/>
                          <a:latin typeface="+mn-lt"/>
                          <a:ea typeface="黑体" panose="02010609060101010101" pitchFamily="49" charset="-122"/>
                        </a:rPr>
                        <a:t>分布模型</a:t>
                      </a:r>
                      <a:r>
                        <a:rPr lang="en-US" sz="2400" kern="100" dirty="0">
                          <a:effectLst/>
                          <a:latin typeface="+mn-lt"/>
                          <a:ea typeface="黑体" panose="02010609060101010101" pitchFamily="49" charset="-122"/>
                        </a:rPr>
                        <a:t>C</a:t>
                      </a:r>
                      <a:endParaRPr lang="zh-CN" sz="2400" kern="100" dirty="0">
                        <a:effectLst/>
                        <a:latin typeface="+mn-lt"/>
                        <a:ea typeface="黑体" panose="02010609060101010101" pitchFamily="49" charset="-122"/>
                        <a:cs typeface="Times New Roman"/>
                      </a:endParaRPr>
                    </a:p>
                  </a:txBody>
                  <a:tcPr marL="64657" marR="64657" marT="0" marB="0"/>
                </a:tc>
                <a:tc hMerge="1">
                  <a:txBody>
                    <a:bodyPr/>
                    <a:lstStyle/>
                    <a:p>
                      <a:endParaRPr lang="zh-CN" altLang="en-US"/>
                    </a:p>
                  </a:txBody>
                  <a:tcPr/>
                </a:tc>
              </a:tr>
              <a:tr h="834388">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2400" kern="100">
                          <a:effectLst/>
                          <a:latin typeface="+mn-lt"/>
                          <a:ea typeface="黑体" panose="02010609060101010101" pitchFamily="49" charset="-122"/>
                        </a:rPr>
                        <a:t>染色体</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位置</a:t>
                      </a:r>
                      <a:r>
                        <a:rPr lang="en-US" sz="2400" kern="100">
                          <a:effectLst/>
                          <a:latin typeface="+mn-lt"/>
                          <a:ea typeface="黑体" panose="02010609060101010101" pitchFamily="49" charset="-122"/>
                        </a:rPr>
                        <a:t> (cM)</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染色体</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dirty="0">
                          <a:effectLst/>
                          <a:latin typeface="+mn-lt"/>
                          <a:ea typeface="黑体" panose="02010609060101010101" pitchFamily="49" charset="-122"/>
                        </a:rPr>
                        <a:t>位置</a:t>
                      </a:r>
                      <a:r>
                        <a:rPr lang="en-US" sz="2400" kern="100" dirty="0">
                          <a:effectLst/>
                          <a:latin typeface="+mn-lt"/>
                          <a:ea typeface="黑体" panose="02010609060101010101" pitchFamily="49" charset="-122"/>
                        </a:rPr>
                        <a:t> (</a:t>
                      </a:r>
                      <a:r>
                        <a:rPr lang="en-US" sz="2400" kern="100" dirty="0" err="1">
                          <a:effectLst/>
                          <a:latin typeface="+mn-lt"/>
                          <a:ea typeface="黑体" panose="02010609060101010101" pitchFamily="49" charset="-122"/>
                        </a:rPr>
                        <a:t>cM</a:t>
                      </a:r>
                      <a:r>
                        <a:rPr lang="en-US" sz="2400" kern="100" dirty="0">
                          <a:effectLst/>
                          <a:latin typeface="+mn-lt"/>
                          <a:ea typeface="黑体" panose="02010609060101010101" pitchFamily="49" charset="-122"/>
                        </a:rPr>
                        <a:t>)</a:t>
                      </a:r>
                      <a:endParaRPr lang="zh-CN" sz="2400" kern="100" dirty="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染色体</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位置</a:t>
                      </a:r>
                      <a:r>
                        <a:rPr lang="en-US" sz="2400" kern="100">
                          <a:effectLst/>
                          <a:latin typeface="+mn-lt"/>
                          <a:ea typeface="黑体" panose="02010609060101010101" pitchFamily="49" charset="-122"/>
                        </a:rPr>
                        <a:t> (cM)</a:t>
                      </a:r>
                      <a:endParaRPr lang="zh-CN" sz="2400" kern="100">
                        <a:effectLst/>
                        <a:latin typeface="+mn-lt"/>
                        <a:ea typeface="黑体" panose="02010609060101010101" pitchFamily="49" charset="-122"/>
                        <a:cs typeface="Times New Roman"/>
                      </a:endParaRPr>
                    </a:p>
                  </a:txBody>
                  <a:tcPr marL="64657" marR="64657" marT="0" marB="0"/>
                </a:tc>
              </a:tr>
              <a:tr h="417194">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1</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18.0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18.0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18.0</a:t>
                      </a:r>
                      <a:endParaRPr lang="zh-CN" sz="2400" kern="100">
                        <a:effectLst/>
                        <a:latin typeface="+mn-lt"/>
                        <a:ea typeface="黑体" panose="02010609060101010101" pitchFamily="49" charset="-122"/>
                        <a:cs typeface="Times New Roman"/>
                      </a:endParaRPr>
                    </a:p>
                  </a:txBody>
                  <a:tcPr marL="64657" marR="64657" marT="0" marB="0"/>
                </a:tc>
              </a:tr>
              <a:tr h="417194">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2</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28.0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53.0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28.0</a:t>
                      </a:r>
                      <a:endParaRPr lang="zh-CN" sz="2400" kern="100">
                        <a:effectLst/>
                        <a:latin typeface="+mn-lt"/>
                        <a:ea typeface="黑体" panose="02010609060101010101" pitchFamily="49" charset="-122"/>
                        <a:cs typeface="Times New Roman"/>
                      </a:endParaRPr>
                    </a:p>
                  </a:txBody>
                  <a:tcPr marL="64657" marR="64657" marT="0" marB="0"/>
                </a:tc>
              </a:tr>
              <a:tr h="417194">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3</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II</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3</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53.0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28.0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53.0</a:t>
                      </a:r>
                      <a:endParaRPr lang="zh-CN" sz="2400" kern="100">
                        <a:effectLst/>
                        <a:latin typeface="+mn-lt"/>
                        <a:ea typeface="黑体" panose="02010609060101010101" pitchFamily="49" charset="-122"/>
                        <a:cs typeface="Times New Roman"/>
                      </a:endParaRPr>
                    </a:p>
                  </a:txBody>
                  <a:tcPr marL="64657" marR="64657" marT="0" marB="0"/>
                </a:tc>
              </a:tr>
              <a:tr h="417194">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4</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II</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4</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dirty="0">
                          <a:effectLst/>
                          <a:latin typeface="+mn-lt"/>
                          <a:ea typeface="黑体" panose="02010609060101010101" pitchFamily="49" charset="-122"/>
                        </a:rPr>
                        <a:t>63.0</a:t>
                      </a:r>
                      <a:endParaRPr lang="zh-CN" sz="2400" kern="100" dirty="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dirty="0">
                          <a:effectLst/>
                          <a:latin typeface="+mn-lt"/>
                          <a:ea typeface="黑体" panose="02010609060101010101" pitchFamily="49" charset="-122"/>
                        </a:rPr>
                        <a:t>2</a:t>
                      </a:r>
                      <a:endParaRPr lang="zh-CN" sz="2400" kern="100" dirty="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63.0</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4657" marR="64657" marT="0" marB="0"/>
                </a:tc>
                <a:tc>
                  <a:txBody>
                    <a:bodyPr/>
                    <a:lstStyle/>
                    <a:p>
                      <a:pPr algn="l">
                        <a:spcAft>
                          <a:spcPts val="0"/>
                        </a:spcAft>
                      </a:pPr>
                      <a:r>
                        <a:rPr lang="en-US" sz="2400" kern="100" dirty="0">
                          <a:effectLst/>
                          <a:latin typeface="+mn-lt"/>
                          <a:ea typeface="黑体" panose="02010609060101010101" pitchFamily="49" charset="-122"/>
                        </a:rPr>
                        <a:t>63.0</a:t>
                      </a:r>
                      <a:endParaRPr lang="zh-CN" sz="2400" kern="100" dirty="0">
                        <a:effectLst/>
                        <a:latin typeface="+mn-lt"/>
                        <a:ea typeface="黑体" panose="02010609060101010101" pitchFamily="49" charset="-122"/>
                        <a:cs typeface="Times New Roman"/>
                      </a:endParaRPr>
                    </a:p>
                  </a:txBody>
                  <a:tcPr marL="64657" marR="64657" marT="0" marB="0"/>
                </a:tc>
              </a:tr>
            </a:tbl>
          </a:graphicData>
        </a:graphic>
      </p:graphicFrame>
    </p:spTree>
    <p:extLst>
      <p:ext uri="{BB962C8B-B14F-4D97-AF65-F5344CB8AC3E}">
        <p14:creationId xmlns:p14="http://schemas.microsoft.com/office/powerpoint/2010/main" val="1991651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Autofit/>
          </a:bodyPr>
          <a:lstStyle/>
          <a:p>
            <a:r>
              <a:rPr lang="zh-CN" altLang="zh-CN" sz="4000" b="1" dirty="0">
                <a:latin typeface="+mn-lt"/>
                <a:ea typeface="黑体" panose="02010609060101010101" pitchFamily="49" charset="-122"/>
              </a:rPr>
              <a:t>四个</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的三种效应模型</a:t>
            </a:r>
            <a:endParaRPr lang="zh-CN" altLang="en-US" sz="4000" b="1" dirty="0">
              <a:latin typeface="+mn-lt"/>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388487882"/>
              </p:ext>
            </p:extLst>
          </p:nvPr>
        </p:nvGraphicFramePr>
        <p:xfrm>
          <a:off x="899592" y="1188680"/>
          <a:ext cx="7128792" cy="5336667"/>
        </p:xfrm>
        <a:graphic>
          <a:graphicData uri="http://schemas.openxmlformats.org/drawingml/2006/table">
            <a:tbl>
              <a:tblPr firstRow="1" firstCol="1" bandRow="1">
                <a:tableStyleId>{5C22544A-7EE6-4342-B048-85BDC9FD1C3A}</a:tableStyleId>
              </a:tblPr>
              <a:tblGrid>
                <a:gridCol w="2880320"/>
                <a:gridCol w="1440160"/>
                <a:gridCol w="1440160"/>
                <a:gridCol w="1368152"/>
              </a:tblGrid>
              <a:tr h="762381">
                <a:tc>
                  <a:txBody>
                    <a:bodyPr/>
                    <a:lstStyle/>
                    <a:p>
                      <a:pPr algn="l">
                        <a:spcAft>
                          <a:spcPts val="0"/>
                        </a:spcAft>
                      </a:pPr>
                      <a:r>
                        <a:rPr lang="zh-CN" sz="2400" kern="100" dirty="0">
                          <a:effectLst/>
                          <a:latin typeface="+mn-lt"/>
                          <a:ea typeface="黑体" panose="02010609060101010101" pitchFamily="49" charset="-122"/>
                        </a:rPr>
                        <a:t>遗传参数</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QTL</a:t>
                      </a:r>
                      <a:r>
                        <a:rPr lang="zh-CN" sz="2400" kern="100">
                          <a:effectLst/>
                          <a:latin typeface="+mn-lt"/>
                          <a:ea typeface="黑体" panose="02010609060101010101" pitchFamily="49" charset="-122"/>
                        </a:rPr>
                        <a:t>效应模型</a:t>
                      </a:r>
                      <a:r>
                        <a:rPr lang="en-US" sz="2400" kern="100">
                          <a:effectLst/>
                          <a:latin typeface="+mn-lt"/>
                          <a:ea typeface="黑体" panose="02010609060101010101" pitchFamily="49" charset="-122"/>
                        </a:rPr>
                        <a:t>A</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QTL</a:t>
                      </a:r>
                      <a:r>
                        <a:rPr lang="zh-CN" sz="2400" kern="100">
                          <a:effectLst/>
                          <a:latin typeface="+mn-lt"/>
                          <a:ea typeface="黑体" panose="02010609060101010101" pitchFamily="49" charset="-122"/>
                        </a:rPr>
                        <a:t>效应模型</a:t>
                      </a:r>
                      <a:r>
                        <a:rPr lang="en-US" sz="2400" kern="100">
                          <a:effectLst/>
                          <a:latin typeface="+mn-lt"/>
                          <a:ea typeface="黑体" panose="02010609060101010101" pitchFamily="49" charset="-122"/>
                        </a:rPr>
                        <a:t>B</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QTL</a:t>
                      </a:r>
                      <a:r>
                        <a:rPr lang="zh-CN" sz="2400" kern="100">
                          <a:effectLst/>
                          <a:latin typeface="+mn-lt"/>
                          <a:ea typeface="黑体" panose="02010609060101010101" pitchFamily="49" charset="-122"/>
                        </a:rPr>
                        <a:t>效应模型</a:t>
                      </a:r>
                      <a:r>
                        <a:rPr lang="en-US" sz="2400" kern="100">
                          <a:effectLst/>
                          <a:latin typeface="+mn-lt"/>
                          <a:ea typeface="黑体" panose="02010609060101010101" pitchFamily="49" charset="-122"/>
                        </a:rPr>
                        <a:t>C</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1</a:t>
                      </a:r>
                      <a:r>
                        <a:rPr lang="zh-CN" sz="2400" kern="100">
                          <a:effectLst/>
                          <a:latin typeface="+mn-lt"/>
                          <a:ea typeface="黑体" panose="02010609060101010101" pitchFamily="49" charset="-122"/>
                        </a:rPr>
                        <a:t>对构成性状</a:t>
                      </a:r>
                      <a:r>
                        <a:rPr lang="en-US" sz="2400" kern="100">
                          <a:effectLst/>
                          <a:latin typeface="+mn-lt"/>
                          <a:ea typeface="黑体" panose="02010609060101010101" pitchFamily="49" charset="-122"/>
                        </a:rPr>
                        <a:t>I</a:t>
                      </a:r>
                      <a:r>
                        <a:rPr lang="zh-CN" sz="2400" kern="100">
                          <a:effectLst/>
                          <a:latin typeface="+mn-lt"/>
                          <a:ea typeface="黑体" panose="02010609060101010101" pitchFamily="49" charset="-122"/>
                        </a:rPr>
                        <a:t>的加性效应</a:t>
                      </a:r>
                      <a:r>
                        <a:rPr lang="en-US" sz="2400" kern="100">
                          <a:effectLst/>
                          <a:latin typeface="+mn-lt"/>
                          <a:ea typeface="黑体" panose="02010609060101010101" pitchFamily="49" charset="-122"/>
                        </a:rPr>
                        <a:t> (a</a:t>
                      </a:r>
                      <a:r>
                        <a:rPr lang="en-US" sz="2400" kern="100" baseline="-25000">
                          <a:effectLst/>
                          <a:latin typeface="+mn-lt"/>
                          <a:ea typeface="黑体" panose="02010609060101010101" pitchFamily="49" charset="-122"/>
                        </a:rPr>
                        <a:t>1</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2</a:t>
                      </a:r>
                      <a:r>
                        <a:rPr lang="zh-CN" sz="2400" kern="100">
                          <a:effectLst/>
                          <a:latin typeface="+mn-lt"/>
                          <a:ea typeface="黑体" panose="02010609060101010101" pitchFamily="49" charset="-122"/>
                        </a:rPr>
                        <a:t>对构成性状</a:t>
                      </a:r>
                      <a:r>
                        <a:rPr lang="en-US" sz="2400" kern="100">
                          <a:effectLst/>
                          <a:latin typeface="+mn-lt"/>
                          <a:ea typeface="黑体" panose="02010609060101010101" pitchFamily="49" charset="-122"/>
                        </a:rPr>
                        <a:t>I</a:t>
                      </a:r>
                      <a:r>
                        <a:rPr lang="zh-CN" sz="2400" kern="100">
                          <a:effectLst/>
                          <a:latin typeface="+mn-lt"/>
                          <a:ea typeface="黑体" panose="02010609060101010101" pitchFamily="49" charset="-122"/>
                        </a:rPr>
                        <a:t>的加性效应</a:t>
                      </a:r>
                      <a:r>
                        <a:rPr lang="en-US" sz="2400" kern="100">
                          <a:effectLst/>
                          <a:latin typeface="+mn-lt"/>
                          <a:ea typeface="黑体" panose="02010609060101010101" pitchFamily="49" charset="-122"/>
                        </a:rPr>
                        <a:t> (a</a:t>
                      </a:r>
                      <a:r>
                        <a:rPr lang="en-US" sz="2400" kern="100" baseline="-25000">
                          <a:effectLst/>
                          <a:latin typeface="+mn-lt"/>
                          <a:ea typeface="黑体" panose="02010609060101010101" pitchFamily="49" charset="-122"/>
                        </a:rPr>
                        <a:t>2</a:t>
                      </a:r>
                      <a:r>
                        <a:rPr lang="en-US" sz="2400" kern="100">
                          <a:effectLst/>
                          <a:latin typeface="+mn-lt"/>
                          <a:ea typeface="黑体" panose="02010609060101010101" pitchFamily="49" charset="-122"/>
                        </a:rPr>
                        <a:t>)</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3</a:t>
                      </a:r>
                      <a:r>
                        <a:rPr lang="zh-CN" sz="2400" kern="100">
                          <a:effectLst/>
                          <a:latin typeface="+mn-lt"/>
                          <a:ea typeface="黑体" panose="02010609060101010101" pitchFamily="49" charset="-122"/>
                        </a:rPr>
                        <a:t>对构成性状</a:t>
                      </a:r>
                      <a:r>
                        <a:rPr lang="en-US" sz="2400" kern="100">
                          <a:effectLst/>
                          <a:latin typeface="+mn-lt"/>
                          <a:ea typeface="黑体" panose="02010609060101010101" pitchFamily="49" charset="-122"/>
                        </a:rPr>
                        <a:t>II</a:t>
                      </a:r>
                      <a:r>
                        <a:rPr lang="zh-CN" sz="2400" kern="100">
                          <a:effectLst/>
                          <a:latin typeface="+mn-lt"/>
                          <a:ea typeface="黑体" panose="02010609060101010101" pitchFamily="49" charset="-122"/>
                        </a:rPr>
                        <a:t>的加性效应</a:t>
                      </a:r>
                      <a:r>
                        <a:rPr lang="en-US" sz="2400" kern="100">
                          <a:effectLst/>
                          <a:latin typeface="+mn-lt"/>
                          <a:ea typeface="黑体" panose="02010609060101010101" pitchFamily="49" charset="-122"/>
                        </a:rPr>
                        <a:t> (a</a:t>
                      </a:r>
                      <a:r>
                        <a:rPr lang="en-US" sz="2400" kern="100" baseline="-25000">
                          <a:effectLst/>
                          <a:latin typeface="+mn-lt"/>
                          <a:ea typeface="黑体" panose="02010609060101010101" pitchFamily="49" charset="-122"/>
                        </a:rPr>
                        <a:t>3</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4</a:t>
                      </a:r>
                      <a:r>
                        <a:rPr lang="zh-CN" sz="2400" kern="100">
                          <a:effectLst/>
                          <a:latin typeface="+mn-lt"/>
                          <a:ea typeface="黑体" panose="02010609060101010101" pitchFamily="49" charset="-122"/>
                        </a:rPr>
                        <a:t>对构成性状</a:t>
                      </a:r>
                      <a:r>
                        <a:rPr lang="en-US" sz="2400" kern="100">
                          <a:effectLst/>
                          <a:latin typeface="+mn-lt"/>
                          <a:ea typeface="黑体" panose="02010609060101010101" pitchFamily="49" charset="-122"/>
                        </a:rPr>
                        <a:t>II</a:t>
                      </a:r>
                      <a:r>
                        <a:rPr lang="zh-CN" sz="2400" kern="100">
                          <a:effectLst/>
                          <a:latin typeface="+mn-lt"/>
                          <a:ea typeface="黑体" panose="02010609060101010101" pitchFamily="49" charset="-122"/>
                        </a:rPr>
                        <a:t>的加性效应</a:t>
                      </a:r>
                      <a:r>
                        <a:rPr lang="en-US" sz="2400" kern="100">
                          <a:effectLst/>
                          <a:latin typeface="+mn-lt"/>
                          <a:ea typeface="黑体" panose="02010609060101010101" pitchFamily="49" charset="-122"/>
                        </a:rPr>
                        <a:t> (a</a:t>
                      </a:r>
                      <a:r>
                        <a:rPr lang="en-US" sz="2400" kern="100" baseline="-25000">
                          <a:effectLst/>
                          <a:latin typeface="+mn-lt"/>
                          <a:ea typeface="黑体" panose="02010609060101010101" pitchFamily="49" charset="-122"/>
                        </a:rPr>
                        <a:t>4</a:t>
                      </a:r>
                      <a:r>
                        <a:rPr lang="en-US" sz="2400" kern="100">
                          <a:effectLst/>
                          <a:latin typeface="+mn-lt"/>
                          <a:ea typeface="黑体" panose="02010609060101010101" pitchFamily="49" charset="-122"/>
                        </a:rPr>
                        <a:t>)</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dirty="0">
                          <a:effectLst/>
                          <a:latin typeface="+mn-lt"/>
                          <a:ea typeface="黑体" panose="02010609060101010101" pitchFamily="49" charset="-122"/>
                        </a:rPr>
                        <a:t>Q</a:t>
                      </a:r>
                      <a:r>
                        <a:rPr lang="en-US" sz="2400" kern="100" baseline="-25000" dirty="0">
                          <a:effectLst/>
                          <a:latin typeface="+mn-lt"/>
                          <a:ea typeface="黑体" panose="02010609060101010101" pitchFamily="49" charset="-122"/>
                        </a:rPr>
                        <a:t>1</a:t>
                      </a:r>
                      <a:r>
                        <a:rPr lang="zh-CN" sz="2400" kern="100" dirty="0">
                          <a:effectLst/>
                          <a:latin typeface="+mn-lt"/>
                          <a:ea typeface="黑体" panose="02010609060101010101" pitchFamily="49" charset="-122"/>
                        </a:rPr>
                        <a:t>和</a:t>
                      </a:r>
                      <a:r>
                        <a:rPr lang="en-US" sz="2400" kern="100" dirty="0">
                          <a:effectLst/>
                          <a:latin typeface="+mn-lt"/>
                          <a:ea typeface="黑体" panose="02010609060101010101" pitchFamily="49" charset="-122"/>
                        </a:rPr>
                        <a:t>Q</a:t>
                      </a:r>
                      <a:r>
                        <a:rPr lang="en-US" sz="2400" kern="100" baseline="-25000" dirty="0">
                          <a:effectLst/>
                          <a:latin typeface="+mn-lt"/>
                          <a:ea typeface="黑体" panose="02010609060101010101" pitchFamily="49" charset="-122"/>
                        </a:rPr>
                        <a:t>2</a:t>
                      </a:r>
                      <a:r>
                        <a:rPr lang="zh-CN" sz="2400" kern="100" dirty="0">
                          <a:effectLst/>
                          <a:latin typeface="+mn-lt"/>
                          <a:ea typeface="黑体" panose="02010609060101010101" pitchFamily="49" charset="-122"/>
                        </a:rPr>
                        <a:t>对构成性状</a:t>
                      </a:r>
                      <a:r>
                        <a:rPr lang="en-US" sz="2400" kern="100" dirty="0">
                          <a:effectLst/>
                          <a:latin typeface="+mn-lt"/>
                          <a:ea typeface="黑体" panose="02010609060101010101" pitchFamily="49" charset="-122"/>
                        </a:rPr>
                        <a:t>I</a:t>
                      </a:r>
                      <a:r>
                        <a:rPr lang="zh-CN" sz="2400" kern="100" dirty="0">
                          <a:effectLst/>
                          <a:latin typeface="+mn-lt"/>
                          <a:ea typeface="黑体" panose="02010609060101010101" pitchFamily="49" charset="-122"/>
                        </a:rPr>
                        <a:t>的互作效应</a:t>
                      </a:r>
                      <a:r>
                        <a:rPr lang="en-US" sz="2400" kern="100" dirty="0">
                          <a:effectLst/>
                          <a:latin typeface="+mn-lt"/>
                          <a:ea typeface="黑体" panose="02010609060101010101" pitchFamily="49" charset="-122"/>
                        </a:rPr>
                        <a:t> (aa</a:t>
                      </a:r>
                      <a:r>
                        <a:rPr lang="en-US" sz="2400" kern="100" baseline="-25000" dirty="0">
                          <a:effectLst/>
                          <a:latin typeface="+mn-lt"/>
                          <a:ea typeface="黑体" panose="02010609060101010101" pitchFamily="49" charset="-122"/>
                        </a:rPr>
                        <a:t>12</a:t>
                      </a:r>
                      <a:r>
                        <a:rPr lang="en-US" sz="2400" kern="100" dirty="0">
                          <a:effectLst/>
                          <a:latin typeface="+mn-lt"/>
                          <a:ea typeface="黑体" panose="02010609060101010101" pitchFamily="49" charset="-122"/>
                        </a:rPr>
                        <a:t>)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tc>
              </a:tr>
              <a:tr h="762381">
                <a:tc>
                  <a:txBody>
                    <a:bodyPr/>
                    <a:lstStyle/>
                    <a:p>
                      <a:pPr algn="just">
                        <a:spcAft>
                          <a:spcPts val="0"/>
                        </a:spcAft>
                      </a:pP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3</a:t>
                      </a:r>
                      <a:r>
                        <a:rPr lang="zh-CN" sz="2400" kern="100">
                          <a:effectLst/>
                          <a:latin typeface="+mn-lt"/>
                          <a:ea typeface="黑体" panose="02010609060101010101" pitchFamily="49" charset="-122"/>
                        </a:rPr>
                        <a:t>和</a:t>
                      </a:r>
                      <a:r>
                        <a:rPr lang="en-US" sz="2400" kern="100">
                          <a:effectLst/>
                          <a:latin typeface="+mn-lt"/>
                          <a:ea typeface="黑体" panose="02010609060101010101" pitchFamily="49" charset="-122"/>
                        </a:rPr>
                        <a:t>Q</a:t>
                      </a:r>
                      <a:r>
                        <a:rPr lang="en-US" sz="2400" kern="100" baseline="-25000">
                          <a:effectLst/>
                          <a:latin typeface="+mn-lt"/>
                          <a:ea typeface="黑体" panose="02010609060101010101" pitchFamily="49" charset="-122"/>
                        </a:rPr>
                        <a:t>4</a:t>
                      </a:r>
                      <a:r>
                        <a:rPr lang="zh-CN" sz="2400" kern="100">
                          <a:effectLst/>
                          <a:latin typeface="+mn-lt"/>
                          <a:ea typeface="黑体" panose="02010609060101010101" pitchFamily="49" charset="-122"/>
                        </a:rPr>
                        <a:t>对构成性状</a:t>
                      </a:r>
                      <a:r>
                        <a:rPr lang="en-US" sz="2400" kern="100">
                          <a:effectLst/>
                          <a:latin typeface="+mn-lt"/>
                          <a:ea typeface="黑体" panose="02010609060101010101" pitchFamily="49" charset="-122"/>
                        </a:rPr>
                        <a:t>II</a:t>
                      </a:r>
                      <a:r>
                        <a:rPr lang="zh-CN" sz="2400" kern="100">
                          <a:effectLst/>
                          <a:latin typeface="+mn-lt"/>
                          <a:ea typeface="黑体" panose="02010609060101010101" pitchFamily="49" charset="-122"/>
                        </a:rPr>
                        <a:t>的互作效应</a:t>
                      </a:r>
                      <a:r>
                        <a:rPr lang="en-US" sz="2400" kern="100">
                          <a:effectLst/>
                          <a:latin typeface="+mn-lt"/>
                          <a:ea typeface="黑体" panose="02010609060101010101" pitchFamily="49" charset="-122"/>
                        </a:rPr>
                        <a:t> (aa</a:t>
                      </a:r>
                      <a:r>
                        <a:rPr lang="en-US" sz="2400" kern="100" baseline="-25000">
                          <a:effectLst/>
                          <a:latin typeface="+mn-lt"/>
                          <a:ea typeface="黑体" panose="02010609060101010101" pitchFamily="49" charset="-122"/>
                        </a:rPr>
                        <a:t>34</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dirty="0">
                          <a:effectLst/>
                          <a:latin typeface="+mn-lt"/>
                          <a:ea typeface="黑体" panose="02010609060101010101" pitchFamily="49" charset="-122"/>
                        </a:rPr>
                        <a:t>1</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dirty="0">
                          <a:effectLst/>
                          <a:latin typeface="+mn-lt"/>
                          <a:ea typeface="黑体" panose="02010609060101010101" pitchFamily="49" charset="-122"/>
                        </a:rPr>
                        <a:t>1</a:t>
                      </a:r>
                      <a:endParaRPr lang="zh-CN" sz="2400" kern="100" dirty="0">
                        <a:effectLst/>
                        <a:latin typeface="+mn-lt"/>
                        <a:ea typeface="黑体" panose="02010609060101010101"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3764343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496944" cy="562074"/>
          </a:xfrm>
        </p:spPr>
        <p:txBody>
          <a:bodyPr>
            <a:noAutofit/>
          </a:bodyPr>
          <a:lstStyle/>
          <a:p>
            <a:r>
              <a:rPr lang="zh-CN" altLang="zh-CN" sz="2800" b="1" dirty="0">
                <a:latin typeface="+mn-lt"/>
                <a:ea typeface="黑体" panose="02010609060101010101" pitchFamily="49" charset="-122"/>
              </a:rPr>
              <a:t>各种性状中</a:t>
            </a:r>
            <a:r>
              <a:rPr lang="en-US" altLang="zh-CN" sz="2800" b="1" dirty="0">
                <a:latin typeface="+mn-lt"/>
                <a:ea typeface="黑体" panose="02010609060101010101" pitchFamily="49" charset="-122"/>
              </a:rPr>
              <a:t>QTL</a:t>
            </a:r>
            <a:r>
              <a:rPr lang="zh-CN" altLang="zh-CN" sz="2800" b="1" dirty="0">
                <a:latin typeface="+mn-lt"/>
                <a:ea typeface="黑体" panose="02010609060101010101" pitchFamily="49" charset="-122"/>
              </a:rPr>
              <a:t>的遗传效应</a:t>
            </a:r>
            <a:r>
              <a:rPr lang="en-US" altLang="zh-CN" sz="2800" b="1" dirty="0">
                <a:latin typeface="+mn-lt"/>
                <a:ea typeface="黑体" panose="02010609060101010101" pitchFamily="49" charset="-122"/>
              </a:rPr>
              <a:t>, </a:t>
            </a:r>
            <a:r>
              <a:rPr lang="zh-CN" altLang="zh-CN" sz="2800" b="1" dirty="0">
                <a:latin typeface="+mn-lt"/>
                <a:ea typeface="黑体" panose="02010609060101010101" pitchFamily="49" charset="-122"/>
              </a:rPr>
              <a:t>遗传方差和广义遗传力</a:t>
            </a:r>
            <a:endParaRPr lang="zh-CN" altLang="en-US" sz="2800" b="1" dirty="0">
              <a:latin typeface="+mn-lt"/>
              <a:ea typeface="黑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87075093"/>
              </p:ext>
            </p:extLst>
          </p:nvPr>
        </p:nvGraphicFramePr>
        <p:xfrm>
          <a:off x="323528" y="764704"/>
          <a:ext cx="8515618" cy="5958840"/>
        </p:xfrm>
        <a:graphic>
          <a:graphicData uri="http://schemas.openxmlformats.org/drawingml/2006/table">
            <a:tbl>
              <a:tblPr firstRow="1" firstCol="1" bandRow="1">
                <a:tableStyleId>{5C22544A-7EE6-4342-B048-85BDC9FD1C3A}</a:tableStyleId>
              </a:tblPr>
              <a:tblGrid>
                <a:gridCol w="801214"/>
                <a:gridCol w="1309340"/>
                <a:gridCol w="1236315"/>
                <a:gridCol w="1304577"/>
                <a:gridCol w="912465"/>
                <a:gridCol w="912465"/>
                <a:gridCol w="1109315"/>
                <a:gridCol w="929927"/>
              </a:tblGrid>
              <a:tr h="216024">
                <a:tc>
                  <a:txBody>
                    <a:bodyPr/>
                    <a:lstStyle/>
                    <a:p>
                      <a:pPr algn="l">
                        <a:spcAft>
                          <a:spcPts val="0"/>
                        </a:spcAft>
                      </a:pPr>
                      <a:r>
                        <a:rPr lang="en-US" sz="1700" kern="100" dirty="0">
                          <a:effectLst/>
                          <a:latin typeface="+mn-lt"/>
                          <a:ea typeface="黑体" panose="02010609060101010101" pitchFamily="49" charset="-122"/>
                        </a:rPr>
                        <a:t> </a:t>
                      </a:r>
                      <a:endParaRPr lang="zh-CN" sz="1700" kern="100" dirty="0">
                        <a:effectLst/>
                        <a:latin typeface="+mn-lt"/>
                        <a:ea typeface="黑体" panose="02010609060101010101" pitchFamily="49" charset="-122"/>
                        <a:cs typeface="Times New Roman"/>
                      </a:endParaRPr>
                    </a:p>
                  </a:txBody>
                  <a:tcPr marL="44276" marR="44276" marT="0" marB="0"/>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tc>
                <a:tc>
                  <a:txBody>
                    <a:bodyPr/>
                    <a:lstStyle/>
                    <a:p>
                      <a:pPr algn="l">
                        <a:spcAft>
                          <a:spcPts val="0"/>
                        </a:spcAft>
                      </a:pPr>
                      <a:r>
                        <a:rPr lang="zh-CN" sz="1700" kern="100">
                          <a:effectLst/>
                          <a:latin typeface="+mn-lt"/>
                          <a:ea typeface="黑体" panose="02010609060101010101" pitchFamily="49" charset="-122"/>
                        </a:rPr>
                        <a:t>构成性状</a:t>
                      </a:r>
                      <a:r>
                        <a:rPr lang="en-US" sz="1700" kern="100">
                          <a:effectLst/>
                          <a:latin typeface="+mn-lt"/>
                          <a:ea typeface="黑体" panose="02010609060101010101" pitchFamily="49" charset="-122"/>
                        </a:rPr>
                        <a:t>I</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zh-CN" sz="1700" kern="100">
                          <a:effectLst/>
                          <a:latin typeface="+mn-lt"/>
                          <a:ea typeface="黑体" panose="02010609060101010101" pitchFamily="49" charset="-122"/>
                        </a:rPr>
                        <a:t>构成性状</a:t>
                      </a:r>
                      <a:r>
                        <a:rPr lang="en-US" sz="1700" kern="100">
                          <a:effectLst/>
                          <a:latin typeface="+mn-lt"/>
                          <a:ea typeface="黑体" panose="02010609060101010101" pitchFamily="49" charset="-122"/>
                        </a:rPr>
                        <a:t>II</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zh-CN" sz="1700" kern="100">
                          <a:effectLst/>
                          <a:latin typeface="+mn-lt"/>
                          <a:ea typeface="黑体" panose="02010609060101010101" pitchFamily="49" charset="-122"/>
                        </a:rPr>
                        <a:t>和性状</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zh-CN" sz="1700" kern="100">
                          <a:effectLst/>
                          <a:latin typeface="+mn-lt"/>
                          <a:ea typeface="黑体" panose="02010609060101010101" pitchFamily="49" charset="-122"/>
                        </a:rPr>
                        <a:t>差性状</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zh-CN" sz="1700" kern="100">
                          <a:effectLst/>
                          <a:latin typeface="+mn-lt"/>
                          <a:ea typeface="黑体" panose="02010609060101010101" pitchFamily="49" charset="-122"/>
                        </a:rPr>
                        <a:t>积性状</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zh-CN" sz="1700" kern="100">
                          <a:effectLst/>
                          <a:latin typeface="+mn-lt"/>
                          <a:ea typeface="黑体" panose="02010609060101010101" pitchFamily="49" charset="-122"/>
                        </a:rPr>
                        <a:t>商性状</a:t>
                      </a:r>
                      <a:endParaRPr lang="zh-CN" sz="1700" kern="100">
                        <a:effectLst/>
                        <a:latin typeface="+mn-lt"/>
                        <a:ea typeface="黑体" panose="02010609060101010101" pitchFamily="49" charset="-122"/>
                        <a:cs typeface="Times New Roman"/>
                      </a:endParaRPr>
                    </a:p>
                  </a:txBody>
                  <a:tcPr marL="44276" marR="44276" marT="0" marB="0" anchor="ctr"/>
                </a:tc>
              </a:tr>
              <a:tr h="216024">
                <a:tc rowSpan="16">
                  <a:txBody>
                    <a:bodyPr/>
                    <a:lstStyle/>
                    <a:p>
                      <a:pPr algn="l">
                        <a:spcAft>
                          <a:spcPts val="0"/>
                        </a:spcAft>
                      </a:pPr>
                      <a:r>
                        <a:rPr lang="zh-CN" sz="1700" kern="100">
                          <a:effectLst/>
                          <a:latin typeface="+mn-lt"/>
                          <a:ea typeface="黑体" panose="02010609060101010101" pitchFamily="49" charset="-122"/>
                        </a:rPr>
                        <a:t>遗传效应</a:t>
                      </a:r>
                      <a:endParaRPr lang="zh-CN" sz="1700" kern="100">
                        <a:effectLst/>
                        <a:latin typeface="+mn-lt"/>
                        <a:ea typeface="黑体" panose="02010609060101010101" pitchFamily="49" charset="-122"/>
                        <a:cs typeface="Times New Roman"/>
                      </a:endParaRPr>
                    </a:p>
                  </a:txBody>
                  <a:tcPr marL="44276" marR="44276" marT="0" marB="0"/>
                </a:tc>
                <a:tc>
                  <a:txBody>
                    <a:bodyPr/>
                    <a:lstStyle/>
                    <a:p>
                      <a:pPr algn="l">
                        <a:spcAft>
                          <a:spcPts val="0"/>
                        </a:spcAft>
                      </a:pPr>
                      <a:r>
                        <a:rPr lang="zh-CN" sz="1700" kern="100">
                          <a:effectLst/>
                          <a:latin typeface="+mn-lt"/>
                          <a:ea typeface="黑体" panose="02010609060101010101" pitchFamily="49" charset="-122"/>
                        </a:rPr>
                        <a:t>平均数</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25</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45</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5</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500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1.2563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dirty="0">
                          <a:effectLst/>
                          <a:latin typeface="+mn-lt"/>
                          <a:ea typeface="黑体" panose="02010609060101010101" pitchFamily="49" charset="-122"/>
                        </a:rPr>
                        <a:t>20</a:t>
                      </a:r>
                      <a:endParaRPr lang="zh-CN" sz="1700" kern="100" dirty="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0.0503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2</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0.0503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25</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-0.0631</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25</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-0.0631</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12</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dirty="0">
                          <a:effectLst/>
                          <a:latin typeface="+mn-lt"/>
                          <a:ea typeface="黑体" panose="02010609060101010101" pitchFamily="49" charset="-122"/>
                        </a:rPr>
                        <a:t>-0.0025</a:t>
                      </a:r>
                      <a:endParaRPr lang="zh-CN" sz="1700" kern="100" dirty="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-0.0025</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23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-0.0025</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24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-0.0025</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34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0.0063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123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124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134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0.0003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234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0.0003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en-US" sz="1700" kern="100">
                          <a:effectLst/>
                          <a:latin typeface="+mn-lt"/>
                          <a:ea typeface="黑体" panose="02010609060101010101" pitchFamily="49" charset="-122"/>
                        </a:rPr>
                        <a:t>A</a:t>
                      </a:r>
                      <a:r>
                        <a:rPr lang="en-US" sz="1700" kern="100" baseline="-25000">
                          <a:effectLst/>
                          <a:latin typeface="+mn-lt"/>
                          <a:ea typeface="黑体" panose="02010609060101010101" pitchFamily="49" charset="-122"/>
                        </a:rPr>
                        <a:t>1234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a:t>
                      </a:r>
                      <a:endParaRPr lang="zh-CN" sz="1700" kern="100">
                        <a:effectLst/>
                        <a:latin typeface="+mn-lt"/>
                        <a:ea typeface="黑体" panose="02010609060101010101" pitchFamily="49" charset="-122"/>
                        <a:cs typeface="Times New Roman"/>
                      </a:endParaRPr>
                    </a:p>
                  </a:txBody>
                  <a:tcPr marL="44276" marR="44276" marT="0" marB="0" anchor="ctr"/>
                </a:tc>
              </a:tr>
              <a:tr h="216024">
                <a:tc rowSpan="3">
                  <a:txBody>
                    <a:bodyPr/>
                    <a:lstStyle/>
                    <a:p>
                      <a:pPr algn="l">
                        <a:spcAft>
                          <a:spcPts val="0"/>
                        </a:spcAft>
                      </a:pPr>
                      <a:r>
                        <a:rPr lang="zh-CN" sz="1700" kern="100">
                          <a:effectLst/>
                          <a:latin typeface="+mn-lt"/>
                          <a:ea typeface="黑体" panose="02010609060101010101" pitchFamily="49" charset="-122"/>
                        </a:rPr>
                        <a:t>遗传方差</a:t>
                      </a:r>
                      <a:endParaRPr lang="zh-CN" sz="1700" kern="100">
                        <a:effectLst/>
                        <a:latin typeface="+mn-lt"/>
                        <a:ea typeface="黑体" panose="02010609060101010101" pitchFamily="49" charset="-122"/>
                        <a:cs typeface="Times New Roman"/>
                      </a:endParaRPr>
                    </a:p>
                  </a:txBody>
                  <a:tcPr marL="44276" marR="44276" marT="0" marB="0"/>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A</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dirty="0">
                          <a:effectLst/>
                          <a:latin typeface="+mn-lt"/>
                          <a:ea typeface="黑体" panose="02010609060101010101" pitchFamily="49" charset="-122"/>
                        </a:rPr>
                        <a:t>2.000</a:t>
                      </a:r>
                      <a:endParaRPr lang="zh-CN" sz="1700" kern="100" dirty="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4.000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4.000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2054.000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0.013</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B</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2.993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2.993</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5.986</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5.986</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3072.000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0.020</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C</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5.986</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2.014</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3047.171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0.007</a:t>
                      </a:r>
                      <a:endParaRPr lang="zh-CN" sz="1700" kern="100">
                        <a:effectLst/>
                        <a:latin typeface="+mn-lt"/>
                        <a:ea typeface="黑体" panose="02010609060101010101" pitchFamily="49" charset="-122"/>
                        <a:cs typeface="Times New Roman"/>
                      </a:endParaRPr>
                    </a:p>
                  </a:txBody>
                  <a:tcPr marL="44276" marR="44276" marT="0" marB="0" anchor="ctr"/>
                </a:tc>
              </a:tr>
              <a:tr h="216024">
                <a:tc rowSpan="3">
                  <a:txBody>
                    <a:bodyPr/>
                    <a:lstStyle/>
                    <a:p>
                      <a:pPr algn="l">
                        <a:spcAft>
                          <a:spcPts val="0"/>
                        </a:spcAft>
                      </a:pPr>
                      <a:r>
                        <a:rPr lang="zh-CN" sz="1700" kern="100">
                          <a:effectLst/>
                          <a:latin typeface="+mn-lt"/>
                          <a:ea typeface="黑体" panose="02010609060101010101" pitchFamily="49" charset="-122"/>
                        </a:rPr>
                        <a:t>广义遗传力</a:t>
                      </a:r>
                      <a:endParaRPr lang="zh-CN" sz="1700" kern="100">
                        <a:effectLst/>
                        <a:latin typeface="+mn-lt"/>
                        <a:ea typeface="黑体" panose="02010609060101010101" pitchFamily="49" charset="-122"/>
                        <a:cs typeface="Times New Roman"/>
                      </a:endParaRPr>
                    </a:p>
                  </a:txBody>
                  <a:tcPr marL="44276" marR="44276" marT="0" marB="0"/>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A</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B</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0.391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0.391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0.391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0.391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nchor="ctr"/>
                </a:tc>
              </a:tr>
              <a:tr h="216024">
                <a:tc vMerge="1">
                  <a:txBody>
                    <a:bodyPr/>
                    <a:lstStyle/>
                    <a:p>
                      <a:endParaRPr lang="zh-CN" altLang="en-US"/>
                    </a:p>
                  </a:txBody>
                  <a:tcPr/>
                </a:tc>
                <a:tc>
                  <a:txBody>
                    <a:bodyPr/>
                    <a:lstStyle/>
                    <a:p>
                      <a:pPr algn="l">
                        <a:spcAft>
                          <a:spcPts val="0"/>
                        </a:spcAft>
                      </a:pPr>
                      <a:r>
                        <a:rPr lang="zh-CN" sz="1700" kern="100">
                          <a:effectLst/>
                          <a:latin typeface="+mn-lt"/>
                          <a:ea typeface="黑体" panose="02010609060101010101" pitchFamily="49" charset="-122"/>
                        </a:rPr>
                        <a:t>分布模型</a:t>
                      </a:r>
                      <a:r>
                        <a:rPr lang="en-US" sz="1700" kern="100">
                          <a:effectLst/>
                          <a:latin typeface="+mn-lt"/>
                          <a:ea typeface="黑体" panose="02010609060101010101" pitchFamily="49" charset="-122"/>
                        </a:rPr>
                        <a:t>C</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0.300</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dirty="0">
                          <a:effectLst/>
                          <a:latin typeface="+mn-lt"/>
                          <a:ea typeface="黑体" panose="02010609060101010101" pitchFamily="49" charset="-122"/>
                        </a:rPr>
                        <a:t>0.300</a:t>
                      </a:r>
                      <a:endParaRPr lang="zh-CN" sz="1700" kern="100" dirty="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0.391</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0.177</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a:effectLst/>
                          <a:latin typeface="+mn-lt"/>
                          <a:ea typeface="黑体" panose="02010609060101010101" pitchFamily="49" charset="-122"/>
                        </a:rPr>
                        <a:t> </a:t>
                      </a:r>
                      <a:endParaRPr lang="zh-CN" sz="1700" kern="100">
                        <a:effectLst/>
                        <a:latin typeface="+mn-lt"/>
                        <a:ea typeface="黑体" panose="02010609060101010101" pitchFamily="49" charset="-122"/>
                        <a:cs typeface="Times New Roman"/>
                      </a:endParaRPr>
                    </a:p>
                  </a:txBody>
                  <a:tcPr marL="44276" marR="44276" marT="0" marB="0" anchor="ctr"/>
                </a:tc>
                <a:tc>
                  <a:txBody>
                    <a:bodyPr/>
                    <a:lstStyle/>
                    <a:p>
                      <a:pPr algn="l">
                        <a:spcAft>
                          <a:spcPts val="0"/>
                        </a:spcAft>
                      </a:pPr>
                      <a:r>
                        <a:rPr lang="en-US" sz="1700" kern="100" dirty="0">
                          <a:effectLst/>
                          <a:latin typeface="+mn-lt"/>
                          <a:ea typeface="黑体" panose="02010609060101010101" pitchFamily="49" charset="-122"/>
                        </a:rPr>
                        <a:t> </a:t>
                      </a:r>
                      <a:endParaRPr lang="zh-CN" sz="1700" kern="100" dirty="0">
                        <a:effectLst/>
                        <a:latin typeface="+mn-lt"/>
                        <a:ea typeface="黑体" panose="02010609060101010101" pitchFamily="49" charset="-122"/>
                        <a:cs typeface="Times New Roman"/>
                      </a:endParaRPr>
                    </a:p>
                  </a:txBody>
                  <a:tcPr marL="44276" marR="44276" marT="0" marB="0" anchor="ctr"/>
                </a:tc>
              </a:tr>
            </a:tbl>
          </a:graphicData>
        </a:graphic>
      </p:graphicFrame>
    </p:spTree>
    <p:extLst>
      <p:ext uri="{BB962C8B-B14F-4D97-AF65-F5344CB8AC3E}">
        <p14:creationId xmlns:p14="http://schemas.microsoft.com/office/powerpoint/2010/main" val="570214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424936" cy="720080"/>
          </a:xfrm>
        </p:spPr>
        <p:txBody>
          <a:bodyPr>
            <a:noAutofit/>
          </a:bodyPr>
          <a:lstStyle/>
          <a:p>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效应模型</a:t>
            </a:r>
            <a:r>
              <a:rPr lang="en-US" altLang="zh-CN" sz="4000" b="1" dirty="0" smtClean="0">
                <a:latin typeface="+mn-lt"/>
                <a:ea typeface="黑体" panose="02010609060101010101" pitchFamily="49" charset="-122"/>
              </a:rPr>
              <a:t>A</a:t>
            </a:r>
            <a:r>
              <a:rPr lang="zh-CN" altLang="zh-CN" sz="4000" b="1" dirty="0" smtClean="0">
                <a:latin typeface="+mn-lt"/>
                <a:ea typeface="黑体" panose="02010609060101010101" pitchFamily="49" charset="-122"/>
              </a:rPr>
              <a:t>的</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检测功效</a:t>
            </a:r>
            <a:endParaRPr lang="zh-CN" altLang="en-US" sz="4000" b="1" dirty="0">
              <a:latin typeface="+mn-lt"/>
              <a:ea typeface="黑体" panose="02010609060101010101"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587717389"/>
              </p:ext>
            </p:extLst>
          </p:nvPr>
        </p:nvGraphicFramePr>
        <p:xfrm>
          <a:off x="323528" y="1124744"/>
          <a:ext cx="8503383" cy="4686036"/>
        </p:xfrm>
        <a:graphic>
          <a:graphicData uri="http://schemas.openxmlformats.org/drawingml/2006/table">
            <a:tbl>
              <a:tblPr firstRow="1" firstCol="1" bandRow="1">
                <a:tableStyleId>{5C22544A-7EE6-4342-B048-85BDC9FD1C3A}</a:tableStyleId>
              </a:tblPr>
              <a:tblGrid>
                <a:gridCol w="1846576"/>
                <a:gridCol w="528761"/>
                <a:gridCol w="1273489"/>
                <a:gridCol w="1284601"/>
                <a:gridCol w="892489"/>
                <a:gridCol w="892489"/>
                <a:gridCol w="892489"/>
                <a:gridCol w="892489"/>
              </a:tblGrid>
              <a:tr h="205726">
                <a:tc>
                  <a:txBody>
                    <a:bodyPr/>
                    <a:lstStyle/>
                    <a:p>
                      <a:pPr algn="l">
                        <a:spcAft>
                          <a:spcPts val="0"/>
                        </a:spcAft>
                      </a:pPr>
                      <a:r>
                        <a:rPr lang="zh-CN" sz="2000" kern="100" dirty="0">
                          <a:effectLst/>
                          <a:latin typeface="+mn-lt"/>
                          <a:ea typeface="黑体" panose="02010609060101010101" pitchFamily="49" charset="-122"/>
                        </a:rPr>
                        <a:t>参数</a:t>
                      </a:r>
                      <a:endParaRPr lang="zh-CN" sz="2000" kern="100" dirty="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QTL</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构成性状</a:t>
                      </a:r>
                      <a:r>
                        <a:rPr lang="en-US" sz="2000" kern="100">
                          <a:effectLst/>
                          <a:latin typeface="+mn-lt"/>
                          <a:ea typeface="黑体" panose="02010609060101010101" pitchFamily="49" charset="-122"/>
                        </a:rPr>
                        <a:t> I</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构成性状</a:t>
                      </a:r>
                      <a:r>
                        <a:rPr lang="en-US" sz="2000" kern="100">
                          <a:effectLst/>
                          <a:latin typeface="+mn-lt"/>
                          <a:ea typeface="黑体" panose="02010609060101010101" pitchFamily="49" charset="-122"/>
                        </a:rPr>
                        <a:t>II</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和性状</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差性状</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积性状</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zh-CN" sz="2000" kern="100">
                          <a:effectLst/>
                          <a:latin typeface="+mn-lt"/>
                          <a:ea typeface="黑体" panose="02010609060101010101" pitchFamily="49" charset="-122"/>
                        </a:rPr>
                        <a:t>商性状</a:t>
                      </a:r>
                      <a:endParaRPr lang="zh-CN" sz="2000" kern="100">
                        <a:effectLst/>
                        <a:latin typeface="+mn-lt"/>
                        <a:ea typeface="黑体" panose="02010609060101010101" pitchFamily="49" charset="-122"/>
                        <a:cs typeface="Times New Roman"/>
                      </a:endParaRPr>
                    </a:p>
                  </a:txBody>
                  <a:tcPr marL="34288" marR="34288" marT="0" marB="0"/>
                </a:tc>
              </a:tr>
              <a:tr h="342876">
                <a:tc rowSpan="4">
                  <a:txBody>
                    <a:bodyPr/>
                    <a:lstStyle/>
                    <a:p>
                      <a:pPr algn="l">
                        <a:spcAft>
                          <a:spcPts val="0"/>
                        </a:spcAft>
                      </a:pPr>
                      <a:r>
                        <a:rPr lang="zh-CN" sz="2000" kern="100">
                          <a:effectLst/>
                          <a:latin typeface="+mn-lt"/>
                          <a:ea typeface="黑体" panose="02010609060101010101" pitchFamily="49" charset="-122"/>
                        </a:rPr>
                        <a:t>功效</a:t>
                      </a: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95.10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69.60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69.30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55.20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50.50</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94.80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69.80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70.40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54.10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50.90</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92.50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67.20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65.30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76.90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75.20</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4</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94.50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68.40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65.40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77.80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75.20</a:t>
                      </a:r>
                      <a:endParaRPr lang="zh-CN" sz="2000" kern="100">
                        <a:effectLst/>
                        <a:latin typeface="+mn-lt"/>
                        <a:ea typeface="黑体" panose="02010609060101010101" pitchFamily="49" charset="-122"/>
                        <a:cs typeface="Times New Roman"/>
                      </a:endParaRPr>
                    </a:p>
                  </a:txBody>
                  <a:tcPr marL="34288" marR="34288" marT="0" marB="0"/>
                </a:tc>
              </a:tr>
              <a:tr h="342876">
                <a:tc>
                  <a:txBody>
                    <a:bodyPr/>
                    <a:lstStyle/>
                    <a:p>
                      <a:pPr algn="l">
                        <a:spcAft>
                          <a:spcPts val="0"/>
                        </a:spcAft>
                      </a:pPr>
                      <a:r>
                        <a:rPr lang="zh-CN" sz="2000" kern="100">
                          <a:effectLst/>
                          <a:latin typeface="+mn-lt"/>
                          <a:ea typeface="黑体" panose="02010609060101010101" pitchFamily="49" charset="-122"/>
                        </a:rPr>
                        <a:t>错误发现率</a:t>
                      </a:r>
                      <a:r>
                        <a:rPr lang="en-US" sz="2000" kern="100">
                          <a:effectLst/>
                          <a:latin typeface="+mn-lt"/>
                          <a:ea typeface="黑体" panose="02010609060101010101" pitchFamily="49" charset="-122"/>
                        </a:rPr>
                        <a:t> (%)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21.63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22.98</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27.42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28.05</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28.07</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29.68</a:t>
                      </a:r>
                      <a:endParaRPr lang="zh-CN" sz="2000" kern="100">
                        <a:effectLst/>
                        <a:latin typeface="+mn-lt"/>
                        <a:ea typeface="黑体" panose="02010609060101010101" pitchFamily="49" charset="-122"/>
                        <a:cs typeface="Times New Roman"/>
                      </a:endParaRPr>
                    </a:p>
                  </a:txBody>
                  <a:tcPr marL="34288" marR="34288" marT="0" marB="0"/>
                </a:tc>
              </a:tr>
              <a:tr h="342876">
                <a:tc rowSpan="4">
                  <a:txBody>
                    <a:bodyPr/>
                    <a:lstStyle/>
                    <a:p>
                      <a:pPr algn="l">
                        <a:spcAft>
                          <a:spcPts val="0"/>
                        </a:spcAft>
                      </a:pPr>
                      <a:r>
                        <a:rPr lang="zh-CN" sz="2000" kern="100">
                          <a:effectLst/>
                          <a:latin typeface="+mn-lt"/>
                          <a:ea typeface="黑体" panose="02010609060101010101" pitchFamily="49" charset="-122"/>
                        </a:rPr>
                        <a:t>位置估计</a:t>
                      </a:r>
                      <a:r>
                        <a:rPr lang="en-US" sz="2000" kern="100">
                          <a:effectLst/>
                          <a:latin typeface="+mn-lt"/>
                          <a:ea typeface="黑体" panose="02010609060101010101" pitchFamily="49" charset="-122"/>
                        </a:rPr>
                        <a:t> (cM)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18.54</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18.55</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18.62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18.36</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18.45</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28.46</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28.49</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28.38</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dirty="0">
                          <a:effectLst/>
                          <a:latin typeface="+mn-lt"/>
                          <a:ea typeface="黑体" panose="02010609060101010101" pitchFamily="49" charset="-122"/>
                        </a:rPr>
                        <a:t>28.44</a:t>
                      </a:r>
                      <a:endParaRPr lang="zh-CN" sz="2000" kern="100" dirty="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28.52</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52.65</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52.68</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52.61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52.75</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52.65</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4</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62.85</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62.83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62.63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62.88</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62.58</a:t>
                      </a:r>
                      <a:endParaRPr lang="zh-CN" sz="2000" kern="100">
                        <a:effectLst/>
                        <a:latin typeface="+mn-lt"/>
                        <a:ea typeface="黑体" panose="02010609060101010101" pitchFamily="49" charset="-122"/>
                        <a:cs typeface="Times New Roman"/>
                      </a:endParaRPr>
                    </a:p>
                  </a:txBody>
                  <a:tcPr marL="34288" marR="34288" marT="0" marB="0"/>
                </a:tc>
              </a:tr>
              <a:tr h="274301">
                <a:tc rowSpan="4">
                  <a:txBody>
                    <a:bodyPr/>
                    <a:lstStyle/>
                    <a:p>
                      <a:pPr algn="l">
                        <a:spcAft>
                          <a:spcPts val="0"/>
                        </a:spcAft>
                      </a:pPr>
                      <a:r>
                        <a:rPr lang="zh-CN" sz="2000" kern="100">
                          <a:effectLst/>
                          <a:latin typeface="+mn-lt"/>
                          <a:ea typeface="黑体" panose="02010609060101010101" pitchFamily="49" charset="-122"/>
                        </a:rPr>
                        <a:t>加性效应估计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1.00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23.32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0.06</a:t>
                      </a:r>
                      <a:endParaRPr lang="zh-CN" sz="2000" kern="100">
                        <a:effectLst/>
                        <a:latin typeface="+mn-lt"/>
                        <a:ea typeface="黑体" panose="02010609060101010101" pitchFamily="49" charset="-122"/>
                        <a:cs typeface="Times New Roman"/>
                      </a:endParaRPr>
                    </a:p>
                  </a:txBody>
                  <a:tcPr marL="34288" marR="34288" marT="0" marB="0"/>
                </a:tc>
              </a:tr>
              <a:tr h="274301">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1.01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1.09</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23.42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0.06</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3</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1.00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-1.11 </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26.46</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-0.07</a:t>
                      </a:r>
                      <a:endParaRPr lang="zh-CN" sz="2000" kern="100">
                        <a:effectLst/>
                        <a:latin typeface="+mn-lt"/>
                        <a:ea typeface="黑体" panose="02010609060101010101" pitchFamily="49" charset="-122"/>
                        <a:cs typeface="Times New Roman"/>
                      </a:endParaRPr>
                    </a:p>
                  </a:txBody>
                  <a:tcPr marL="34288" marR="34288" marT="0" marB="0"/>
                </a:tc>
              </a:tr>
              <a:tr h="342876">
                <a:tc vMerge="1">
                  <a:txBody>
                    <a:bodyPr/>
                    <a:lstStyle/>
                    <a:p>
                      <a:endParaRPr lang="zh-CN" altLang="en-US"/>
                    </a:p>
                  </a:txBody>
                  <a:tcPr/>
                </a:tc>
                <a:tc>
                  <a:txBody>
                    <a:bodyPr/>
                    <a:lstStyle/>
                    <a:p>
                      <a:pPr algn="l">
                        <a:spcAft>
                          <a:spcPts val="0"/>
                        </a:spcAft>
                      </a:pPr>
                      <a:r>
                        <a:rPr lang="en-US" sz="2000" kern="100">
                          <a:effectLst/>
                          <a:latin typeface="+mn-lt"/>
                          <a:ea typeface="黑体" panose="02010609060101010101" pitchFamily="49" charset="-122"/>
                        </a:rPr>
                        <a:t>Q</a:t>
                      </a:r>
                      <a:r>
                        <a:rPr lang="en-US" sz="2000" kern="100" baseline="-25000">
                          <a:effectLst/>
                          <a:latin typeface="+mn-lt"/>
                          <a:ea typeface="黑体" panose="02010609060101010101" pitchFamily="49" charset="-122"/>
                        </a:rPr>
                        <a:t>4</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dirty="0">
                          <a:effectLst/>
                          <a:latin typeface="+mn-lt"/>
                          <a:ea typeface="黑体" panose="02010609060101010101" pitchFamily="49" charset="-122"/>
                        </a:rPr>
                        <a:t> </a:t>
                      </a:r>
                      <a:endParaRPr lang="zh-CN" sz="2000" kern="100" dirty="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1.00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1.10</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-1.12</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a:effectLst/>
                          <a:latin typeface="+mn-lt"/>
                          <a:ea typeface="黑体" panose="02010609060101010101" pitchFamily="49" charset="-122"/>
                        </a:rPr>
                        <a:t>26.61</a:t>
                      </a:r>
                      <a:endParaRPr lang="zh-CN" sz="2000" kern="100">
                        <a:effectLst/>
                        <a:latin typeface="+mn-lt"/>
                        <a:ea typeface="黑体" panose="02010609060101010101" pitchFamily="49" charset="-122"/>
                        <a:cs typeface="Times New Roman"/>
                      </a:endParaRPr>
                    </a:p>
                  </a:txBody>
                  <a:tcPr marL="34288" marR="34288" marT="0" marB="0"/>
                </a:tc>
                <a:tc>
                  <a:txBody>
                    <a:bodyPr/>
                    <a:lstStyle/>
                    <a:p>
                      <a:pPr algn="l">
                        <a:spcAft>
                          <a:spcPts val="0"/>
                        </a:spcAft>
                      </a:pPr>
                      <a:r>
                        <a:rPr lang="en-US" sz="2000" kern="100" dirty="0">
                          <a:effectLst/>
                          <a:latin typeface="+mn-lt"/>
                          <a:ea typeface="黑体" panose="02010609060101010101" pitchFamily="49" charset="-122"/>
                        </a:rPr>
                        <a:t>-0.07</a:t>
                      </a:r>
                      <a:endParaRPr lang="zh-CN" sz="2000" kern="100" dirty="0">
                        <a:effectLst/>
                        <a:latin typeface="+mn-lt"/>
                        <a:ea typeface="黑体" panose="02010609060101010101" pitchFamily="49" charset="-122"/>
                        <a:cs typeface="Times New Roman"/>
                      </a:endParaRPr>
                    </a:p>
                  </a:txBody>
                  <a:tcPr marL="34288" marR="34288" marT="0" marB="0"/>
                </a:tc>
              </a:tr>
            </a:tbl>
          </a:graphicData>
        </a:graphic>
      </p:graphicFrame>
    </p:spTree>
    <p:extLst>
      <p:ext uri="{BB962C8B-B14F-4D97-AF65-F5344CB8AC3E}">
        <p14:creationId xmlns:p14="http://schemas.microsoft.com/office/powerpoint/2010/main" val="41314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a typeface="黑体" panose="02010609060101010101" pitchFamily="49" charset="-122"/>
              </a:rPr>
              <a:t>§7.1 QTL</a:t>
            </a:r>
            <a:r>
              <a:rPr lang="zh-CN" altLang="en-US" b="1" dirty="0">
                <a:ea typeface="黑体" panose="02010609060101010101" pitchFamily="49" charset="-122"/>
              </a:rPr>
              <a:t>遗传方差和贡献率的计算</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7.1.1 </a:t>
            </a:r>
            <a:r>
              <a:rPr lang="zh-CN" altLang="en-US" dirty="0">
                <a:ea typeface="黑体" panose="02010609060101010101" pitchFamily="49" charset="-122"/>
              </a:rPr>
              <a:t>单个</a:t>
            </a:r>
            <a:r>
              <a:rPr lang="en-US" altLang="zh-CN" dirty="0">
                <a:ea typeface="黑体" panose="02010609060101010101" pitchFamily="49" charset="-122"/>
              </a:rPr>
              <a:t>QTL</a:t>
            </a:r>
            <a:r>
              <a:rPr lang="zh-CN" altLang="en-US" dirty="0">
                <a:ea typeface="黑体" panose="02010609060101010101" pitchFamily="49" charset="-122"/>
              </a:rPr>
              <a:t>的遗传方差和</a:t>
            </a:r>
            <a:r>
              <a:rPr lang="zh-CN" altLang="en-US" dirty="0" smtClean="0">
                <a:ea typeface="黑体" panose="02010609060101010101" pitchFamily="49" charset="-122"/>
              </a:rPr>
              <a:t>贡献率</a:t>
            </a:r>
            <a:endParaRPr lang="en-US" altLang="zh-CN" dirty="0">
              <a:ea typeface="黑体" panose="02010609060101010101" pitchFamily="49" charset="-122"/>
            </a:endParaRPr>
          </a:p>
          <a:p>
            <a:r>
              <a:rPr lang="en-US" altLang="zh-CN" dirty="0">
                <a:ea typeface="黑体" panose="02010609060101010101" pitchFamily="49" charset="-122"/>
              </a:rPr>
              <a:t>§7.1.2 </a:t>
            </a:r>
            <a:r>
              <a:rPr lang="zh-CN" altLang="en-US" dirty="0">
                <a:ea typeface="黑体" panose="02010609060101010101" pitchFamily="49" charset="-122"/>
              </a:rPr>
              <a:t>连锁</a:t>
            </a:r>
            <a:r>
              <a:rPr lang="en-US" altLang="zh-CN" dirty="0">
                <a:ea typeface="黑体" panose="02010609060101010101" pitchFamily="49" charset="-122"/>
              </a:rPr>
              <a:t>QTL</a:t>
            </a:r>
            <a:r>
              <a:rPr lang="zh-CN" altLang="en-US" dirty="0">
                <a:ea typeface="黑体" panose="02010609060101010101" pitchFamily="49" charset="-122"/>
              </a:rPr>
              <a:t>的遗传方差和</a:t>
            </a:r>
            <a:r>
              <a:rPr lang="zh-CN" altLang="en-US" dirty="0" smtClean="0">
                <a:ea typeface="黑体" panose="02010609060101010101" pitchFamily="49" charset="-122"/>
              </a:rPr>
              <a:t>贡献率</a:t>
            </a:r>
            <a:endParaRPr lang="en-US" altLang="zh-CN" dirty="0">
              <a:ea typeface="黑体" panose="02010609060101010101" pitchFamily="49" charset="-122"/>
            </a:endParaRPr>
          </a:p>
          <a:p>
            <a:r>
              <a:rPr lang="en-US" altLang="zh-CN" dirty="0">
                <a:ea typeface="黑体" panose="02010609060101010101" pitchFamily="49" charset="-122"/>
              </a:rPr>
              <a:t>§7.1.3 QTL</a:t>
            </a:r>
            <a:r>
              <a:rPr lang="zh-CN" altLang="en-US" dirty="0">
                <a:ea typeface="黑体" panose="02010609060101010101" pitchFamily="49" charset="-122"/>
              </a:rPr>
              <a:t>贡献率与</a:t>
            </a:r>
            <a:r>
              <a:rPr lang="en-US" altLang="zh-CN" dirty="0">
                <a:ea typeface="黑体" panose="02010609060101010101" pitchFamily="49" charset="-122"/>
              </a:rPr>
              <a:t>QTL</a:t>
            </a:r>
            <a:r>
              <a:rPr lang="zh-CN" altLang="en-US" dirty="0">
                <a:ea typeface="黑体" panose="02010609060101010101" pitchFamily="49" charset="-122"/>
              </a:rPr>
              <a:t>检测功效的</a:t>
            </a:r>
            <a:r>
              <a:rPr lang="zh-CN" altLang="en-US" dirty="0" smtClean="0">
                <a:ea typeface="黑体" panose="02010609060101010101" pitchFamily="49" charset="-122"/>
              </a:rPr>
              <a:t>提高</a:t>
            </a:r>
            <a:endParaRPr lang="en-US" altLang="zh-CN" dirty="0">
              <a:ea typeface="黑体" panose="02010609060101010101" pitchFamily="49" charset="-122"/>
            </a:endParaRPr>
          </a:p>
        </p:txBody>
      </p:sp>
    </p:spTree>
    <p:extLst>
      <p:ext uri="{BB962C8B-B14F-4D97-AF65-F5344CB8AC3E}">
        <p14:creationId xmlns:p14="http://schemas.microsoft.com/office/powerpoint/2010/main" val="2276699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en-US" sz="3600" b="1" dirty="0" smtClean="0">
                <a:latin typeface="+mn-lt"/>
                <a:ea typeface="黑体" panose="02010609060101010101" pitchFamily="49" charset="-122"/>
              </a:rPr>
              <a:t>构成性状和</a:t>
            </a:r>
            <a:r>
              <a:rPr lang="zh-CN" altLang="zh-CN" sz="3600" b="1" dirty="0" smtClean="0">
                <a:latin typeface="+mn-lt"/>
                <a:ea typeface="黑体" panose="02010609060101010101" pitchFamily="49" charset="-122"/>
              </a:rPr>
              <a:t>复合性状的功效分析</a:t>
            </a:r>
            <a:endParaRPr lang="zh-CN" altLang="en-US" sz="3600" b="1" dirty="0">
              <a:latin typeface="+mn-lt"/>
              <a:ea typeface="黑体" panose="02010609060101010101" pitchFamily="49" charset="-122"/>
            </a:endParaRPr>
          </a:p>
        </p:txBody>
      </p:sp>
      <p:sp>
        <p:nvSpPr>
          <p:cNvPr id="4" name="内容占位符 3"/>
          <p:cNvSpPr>
            <a:spLocks noGrp="1"/>
          </p:cNvSpPr>
          <p:nvPr>
            <p:ph idx="1"/>
          </p:nvPr>
        </p:nvSpPr>
        <p:spPr>
          <a:xfrm>
            <a:off x="467544" y="1052737"/>
            <a:ext cx="8280920" cy="4680520"/>
          </a:xfrm>
        </p:spPr>
        <p:txBody>
          <a:bodyPr>
            <a:noAutofit/>
          </a:bodyPr>
          <a:lstStyle/>
          <a:p>
            <a:r>
              <a:rPr lang="en-US" altLang="zh-CN" sz="2400" dirty="0">
                <a:ea typeface="黑体" panose="02010609060101010101" pitchFamily="49" charset="-122"/>
              </a:rPr>
              <a:t>QTL</a:t>
            </a:r>
            <a:r>
              <a:rPr lang="zh-CN" altLang="zh-CN" sz="2400" dirty="0">
                <a:ea typeface="黑体" panose="02010609060101010101" pitchFamily="49" charset="-122"/>
              </a:rPr>
              <a:t>检测功效的模拟研究表明</a:t>
            </a:r>
            <a:r>
              <a:rPr lang="en-US" altLang="zh-CN" sz="2400" dirty="0">
                <a:ea typeface="黑体" panose="02010609060101010101" pitchFamily="49" charset="-122"/>
              </a:rPr>
              <a:t>, </a:t>
            </a:r>
            <a:r>
              <a:rPr lang="zh-CN" altLang="zh-CN" sz="2400" dirty="0">
                <a:ea typeface="黑体" panose="02010609060101010101" pitchFamily="49" charset="-122"/>
              </a:rPr>
              <a:t>与构成性状相比</a:t>
            </a:r>
            <a:r>
              <a:rPr lang="en-US" altLang="zh-CN" sz="2400" dirty="0">
                <a:ea typeface="黑体" panose="02010609060101010101" pitchFamily="49" charset="-122"/>
              </a:rPr>
              <a:t>, </a:t>
            </a:r>
            <a:r>
              <a:rPr lang="zh-CN" altLang="zh-CN" sz="2400" dirty="0">
                <a:ea typeface="黑体" panose="02010609060101010101" pitchFamily="49" charset="-122"/>
              </a:rPr>
              <a:t>复合性状的检测功效有不同程度的降低</a:t>
            </a:r>
            <a:r>
              <a:rPr lang="en-US" altLang="zh-CN" sz="2400" dirty="0">
                <a:ea typeface="黑体" panose="02010609060101010101" pitchFamily="49" charset="-122"/>
              </a:rPr>
              <a:t>, </a:t>
            </a:r>
            <a:r>
              <a:rPr lang="zh-CN" altLang="zh-CN" sz="2400" dirty="0">
                <a:ea typeface="黑体" panose="02010609060101010101" pitchFamily="49" charset="-122"/>
              </a:rPr>
              <a:t>而且错误发现率会</a:t>
            </a:r>
            <a:r>
              <a:rPr lang="zh-CN" altLang="zh-CN" sz="2400" dirty="0" smtClean="0">
                <a:ea typeface="黑体" panose="02010609060101010101" pitchFamily="49" charset="-122"/>
              </a:rPr>
              <a:t>升高</a:t>
            </a:r>
            <a:r>
              <a:rPr lang="en-US" altLang="zh-CN" sz="2400" dirty="0" smtClean="0">
                <a:ea typeface="黑体" panose="02010609060101010101" pitchFamily="49" charset="-122"/>
              </a:rPr>
              <a:t>. </a:t>
            </a:r>
            <a:r>
              <a:rPr lang="en-US" altLang="zh-CN" sz="2400" dirty="0">
                <a:ea typeface="黑体" panose="02010609060101010101" pitchFamily="49" charset="-122"/>
              </a:rPr>
              <a:t>QTL</a:t>
            </a:r>
            <a:r>
              <a:rPr lang="zh-CN" altLang="zh-CN" sz="2400" dirty="0">
                <a:ea typeface="黑体" panose="02010609060101010101" pitchFamily="49" charset="-122"/>
              </a:rPr>
              <a:t>效应模型</a:t>
            </a:r>
            <a:r>
              <a:rPr lang="en-US" altLang="zh-CN" sz="2400" dirty="0">
                <a:ea typeface="黑体" panose="02010609060101010101" pitchFamily="49" charset="-122"/>
              </a:rPr>
              <a:t>A</a:t>
            </a:r>
            <a:r>
              <a:rPr lang="zh-CN" altLang="zh-CN" sz="2400" dirty="0">
                <a:ea typeface="黑体" panose="02010609060101010101" pitchFamily="49" charset="-122"/>
              </a:rPr>
              <a:t>中</a:t>
            </a:r>
            <a:r>
              <a:rPr lang="en-US" altLang="zh-CN" sz="2400" dirty="0">
                <a:ea typeface="黑体" panose="02010609060101010101" pitchFamily="49" charset="-122"/>
              </a:rPr>
              <a:t>, </a:t>
            </a:r>
            <a:r>
              <a:rPr lang="zh-CN" altLang="zh-CN" sz="2400" dirty="0">
                <a:ea typeface="黑体" panose="02010609060101010101" pitchFamily="49" charset="-122"/>
              </a:rPr>
              <a:t>四个</a:t>
            </a:r>
            <a:r>
              <a:rPr lang="en-US" altLang="zh-CN" sz="2400" dirty="0">
                <a:ea typeface="黑体" panose="02010609060101010101" pitchFamily="49" charset="-122"/>
              </a:rPr>
              <a:t>QTL</a:t>
            </a:r>
            <a:r>
              <a:rPr lang="zh-CN" altLang="zh-CN" sz="2400" dirty="0">
                <a:ea typeface="黑体" panose="02010609060101010101" pitchFamily="49" charset="-122"/>
              </a:rPr>
              <a:t>的加性遗传效应相等</a:t>
            </a:r>
            <a:r>
              <a:rPr lang="en-US" altLang="zh-CN" sz="2400" dirty="0">
                <a:ea typeface="黑体" panose="02010609060101010101" pitchFamily="49" charset="-122"/>
              </a:rPr>
              <a:t>. </a:t>
            </a:r>
            <a:r>
              <a:rPr lang="zh-CN" altLang="zh-CN" sz="2400" dirty="0">
                <a:ea typeface="黑体" panose="02010609060101010101" pitchFamily="49" charset="-122"/>
              </a:rPr>
              <a:t>在三种</a:t>
            </a:r>
            <a:r>
              <a:rPr lang="en-US" altLang="zh-CN" sz="2400" dirty="0">
                <a:ea typeface="黑体" panose="02010609060101010101" pitchFamily="49" charset="-122"/>
              </a:rPr>
              <a:t>QTL</a:t>
            </a:r>
            <a:r>
              <a:rPr lang="zh-CN" altLang="zh-CN" sz="2400" dirty="0">
                <a:ea typeface="黑体" panose="02010609060101010101" pitchFamily="49" charset="-122"/>
              </a:rPr>
              <a:t>分布模型下</a:t>
            </a:r>
            <a:r>
              <a:rPr lang="en-US" altLang="zh-CN" sz="2400" dirty="0">
                <a:ea typeface="黑体" panose="02010609060101010101" pitchFamily="49" charset="-122"/>
              </a:rPr>
              <a:t>, </a:t>
            </a:r>
            <a:r>
              <a:rPr lang="zh-CN" altLang="zh-CN" sz="2400" dirty="0">
                <a:ea typeface="黑体" panose="02010609060101010101" pitchFamily="49" charset="-122"/>
              </a:rPr>
              <a:t>它们在构成性状中的检测功效都超过</a:t>
            </a:r>
            <a:r>
              <a:rPr lang="en-US" altLang="zh-CN" sz="2400" dirty="0">
                <a:ea typeface="黑体" panose="02010609060101010101" pitchFamily="49" charset="-122"/>
              </a:rPr>
              <a:t>90</a:t>
            </a:r>
            <a:r>
              <a:rPr lang="en-US" altLang="zh-CN" sz="2400" dirty="0" smtClean="0">
                <a:ea typeface="黑体" panose="02010609060101010101" pitchFamily="49" charset="-122"/>
              </a:rPr>
              <a:t>%. </a:t>
            </a:r>
            <a:r>
              <a:rPr lang="zh-CN" altLang="zh-CN" sz="2400" dirty="0">
                <a:ea typeface="黑体" panose="02010609060101010101" pitchFamily="49" charset="-122"/>
              </a:rPr>
              <a:t>在三种分布模型中</a:t>
            </a:r>
            <a:r>
              <a:rPr lang="en-US" altLang="zh-CN" sz="2400" dirty="0">
                <a:ea typeface="黑体" panose="02010609060101010101" pitchFamily="49" charset="-122"/>
              </a:rPr>
              <a:t>, </a:t>
            </a:r>
            <a:r>
              <a:rPr lang="zh-CN" altLang="zh-CN" sz="2400" dirty="0">
                <a:ea typeface="黑体" panose="02010609060101010101" pitchFamily="49" charset="-122"/>
              </a:rPr>
              <a:t>和与差这两个复合性状对不同的</a:t>
            </a:r>
            <a:r>
              <a:rPr lang="en-US" altLang="zh-CN" sz="2400" dirty="0">
                <a:ea typeface="黑体" panose="02010609060101010101" pitchFamily="49" charset="-122"/>
              </a:rPr>
              <a:t>QTL</a:t>
            </a:r>
            <a:r>
              <a:rPr lang="zh-CN" altLang="zh-CN" sz="2400" dirty="0">
                <a:ea typeface="黑体" panose="02010609060101010101" pitchFamily="49" charset="-122"/>
              </a:rPr>
              <a:t>也有着近似相等的检测功效</a:t>
            </a:r>
            <a:r>
              <a:rPr lang="en-US" altLang="zh-CN" sz="2400" dirty="0">
                <a:ea typeface="黑体" panose="02010609060101010101" pitchFamily="49" charset="-122"/>
              </a:rPr>
              <a:t>. </a:t>
            </a:r>
            <a:r>
              <a:rPr lang="zh-CN" altLang="zh-CN" sz="2400" dirty="0">
                <a:ea typeface="黑体" panose="02010609060101010101" pitchFamily="49" charset="-122"/>
              </a:rPr>
              <a:t>但是</a:t>
            </a:r>
            <a:r>
              <a:rPr lang="en-US" altLang="zh-CN" sz="2400" dirty="0">
                <a:ea typeface="黑体" panose="02010609060101010101" pitchFamily="49" charset="-122"/>
              </a:rPr>
              <a:t>, </a:t>
            </a:r>
            <a:r>
              <a:rPr lang="zh-CN" altLang="zh-CN" sz="2400" dirty="0">
                <a:ea typeface="黑体" panose="02010609060101010101" pitchFamily="49" charset="-122"/>
              </a:rPr>
              <a:t>这些检测功效远低于构成性状的检测功效</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r>
              <a:rPr lang="zh-CN" altLang="zh-CN" sz="2400" dirty="0" smtClean="0">
                <a:ea typeface="黑体" panose="02010609060101010101" pitchFamily="49" charset="-122"/>
              </a:rPr>
              <a:t>分布</a:t>
            </a:r>
            <a:r>
              <a:rPr lang="zh-CN" altLang="zh-CN" sz="2400" dirty="0">
                <a:ea typeface="黑体" panose="02010609060101010101" pitchFamily="49" charset="-122"/>
              </a:rPr>
              <a:t>模型</a:t>
            </a:r>
            <a:r>
              <a:rPr lang="en-US" altLang="zh-CN" sz="2400" dirty="0">
                <a:ea typeface="黑体" panose="02010609060101010101" pitchFamily="49" charset="-122"/>
              </a:rPr>
              <a:t>A</a:t>
            </a:r>
            <a:r>
              <a:rPr lang="zh-CN" altLang="zh-CN" sz="2400" dirty="0">
                <a:ea typeface="黑体" panose="02010609060101010101" pitchFamily="49" charset="-122"/>
              </a:rPr>
              <a:t>和</a:t>
            </a:r>
            <a:r>
              <a:rPr lang="en-US" altLang="zh-CN" sz="2400" dirty="0">
                <a:ea typeface="黑体" panose="02010609060101010101" pitchFamily="49" charset="-122"/>
              </a:rPr>
              <a:t>B</a:t>
            </a:r>
            <a:r>
              <a:rPr lang="zh-CN" altLang="zh-CN" sz="2400" dirty="0">
                <a:ea typeface="黑体" panose="02010609060101010101" pitchFamily="49" charset="-122"/>
              </a:rPr>
              <a:t>中</a:t>
            </a:r>
            <a:r>
              <a:rPr lang="en-US" altLang="zh-CN" sz="2400" dirty="0">
                <a:ea typeface="黑体" panose="02010609060101010101" pitchFamily="49" charset="-122"/>
              </a:rPr>
              <a:t>, </a:t>
            </a:r>
            <a:r>
              <a:rPr lang="zh-CN" altLang="zh-CN" sz="2400" dirty="0">
                <a:ea typeface="黑体" panose="02010609060101010101" pitchFamily="49" charset="-122"/>
              </a:rPr>
              <a:t>和与差这两个复合性状的</a:t>
            </a:r>
            <a:r>
              <a:rPr lang="en-US" altLang="zh-CN" sz="2400" dirty="0">
                <a:ea typeface="黑体" panose="02010609060101010101" pitchFamily="49" charset="-122"/>
              </a:rPr>
              <a:t>QTL</a:t>
            </a:r>
            <a:r>
              <a:rPr lang="zh-CN" altLang="zh-CN" sz="2400" dirty="0">
                <a:ea typeface="黑体" panose="02010609060101010101" pitchFamily="49" charset="-122"/>
              </a:rPr>
              <a:t>检测功效减少了</a:t>
            </a:r>
            <a:r>
              <a:rPr lang="en-US" altLang="zh-CN" sz="2400" dirty="0">
                <a:ea typeface="黑体" panose="02010609060101010101" pitchFamily="49" charset="-122"/>
              </a:rPr>
              <a:t>25%</a:t>
            </a:r>
            <a:r>
              <a:rPr lang="zh-CN" altLang="zh-CN" sz="2400" dirty="0">
                <a:ea typeface="黑体" panose="02010609060101010101" pitchFamily="49" charset="-122"/>
              </a:rPr>
              <a:t>左右</a:t>
            </a:r>
            <a:r>
              <a:rPr lang="en-US" altLang="zh-CN" sz="2400" dirty="0">
                <a:ea typeface="黑体" panose="02010609060101010101" pitchFamily="49" charset="-122"/>
              </a:rPr>
              <a:t>. </a:t>
            </a:r>
            <a:r>
              <a:rPr lang="zh-CN" altLang="zh-CN" sz="2400" dirty="0">
                <a:ea typeface="黑体" panose="02010609060101010101" pitchFamily="49" charset="-122"/>
              </a:rPr>
              <a:t>分布模型</a:t>
            </a:r>
            <a:r>
              <a:rPr lang="en-US" altLang="zh-CN" sz="2400" dirty="0">
                <a:ea typeface="黑体" panose="02010609060101010101" pitchFamily="49" charset="-122"/>
              </a:rPr>
              <a:t>C</a:t>
            </a:r>
            <a:r>
              <a:rPr lang="zh-CN" altLang="zh-CN" sz="2400" dirty="0">
                <a:ea typeface="黑体" panose="02010609060101010101" pitchFamily="49" charset="-122"/>
              </a:rPr>
              <a:t>中</a:t>
            </a:r>
            <a:r>
              <a:rPr lang="en-US" altLang="zh-CN" sz="2400" dirty="0">
                <a:ea typeface="黑体" panose="02010609060101010101" pitchFamily="49" charset="-122"/>
              </a:rPr>
              <a:t>, </a:t>
            </a:r>
            <a:r>
              <a:rPr lang="zh-CN" altLang="zh-CN" sz="2400" dirty="0">
                <a:ea typeface="黑体" panose="02010609060101010101" pitchFamily="49" charset="-122"/>
              </a:rPr>
              <a:t>和与差这两个复合性状的</a:t>
            </a:r>
            <a:r>
              <a:rPr lang="en-US" altLang="zh-CN" sz="2400" dirty="0">
                <a:ea typeface="黑体" panose="02010609060101010101" pitchFamily="49" charset="-122"/>
              </a:rPr>
              <a:t>QTL</a:t>
            </a:r>
            <a:r>
              <a:rPr lang="zh-CN" altLang="zh-CN" sz="2400" dirty="0">
                <a:ea typeface="黑体" panose="02010609060101010101" pitchFamily="49" charset="-122"/>
              </a:rPr>
              <a:t>检测功效减少了</a:t>
            </a:r>
            <a:r>
              <a:rPr lang="en-US" altLang="zh-CN" sz="2400" dirty="0">
                <a:ea typeface="黑体" panose="02010609060101010101" pitchFamily="49" charset="-122"/>
              </a:rPr>
              <a:t>40%</a:t>
            </a:r>
            <a:r>
              <a:rPr lang="zh-CN" altLang="zh-CN" sz="2400" dirty="0">
                <a:ea typeface="黑体" panose="02010609060101010101" pitchFamily="49" charset="-122"/>
              </a:rPr>
              <a:t>以上</a:t>
            </a:r>
            <a:r>
              <a:rPr lang="en-US" altLang="zh-CN" sz="2400" dirty="0">
                <a:ea typeface="黑体" panose="02010609060101010101" pitchFamily="49" charset="-122"/>
              </a:rPr>
              <a:t>. </a:t>
            </a:r>
            <a:r>
              <a:rPr lang="zh-CN" altLang="zh-CN" sz="2400" dirty="0">
                <a:ea typeface="黑体" panose="02010609060101010101" pitchFamily="49" charset="-122"/>
              </a:rPr>
              <a:t>在三种分布模型中</a:t>
            </a:r>
            <a:r>
              <a:rPr lang="en-US" altLang="zh-CN" sz="2400" dirty="0">
                <a:ea typeface="黑体" panose="02010609060101010101" pitchFamily="49" charset="-122"/>
              </a:rPr>
              <a:t>, </a:t>
            </a:r>
            <a:r>
              <a:rPr lang="zh-CN" altLang="zh-CN" sz="2400" dirty="0">
                <a:ea typeface="黑体" panose="02010609060101010101" pitchFamily="49" charset="-122"/>
              </a:rPr>
              <a:t>积与商这两个复合性状</a:t>
            </a:r>
            <a:r>
              <a:rPr lang="en-US" altLang="zh-CN" sz="2400" dirty="0">
                <a:ea typeface="黑体" panose="02010609060101010101" pitchFamily="49" charset="-122"/>
              </a:rPr>
              <a:t>QTL</a:t>
            </a:r>
            <a:r>
              <a:rPr lang="zh-CN" altLang="zh-CN" sz="2400" dirty="0">
                <a:ea typeface="黑体" panose="02010609060101010101" pitchFamily="49" charset="-122"/>
              </a:rPr>
              <a:t>检测功效也比构成性状的功效有很大的下降</a:t>
            </a:r>
            <a:r>
              <a:rPr lang="en-US" altLang="zh-CN" sz="2400" dirty="0">
                <a:ea typeface="黑体" panose="02010609060101010101" pitchFamily="49" charset="-122"/>
              </a:rPr>
              <a:t>. </a:t>
            </a:r>
            <a:r>
              <a:rPr lang="zh-CN" altLang="zh-CN" sz="2400" dirty="0">
                <a:ea typeface="黑体" panose="02010609060101010101" pitchFamily="49" charset="-122"/>
              </a:rPr>
              <a:t>比较起来</a:t>
            </a:r>
            <a:r>
              <a:rPr lang="en-US" altLang="zh-CN" sz="2400" dirty="0">
                <a:ea typeface="黑体" panose="02010609060101010101" pitchFamily="49" charset="-122"/>
              </a:rPr>
              <a:t>, Q</a:t>
            </a:r>
            <a:r>
              <a:rPr lang="en-US" altLang="zh-CN" sz="2400" baseline="-25000" dirty="0">
                <a:ea typeface="黑体" panose="02010609060101010101" pitchFamily="49" charset="-122"/>
              </a:rPr>
              <a:t>1</a:t>
            </a:r>
            <a:r>
              <a:rPr lang="zh-CN" altLang="zh-CN" sz="2400" dirty="0">
                <a:ea typeface="黑体" panose="02010609060101010101" pitchFamily="49" charset="-122"/>
              </a:rPr>
              <a:t>和</a:t>
            </a:r>
            <a:r>
              <a:rPr lang="en-US" altLang="zh-CN" sz="2400" dirty="0">
                <a:ea typeface="黑体" panose="02010609060101010101" pitchFamily="49" charset="-122"/>
              </a:rPr>
              <a:t>Q</a:t>
            </a:r>
            <a:r>
              <a:rPr lang="en-US" altLang="zh-CN" sz="2400" baseline="-25000" dirty="0">
                <a:ea typeface="黑体" panose="02010609060101010101" pitchFamily="49" charset="-122"/>
              </a:rPr>
              <a:t>2</a:t>
            </a:r>
            <a:r>
              <a:rPr lang="zh-CN" altLang="zh-CN" sz="2400" dirty="0">
                <a:ea typeface="黑体" panose="02010609060101010101" pitchFamily="49" charset="-122"/>
              </a:rPr>
              <a:t>的检测功效比</a:t>
            </a:r>
            <a:r>
              <a:rPr lang="en-US" altLang="zh-CN" sz="2400" dirty="0">
                <a:ea typeface="黑体" panose="02010609060101010101" pitchFamily="49" charset="-122"/>
              </a:rPr>
              <a:t>Q</a:t>
            </a:r>
            <a:r>
              <a:rPr lang="en-US" altLang="zh-CN" sz="2400" baseline="-25000" dirty="0">
                <a:ea typeface="黑体" panose="02010609060101010101" pitchFamily="49" charset="-122"/>
              </a:rPr>
              <a:t>3</a:t>
            </a:r>
            <a:r>
              <a:rPr lang="zh-CN" altLang="zh-CN" sz="2400" dirty="0">
                <a:ea typeface="黑体" panose="02010609060101010101" pitchFamily="49" charset="-122"/>
              </a:rPr>
              <a:t>和</a:t>
            </a:r>
            <a:r>
              <a:rPr lang="en-US" altLang="zh-CN" sz="2400" dirty="0">
                <a:ea typeface="黑体" panose="02010609060101010101" pitchFamily="49" charset="-122"/>
              </a:rPr>
              <a:t>Q</a:t>
            </a:r>
            <a:r>
              <a:rPr lang="en-US" altLang="zh-CN" sz="2400" baseline="-25000" dirty="0">
                <a:ea typeface="黑体" panose="02010609060101010101" pitchFamily="49" charset="-122"/>
              </a:rPr>
              <a:t>4</a:t>
            </a:r>
            <a:r>
              <a:rPr lang="zh-CN" altLang="zh-CN" sz="2400" dirty="0">
                <a:ea typeface="黑体" panose="02010609060101010101" pitchFamily="49" charset="-122"/>
              </a:rPr>
              <a:t>下降得</a:t>
            </a:r>
            <a:r>
              <a:rPr lang="zh-CN" altLang="zh-CN" sz="2400" dirty="0" smtClean="0">
                <a:ea typeface="黑体" panose="02010609060101010101" pitchFamily="49" charset="-122"/>
              </a:rPr>
              <a:t>更多</a:t>
            </a:r>
            <a:r>
              <a:rPr lang="en-US" altLang="zh-CN" sz="2400" dirty="0" smtClean="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2597107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en-US" sz="3600" b="1" dirty="0" smtClean="0">
                <a:latin typeface="+mn-lt"/>
                <a:ea typeface="黑体" panose="02010609060101010101" pitchFamily="49" charset="-122"/>
              </a:rPr>
              <a:t>构成性状和</a:t>
            </a:r>
            <a:r>
              <a:rPr lang="zh-CN" altLang="zh-CN" sz="3600" b="1" dirty="0" smtClean="0">
                <a:latin typeface="+mn-lt"/>
                <a:ea typeface="黑体" panose="02010609060101010101" pitchFamily="49" charset="-122"/>
              </a:rPr>
              <a:t>复合性状的功效分析</a:t>
            </a:r>
            <a:endParaRPr lang="zh-CN" altLang="en-US" sz="3600" b="1" dirty="0">
              <a:latin typeface="+mn-lt"/>
              <a:ea typeface="黑体" panose="02010609060101010101" pitchFamily="49" charset="-122"/>
            </a:endParaRPr>
          </a:p>
        </p:txBody>
      </p:sp>
      <p:sp>
        <p:nvSpPr>
          <p:cNvPr id="4" name="内容占位符 3"/>
          <p:cNvSpPr>
            <a:spLocks noGrp="1"/>
          </p:cNvSpPr>
          <p:nvPr>
            <p:ph idx="1"/>
          </p:nvPr>
        </p:nvSpPr>
        <p:spPr>
          <a:xfrm>
            <a:off x="457200" y="1124745"/>
            <a:ext cx="8229600" cy="4032448"/>
          </a:xfrm>
        </p:spPr>
        <p:txBody>
          <a:bodyPr>
            <a:noAutofit/>
          </a:bodyPr>
          <a:lstStyle/>
          <a:p>
            <a:pPr>
              <a:lnSpc>
                <a:spcPct val="120000"/>
              </a:lnSpc>
            </a:pPr>
            <a:r>
              <a:rPr lang="en-US" altLang="zh-CN" sz="2600" dirty="0" smtClean="0">
                <a:ea typeface="黑体" panose="02010609060101010101" pitchFamily="49" charset="-122"/>
              </a:rPr>
              <a:t>QTL</a:t>
            </a:r>
            <a:r>
              <a:rPr lang="zh-CN" altLang="zh-CN" sz="2600" dirty="0">
                <a:ea typeface="黑体" panose="02010609060101010101" pitchFamily="49" charset="-122"/>
              </a:rPr>
              <a:t>间连锁的存在</a:t>
            </a:r>
            <a:r>
              <a:rPr lang="en-US" altLang="zh-CN" sz="2600" dirty="0">
                <a:ea typeface="黑体" panose="02010609060101010101" pitchFamily="49" charset="-122"/>
              </a:rPr>
              <a:t>, </a:t>
            </a:r>
            <a:r>
              <a:rPr lang="zh-CN" altLang="zh-CN" sz="2600" dirty="0">
                <a:ea typeface="黑体" panose="02010609060101010101" pitchFamily="49" charset="-122"/>
              </a:rPr>
              <a:t>不利于复合性状作图</a:t>
            </a:r>
            <a:r>
              <a:rPr lang="en-US" altLang="zh-CN" sz="2600" dirty="0">
                <a:ea typeface="黑体" panose="02010609060101010101" pitchFamily="49" charset="-122"/>
              </a:rPr>
              <a:t>. </a:t>
            </a:r>
            <a:r>
              <a:rPr lang="zh-CN" altLang="zh-CN" sz="2600" dirty="0">
                <a:ea typeface="黑体" panose="02010609060101010101" pitchFamily="49" charset="-122"/>
              </a:rPr>
              <a:t>检测功效会大大降低</a:t>
            </a:r>
            <a:r>
              <a:rPr lang="en-US" altLang="zh-CN" sz="2600" dirty="0">
                <a:ea typeface="黑体" panose="02010609060101010101" pitchFamily="49" charset="-122"/>
              </a:rPr>
              <a:t>, QTL</a:t>
            </a:r>
            <a:r>
              <a:rPr lang="zh-CN" altLang="zh-CN" sz="2600" dirty="0">
                <a:ea typeface="黑体" panose="02010609060101010101" pitchFamily="49" charset="-122"/>
              </a:rPr>
              <a:t>的效应和位置估计有更大的误差</a:t>
            </a:r>
            <a:r>
              <a:rPr lang="en-US" altLang="zh-CN" sz="2600" dirty="0">
                <a:ea typeface="黑体" panose="02010609060101010101" pitchFamily="49" charset="-122"/>
              </a:rPr>
              <a:t>. </a:t>
            </a:r>
            <a:r>
              <a:rPr lang="zh-CN" altLang="zh-CN" sz="2600" dirty="0">
                <a:ea typeface="黑体" panose="02010609060101010101" pitchFamily="49" charset="-122"/>
              </a:rPr>
              <a:t>当连锁距离大于或等于</a:t>
            </a:r>
            <a:r>
              <a:rPr lang="en-US" altLang="zh-CN" sz="2600" dirty="0">
                <a:ea typeface="黑体" panose="02010609060101010101" pitchFamily="49" charset="-122"/>
              </a:rPr>
              <a:t>35cM</a:t>
            </a:r>
            <a:r>
              <a:rPr lang="zh-CN" altLang="zh-CN" sz="2600" dirty="0">
                <a:ea typeface="黑体" panose="02010609060101010101" pitchFamily="49" charset="-122"/>
              </a:rPr>
              <a:t>时</a:t>
            </a:r>
            <a:r>
              <a:rPr lang="en-US" altLang="zh-CN" sz="2600" dirty="0">
                <a:ea typeface="黑体" panose="02010609060101010101" pitchFamily="49" charset="-122"/>
              </a:rPr>
              <a:t>, </a:t>
            </a:r>
            <a:r>
              <a:rPr lang="zh-CN" altLang="zh-CN" sz="2600" dirty="0">
                <a:ea typeface="黑体" panose="02010609060101010101" pitchFamily="49" charset="-122"/>
              </a:rPr>
              <a:t>复合性状效应和位置的估计基本无偏</a:t>
            </a:r>
            <a:r>
              <a:rPr lang="en-US" altLang="zh-CN" sz="2600" dirty="0">
                <a:ea typeface="黑体" panose="02010609060101010101" pitchFamily="49" charset="-122"/>
              </a:rPr>
              <a:t>, </a:t>
            </a:r>
            <a:r>
              <a:rPr lang="zh-CN" altLang="zh-CN" sz="2600" dirty="0">
                <a:ea typeface="黑体" panose="02010609060101010101" pitchFamily="49" charset="-122"/>
              </a:rPr>
              <a:t>但检测功效仍然低于构成性状</a:t>
            </a:r>
            <a:r>
              <a:rPr lang="en-US" altLang="zh-CN" sz="2600" dirty="0">
                <a:ea typeface="黑体" panose="02010609060101010101" pitchFamily="49" charset="-122"/>
              </a:rPr>
              <a:t>. </a:t>
            </a:r>
            <a:r>
              <a:rPr lang="zh-CN" altLang="zh-CN" sz="2600" dirty="0">
                <a:ea typeface="黑体" panose="02010609060101010101" pitchFamily="49" charset="-122"/>
              </a:rPr>
              <a:t>构成性状间的正相关会极大地降低差与商性状的检测功效</a:t>
            </a:r>
            <a:r>
              <a:rPr lang="en-US" altLang="zh-CN" sz="2600" dirty="0">
                <a:ea typeface="黑体" panose="02010609060101010101" pitchFamily="49" charset="-122"/>
              </a:rPr>
              <a:t>, </a:t>
            </a:r>
            <a:r>
              <a:rPr lang="zh-CN" altLang="zh-CN" sz="2600" dirty="0">
                <a:ea typeface="黑体" panose="02010609060101010101" pitchFamily="49" charset="-122"/>
              </a:rPr>
              <a:t>而构成性状间的负相关会极大地降低和与积性状的检测功效</a:t>
            </a:r>
            <a:r>
              <a:rPr lang="en-US" altLang="zh-CN" sz="2600" dirty="0">
                <a:ea typeface="黑体" panose="02010609060101010101" pitchFamily="49" charset="-122"/>
              </a:rPr>
              <a:t>. </a:t>
            </a:r>
            <a:r>
              <a:rPr lang="zh-CN" altLang="zh-CN" sz="2600" dirty="0">
                <a:ea typeface="黑体" panose="02010609060101010101" pitchFamily="49" charset="-122"/>
              </a:rPr>
              <a:t>但不管是正相关或是负相关</a:t>
            </a:r>
            <a:r>
              <a:rPr lang="en-US" altLang="zh-CN" sz="2600" dirty="0">
                <a:ea typeface="黑体" panose="02010609060101010101" pitchFamily="49" charset="-122"/>
              </a:rPr>
              <a:t>, </a:t>
            </a:r>
            <a:r>
              <a:rPr lang="zh-CN" altLang="zh-CN" sz="2600" dirty="0">
                <a:ea typeface="黑体" panose="02010609060101010101" pitchFamily="49" charset="-122"/>
              </a:rPr>
              <a:t>构成性状的</a:t>
            </a:r>
            <a:r>
              <a:rPr lang="en-US" altLang="zh-CN" sz="2600" dirty="0">
                <a:ea typeface="黑体" panose="02010609060101010101" pitchFamily="49" charset="-122"/>
              </a:rPr>
              <a:t>QTL</a:t>
            </a:r>
            <a:r>
              <a:rPr lang="zh-CN" altLang="zh-CN" sz="2600" dirty="0">
                <a:ea typeface="黑体" panose="02010609060101010101" pitchFamily="49" charset="-122"/>
              </a:rPr>
              <a:t>检测功效都高于复合性状的检测</a:t>
            </a:r>
            <a:r>
              <a:rPr lang="zh-CN" altLang="zh-CN" sz="2600" dirty="0" smtClean="0">
                <a:ea typeface="黑体" panose="02010609060101010101" pitchFamily="49" charset="-122"/>
              </a:rPr>
              <a:t>功效</a:t>
            </a:r>
            <a:r>
              <a:rPr lang="en-US" altLang="zh-CN" sz="2600" dirty="0" smtClean="0">
                <a:ea typeface="黑体" panose="02010609060101010101" pitchFamily="49" charset="-122"/>
              </a:rPr>
              <a:t>. </a:t>
            </a:r>
            <a:endParaRPr lang="zh-CN" altLang="zh-CN" sz="2600" dirty="0">
              <a:ea typeface="黑体" panose="02010609060101010101" pitchFamily="49" charset="-122"/>
            </a:endParaRPr>
          </a:p>
        </p:txBody>
      </p:sp>
    </p:spTree>
    <p:extLst>
      <p:ext uri="{BB962C8B-B14F-4D97-AF65-F5344CB8AC3E}">
        <p14:creationId xmlns:p14="http://schemas.microsoft.com/office/powerpoint/2010/main" val="29616850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568952" cy="1210146"/>
          </a:xfrm>
        </p:spPr>
        <p:txBody>
          <a:bodyPr>
            <a:noAutofit/>
          </a:bodyPr>
          <a:lstStyle/>
          <a:p>
            <a:r>
              <a:rPr lang="en-US" altLang="zh-CN" sz="3600" dirty="0">
                <a:latin typeface="+mn-lt"/>
                <a:ea typeface="黑体" panose="02010609060101010101" pitchFamily="49" charset="-122"/>
              </a:rPr>
              <a:t> </a:t>
            </a:r>
            <a:r>
              <a:rPr lang="en-US" altLang="zh-CN" sz="2800" b="1" dirty="0">
                <a:latin typeface="+mn-lt"/>
                <a:ea typeface="黑体" panose="02010609060101010101" pitchFamily="49" charset="-122"/>
              </a:rPr>
              <a:t>QTL</a:t>
            </a:r>
            <a:r>
              <a:rPr lang="zh-CN" altLang="zh-CN" sz="2800" b="1" dirty="0">
                <a:latin typeface="+mn-lt"/>
                <a:ea typeface="黑体" panose="02010609060101010101" pitchFamily="49" charset="-122"/>
              </a:rPr>
              <a:t>效应模型</a:t>
            </a:r>
            <a:r>
              <a:rPr lang="en-US" altLang="zh-CN" sz="2800" b="1" dirty="0" smtClean="0">
                <a:latin typeface="+mn-lt"/>
                <a:ea typeface="黑体" panose="02010609060101010101" pitchFamily="49" charset="-122"/>
              </a:rPr>
              <a:t>A</a:t>
            </a:r>
            <a:r>
              <a:rPr lang="zh-CN" altLang="zh-CN" sz="2800" b="1" dirty="0" smtClean="0">
                <a:latin typeface="+mn-lt"/>
                <a:ea typeface="黑体" panose="02010609060101010101" pitchFamily="49" charset="-122"/>
              </a:rPr>
              <a:t>在</a:t>
            </a:r>
            <a:r>
              <a:rPr lang="zh-CN" altLang="zh-CN" sz="2800" b="1" dirty="0">
                <a:latin typeface="+mn-lt"/>
                <a:ea typeface="黑体" panose="02010609060101010101" pitchFamily="49" charset="-122"/>
              </a:rPr>
              <a:t>位置模型</a:t>
            </a:r>
            <a:r>
              <a:rPr lang="en-US" altLang="zh-CN" sz="2800" b="1" dirty="0">
                <a:latin typeface="+mn-lt"/>
                <a:ea typeface="黑体" panose="02010609060101010101" pitchFamily="49" charset="-122"/>
              </a:rPr>
              <a:t>B</a:t>
            </a:r>
            <a:r>
              <a:rPr lang="zh-CN" altLang="zh-CN" sz="2800" b="1" dirty="0" smtClean="0">
                <a:latin typeface="+mn-lt"/>
                <a:ea typeface="黑体" panose="02010609060101010101" pitchFamily="49" charset="-122"/>
              </a:rPr>
              <a:t>下按</a:t>
            </a:r>
            <a:r>
              <a:rPr lang="zh-CN" altLang="zh-CN" sz="2800" b="1" dirty="0">
                <a:latin typeface="+mn-lt"/>
                <a:ea typeface="黑体" panose="02010609060101010101" pitchFamily="49" charset="-122"/>
              </a:rPr>
              <a:t>标记区间的功效</a:t>
            </a:r>
            <a:r>
              <a:rPr lang="zh-CN" altLang="zh-CN" sz="2800" b="1" dirty="0" smtClean="0">
                <a:latin typeface="+mn-lt"/>
                <a:ea typeface="黑体" panose="02010609060101010101" pitchFamily="49" charset="-122"/>
              </a:rPr>
              <a:t>分析</a:t>
            </a:r>
            <a:r>
              <a:rPr lang="en-US" altLang="zh-CN" sz="2800" b="1" dirty="0" smtClean="0">
                <a:latin typeface="+mn-lt"/>
                <a:ea typeface="黑体" panose="02010609060101010101" pitchFamily="49" charset="-122"/>
              </a:rPr>
              <a:t/>
            </a:r>
            <a:br>
              <a:rPr lang="en-US" altLang="zh-CN" sz="2800" b="1" dirty="0" smtClean="0">
                <a:latin typeface="+mn-lt"/>
                <a:ea typeface="黑体" panose="02010609060101010101" pitchFamily="49" charset="-122"/>
              </a:rPr>
            </a:br>
            <a:r>
              <a:rPr lang="zh-CN" altLang="zh-CN" sz="2400" dirty="0" smtClean="0">
                <a:latin typeface="+mn-lt"/>
                <a:ea typeface="黑体" panose="02010609060101010101" pitchFamily="49" charset="-122"/>
              </a:rPr>
              <a:t>为了</a:t>
            </a:r>
            <a:r>
              <a:rPr lang="zh-CN" altLang="zh-CN" sz="2400" dirty="0">
                <a:latin typeface="+mn-lt"/>
                <a:ea typeface="黑体" panose="02010609060101010101" pitchFamily="49" charset="-122"/>
              </a:rPr>
              <a:t>便于分析</a:t>
            </a:r>
            <a:r>
              <a:rPr lang="en-US" altLang="zh-CN" sz="2400" dirty="0">
                <a:latin typeface="+mn-lt"/>
                <a:ea typeface="黑体" panose="02010609060101010101" pitchFamily="49" charset="-122"/>
              </a:rPr>
              <a:t>, </a:t>
            </a:r>
            <a:r>
              <a:rPr lang="zh-CN" altLang="zh-CN" sz="2400" dirty="0">
                <a:latin typeface="+mn-lt"/>
                <a:ea typeface="黑体" panose="02010609060101010101" pitchFamily="49" charset="-122"/>
              </a:rPr>
              <a:t>分别对积性状</a:t>
            </a:r>
            <a:r>
              <a:rPr lang="en-US" altLang="zh-CN" sz="2400" dirty="0">
                <a:latin typeface="+mn-lt"/>
                <a:ea typeface="黑体" panose="02010609060101010101" pitchFamily="49" charset="-122"/>
              </a:rPr>
              <a:t>, </a:t>
            </a:r>
            <a:r>
              <a:rPr lang="zh-CN" altLang="zh-CN" sz="2400" dirty="0">
                <a:latin typeface="+mn-lt"/>
                <a:ea typeface="黑体" panose="02010609060101010101" pitchFamily="49" charset="-122"/>
              </a:rPr>
              <a:t>差性状</a:t>
            </a:r>
            <a:r>
              <a:rPr lang="en-US" altLang="zh-CN" sz="2400" dirty="0">
                <a:latin typeface="+mn-lt"/>
                <a:ea typeface="黑体" panose="02010609060101010101" pitchFamily="49" charset="-122"/>
              </a:rPr>
              <a:t>, </a:t>
            </a:r>
            <a:r>
              <a:rPr lang="zh-CN" altLang="zh-CN" sz="2400" dirty="0">
                <a:latin typeface="+mn-lt"/>
                <a:ea typeface="黑体" panose="02010609060101010101" pitchFamily="49" charset="-122"/>
              </a:rPr>
              <a:t>和性状</a:t>
            </a:r>
            <a:r>
              <a:rPr lang="en-US" altLang="zh-CN" sz="2400" dirty="0">
                <a:latin typeface="+mn-lt"/>
                <a:ea typeface="黑体" panose="02010609060101010101" pitchFamily="49" charset="-122"/>
              </a:rPr>
              <a:t>, </a:t>
            </a:r>
            <a:r>
              <a:rPr lang="zh-CN" altLang="zh-CN" sz="2400" dirty="0">
                <a:latin typeface="+mn-lt"/>
                <a:ea typeface="黑体" panose="02010609060101010101" pitchFamily="49" charset="-122"/>
              </a:rPr>
              <a:t>构成性状</a:t>
            </a:r>
            <a:r>
              <a:rPr lang="en-US" altLang="zh-CN" sz="2400" dirty="0">
                <a:latin typeface="+mn-lt"/>
                <a:ea typeface="黑体" panose="02010609060101010101" pitchFamily="49" charset="-122"/>
              </a:rPr>
              <a:t>II</a:t>
            </a:r>
            <a:r>
              <a:rPr lang="zh-CN" altLang="zh-CN" sz="2400" dirty="0">
                <a:latin typeface="+mn-lt"/>
                <a:ea typeface="黑体" panose="02010609060101010101" pitchFamily="49" charset="-122"/>
              </a:rPr>
              <a:t>和构成性状</a:t>
            </a:r>
            <a:r>
              <a:rPr lang="en-US" altLang="zh-CN" sz="2400" dirty="0">
                <a:latin typeface="+mn-lt"/>
                <a:ea typeface="黑体" panose="02010609060101010101" pitchFamily="49" charset="-122"/>
              </a:rPr>
              <a:t>I</a:t>
            </a:r>
            <a:r>
              <a:rPr lang="zh-CN" altLang="zh-CN" sz="2400" dirty="0">
                <a:latin typeface="+mn-lt"/>
                <a:ea typeface="黑体" panose="02010609060101010101" pitchFamily="49" charset="-122"/>
              </a:rPr>
              <a:t>的功效值加上</a:t>
            </a:r>
            <a:r>
              <a:rPr lang="en-US" altLang="zh-CN" sz="2400" dirty="0">
                <a:latin typeface="+mn-lt"/>
                <a:ea typeface="黑体" panose="02010609060101010101" pitchFamily="49" charset="-122"/>
              </a:rPr>
              <a:t>100, 200, 300, 400</a:t>
            </a:r>
            <a:r>
              <a:rPr lang="zh-CN" altLang="zh-CN" sz="2400" dirty="0">
                <a:latin typeface="+mn-lt"/>
                <a:ea typeface="黑体" panose="02010609060101010101" pitchFamily="49" charset="-122"/>
              </a:rPr>
              <a:t>和</a:t>
            </a:r>
            <a:r>
              <a:rPr lang="en-US" altLang="zh-CN" sz="2400" dirty="0">
                <a:latin typeface="+mn-lt"/>
                <a:ea typeface="黑体" panose="02010609060101010101" pitchFamily="49" charset="-122"/>
              </a:rPr>
              <a:t>500. </a:t>
            </a:r>
            <a:endParaRPr lang="zh-CN" altLang="en-US" sz="24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700808"/>
            <a:ext cx="8784976" cy="3888432"/>
          </a:xfrm>
          <a:prstGeom prst="rect">
            <a:avLst/>
          </a:prstGeom>
          <a:noFill/>
          <a:ln>
            <a:noFill/>
          </a:ln>
        </p:spPr>
      </p:pic>
    </p:spTree>
    <p:extLst>
      <p:ext uri="{BB962C8B-B14F-4D97-AF65-F5344CB8AC3E}">
        <p14:creationId xmlns:p14="http://schemas.microsoft.com/office/powerpoint/2010/main" val="1119559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3600" b="1" dirty="0">
                <a:ea typeface="黑体" panose="02010609060101010101" pitchFamily="49" charset="-122"/>
              </a:rPr>
              <a:t>复合性状中独有的</a:t>
            </a:r>
            <a:r>
              <a:rPr lang="en-US" altLang="zh-CN" sz="3600" b="1" dirty="0">
                <a:ea typeface="黑体" panose="02010609060101010101" pitchFamily="49" charset="-122"/>
              </a:rPr>
              <a:t>QTL</a:t>
            </a:r>
            <a:r>
              <a:rPr lang="zh-CN" altLang="zh-CN" sz="3600" b="1" dirty="0">
                <a:ea typeface="黑体" panose="02010609060101010101" pitchFamily="49" charset="-122"/>
              </a:rPr>
              <a:t>没有重复性</a:t>
            </a:r>
            <a:endParaRPr lang="zh-CN" altLang="en-US" sz="24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400600"/>
          </a:xfrm>
        </p:spPr>
        <p:txBody>
          <a:bodyPr>
            <a:normAutofit fontScale="85000" lnSpcReduction="10000"/>
          </a:bodyPr>
          <a:lstStyle/>
          <a:p>
            <a:pPr>
              <a:lnSpc>
                <a:spcPct val="120000"/>
              </a:lnSpc>
            </a:pPr>
            <a:r>
              <a:rPr lang="zh-CN" altLang="zh-CN" dirty="0" smtClean="0">
                <a:ea typeface="黑体" panose="02010609060101010101" pitchFamily="49" charset="-122"/>
              </a:rPr>
              <a:t>图</a:t>
            </a:r>
            <a:r>
              <a:rPr lang="en-US" altLang="zh-CN" dirty="0">
                <a:ea typeface="黑体" panose="02010609060101010101" pitchFamily="49" charset="-122"/>
              </a:rPr>
              <a:t>7.2.3</a:t>
            </a:r>
            <a:r>
              <a:rPr lang="zh-CN" altLang="zh-CN" dirty="0">
                <a:ea typeface="黑体" panose="02010609060101010101" pitchFamily="49" charset="-122"/>
              </a:rPr>
              <a:t>给出按染色体上的标记区间统计的功效</a:t>
            </a:r>
            <a:r>
              <a:rPr lang="en-US" altLang="zh-CN" dirty="0">
                <a:ea typeface="黑体" panose="02010609060101010101" pitchFamily="49" charset="-122"/>
              </a:rPr>
              <a:t>, </a:t>
            </a:r>
            <a:r>
              <a:rPr lang="zh-CN" altLang="zh-CN" dirty="0">
                <a:ea typeface="黑体" panose="02010609060101010101" pitchFamily="49" charset="-122"/>
              </a:rPr>
              <a:t>容易看出所有检测到的</a:t>
            </a:r>
            <a:r>
              <a:rPr lang="en-US" altLang="zh-CN" dirty="0">
                <a:ea typeface="黑体" panose="02010609060101010101" pitchFamily="49" charset="-122"/>
              </a:rPr>
              <a:t>QTL</a:t>
            </a:r>
            <a:r>
              <a:rPr lang="zh-CN" altLang="zh-CN" dirty="0">
                <a:ea typeface="黑体" panose="02010609060101010101" pitchFamily="49" charset="-122"/>
              </a:rPr>
              <a:t>在染色体上的分布情况</a:t>
            </a:r>
            <a:r>
              <a:rPr lang="en-US" altLang="zh-CN" dirty="0">
                <a:ea typeface="黑体" panose="02010609060101010101" pitchFamily="49" charset="-122"/>
              </a:rPr>
              <a:t>. </a:t>
            </a:r>
            <a:endParaRPr lang="en-US" altLang="zh-CN" dirty="0" smtClean="0">
              <a:ea typeface="黑体" panose="02010609060101010101" pitchFamily="49" charset="-122"/>
            </a:endParaRPr>
          </a:p>
          <a:p>
            <a:pPr>
              <a:lnSpc>
                <a:spcPct val="120000"/>
              </a:lnSpc>
            </a:pPr>
            <a:r>
              <a:rPr lang="zh-CN" altLang="zh-CN" dirty="0" smtClean="0">
                <a:ea typeface="黑体" panose="02010609060101010101" pitchFamily="49" charset="-122"/>
              </a:rPr>
              <a:t>从</a:t>
            </a:r>
            <a:r>
              <a:rPr lang="zh-CN" altLang="zh-CN" dirty="0">
                <a:ea typeface="黑体" panose="02010609060101010101" pitchFamily="49" charset="-122"/>
              </a:rPr>
              <a:t>效应模型</a:t>
            </a:r>
            <a:r>
              <a:rPr lang="en-US" altLang="zh-CN" dirty="0">
                <a:ea typeface="黑体" panose="02010609060101010101" pitchFamily="49" charset="-122"/>
              </a:rPr>
              <a:t>A</a:t>
            </a:r>
            <a:r>
              <a:rPr lang="zh-CN" altLang="zh-CN" dirty="0">
                <a:ea typeface="黑体" panose="02010609060101010101" pitchFamily="49" charset="-122"/>
              </a:rPr>
              <a:t>在位置模型</a:t>
            </a:r>
            <a:r>
              <a:rPr lang="en-US" altLang="zh-CN" dirty="0">
                <a:ea typeface="黑体" panose="02010609060101010101" pitchFamily="49" charset="-122"/>
              </a:rPr>
              <a:t>B</a:t>
            </a:r>
            <a:r>
              <a:rPr lang="zh-CN" altLang="zh-CN" dirty="0">
                <a:ea typeface="黑体" panose="02010609060101010101" pitchFamily="49" charset="-122"/>
              </a:rPr>
              <a:t>下检测到</a:t>
            </a:r>
            <a:r>
              <a:rPr lang="en-US" altLang="zh-CN" dirty="0">
                <a:ea typeface="黑体" panose="02010609060101010101" pitchFamily="49" charset="-122"/>
              </a:rPr>
              <a:t>QTL</a:t>
            </a:r>
            <a:r>
              <a:rPr lang="zh-CN" altLang="zh-CN" dirty="0">
                <a:ea typeface="黑体" panose="02010609060101010101" pitchFamily="49" charset="-122"/>
              </a:rPr>
              <a:t>的分布来看</a:t>
            </a:r>
            <a:r>
              <a:rPr lang="en-US" altLang="zh-CN" dirty="0">
                <a:ea typeface="黑体" panose="02010609060101010101" pitchFamily="49" charset="-122"/>
              </a:rPr>
              <a:t>, </a:t>
            </a:r>
            <a:r>
              <a:rPr lang="zh-CN" altLang="zh-CN" dirty="0">
                <a:ea typeface="黑体" panose="02010609060101010101" pitchFamily="49" charset="-122"/>
              </a:rPr>
              <a:t>构成性状</a:t>
            </a:r>
            <a:r>
              <a:rPr lang="en-US" altLang="zh-CN" dirty="0">
                <a:ea typeface="黑体" panose="02010609060101010101" pitchFamily="49" charset="-122"/>
              </a:rPr>
              <a:t>I</a:t>
            </a:r>
            <a:r>
              <a:rPr lang="zh-CN" altLang="zh-CN" dirty="0">
                <a:ea typeface="黑体" panose="02010609060101010101" pitchFamily="49" charset="-122"/>
              </a:rPr>
              <a:t>检测到的</a:t>
            </a:r>
            <a:r>
              <a:rPr lang="en-US" altLang="zh-CN" dirty="0">
                <a:ea typeface="黑体" panose="02010609060101010101" pitchFamily="49" charset="-122"/>
              </a:rPr>
              <a:t>QTL</a:t>
            </a:r>
            <a:r>
              <a:rPr lang="zh-CN" altLang="zh-CN" dirty="0">
                <a:ea typeface="黑体" panose="02010609060101010101" pitchFamily="49" charset="-122"/>
              </a:rPr>
              <a:t>分布在</a:t>
            </a:r>
            <a:r>
              <a:rPr lang="en-US" altLang="zh-CN" dirty="0">
                <a:ea typeface="黑体" panose="02010609060101010101" pitchFamily="49" charset="-122"/>
              </a:rPr>
              <a:t>Q1</a:t>
            </a:r>
            <a:r>
              <a:rPr lang="zh-CN" altLang="zh-CN" dirty="0">
                <a:ea typeface="黑体" panose="02010609060101010101" pitchFamily="49" charset="-122"/>
              </a:rPr>
              <a:t>和</a:t>
            </a:r>
            <a:r>
              <a:rPr lang="en-US" altLang="zh-CN" dirty="0">
                <a:ea typeface="黑体" panose="02010609060101010101" pitchFamily="49" charset="-122"/>
              </a:rPr>
              <a:t>Q2</a:t>
            </a:r>
            <a:r>
              <a:rPr lang="zh-CN" altLang="zh-CN" dirty="0">
                <a:ea typeface="黑体" panose="02010609060101010101" pitchFamily="49" charset="-122"/>
              </a:rPr>
              <a:t>附近</a:t>
            </a:r>
            <a:r>
              <a:rPr lang="en-US" altLang="zh-CN" dirty="0">
                <a:ea typeface="黑体" panose="02010609060101010101" pitchFamily="49" charset="-122"/>
              </a:rPr>
              <a:t>, </a:t>
            </a:r>
            <a:r>
              <a:rPr lang="zh-CN" altLang="zh-CN" dirty="0">
                <a:ea typeface="黑体" panose="02010609060101010101" pitchFamily="49" charset="-122"/>
              </a:rPr>
              <a:t>构成性状</a:t>
            </a:r>
            <a:r>
              <a:rPr lang="en-US" altLang="zh-CN" dirty="0">
                <a:ea typeface="黑体" panose="02010609060101010101" pitchFamily="49" charset="-122"/>
              </a:rPr>
              <a:t>II</a:t>
            </a:r>
            <a:r>
              <a:rPr lang="zh-CN" altLang="zh-CN" dirty="0">
                <a:ea typeface="黑体" panose="02010609060101010101" pitchFamily="49" charset="-122"/>
              </a:rPr>
              <a:t>检测到的</a:t>
            </a:r>
            <a:r>
              <a:rPr lang="en-US" altLang="zh-CN" dirty="0">
                <a:ea typeface="黑体" panose="02010609060101010101" pitchFamily="49" charset="-122"/>
              </a:rPr>
              <a:t>QTL</a:t>
            </a:r>
            <a:r>
              <a:rPr lang="zh-CN" altLang="zh-CN" dirty="0">
                <a:ea typeface="黑体" panose="02010609060101010101" pitchFamily="49" charset="-122"/>
              </a:rPr>
              <a:t>分布在</a:t>
            </a:r>
            <a:r>
              <a:rPr lang="en-US" altLang="zh-CN" dirty="0">
                <a:ea typeface="黑体" panose="02010609060101010101" pitchFamily="49" charset="-122"/>
              </a:rPr>
              <a:t>Q3</a:t>
            </a:r>
            <a:r>
              <a:rPr lang="zh-CN" altLang="zh-CN" dirty="0">
                <a:ea typeface="黑体" panose="02010609060101010101" pitchFamily="49" charset="-122"/>
              </a:rPr>
              <a:t>和</a:t>
            </a:r>
            <a:r>
              <a:rPr lang="en-US" altLang="zh-CN" dirty="0">
                <a:ea typeface="黑体" panose="02010609060101010101" pitchFamily="49" charset="-122"/>
              </a:rPr>
              <a:t>Q4</a:t>
            </a:r>
            <a:r>
              <a:rPr lang="zh-CN" altLang="zh-CN" dirty="0">
                <a:ea typeface="黑体" panose="02010609060101010101" pitchFamily="49" charset="-122"/>
              </a:rPr>
              <a:t>附近</a:t>
            </a:r>
            <a:r>
              <a:rPr lang="en-US" altLang="zh-CN" dirty="0">
                <a:ea typeface="黑体" panose="02010609060101010101" pitchFamily="49" charset="-122"/>
              </a:rPr>
              <a:t>. </a:t>
            </a:r>
            <a:r>
              <a:rPr lang="zh-CN" altLang="zh-CN" dirty="0">
                <a:ea typeface="黑体" panose="02010609060101010101" pitchFamily="49" charset="-122"/>
              </a:rPr>
              <a:t>四种复合性状检测到的</a:t>
            </a:r>
            <a:r>
              <a:rPr lang="en-US" altLang="zh-CN" dirty="0">
                <a:ea typeface="黑体" panose="02010609060101010101" pitchFamily="49" charset="-122"/>
              </a:rPr>
              <a:t>QTL</a:t>
            </a:r>
            <a:r>
              <a:rPr lang="zh-CN" altLang="zh-CN" dirty="0">
                <a:ea typeface="黑体" panose="02010609060101010101" pitchFamily="49" charset="-122"/>
              </a:rPr>
              <a:t>集中在四个预设的</a:t>
            </a:r>
            <a:r>
              <a:rPr lang="en-US" altLang="zh-CN" dirty="0">
                <a:ea typeface="黑体" panose="02010609060101010101" pitchFamily="49" charset="-122"/>
              </a:rPr>
              <a:t>QTL</a:t>
            </a:r>
            <a:r>
              <a:rPr lang="zh-CN" altLang="zh-CN" dirty="0">
                <a:ea typeface="黑体" panose="02010609060101010101" pitchFamily="49" charset="-122"/>
              </a:rPr>
              <a:t>附近</a:t>
            </a:r>
            <a:r>
              <a:rPr lang="en-US" altLang="zh-CN" dirty="0">
                <a:ea typeface="黑体" panose="02010609060101010101" pitchFamily="49" charset="-122"/>
              </a:rPr>
              <a:t>, </a:t>
            </a:r>
            <a:r>
              <a:rPr lang="zh-CN" altLang="zh-CN" dirty="0">
                <a:ea typeface="黑体" panose="02010609060101010101" pitchFamily="49" charset="-122"/>
              </a:rPr>
              <a:t>其他标记区间上也偶尔检测到</a:t>
            </a:r>
            <a:r>
              <a:rPr lang="en-US" altLang="zh-CN" dirty="0">
                <a:ea typeface="黑体" panose="02010609060101010101" pitchFamily="49" charset="-122"/>
              </a:rPr>
              <a:t>QTL, </a:t>
            </a:r>
            <a:r>
              <a:rPr lang="zh-CN" altLang="zh-CN" dirty="0">
                <a:ea typeface="黑体" panose="02010609060101010101" pitchFamily="49" charset="-122"/>
              </a:rPr>
              <a:t>但频率极低</a:t>
            </a:r>
            <a:r>
              <a:rPr lang="en-US" altLang="zh-CN" dirty="0">
                <a:ea typeface="黑体" panose="02010609060101010101" pitchFamily="49" charset="-122"/>
              </a:rPr>
              <a:t>. </a:t>
            </a:r>
            <a:r>
              <a:rPr lang="zh-CN" altLang="zh-CN" dirty="0">
                <a:ea typeface="黑体" panose="02010609060101010101" pitchFamily="49" charset="-122"/>
              </a:rPr>
              <a:t>在不存在构成性状</a:t>
            </a:r>
            <a:r>
              <a:rPr lang="en-US" altLang="zh-CN" dirty="0">
                <a:ea typeface="黑体" panose="02010609060101010101" pitchFamily="49" charset="-122"/>
              </a:rPr>
              <a:t>QTL</a:t>
            </a:r>
            <a:r>
              <a:rPr lang="zh-CN" altLang="zh-CN" dirty="0">
                <a:ea typeface="黑体" panose="02010609060101010101" pitchFamily="49" charset="-122"/>
              </a:rPr>
              <a:t>的染色体区域上</a:t>
            </a:r>
            <a:r>
              <a:rPr lang="en-US" altLang="zh-CN" dirty="0">
                <a:ea typeface="黑体" panose="02010609060101010101" pitchFamily="49" charset="-122"/>
              </a:rPr>
              <a:t>, </a:t>
            </a:r>
            <a:r>
              <a:rPr lang="zh-CN" altLang="zh-CN" dirty="0">
                <a:ea typeface="黑体" panose="02010609060101010101" pitchFamily="49" charset="-122"/>
              </a:rPr>
              <a:t>不存在很高的检测功效</a:t>
            </a:r>
            <a:r>
              <a:rPr lang="en-US" altLang="zh-CN" dirty="0">
                <a:ea typeface="黑体" panose="02010609060101010101" pitchFamily="49" charset="-122"/>
              </a:rPr>
              <a:t>. </a:t>
            </a:r>
            <a:endParaRPr lang="en-US" altLang="zh-CN" dirty="0" smtClean="0">
              <a:ea typeface="黑体" panose="02010609060101010101" pitchFamily="49" charset="-122"/>
            </a:endParaRPr>
          </a:p>
          <a:p>
            <a:pPr>
              <a:lnSpc>
                <a:spcPct val="120000"/>
              </a:lnSpc>
            </a:pPr>
            <a:r>
              <a:rPr lang="zh-CN" altLang="zh-CN" dirty="0" smtClean="0">
                <a:ea typeface="黑体" panose="02010609060101010101" pitchFamily="49" charset="-122"/>
              </a:rPr>
              <a:t>这</a:t>
            </a:r>
            <a:r>
              <a:rPr lang="zh-CN" altLang="zh-CN" dirty="0">
                <a:ea typeface="黑体" panose="02010609060101010101" pitchFamily="49" charset="-122"/>
              </a:rPr>
              <a:t>也从另一个方面说明</a:t>
            </a:r>
            <a:r>
              <a:rPr lang="en-US" altLang="zh-CN" dirty="0">
                <a:ea typeface="黑体" panose="02010609060101010101" pitchFamily="49" charset="-122"/>
              </a:rPr>
              <a:t>, </a:t>
            </a:r>
            <a:r>
              <a:rPr lang="zh-CN" altLang="zh-CN" dirty="0">
                <a:ea typeface="黑体" panose="02010609060101010101" pitchFamily="49" charset="-122"/>
              </a:rPr>
              <a:t>复合性状中独有的</a:t>
            </a:r>
            <a:r>
              <a:rPr lang="en-US" altLang="zh-CN" dirty="0">
                <a:ea typeface="黑体" panose="02010609060101010101" pitchFamily="49" charset="-122"/>
              </a:rPr>
              <a:t>QTL</a:t>
            </a:r>
            <a:r>
              <a:rPr lang="zh-CN" altLang="zh-CN" dirty="0">
                <a:ea typeface="黑体" panose="02010609060101010101" pitchFamily="49" charset="-122"/>
              </a:rPr>
              <a:t>没有重复性</a:t>
            </a:r>
            <a:r>
              <a:rPr lang="en-US" altLang="zh-CN" dirty="0">
                <a:ea typeface="黑体" panose="02010609060101010101" pitchFamily="49" charset="-122"/>
              </a:rPr>
              <a:t>. </a:t>
            </a:r>
            <a:r>
              <a:rPr lang="zh-CN" altLang="zh-CN" dirty="0">
                <a:ea typeface="黑体" panose="02010609060101010101" pitchFamily="49" charset="-122"/>
              </a:rPr>
              <a:t>也因此可以推测</a:t>
            </a:r>
            <a:r>
              <a:rPr lang="en-US" altLang="zh-CN" dirty="0">
                <a:ea typeface="黑体" panose="02010609060101010101" pitchFamily="49" charset="-122"/>
              </a:rPr>
              <a:t>, </a:t>
            </a:r>
            <a:r>
              <a:rPr lang="zh-CN" altLang="zh-CN" dirty="0">
                <a:ea typeface="黑体" panose="02010609060101010101" pitchFamily="49" charset="-122"/>
              </a:rPr>
              <a:t>复合性状中独有的</a:t>
            </a:r>
            <a:r>
              <a:rPr lang="en-US" altLang="zh-CN" dirty="0">
                <a:ea typeface="黑体" panose="02010609060101010101" pitchFamily="49" charset="-122"/>
              </a:rPr>
              <a:t>QTL</a:t>
            </a:r>
            <a:r>
              <a:rPr lang="zh-CN" altLang="zh-CN" dirty="0">
                <a:ea typeface="黑体" panose="02010609060101010101" pitchFamily="49" charset="-122"/>
              </a:rPr>
              <a:t>很可能是假阳性</a:t>
            </a:r>
            <a:r>
              <a:rPr lang="en-US" altLang="zh-CN" dirty="0">
                <a:ea typeface="黑体" panose="02010609060101010101" pitchFamily="49" charset="-122"/>
              </a:rPr>
              <a:t>QTL. </a:t>
            </a:r>
            <a:endParaRPr lang="zh-CN" altLang="zh-CN" dirty="0">
              <a:ea typeface="黑体" panose="02010609060101010101" pitchFamily="49" charset="-122"/>
            </a:endParaRPr>
          </a:p>
        </p:txBody>
      </p:sp>
    </p:spTree>
    <p:extLst>
      <p:ext uri="{BB962C8B-B14F-4D97-AF65-F5344CB8AC3E}">
        <p14:creationId xmlns:p14="http://schemas.microsoft.com/office/powerpoint/2010/main" val="3779110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3600" b="1" dirty="0" smtClean="0">
                <a:ea typeface="黑体" panose="02010609060101010101" pitchFamily="49" charset="-122"/>
              </a:rPr>
              <a:t>复合性状</a:t>
            </a:r>
            <a:r>
              <a:rPr lang="zh-CN" altLang="en-US" sz="3600" b="1" dirty="0" smtClean="0">
                <a:ea typeface="黑体" panose="02010609060101010101" pitchFamily="49" charset="-122"/>
              </a:rPr>
              <a:t>开展</a:t>
            </a:r>
            <a:r>
              <a:rPr lang="en-US" altLang="zh-CN" sz="3600" b="1" dirty="0" smtClean="0">
                <a:ea typeface="黑体" panose="02010609060101010101" pitchFamily="49" charset="-122"/>
              </a:rPr>
              <a:t>QTL</a:t>
            </a:r>
            <a:r>
              <a:rPr lang="zh-CN" altLang="en-US" sz="3600" b="1" dirty="0" smtClean="0">
                <a:ea typeface="黑体" panose="02010609060101010101" pitchFamily="49" charset="-122"/>
              </a:rPr>
              <a:t>作图存在的问题</a:t>
            </a:r>
            <a:endParaRPr lang="zh-CN" altLang="en-US" sz="24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040560"/>
          </a:xfrm>
        </p:spPr>
        <p:txBody>
          <a:bodyPr>
            <a:normAutofit/>
          </a:bodyPr>
          <a:lstStyle/>
          <a:p>
            <a:r>
              <a:rPr lang="zh-CN" altLang="zh-CN" sz="2800" dirty="0">
                <a:ea typeface="黑体" panose="02010609060101010101" pitchFamily="49" charset="-122"/>
              </a:rPr>
              <a:t>在真实的玉米</a:t>
            </a:r>
            <a:r>
              <a:rPr lang="en-US" altLang="zh-CN" sz="2800" dirty="0">
                <a:ea typeface="黑体" panose="02010609060101010101" pitchFamily="49" charset="-122"/>
              </a:rPr>
              <a:t>RIL</a:t>
            </a:r>
            <a:r>
              <a:rPr lang="zh-CN" altLang="zh-CN" sz="2800" dirty="0">
                <a:ea typeface="黑体" panose="02010609060101010101" pitchFamily="49" charset="-122"/>
              </a:rPr>
              <a:t>群体中</a:t>
            </a:r>
            <a:r>
              <a:rPr lang="en-US" altLang="zh-CN" sz="2800" dirty="0">
                <a:ea typeface="黑体" panose="02010609060101010101" pitchFamily="49" charset="-122"/>
              </a:rPr>
              <a:t>, </a:t>
            </a:r>
            <a:r>
              <a:rPr lang="zh-CN" altLang="zh-CN" sz="2800" dirty="0">
                <a:ea typeface="黑体" panose="02010609060101010101" pitchFamily="49" charset="-122"/>
              </a:rPr>
              <a:t>根据观测到的</a:t>
            </a:r>
            <a:r>
              <a:rPr lang="en-US" altLang="zh-CN" sz="2800" dirty="0">
                <a:ea typeface="黑体" panose="02010609060101010101" pitchFamily="49" charset="-122"/>
              </a:rPr>
              <a:t>QTL</a:t>
            </a:r>
            <a:r>
              <a:rPr lang="zh-CN" altLang="zh-CN" sz="2800" dirty="0">
                <a:ea typeface="黑体" panose="02010609060101010101" pitchFamily="49" charset="-122"/>
              </a:rPr>
              <a:t>分布和各种效应进行模拟</a:t>
            </a:r>
            <a:r>
              <a:rPr lang="en-US" altLang="zh-CN" sz="2800" dirty="0">
                <a:ea typeface="黑体" panose="02010609060101010101" pitchFamily="49" charset="-122"/>
              </a:rPr>
              <a:t> (Wang et al., 2012). </a:t>
            </a:r>
            <a:r>
              <a:rPr lang="zh-CN" altLang="zh-CN" sz="2800" dirty="0">
                <a:ea typeface="黑体" panose="02010609060101010101" pitchFamily="49" charset="-122"/>
              </a:rPr>
              <a:t>结果发现</a:t>
            </a:r>
            <a:r>
              <a:rPr lang="en-US" altLang="zh-CN" sz="2800" dirty="0">
                <a:ea typeface="黑体" panose="02010609060101010101" pitchFamily="49" charset="-122"/>
              </a:rPr>
              <a:t>, </a:t>
            </a:r>
            <a:r>
              <a:rPr lang="zh-CN" altLang="zh-CN" sz="2800" dirty="0">
                <a:ea typeface="黑体" panose="02010609060101010101" pitchFamily="49" charset="-122"/>
              </a:rPr>
              <a:t>对于复合性状和构成性状都能检测到的</a:t>
            </a:r>
            <a:r>
              <a:rPr lang="en-US" altLang="zh-CN" sz="2800" dirty="0">
                <a:ea typeface="黑体" panose="02010609060101010101" pitchFamily="49" charset="-122"/>
              </a:rPr>
              <a:t>QTL, </a:t>
            </a:r>
            <a:r>
              <a:rPr lang="zh-CN" altLang="zh-CN" sz="2800" dirty="0">
                <a:ea typeface="黑体" panose="02010609060101010101" pitchFamily="49" charset="-122"/>
              </a:rPr>
              <a:t>复合性状的检测功效与构成性状的检测功效相似</a:t>
            </a:r>
            <a:r>
              <a:rPr lang="en-US" altLang="zh-CN" sz="2800" dirty="0">
                <a:ea typeface="黑体" panose="02010609060101010101" pitchFamily="49" charset="-122"/>
              </a:rPr>
              <a:t>. </a:t>
            </a:r>
            <a:r>
              <a:rPr lang="zh-CN" altLang="zh-CN" sz="2800" dirty="0">
                <a:ea typeface="黑体" panose="02010609060101010101" pitchFamily="49" charset="-122"/>
              </a:rPr>
              <a:t>对于构成性状检测到</a:t>
            </a:r>
            <a:r>
              <a:rPr lang="en-US" altLang="zh-CN" sz="2800" dirty="0">
                <a:ea typeface="黑体" panose="02010609060101010101" pitchFamily="49" charset="-122"/>
              </a:rPr>
              <a:t>, </a:t>
            </a:r>
            <a:r>
              <a:rPr lang="zh-CN" altLang="zh-CN" sz="2800" dirty="0">
                <a:ea typeface="黑体" panose="02010609060101010101" pitchFamily="49" charset="-122"/>
              </a:rPr>
              <a:t>但是复合性状没有检测到的</a:t>
            </a:r>
            <a:r>
              <a:rPr lang="en-US" altLang="zh-CN" sz="2800" dirty="0">
                <a:ea typeface="黑体" panose="02010609060101010101" pitchFamily="49" charset="-122"/>
              </a:rPr>
              <a:t>QTL, </a:t>
            </a:r>
            <a:r>
              <a:rPr lang="zh-CN" altLang="zh-CN" sz="2800" dirty="0">
                <a:ea typeface="黑体" panose="02010609060101010101" pitchFamily="49" charset="-122"/>
              </a:rPr>
              <a:t>复合性状的检测功效就会下降</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同时</a:t>
            </a:r>
            <a:r>
              <a:rPr lang="en-US" altLang="zh-CN" sz="2800" dirty="0">
                <a:ea typeface="黑体" panose="02010609060101010101" pitchFamily="49" charset="-122"/>
              </a:rPr>
              <a:t>, </a:t>
            </a:r>
            <a:r>
              <a:rPr lang="zh-CN" altLang="zh-CN" sz="2800" dirty="0">
                <a:ea typeface="黑体" panose="02010609060101010101" pitchFamily="49" charset="-122"/>
              </a:rPr>
              <a:t>差性状和商性状的</a:t>
            </a:r>
            <a:r>
              <a:rPr lang="en-US" altLang="zh-CN" sz="2800" dirty="0">
                <a:ea typeface="黑体" panose="02010609060101010101" pitchFamily="49" charset="-122"/>
              </a:rPr>
              <a:t>FDR</a:t>
            </a:r>
            <a:r>
              <a:rPr lang="zh-CN" altLang="zh-CN" sz="2800" dirty="0">
                <a:ea typeface="黑体" panose="02010609060101010101" pitchFamily="49" charset="-122"/>
              </a:rPr>
              <a:t>高于和性状和积性状</a:t>
            </a:r>
            <a:r>
              <a:rPr lang="en-US" altLang="zh-CN" sz="2800" dirty="0">
                <a:ea typeface="黑体" panose="02010609060101010101" pitchFamily="49" charset="-122"/>
              </a:rPr>
              <a:t>. </a:t>
            </a:r>
            <a:r>
              <a:rPr lang="zh-CN" altLang="zh-CN" sz="2800" dirty="0">
                <a:ea typeface="黑体" panose="02010609060101010101" pitchFamily="49" charset="-122"/>
              </a:rPr>
              <a:t>究其原因</a:t>
            </a:r>
            <a:r>
              <a:rPr lang="en-US" altLang="zh-CN" sz="2800" dirty="0">
                <a:ea typeface="黑体" panose="02010609060101010101" pitchFamily="49" charset="-122"/>
              </a:rPr>
              <a:t>, </a:t>
            </a:r>
            <a:r>
              <a:rPr lang="zh-CN" altLang="zh-CN" sz="2800" dirty="0">
                <a:ea typeface="黑体" panose="02010609060101010101" pitchFamily="49" charset="-122"/>
              </a:rPr>
              <a:t>与构成性状相比</a:t>
            </a:r>
            <a:r>
              <a:rPr lang="en-US" altLang="zh-CN" sz="2800" dirty="0">
                <a:ea typeface="黑体" panose="02010609060101010101" pitchFamily="49" charset="-122"/>
              </a:rPr>
              <a:t>, </a:t>
            </a:r>
            <a:r>
              <a:rPr lang="zh-CN" altLang="zh-CN" sz="2800" dirty="0">
                <a:ea typeface="黑体" panose="02010609060101010101" pitchFamily="49" charset="-122"/>
              </a:rPr>
              <a:t>复合性状受较多</a:t>
            </a:r>
            <a:r>
              <a:rPr lang="en-US" altLang="zh-CN" sz="2800" dirty="0">
                <a:ea typeface="黑体" panose="02010609060101010101" pitchFamily="49" charset="-122"/>
              </a:rPr>
              <a:t>QTL</a:t>
            </a:r>
            <a:r>
              <a:rPr lang="zh-CN" altLang="zh-CN" sz="2800" dirty="0">
                <a:ea typeface="黑体" panose="02010609060101010101" pitchFamily="49" charset="-122"/>
              </a:rPr>
              <a:t>控制</a:t>
            </a:r>
            <a:r>
              <a:rPr lang="en-US" altLang="zh-CN" sz="2800" dirty="0">
                <a:ea typeface="黑体" panose="02010609060101010101" pitchFamily="49" charset="-122"/>
              </a:rPr>
              <a:t>, QTL</a:t>
            </a:r>
            <a:r>
              <a:rPr lang="zh-CN" altLang="zh-CN" sz="2800" dirty="0">
                <a:ea typeface="黑体" panose="02010609060101010101" pitchFamily="49" charset="-122"/>
              </a:rPr>
              <a:t>具有更复杂的遗传效应和连锁关系</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遗传研究中使用复合性状进行</a:t>
            </a:r>
            <a:r>
              <a:rPr lang="en-US" altLang="zh-CN" sz="2800" dirty="0">
                <a:ea typeface="黑体" panose="02010609060101010101" pitchFamily="49" charset="-122"/>
              </a:rPr>
              <a:t>QTL</a:t>
            </a:r>
            <a:r>
              <a:rPr lang="zh-CN" altLang="zh-CN" sz="2800" dirty="0">
                <a:ea typeface="黑体" panose="02010609060101010101" pitchFamily="49" charset="-122"/>
              </a:rPr>
              <a:t>作图的意义可能不大</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064744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3600" b="1" dirty="0" smtClean="0">
                <a:ea typeface="黑体" panose="02010609060101010101" pitchFamily="49" charset="-122"/>
              </a:rPr>
              <a:t>复合性状</a:t>
            </a:r>
            <a:r>
              <a:rPr lang="zh-CN" altLang="en-US" sz="3600" b="1" dirty="0" smtClean="0">
                <a:ea typeface="黑体" panose="02010609060101010101" pitchFamily="49" charset="-122"/>
              </a:rPr>
              <a:t>在育种中的作用</a:t>
            </a:r>
            <a:endParaRPr lang="zh-CN" altLang="en-US" sz="2400" b="1" dirty="0">
              <a:latin typeface="+mn-lt"/>
              <a:ea typeface="黑体" panose="02010609060101010101" pitchFamily="49" charset="-122"/>
            </a:endParaRPr>
          </a:p>
        </p:txBody>
      </p:sp>
      <p:sp>
        <p:nvSpPr>
          <p:cNvPr id="3" name="内容占位符 2"/>
          <p:cNvSpPr>
            <a:spLocks noGrp="1"/>
          </p:cNvSpPr>
          <p:nvPr>
            <p:ph idx="1"/>
          </p:nvPr>
        </p:nvSpPr>
        <p:spPr>
          <a:xfrm>
            <a:off x="457200" y="1052736"/>
            <a:ext cx="8229600" cy="5328592"/>
          </a:xfrm>
        </p:spPr>
        <p:txBody>
          <a:bodyPr>
            <a:normAutofit fontScale="85000" lnSpcReduction="10000"/>
          </a:bodyPr>
          <a:lstStyle/>
          <a:p>
            <a:pPr>
              <a:lnSpc>
                <a:spcPct val="110000"/>
              </a:lnSpc>
            </a:pPr>
            <a:r>
              <a:rPr lang="zh-CN" altLang="zh-CN" sz="2800" dirty="0">
                <a:ea typeface="黑体" panose="02010609060101010101" pitchFamily="49" charset="-122"/>
              </a:rPr>
              <a:t>在遗传和育种中是否应该使用复合性状</a:t>
            </a:r>
            <a:r>
              <a:rPr lang="en-US" altLang="zh-CN" sz="2800" dirty="0">
                <a:ea typeface="黑体" panose="02010609060101010101" pitchFamily="49" charset="-122"/>
              </a:rPr>
              <a:t>, </a:t>
            </a:r>
            <a:r>
              <a:rPr lang="zh-CN" altLang="zh-CN" sz="2800" dirty="0">
                <a:ea typeface="黑体" panose="02010609060101010101" pitchFamily="49" charset="-122"/>
              </a:rPr>
              <a:t>应从二者研究目标的差异方面来考虑</a:t>
            </a:r>
            <a:r>
              <a:rPr lang="en-US" altLang="zh-CN" sz="2800" dirty="0">
                <a:ea typeface="黑体" panose="02010609060101010101" pitchFamily="49" charset="-122"/>
              </a:rPr>
              <a:t>. </a:t>
            </a:r>
            <a:r>
              <a:rPr lang="zh-CN" altLang="zh-CN" sz="2800" dirty="0" smtClean="0">
                <a:ea typeface="黑体" panose="02010609060101010101" pitchFamily="49" charset="-122"/>
              </a:rPr>
              <a:t>遗传</a:t>
            </a:r>
            <a:r>
              <a:rPr lang="zh-CN" altLang="zh-CN" sz="2800" dirty="0">
                <a:ea typeface="黑体" panose="02010609060101010101" pitchFamily="49" charset="-122"/>
              </a:rPr>
              <a:t>研究在于尽可能多地了解控制目标性状基因的遗传规律</a:t>
            </a:r>
            <a:r>
              <a:rPr lang="en-US" altLang="zh-CN" sz="2800" dirty="0">
                <a:ea typeface="黑体" panose="02010609060101010101" pitchFamily="49" charset="-122"/>
              </a:rPr>
              <a:t>. </a:t>
            </a:r>
            <a:r>
              <a:rPr lang="zh-CN" altLang="zh-CN" sz="2800" dirty="0">
                <a:ea typeface="黑体" panose="02010609060101010101" pitchFamily="49" charset="-122"/>
              </a:rPr>
              <a:t>构成性状受较少</a:t>
            </a:r>
            <a:r>
              <a:rPr lang="en-US" altLang="zh-CN" sz="2800" dirty="0">
                <a:ea typeface="黑体" panose="02010609060101010101" pitchFamily="49" charset="-122"/>
              </a:rPr>
              <a:t>QTL</a:t>
            </a:r>
            <a:r>
              <a:rPr lang="zh-CN" altLang="zh-CN" sz="2800" dirty="0">
                <a:ea typeface="黑体" panose="02010609060101010101" pitchFamily="49" charset="-122"/>
              </a:rPr>
              <a:t>控制</a:t>
            </a:r>
            <a:r>
              <a:rPr lang="en-US" altLang="zh-CN" sz="2800" dirty="0">
                <a:ea typeface="黑体" panose="02010609060101010101" pitchFamily="49" charset="-122"/>
              </a:rPr>
              <a:t>, </a:t>
            </a:r>
            <a:r>
              <a:rPr lang="zh-CN" altLang="zh-CN" sz="2800" dirty="0">
                <a:ea typeface="黑体" panose="02010609060101010101" pitchFamily="49" charset="-122"/>
              </a:rPr>
              <a:t>具有较简单的遗传模型</a:t>
            </a:r>
            <a:r>
              <a:rPr lang="en-US" altLang="zh-CN" sz="2800" dirty="0">
                <a:ea typeface="黑体" panose="02010609060101010101" pitchFamily="49" charset="-122"/>
              </a:rPr>
              <a:t>, </a:t>
            </a:r>
            <a:r>
              <a:rPr lang="zh-CN" altLang="zh-CN" sz="2800" dirty="0">
                <a:ea typeface="黑体" panose="02010609060101010101" pitchFamily="49" charset="-122"/>
              </a:rPr>
              <a:t>就更易于研究单个</a:t>
            </a:r>
            <a:r>
              <a:rPr lang="en-US" altLang="zh-CN" sz="2800" dirty="0">
                <a:ea typeface="黑体" panose="02010609060101010101" pitchFamily="49" charset="-122"/>
              </a:rPr>
              <a:t>QTL</a:t>
            </a:r>
            <a:r>
              <a:rPr lang="zh-CN" altLang="zh-CN" sz="2800" dirty="0">
                <a:ea typeface="黑体" panose="02010609060101010101" pitchFamily="49" charset="-122"/>
              </a:rPr>
              <a:t>的遗传</a:t>
            </a:r>
            <a:r>
              <a:rPr lang="en-US" altLang="zh-CN" sz="2800" dirty="0">
                <a:ea typeface="黑体" panose="02010609060101010101" pitchFamily="49" charset="-122"/>
              </a:rPr>
              <a:t>, </a:t>
            </a:r>
            <a:r>
              <a:rPr lang="zh-CN" altLang="zh-CN" sz="2800" dirty="0">
                <a:ea typeface="黑体" panose="02010609060101010101" pitchFamily="49" charset="-122"/>
              </a:rPr>
              <a:t>实现遗传研究的目标</a:t>
            </a:r>
            <a:r>
              <a:rPr lang="en-US" altLang="zh-CN" sz="2800" dirty="0">
                <a:ea typeface="黑体" panose="02010609060101010101" pitchFamily="49" charset="-122"/>
              </a:rPr>
              <a:t>. </a:t>
            </a:r>
            <a:r>
              <a:rPr lang="zh-CN" altLang="zh-CN" sz="2800" dirty="0" smtClean="0">
                <a:ea typeface="黑体" panose="02010609060101010101" pitchFamily="49" charset="-122"/>
              </a:rPr>
              <a:t>育种</a:t>
            </a:r>
            <a:r>
              <a:rPr lang="zh-CN" altLang="zh-CN" sz="2800" dirty="0">
                <a:ea typeface="黑体" panose="02010609060101010101" pitchFamily="49" charset="-122"/>
              </a:rPr>
              <a:t>的目的是要同时选择尽可能多的有利基因和基因组合</a:t>
            </a:r>
            <a:r>
              <a:rPr lang="en-US" altLang="zh-CN" sz="2800" dirty="0">
                <a:ea typeface="黑体" panose="02010609060101010101" pitchFamily="49" charset="-122"/>
              </a:rPr>
              <a:t>. </a:t>
            </a:r>
            <a:r>
              <a:rPr lang="zh-CN" altLang="zh-CN" sz="2800" dirty="0">
                <a:ea typeface="黑体" panose="02010609060101010101" pitchFamily="49" charset="-122"/>
              </a:rPr>
              <a:t>与多性状选择指数类似</a:t>
            </a:r>
            <a:r>
              <a:rPr lang="en-US" altLang="zh-CN" sz="2800" dirty="0">
                <a:ea typeface="黑体" panose="02010609060101010101" pitchFamily="49" charset="-122"/>
              </a:rPr>
              <a:t>, </a:t>
            </a:r>
            <a:r>
              <a:rPr lang="zh-CN" altLang="zh-CN" sz="2800" dirty="0">
                <a:ea typeface="黑体" panose="02010609060101010101" pitchFamily="49" charset="-122"/>
              </a:rPr>
              <a:t>复合性状的使用可以同时选择到影响多个性状的多个有利等位基因</a:t>
            </a:r>
            <a:r>
              <a:rPr lang="en-US" altLang="zh-CN" sz="2800" dirty="0">
                <a:ea typeface="黑体" panose="02010609060101010101" pitchFamily="49" charset="-122"/>
              </a:rPr>
              <a:t>, </a:t>
            </a:r>
            <a:r>
              <a:rPr lang="zh-CN" altLang="zh-CN" sz="2800" dirty="0">
                <a:ea typeface="黑体" panose="02010609060101010101" pitchFamily="49" charset="-122"/>
              </a:rPr>
              <a:t>以达到提高育种效率的</a:t>
            </a:r>
            <a:r>
              <a:rPr lang="zh-CN" altLang="zh-CN" sz="2800" dirty="0" smtClean="0">
                <a:ea typeface="黑体" panose="02010609060101010101" pitchFamily="49" charset="-122"/>
              </a:rPr>
              <a:t>目的</a:t>
            </a:r>
            <a:r>
              <a:rPr lang="en-US" altLang="zh-CN" sz="2800" dirty="0" smtClean="0">
                <a:ea typeface="黑体" panose="02010609060101010101" pitchFamily="49" charset="-122"/>
              </a:rPr>
              <a:t>. </a:t>
            </a:r>
          </a:p>
          <a:p>
            <a:pPr>
              <a:lnSpc>
                <a:spcPct val="110000"/>
              </a:lnSpc>
            </a:pPr>
            <a:r>
              <a:rPr lang="zh-CN" altLang="zh-CN" sz="2800" dirty="0" smtClean="0">
                <a:ea typeface="黑体" panose="02010609060101010101" pitchFamily="49" charset="-122"/>
              </a:rPr>
              <a:t>为了</a:t>
            </a:r>
            <a:r>
              <a:rPr lang="zh-CN" altLang="zh-CN" sz="2800" dirty="0">
                <a:ea typeface="黑体" panose="02010609060101010101" pitchFamily="49" charset="-122"/>
              </a:rPr>
              <a:t>实现遗传研究的目标</a:t>
            </a:r>
            <a:r>
              <a:rPr lang="en-US" altLang="zh-CN" sz="2800" dirty="0">
                <a:ea typeface="黑体" panose="02010609060101010101" pitchFamily="49" charset="-122"/>
              </a:rPr>
              <a:t>, </a:t>
            </a:r>
            <a:r>
              <a:rPr lang="zh-CN" altLang="zh-CN" sz="2800" dirty="0">
                <a:ea typeface="黑体" panose="02010609060101010101" pitchFamily="49" charset="-122"/>
              </a:rPr>
              <a:t>需要把一个复杂性状或复杂模型简单化</a:t>
            </a:r>
            <a:r>
              <a:rPr lang="en-US" altLang="zh-CN" sz="2800" dirty="0">
                <a:ea typeface="黑体" panose="02010609060101010101" pitchFamily="49" charset="-122"/>
              </a:rPr>
              <a:t>, </a:t>
            </a:r>
            <a:r>
              <a:rPr lang="zh-CN" altLang="zh-CN" sz="2800" dirty="0">
                <a:ea typeface="黑体" panose="02010609060101010101" pitchFamily="49" charset="-122"/>
              </a:rPr>
              <a:t>以有利于发现控制性状的基因及这些基因的遗传规律</a:t>
            </a:r>
            <a:r>
              <a:rPr lang="en-US" altLang="zh-CN" sz="2800" dirty="0">
                <a:ea typeface="黑体" panose="02010609060101010101" pitchFamily="49" charset="-122"/>
              </a:rPr>
              <a:t>. </a:t>
            </a:r>
            <a:r>
              <a:rPr lang="zh-CN" altLang="zh-CN" sz="2800" dirty="0">
                <a:ea typeface="黑体" panose="02010609060101010101" pitchFamily="49" charset="-122"/>
              </a:rPr>
              <a:t>育种的目的是对多个性状的综合改良</a:t>
            </a:r>
            <a:r>
              <a:rPr lang="en-US" altLang="zh-CN" sz="2800" dirty="0">
                <a:ea typeface="黑体" panose="02010609060101010101" pitchFamily="49" charset="-122"/>
              </a:rPr>
              <a:t>, </a:t>
            </a:r>
            <a:r>
              <a:rPr lang="zh-CN" altLang="zh-CN" sz="2800" dirty="0">
                <a:ea typeface="黑体" panose="02010609060101010101" pitchFamily="49" charset="-122"/>
              </a:rPr>
              <a:t>需要对这些性状同时进行选择</a:t>
            </a:r>
            <a:r>
              <a:rPr lang="en-US" altLang="zh-CN" sz="2800" dirty="0">
                <a:ea typeface="黑体" panose="02010609060101010101" pitchFamily="49" charset="-122"/>
              </a:rPr>
              <a:t>, </a:t>
            </a:r>
            <a:r>
              <a:rPr lang="zh-CN" altLang="zh-CN" sz="2800" dirty="0">
                <a:ea typeface="黑体" panose="02010609060101010101" pitchFamily="49" charset="-122"/>
              </a:rPr>
              <a:t>育种群体中最好包含所有控制性状的有利基因和有利基因组合</a:t>
            </a:r>
            <a:r>
              <a:rPr lang="en-US" altLang="zh-CN" sz="2800" dirty="0">
                <a:ea typeface="黑体" panose="02010609060101010101" pitchFamily="49" charset="-122"/>
              </a:rPr>
              <a:t>. </a:t>
            </a:r>
            <a:r>
              <a:rPr lang="zh-CN" altLang="zh-CN" sz="2800" dirty="0">
                <a:ea typeface="黑体" panose="02010609060101010101" pitchFamily="49" charset="-122"/>
              </a:rPr>
              <a:t>这时</a:t>
            </a:r>
            <a:r>
              <a:rPr lang="en-US" altLang="zh-CN" sz="2800" dirty="0">
                <a:ea typeface="黑体" panose="02010609060101010101" pitchFamily="49" charset="-122"/>
              </a:rPr>
              <a:t>, </a:t>
            </a:r>
            <a:r>
              <a:rPr lang="zh-CN" altLang="zh-CN" sz="2800" dirty="0">
                <a:ea typeface="黑体" panose="02010609060101010101" pitchFamily="49" charset="-122"/>
              </a:rPr>
              <a:t>复合性状的使用恰恰有利于实现多性状和多基因聚合的育种目标</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514952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576064"/>
          </a:xfrm>
        </p:spPr>
        <p:txBody>
          <a:bodyPr>
            <a:noAutofit/>
          </a:bodyPr>
          <a:lstStyle/>
          <a:p>
            <a:r>
              <a:rPr lang="zh-CN" altLang="zh-CN" sz="2800" b="1" dirty="0">
                <a:latin typeface="+mn-lt"/>
                <a:ea typeface="黑体" panose="02010609060101010101" pitchFamily="49" charset="-122"/>
              </a:rPr>
              <a:t>模拟</a:t>
            </a:r>
            <a:r>
              <a:rPr lang="en-US" altLang="zh-CN" sz="2800" b="1" dirty="0">
                <a:latin typeface="+mn-lt"/>
                <a:ea typeface="黑体" panose="02010609060101010101" pitchFamily="49" charset="-122"/>
              </a:rPr>
              <a:t>RIL</a:t>
            </a:r>
            <a:r>
              <a:rPr lang="zh-CN" altLang="zh-CN" sz="2800" b="1" dirty="0">
                <a:latin typeface="+mn-lt"/>
                <a:ea typeface="黑体" panose="02010609060101010101" pitchFamily="49" charset="-122"/>
              </a:rPr>
              <a:t>群体中构成性状和复合性状的广义</a:t>
            </a:r>
            <a:r>
              <a:rPr lang="zh-CN" altLang="zh-CN" sz="2800" b="1" dirty="0" smtClean="0">
                <a:latin typeface="+mn-lt"/>
                <a:ea typeface="黑体" panose="02010609060101010101" pitchFamily="49" charset="-122"/>
              </a:rPr>
              <a:t>遗传力</a:t>
            </a:r>
            <a:endParaRPr lang="zh-CN" altLang="en-US" sz="2800" b="1" dirty="0">
              <a:latin typeface="+mn-lt"/>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44719163"/>
              </p:ext>
            </p:extLst>
          </p:nvPr>
        </p:nvGraphicFramePr>
        <p:xfrm>
          <a:off x="179512" y="1052736"/>
          <a:ext cx="8784976" cy="4389120"/>
        </p:xfrm>
        <a:graphic>
          <a:graphicData uri="http://schemas.openxmlformats.org/drawingml/2006/table">
            <a:tbl>
              <a:tblPr firstRow="1" firstCol="1" bandRow="1">
                <a:tableStyleId>{5C22544A-7EE6-4342-B048-85BDC9FD1C3A}</a:tableStyleId>
              </a:tblPr>
              <a:tblGrid>
                <a:gridCol w="1440160"/>
                <a:gridCol w="1903750"/>
                <a:gridCol w="982614"/>
                <a:gridCol w="982614"/>
                <a:gridCol w="883550"/>
                <a:gridCol w="864096"/>
                <a:gridCol w="864096"/>
                <a:gridCol w="864096"/>
              </a:tblGrid>
              <a:tr h="64770">
                <a:tc>
                  <a:txBody>
                    <a:bodyPr/>
                    <a:lstStyle/>
                    <a:p>
                      <a:pPr algn="l">
                        <a:spcAft>
                          <a:spcPts val="0"/>
                        </a:spcAft>
                      </a:pPr>
                      <a:r>
                        <a:rPr lang="zh-CN" sz="2400" kern="100">
                          <a:effectLst/>
                          <a:latin typeface="+mn-lt"/>
                          <a:ea typeface="黑体" panose="02010609060101010101" pitchFamily="49" charset="-122"/>
                        </a:rPr>
                        <a:t>效应模型</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分布模型</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构成性状</a:t>
                      </a:r>
                      <a:r>
                        <a:rPr lang="en-US" sz="2400" kern="100">
                          <a:effectLst/>
                          <a:latin typeface="+mn-lt"/>
                          <a:ea typeface="黑体" panose="02010609060101010101" pitchFamily="49" charset="-122"/>
                        </a:rPr>
                        <a:t>II</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和性状</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差性状</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积性状</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400" kern="100">
                          <a:effectLst/>
                          <a:latin typeface="+mn-lt"/>
                          <a:ea typeface="黑体" panose="02010609060101010101" pitchFamily="49" charset="-122"/>
                        </a:rPr>
                        <a:t>商性状</a:t>
                      </a:r>
                      <a:endParaRPr lang="zh-CN" sz="2400" kern="100">
                        <a:effectLst/>
                        <a:latin typeface="+mn-lt"/>
                        <a:ea typeface="黑体" panose="02010609060101010101" pitchFamily="49" charset="-122"/>
                        <a:cs typeface="Times New Roman"/>
                      </a:endParaRPr>
                    </a:p>
                  </a:txBody>
                  <a:tcPr marL="68580" marR="68580" marT="0" marB="0"/>
                </a:tc>
              </a:tr>
              <a:tr h="134620">
                <a:tc rowSpan="3">
                  <a:txBody>
                    <a:bodyPr/>
                    <a:lstStyle/>
                    <a:p>
                      <a:pPr algn="l">
                        <a:spcAft>
                          <a:spcPts val="0"/>
                        </a:spcAft>
                      </a:pPr>
                      <a:r>
                        <a:rPr lang="en-US" sz="2400" kern="100">
                          <a:effectLst/>
                          <a:latin typeface="+mn-lt"/>
                          <a:ea typeface="黑体" panose="02010609060101010101" pitchFamily="49" charset="-122"/>
                        </a:rPr>
                        <a:t>A: </a:t>
                      </a:r>
                      <a:r>
                        <a:rPr lang="zh-CN" sz="2400" kern="100">
                          <a:effectLst/>
                          <a:latin typeface="+mn-lt"/>
                          <a:ea typeface="黑体" panose="02010609060101010101" pitchFamily="49" charset="-122"/>
                        </a:rPr>
                        <a:t>仅有加性</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A</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0.302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0.300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0.278 </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B</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0.366</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0.364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0.362</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0.365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0.332 </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C</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0.303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0.302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0.367</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0.224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0.364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0.208 </a:t>
                      </a:r>
                      <a:endParaRPr lang="zh-CN" sz="2400" kern="100">
                        <a:effectLst/>
                        <a:latin typeface="+mn-lt"/>
                        <a:ea typeface="黑体" panose="02010609060101010101" pitchFamily="49" charset="-122"/>
                        <a:cs typeface="Times New Roman"/>
                      </a:endParaRPr>
                    </a:p>
                  </a:txBody>
                  <a:tcPr marL="68580" marR="68580" marT="0" marB="0"/>
                </a:tc>
              </a:tr>
              <a:tr h="0">
                <a:tc rowSpan="3">
                  <a:txBody>
                    <a:bodyPr/>
                    <a:lstStyle/>
                    <a:p>
                      <a:pPr algn="l">
                        <a:spcAft>
                          <a:spcPts val="0"/>
                        </a:spcAft>
                      </a:pPr>
                      <a:r>
                        <a:rPr lang="en-US" sz="2400" kern="100">
                          <a:effectLst/>
                          <a:latin typeface="+mn-lt"/>
                          <a:ea typeface="黑体" panose="02010609060101010101" pitchFamily="49" charset="-122"/>
                        </a:rPr>
                        <a:t>B: </a:t>
                      </a:r>
                      <a:r>
                        <a:rPr lang="zh-CN" sz="2400" kern="100">
                          <a:effectLst/>
                          <a:latin typeface="+mn-lt"/>
                          <a:ea typeface="黑体" panose="02010609060101010101" pitchFamily="49" charset="-122"/>
                        </a:rPr>
                        <a:t>加性和上位型互作</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A</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0.394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0.392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0.394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0.392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0.334 </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B</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0.435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0.433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0.436</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0.431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0.435</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0.378 </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C</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0.395</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0.393</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0.451</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0.323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0.457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0.276 </a:t>
                      </a:r>
                      <a:endParaRPr lang="zh-CN" sz="2400" kern="100">
                        <a:effectLst/>
                        <a:latin typeface="+mn-lt"/>
                        <a:ea typeface="黑体" panose="02010609060101010101" pitchFamily="49" charset="-122"/>
                        <a:cs typeface="Times New Roman"/>
                      </a:endParaRPr>
                    </a:p>
                  </a:txBody>
                  <a:tcPr marL="68580" marR="68580" marT="0" marB="0"/>
                </a:tc>
              </a:tr>
              <a:tr h="0">
                <a:tc rowSpan="3">
                  <a:txBody>
                    <a:bodyPr/>
                    <a:lstStyle/>
                    <a:p>
                      <a:pPr algn="l">
                        <a:spcAft>
                          <a:spcPts val="0"/>
                        </a:spcAft>
                      </a:pPr>
                      <a:r>
                        <a:rPr lang="en-US" sz="2400" kern="100">
                          <a:effectLst/>
                          <a:latin typeface="+mn-lt"/>
                          <a:ea typeface="黑体" panose="02010609060101010101" pitchFamily="49" charset="-122"/>
                        </a:rPr>
                        <a:t>C: </a:t>
                      </a:r>
                      <a:r>
                        <a:rPr lang="zh-CN" sz="2400" kern="100">
                          <a:effectLst/>
                          <a:latin typeface="+mn-lt"/>
                          <a:ea typeface="黑体" panose="02010609060101010101" pitchFamily="49" charset="-122"/>
                        </a:rPr>
                        <a:t>仅有上位型互作</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A</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0.178</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0.178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0.176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0.162 </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B</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0.162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0.160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0.161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0.154</a:t>
                      </a:r>
                      <a:endParaRPr lang="zh-CN" sz="2400" kern="100">
                        <a:effectLst/>
                        <a:latin typeface="+mn-lt"/>
                        <a:ea typeface="黑体" panose="02010609060101010101" pitchFamily="49" charset="-122"/>
                        <a:cs typeface="Times New Roman"/>
                      </a:endParaRPr>
                    </a:p>
                  </a:txBody>
                  <a:tcPr marL="68580" marR="68580" marT="0" marB="0"/>
                </a:tc>
              </a:tr>
              <a:tr h="0">
                <a:tc v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C</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0.178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0.177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0.194</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0.160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0.193</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0.148 </a:t>
                      </a:r>
                      <a:endParaRPr lang="zh-CN" sz="2400" kern="100">
                        <a:effectLst/>
                        <a:latin typeface="+mn-lt"/>
                        <a:ea typeface="黑体" panose="02010609060101010101" pitchFamily="49" charset="-122"/>
                        <a:cs typeface="Times New Roman"/>
                      </a:endParaRPr>
                    </a:p>
                  </a:txBody>
                  <a:tcPr marL="68580" marR="68580" marT="0" marB="0"/>
                </a:tc>
              </a:tr>
              <a:tr h="0">
                <a:tc gridSpan="2">
                  <a:txBody>
                    <a:bodyPr/>
                    <a:lstStyle/>
                    <a:p>
                      <a:pPr algn="l">
                        <a:spcAft>
                          <a:spcPts val="0"/>
                        </a:spcAft>
                      </a:pPr>
                      <a:r>
                        <a:rPr lang="zh-CN" sz="2400" kern="100">
                          <a:effectLst/>
                          <a:latin typeface="+mn-lt"/>
                          <a:ea typeface="黑体" panose="02010609060101010101" pitchFamily="49" charset="-122"/>
                        </a:rPr>
                        <a:t>一个真实的玉米</a:t>
                      </a:r>
                      <a:r>
                        <a:rPr lang="en-US" sz="2400" kern="100">
                          <a:effectLst/>
                          <a:latin typeface="+mn-lt"/>
                          <a:ea typeface="黑体" panose="02010609060101010101" pitchFamily="49" charset="-122"/>
                        </a:rPr>
                        <a:t>RIL</a:t>
                      </a:r>
                      <a:r>
                        <a:rPr lang="zh-CN" sz="2400" kern="100">
                          <a:effectLst/>
                          <a:latin typeface="+mn-lt"/>
                          <a:ea typeface="黑体" panose="02010609060101010101" pitchFamily="49" charset="-122"/>
                        </a:rPr>
                        <a:t>群体</a:t>
                      </a:r>
                      <a:endParaRPr lang="zh-CN" sz="2400" kern="100">
                        <a:effectLst/>
                        <a:latin typeface="+mn-lt"/>
                        <a:ea typeface="黑体" panose="02010609060101010101" pitchFamily="49" charset="-122"/>
                        <a:cs typeface="Times New Roman"/>
                      </a:endParaRPr>
                    </a:p>
                  </a:txBody>
                  <a:tcPr marL="68580" marR="68580" marT="0" marB="0"/>
                </a:tc>
                <a:tc hMerge="1">
                  <a:txBody>
                    <a:bodyPr/>
                    <a:lstStyle/>
                    <a:p>
                      <a:endParaRPr lang="zh-CN" altLang="en-US"/>
                    </a:p>
                  </a:txBody>
                  <a:tcPr/>
                </a:tc>
                <a:tc>
                  <a:txBody>
                    <a:bodyPr/>
                    <a:lstStyle/>
                    <a:p>
                      <a:pPr algn="l">
                        <a:spcAft>
                          <a:spcPts val="0"/>
                        </a:spcAft>
                      </a:pPr>
                      <a:r>
                        <a:rPr lang="en-US" sz="2400" kern="100">
                          <a:effectLst/>
                          <a:latin typeface="+mn-lt"/>
                          <a:ea typeface="黑体" panose="02010609060101010101" pitchFamily="49" charset="-122"/>
                        </a:rPr>
                        <a:t>0.597</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0.600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0.698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0.397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a:effectLst/>
                          <a:latin typeface="+mn-lt"/>
                          <a:ea typeface="黑体" panose="02010609060101010101" pitchFamily="49" charset="-122"/>
                        </a:rPr>
                        <a:t>0.699 </a:t>
                      </a:r>
                      <a:endParaRPr lang="zh-CN" sz="24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400" kern="100" dirty="0">
                          <a:effectLst/>
                          <a:latin typeface="+mn-lt"/>
                          <a:ea typeface="黑体" panose="02010609060101010101" pitchFamily="49" charset="-122"/>
                        </a:rPr>
                        <a:t>0.392 </a:t>
                      </a:r>
                      <a:endParaRPr lang="zh-CN" sz="2400" kern="100" dirty="0">
                        <a:effectLst/>
                        <a:latin typeface="+mn-lt"/>
                        <a:ea typeface="黑体" panose="02010609060101010101"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2734491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74638"/>
            <a:ext cx="7632848" cy="1282154"/>
          </a:xfrm>
        </p:spPr>
        <p:txBody>
          <a:bodyPr>
            <a:noAutofit/>
          </a:bodyPr>
          <a:lstStyle/>
          <a:p>
            <a:r>
              <a:rPr lang="zh-CN" altLang="en-US" sz="3600" b="1" dirty="0" smtClean="0">
                <a:latin typeface="+mn-lt"/>
                <a:ea typeface="黑体" panose="02010609060101010101" pitchFamily="49" charset="-122"/>
              </a:rPr>
              <a:t>从</a:t>
            </a:r>
            <a:r>
              <a:rPr lang="zh-CN" altLang="zh-CN" sz="3600" b="1" dirty="0" smtClean="0">
                <a:latin typeface="+mn-lt"/>
                <a:ea typeface="黑体" panose="02010609060101010101" pitchFamily="49" charset="-122"/>
              </a:rPr>
              <a:t>构成性状</a:t>
            </a:r>
            <a:r>
              <a:rPr lang="zh-CN" altLang="en-US" sz="3600" b="1" dirty="0" smtClean="0">
                <a:latin typeface="+mn-lt"/>
                <a:ea typeface="黑体" panose="02010609060101010101" pitchFamily="49" charset="-122"/>
              </a:rPr>
              <a:t>的定位结果推测</a:t>
            </a:r>
            <a:r>
              <a:rPr lang="zh-CN" altLang="zh-CN" sz="3600" b="1" dirty="0" smtClean="0">
                <a:latin typeface="+mn-lt"/>
                <a:ea typeface="黑体" panose="02010609060101010101" pitchFamily="49" charset="-122"/>
              </a:rPr>
              <a:t>复合</a:t>
            </a:r>
            <a:r>
              <a:rPr lang="zh-CN" altLang="zh-CN" sz="3600" b="1" dirty="0">
                <a:latin typeface="+mn-lt"/>
                <a:ea typeface="黑体" panose="02010609060101010101" pitchFamily="49" charset="-122"/>
              </a:rPr>
              <a:t>性状</a:t>
            </a:r>
            <a:r>
              <a:rPr lang="zh-CN" altLang="zh-CN" sz="3600" b="1" dirty="0" smtClean="0">
                <a:latin typeface="+mn-lt"/>
                <a:ea typeface="黑体" panose="02010609060101010101" pitchFamily="49" charset="-122"/>
              </a:rPr>
              <a:t>的</a:t>
            </a:r>
            <a:r>
              <a:rPr lang="zh-CN" altLang="en-US" sz="3600" b="1" dirty="0" smtClean="0">
                <a:latin typeface="+mn-lt"/>
                <a:ea typeface="黑体" panose="02010609060101010101" pitchFamily="49" charset="-122"/>
              </a:rPr>
              <a:t>遗传基础</a:t>
            </a:r>
            <a:endParaRPr lang="zh-CN" altLang="en-US" sz="3600" b="1" dirty="0">
              <a:latin typeface="+mn-lt"/>
              <a:ea typeface="黑体" panose="02010609060101010101" pitchFamily="49" charset="-122"/>
            </a:endParaRPr>
          </a:p>
        </p:txBody>
      </p:sp>
      <p:sp>
        <p:nvSpPr>
          <p:cNvPr id="3" name="内容占位符 2"/>
          <p:cNvSpPr>
            <a:spLocks noGrp="1"/>
          </p:cNvSpPr>
          <p:nvPr>
            <p:ph idx="1"/>
          </p:nvPr>
        </p:nvSpPr>
        <p:spPr>
          <a:xfrm>
            <a:off x="457200" y="1700808"/>
            <a:ext cx="8229600" cy="4608512"/>
          </a:xfrm>
        </p:spPr>
        <p:txBody>
          <a:bodyPr>
            <a:normAutofit fontScale="92500"/>
          </a:bodyPr>
          <a:lstStyle/>
          <a:p>
            <a:r>
              <a:rPr lang="zh-CN" altLang="zh-CN" sz="2800" dirty="0">
                <a:ea typeface="黑体" panose="02010609060101010101" pitchFamily="49" charset="-122"/>
              </a:rPr>
              <a:t>既然复合性状不利于进行</a:t>
            </a:r>
            <a:r>
              <a:rPr lang="en-US" altLang="zh-CN" sz="2800" dirty="0">
                <a:ea typeface="黑体" panose="02010609060101010101" pitchFamily="49" charset="-122"/>
              </a:rPr>
              <a:t>QTL</a:t>
            </a:r>
            <a:r>
              <a:rPr lang="zh-CN" altLang="zh-CN" sz="2800" dirty="0">
                <a:ea typeface="黑体" panose="02010609060101010101" pitchFamily="49" charset="-122"/>
              </a:rPr>
              <a:t>研究</a:t>
            </a:r>
            <a:r>
              <a:rPr lang="en-US" altLang="zh-CN" sz="2800" dirty="0">
                <a:ea typeface="黑体" panose="02010609060101010101" pitchFamily="49" charset="-122"/>
              </a:rPr>
              <a:t>, </a:t>
            </a:r>
            <a:r>
              <a:rPr lang="zh-CN" altLang="zh-CN" sz="2800" dirty="0">
                <a:ea typeface="黑体" panose="02010609060101010101" pitchFamily="49" charset="-122"/>
              </a:rPr>
              <a:t>那么</a:t>
            </a:r>
            <a:r>
              <a:rPr lang="en-US" altLang="zh-CN" sz="2800" dirty="0">
                <a:ea typeface="黑体" panose="02010609060101010101" pitchFamily="49" charset="-122"/>
              </a:rPr>
              <a:t>, </a:t>
            </a:r>
            <a:r>
              <a:rPr lang="zh-CN" altLang="zh-CN" sz="2800" dirty="0">
                <a:ea typeface="黑体" panose="02010609060101010101" pitchFamily="49" charset="-122"/>
              </a:rPr>
              <a:t>如何获得复合性状的遗传信息</a:t>
            </a:r>
            <a:r>
              <a:rPr lang="en-US" altLang="zh-CN" sz="2800" dirty="0">
                <a:ea typeface="黑体" panose="02010609060101010101" pitchFamily="49" charset="-122"/>
              </a:rPr>
              <a:t>? </a:t>
            </a:r>
            <a:r>
              <a:rPr lang="zh-CN" altLang="zh-CN" sz="2800" dirty="0" smtClean="0">
                <a:ea typeface="黑体" panose="02010609060101010101" pitchFamily="49" charset="-122"/>
              </a:rPr>
              <a:t>实际</a:t>
            </a:r>
            <a:r>
              <a:rPr lang="zh-CN" altLang="zh-CN" sz="2800" dirty="0">
                <a:ea typeface="黑体" panose="02010609060101010101" pitchFamily="49" charset="-122"/>
              </a:rPr>
              <a:t>群体中</a:t>
            </a:r>
            <a:r>
              <a:rPr lang="en-US" altLang="zh-CN" sz="2800" dirty="0">
                <a:ea typeface="黑体" panose="02010609060101010101" pitchFamily="49" charset="-122"/>
              </a:rPr>
              <a:t>, </a:t>
            </a:r>
            <a:r>
              <a:rPr lang="zh-CN" altLang="zh-CN" sz="2800" dirty="0">
                <a:ea typeface="黑体" panose="02010609060101010101" pitchFamily="49" charset="-122"/>
              </a:rPr>
              <a:t>其实可从构成性状的</a:t>
            </a:r>
            <a:r>
              <a:rPr lang="en-US" altLang="zh-CN" sz="2800" dirty="0">
                <a:ea typeface="黑体" panose="02010609060101010101" pitchFamily="49" charset="-122"/>
              </a:rPr>
              <a:t>QTL</a:t>
            </a:r>
            <a:r>
              <a:rPr lang="zh-CN" altLang="zh-CN" sz="2800" dirty="0">
                <a:ea typeface="黑体" panose="02010609060101010101" pitchFamily="49" charset="-122"/>
              </a:rPr>
              <a:t>定位结果推测控制复合性状的</a:t>
            </a:r>
            <a:r>
              <a:rPr lang="en-US" altLang="zh-CN" sz="2800" dirty="0">
                <a:ea typeface="黑体" panose="02010609060101010101" pitchFamily="49" charset="-122"/>
              </a:rPr>
              <a:t>QTL. </a:t>
            </a:r>
            <a:r>
              <a:rPr lang="zh-CN" altLang="zh-CN" sz="2800" dirty="0">
                <a:ea typeface="黑体" panose="02010609060101010101" pitchFamily="49" charset="-122"/>
              </a:rPr>
              <a:t>如一个</a:t>
            </a:r>
            <a:r>
              <a:rPr lang="en-US" altLang="zh-CN" sz="2800" dirty="0">
                <a:ea typeface="黑体" panose="02010609060101010101" pitchFamily="49" charset="-122"/>
              </a:rPr>
              <a:t>QTL</a:t>
            </a:r>
            <a:r>
              <a:rPr lang="zh-CN" altLang="zh-CN" sz="2800" dirty="0">
                <a:ea typeface="黑体" panose="02010609060101010101" pitchFamily="49" charset="-122"/>
              </a:rPr>
              <a:t>同时控制两个构成性状</a:t>
            </a:r>
            <a:r>
              <a:rPr lang="en-US" altLang="zh-CN" sz="2800" dirty="0">
                <a:ea typeface="黑体" panose="02010609060101010101" pitchFamily="49" charset="-122"/>
              </a:rPr>
              <a:t>, </a:t>
            </a:r>
            <a:r>
              <a:rPr lang="zh-CN" altLang="zh-CN" sz="2800" dirty="0">
                <a:ea typeface="黑体" panose="02010609060101010101" pitchFamily="49" charset="-122"/>
              </a:rPr>
              <a:t>遗传效应的方向是一致的</a:t>
            </a:r>
            <a:r>
              <a:rPr lang="en-US" altLang="zh-CN" sz="2800" dirty="0">
                <a:ea typeface="黑体" panose="02010609060101010101" pitchFamily="49" charset="-122"/>
              </a:rPr>
              <a:t>, </a:t>
            </a:r>
            <a:r>
              <a:rPr lang="zh-CN" altLang="zh-CN" sz="2800" dirty="0">
                <a:ea typeface="黑体" panose="02010609060101010101" pitchFamily="49" charset="-122"/>
              </a:rPr>
              <a:t>可以肯定该</a:t>
            </a:r>
            <a:r>
              <a:rPr lang="en-US" altLang="zh-CN" sz="2800" dirty="0">
                <a:ea typeface="黑体" panose="02010609060101010101" pitchFamily="49" charset="-122"/>
              </a:rPr>
              <a:t>QTL</a:t>
            </a:r>
            <a:r>
              <a:rPr lang="zh-CN" altLang="zh-CN" sz="2800" dirty="0">
                <a:ea typeface="黑体" panose="02010609060101010101" pitchFamily="49" charset="-122"/>
              </a:rPr>
              <a:t>也控制和性状</a:t>
            </a:r>
            <a:r>
              <a:rPr lang="en-US" altLang="zh-CN" sz="2800" dirty="0">
                <a:ea typeface="黑体" panose="02010609060101010101" pitchFamily="49" charset="-122"/>
              </a:rPr>
              <a:t>. </a:t>
            </a:r>
            <a:r>
              <a:rPr lang="zh-CN" altLang="zh-CN" sz="2800" dirty="0">
                <a:ea typeface="黑体" panose="02010609060101010101" pitchFamily="49" charset="-122"/>
              </a:rPr>
              <a:t>如一个</a:t>
            </a:r>
            <a:r>
              <a:rPr lang="en-US" altLang="zh-CN" sz="2800" dirty="0">
                <a:ea typeface="黑体" panose="02010609060101010101" pitchFamily="49" charset="-122"/>
              </a:rPr>
              <a:t>QTL</a:t>
            </a:r>
            <a:r>
              <a:rPr lang="zh-CN" altLang="zh-CN" sz="2800" dirty="0">
                <a:ea typeface="黑体" panose="02010609060101010101" pitchFamily="49" charset="-122"/>
              </a:rPr>
              <a:t>同时控制两个构成性状</a:t>
            </a:r>
            <a:r>
              <a:rPr lang="en-US" altLang="zh-CN" sz="2800" dirty="0">
                <a:ea typeface="黑体" panose="02010609060101010101" pitchFamily="49" charset="-122"/>
              </a:rPr>
              <a:t>, </a:t>
            </a:r>
            <a:r>
              <a:rPr lang="zh-CN" altLang="zh-CN" sz="2800" dirty="0">
                <a:ea typeface="黑体" panose="02010609060101010101" pitchFamily="49" charset="-122"/>
              </a:rPr>
              <a:t>遗传效应的方向是相反的</a:t>
            </a:r>
            <a:r>
              <a:rPr lang="en-US" altLang="zh-CN" sz="2800" dirty="0">
                <a:ea typeface="黑体" panose="02010609060101010101" pitchFamily="49" charset="-122"/>
              </a:rPr>
              <a:t>, </a:t>
            </a:r>
            <a:r>
              <a:rPr lang="zh-CN" altLang="zh-CN" sz="2800" dirty="0">
                <a:ea typeface="黑体" panose="02010609060101010101" pitchFamily="49" charset="-122"/>
              </a:rPr>
              <a:t>可以肯定该</a:t>
            </a:r>
            <a:r>
              <a:rPr lang="en-US" altLang="zh-CN" sz="2800" dirty="0">
                <a:ea typeface="黑体" panose="02010609060101010101" pitchFamily="49" charset="-122"/>
              </a:rPr>
              <a:t>QTL</a:t>
            </a:r>
            <a:r>
              <a:rPr lang="zh-CN" altLang="zh-CN" sz="2800" dirty="0">
                <a:ea typeface="黑体" panose="02010609060101010101" pitchFamily="49" charset="-122"/>
              </a:rPr>
              <a:t>也控制差性状</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很难说</a:t>
            </a:r>
            <a:r>
              <a:rPr lang="en-US" altLang="zh-CN" sz="2800" dirty="0">
                <a:ea typeface="黑体" panose="02010609060101010101" pitchFamily="49" charset="-122"/>
              </a:rPr>
              <a:t>, </a:t>
            </a:r>
            <a:r>
              <a:rPr lang="zh-CN" altLang="zh-CN" sz="2800" dirty="0">
                <a:ea typeface="黑体" panose="02010609060101010101" pitchFamily="49" charset="-122"/>
              </a:rPr>
              <a:t>控制和性状的</a:t>
            </a:r>
            <a:r>
              <a:rPr lang="en-US" altLang="zh-CN" sz="2800" dirty="0">
                <a:ea typeface="黑体" panose="02010609060101010101" pitchFamily="49" charset="-122"/>
              </a:rPr>
              <a:t>QTL</a:t>
            </a:r>
            <a:r>
              <a:rPr lang="zh-CN" altLang="zh-CN" sz="2800" dirty="0">
                <a:ea typeface="黑体" panose="02010609060101010101" pitchFamily="49" charset="-122"/>
              </a:rPr>
              <a:t>一定控制积性状</a:t>
            </a:r>
            <a:r>
              <a:rPr lang="en-US" altLang="zh-CN" sz="2800" dirty="0">
                <a:ea typeface="黑体" panose="02010609060101010101" pitchFamily="49" charset="-122"/>
              </a:rPr>
              <a:t>, </a:t>
            </a:r>
            <a:r>
              <a:rPr lang="zh-CN" altLang="zh-CN" sz="2800" dirty="0">
                <a:ea typeface="黑体" panose="02010609060101010101" pitchFamily="49" charset="-122"/>
              </a:rPr>
              <a:t>控制差性状的</a:t>
            </a:r>
            <a:r>
              <a:rPr lang="en-US" altLang="zh-CN" sz="2800" dirty="0">
                <a:ea typeface="黑体" panose="02010609060101010101" pitchFamily="49" charset="-122"/>
              </a:rPr>
              <a:t>QTL</a:t>
            </a:r>
            <a:r>
              <a:rPr lang="zh-CN" altLang="zh-CN" sz="2800" dirty="0">
                <a:ea typeface="黑体" panose="02010609060101010101" pitchFamily="49" charset="-122"/>
              </a:rPr>
              <a:t>一定控制商性状</a:t>
            </a:r>
            <a:r>
              <a:rPr lang="en-US" altLang="zh-CN" sz="2800" dirty="0">
                <a:ea typeface="黑体" panose="02010609060101010101" pitchFamily="49" charset="-122"/>
              </a:rPr>
              <a:t>. </a:t>
            </a:r>
            <a:r>
              <a:rPr lang="zh-CN" altLang="zh-CN" sz="2800" dirty="0">
                <a:ea typeface="黑体" panose="02010609060101010101" pitchFamily="49" charset="-122"/>
              </a:rPr>
              <a:t>在研究积性状与商性状的</a:t>
            </a:r>
            <a:r>
              <a:rPr lang="en-US" altLang="zh-CN" sz="2800" dirty="0">
                <a:ea typeface="黑体" panose="02010609060101010101" pitchFamily="49" charset="-122"/>
              </a:rPr>
              <a:t>QTL</a:t>
            </a:r>
            <a:r>
              <a:rPr lang="zh-CN" altLang="zh-CN" sz="2800" dirty="0">
                <a:ea typeface="黑体" panose="02010609060101010101" pitchFamily="49" charset="-122"/>
              </a:rPr>
              <a:t>时</a:t>
            </a:r>
            <a:r>
              <a:rPr lang="en-US" altLang="zh-CN" sz="2800" dirty="0">
                <a:ea typeface="黑体" panose="02010609060101010101" pitchFamily="49" charset="-122"/>
              </a:rPr>
              <a:t>, </a:t>
            </a:r>
            <a:r>
              <a:rPr lang="zh-CN" altLang="zh-CN" sz="2800" dirty="0">
                <a:ea typeface="黑体" panose="02010609060101010101" pitchFamily="49" charset="-122"/>
              </a:rPr>
              <a:t>可能要考虑对积与商进行对数变换</a:t>
            </a:r>
            <a:r>
              <a:rPr lang="en-US" altLang="zh-CN" sz="2800" dirty="0">
                <a:ea typeface="黑体" panose="02010609060101010101" pitchFamily="49" charset="-122"/>
              </a:rPr>
              <a:t>, </a:t>
            </a:r>
            <a:r>
              <a:rPr lang="zh-CN" altLang="zh-CN" sz="2800" dirty="0">
                <a:ea typeface="黑体" panose="02010609060101010101" pitchFamily="49" charset="-122"/>
              </a:rPr>
              <a:t>然后按和与差的情况处理</a:t>
            </a:r>
            <a:r>
              <a:rPr lang="en-US" altLang="zh-CN" sz="2800" dirty="0">
                <a:ea typeface="黑体" panose="02010609060101010101" pitchFamily="49" charset="-122"/>
              </a:rPr>
              <a:t>. </a:t>
            </a:r>
            <a:r>
              <a:rPr lang="zh-CN" altLang="zh-CN" sz="2800" dirty="0">
                <a:ea typeface="黑体" panose="02010609060101010101" pitchFamily="49" charset="-122"/>
              </a:rPr>
              <a:t>但如何做更合适</a:t>
            </a:r>
            <a:r>
              <a:rPr lang="en-US" altLang="zh-CN" sz="2800" dirty="0">
                <a:ea typeface="黑体" panose="02010609060101010101" pitchFamily="49" charset="-122"/>
              </a:rPr>
              <a:t>, </a:t>
            </a:r>
            <a:r>
              <a:rPr lang="zh-CN" altLang="zh-CN" sz="2800" dirty="0">
                <a:ea typeface="黑体" panose="02010609060101010101" pitchFamily="49" charset="-122"/>
              </a:rPr>
              <a:t>还有待进一步研究</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284239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74638"/>
            <a:ext cx="7632848" cy="706090"/>
          </a:xfrm>
        </p:spPr>
        <p:txBody>
          <a:bodyPr>
            <a:noAutofit/>
          </a:bodyPr>
          <a:lstStyle/>
          <a:p>
            <a:r>
              <a:rPr lang="zh-CN" altLang="en-US" sz="3600" b="1" dirty="0" smtClean="0">
                <a:latin typeface="+mn-lt"/>
                <a:ea typeface="黑体" panose="02010609060101010101" pitchFamily="49" charset="-122"/>
              </a:rPr>
              <a:t>谨慎使用</a:t>
            </a:r>
            <a:r>
              <a:rPr lang="zh-CN" altLang="zh-CN" sz="3600" b="1" dirty="0" smtClean="0">
                <a:latin typeface="+mn-lt"/>
                <a:ea typeface="黑体" panose="02010609060101010101" pitchFamily="49" charset="-122"/>
              </a:rPr>
              <a:t>复合性状</a:t>
            </a:r>
            <a:r>
              <a:rPr lang="zh-CN" altLang="en-US" sz="3600" b="1" dirty="0" smtClean="0">
                <a:latin typeface="+mn-lt"/>
                <a:ea typeface="黑体" panose="02010609060101010101" pitchFamily="49" charset="-122"/>
              </a:rPr>
              <a:t>开展遗传研究</a:t>
            </a:r>
            <a:endParaRPr lang="zh-CN" altLang="en-US" sz="3600" b="1" dirty="0">
              <a:latin typeface="+mn-lt"/>
              <a:ea typeface="黑体" panose="02010609060101010101" pitchFamily="49" charset="-122"/>
            </a:endParaRPr>
          </a:p>
        </p:txBody>
      </p:sp>
      <p:sp>
        <p:nvSpPr>
          <p:cNvPr id="3" name="内容占位符 2"/>
          <p:cNvSpPr>
            <a:spLocks noGrp="1"/>
          </p:cNvSpPr>
          <p:nvPr>
            <p:ph idx="1"/>
          </p:nvPr>
        </p:nvSpPr>
        <p:spPr>
          <a:xfrm>
            <a:off x="457200" y="1052736"/>
            <a:ext cx="8229600" cy="5544616"/>
          </a:xfrm>
        </p:spPr>
        <p:txBody>
          <a:bodyPr>
            <a:normAutofit fontScale="85000" lnSpcReduction="20000"/>
          </a:bodyPr>
          <a:lstStyle/>
          <a:p>
            <a:pPr>
              <a:lnSpc>
                <a:spcPct val="110000"/>
              </a:lnSpc>
            </a:pPr>
            <a:r>
              <a:rPr lang="zh-CN" altLang="zh-CN" sz="2800" dirty="0">
                <a:ea typeface="黑体" panose="02010609060101010101" pitchFamily="49" charset="-122"/>
              </a:rPr>
              <a:t>综上所述</a:t>
            </a:r>
            <a:r>
              <a:rPr lang="en-US" altLang="zh-CN" sz="2800" dirty="0">
                <a:ea typeface="黑体" panose="02010609060101010101" pitchFamily="49" charset="-122"/>
              </a:rPr>
              <a:t>, </a:t>
            </a:r>
            <a:r>
              <a:rPr lang="zh-CN" altLang="zh-CN" sz="2800" dirty="0">
                <a:ea typeface="黑体" panose="02010609060101010101" pitchFamily="49" charset="-122"/>
              </a:rPr>
              <a:t>控制复合性状的</a:t>
            </a:r>
            <a:r>
              <a:rPr lang="en-US" altLang="zh-CN" sz="2800" dirty="0">
                <a:ea typeface="黑体" panose="02010609060101010101" pitchFamily="49" charset="-122"/>
              </a:rPr>
              <a:t>QTL</a:t>
            </a:r>
            <a:r>
              <a:rPr lang="zh-CN" altLang="zh-CN" sz="2800" dirty="0">
                <a:ea typeface="黑体" panose="02010609060101010101" pitchFamily="49" charset="-122"/>
              </a:rPr>
              <a:t>至少控制一个构成性状</a:t>
            </a:r>
            <a:r>
              <a:rPr lang="en-US" altLang="zh-CN" sz="2800" dirty="0">
                <a:ea typeface="黑体" panose="02010609060101010101" pitchFamily="49" charset="-122"/>
              </a:rPr>
              <a:t>, </a:t>
            </a:r>
            <a:r>
              <a:rPr lang="zh-CN" altLang="zh-CN" sz="2800" dirty="0">
                <a:ea typeface="黑体" panose="02010609060101010101" pitchFamily="49" charset="-122"/>
              </a:rPr>
              <a:t>不太可能出现不控制任一构成性状却控制复合性状的</a:t>
            </a:r>
            <a:r>
              <a:rPr lang="en-US" altLang="zh-CN" sz="2800" dirty="0">
                <a:ea typeface="黑体" panose="02010609060101010101" pitchFamily="49" charset="-122"/>
              </a:rPr>
              <a:t>QTL.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实际群体中检测到的只控制复合性状的</a:t>
            </a:r>
            <a:r>
              <a:rPr lang="en-US" altLang="zh-CN" sz="2800" dirty="0">
                <a:ea typeface="黑体" panose="02010609060101010101" pitchFamily="49" charset="-122"/>
              </a:rPr>
              <a:t>QTL</a:t>
            </a:r>
            <a:r>
              <a:rPr lang="zh-CN" altLang="zh-CN" sz="2800" dirty="0">
                <a:ea typeface="黑体" panose="02010609060101010101" pitchFamily="49" charset="-122"/>
              </a:rPr>
              <a:t>有以下两种可能</a:t>
            </a:r>
            <a:r>
              <a:rPr lang="en-US" altLang="zh-CN" sz="2800" dirty="0">
                <a:ea typeface="黑体" panose="02010609060101010101" pitchFamily="49" charset="-122"/>
              </a:rPr>
              <a:t>. </a:t>
            </a:r>
            <a:r>
              <a:rPr lang="zh-CN" altLang="zh-CN" sz="2800" dirty="0">
                <a:ea typeface="黑体" panose="02010609060101010101" pitchFamily="49" charset="-122"/>
              </a:rPr>
              <a:t>一是构成性状中未超过给定临近值的微效</a:t>
            </a:r>
            <a:r>
              <a:rPr lang="en-US" altLang="zh-CN" sz="2800" dirty="0">
                <a:ea typeface="黑体" panose="02010609060101010101" pitchFamily="49" charset="-122"/>
              </a:rPr>
              <a:t>QTL, </a:t>
            </a:r>
            <a:r>
              <a:rPr lang="zh-CN" altLang="zh-CN" sz="2800" dirty="0">
                <a:ea typeface="黑体" panose="02010609060101010101" pitchFamily="49" charset="-122"/>
              </a:rPr>
              <a:t>二是表型在数学运算过程中产生出的假阳性</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10000"/>
              </a:lnSpc>
            </a:pPr>
            <a:r>
              <a:rPr lang="zh-CN" altLang="zh-CN" sz="2800" dirty="0" smtClean="0">
                <a:ea typeface="黑体" panose="02010609060101010101" pitchFamily="49" charset="-122"/>
              </a:rPr>
              <a:t>与</a:t>
            </a:r>
            <a:r>
              <a:rPr lang="zh-CN" altLang="zh-CN" sz="2800" dirty="0">
                <a:ea typeface="黑体" panose="02010609060101010101" pitchFamily="49" charset="-122"/>
              </a:rPr>
              <a:t>构成性状相比</a:t>
            </a:r>
            <a:r>
              <a:rPr lang="en-US" altLang="zh-CN" sz="2800" dirty="0">
                <a:ea typeface="黑体" panose="02010609060101010101" pitchFamily="49" charset="-122"/>
              </a:rPr>
              <a:t>, </a:t>
            </a:r>
            <a:r>
              <a:rPr lang="zh-CN" altLang="zh-CN" sz="2800" dirty="0">
                <a:ea typeface="黑体" panose="02010609060101010101" pitchFamily="49" charset="-122"/>
              </a:rPr>
              <a:t>复合性状受较多</a:t>
            </a:r>
            <a:r>
              <a:rPr lang="en-US" altLang="zh-CN" sz="2800" dirty="0">
                <a:ea typeface="黑体" panose="02010609060101010101" pitchFamily="49" charset="-122"/>
              </a:rPr>
              <a:t>QTL</a:t>
            </a:r>
            <a:r>
              <a:rPr lang="zh-CN" altLang="zh-CN" sz="2800" dirty="0">
                <a:ea typeface="黑体" panose="02010609060101010101" pitchFamily="49" charset="-122"/>
              </a:rPr>
              <a:t>控制</a:t>
            </a:r>
            <a:r>
              <a:rPr lang="en-US" altLang="zh-CN" sz="2800" dirty="0">
                <a:ea typeface="黑体" panose="02010609060101010101" pitchFamily="49" charset="-122"/>
              </a:rPr>
              <a:t>, QTL</a:t>
            </a:r>
            <a:r>
              <a:rPr lang="zh-CN" altLang="zh-CN" sz="2800" dirty="0">
                <a:ea typeface="黑体" panose="02010609060101010101" pitchFamily="49" charset="-122"/>
              </a:rPr>
              <a:t>具有更复杂的遗传效应</a:t>
            </a:r>
            <a:r>
              <a:rPr lang="en-US" altLang="zh-CN" sz="2800" dirty="0">
                <a:ea typeface="黑体" panose="02010609060101010101" pitchFamily="49" charset="-122"/>
              </a:rPr>
              <a:t> (</a:t>
            </a:r>
            <a:r>
              <a:rPr lang="zh-CN" altLang="zh-CN" sz="2800" dirty="0">
                <a:ea typeface="黑体" panose="02010609060101010101" pitchFamily="49" charset="-122"/>
              </a:rPr>
              <a:t>包括二阶和更高阶的上位型互作</a:t>
            </a:r>
            <a:r>
              <a:rPr lang="en-US" altLang="zh-CN" sz="2800" dirty="0">
                <a:ea typeface="黑体" panose="02010609060101010101" pitchFamily="49" charset="-122"/>
              </a:rPr>
              <a:t>) </a:t>
            </a:r>
            <a:r>
              <a:rPr lang="zh-CN" altLang="zh-CN" sz="2800" dirty="0">
                <a:ea typeface="黑体" panose="02010609060101010101" pitchFamily="49" charset="-122"/>
              </a:rPr>
              <a:t>和连锁关系</a:t>
            </a:r>
            <a:r>
              <a:rPr lang="en-US" altLang="zh-CN" sz="2800" dirty="0">
                <a:ea typeface="黑体" panose="02010609060101010101" pitchFamily="49" charset="-122"/>
              </a:rPr>
              <a:t>, QTL</a:t>
            </a:r>
            <a:r>
              <a:rPr lang="zh-CN" altLang="zh-CN" sz="2800" dirty="0">
                <a:ea typeface="黑体" panose="02010609060101010101" pitchFamily="49" charset="-122"/>
              </a:rPr>
              <a:t>作图功效比构成性状的功效有明显下降</a:t>
            </a:r>
            <a:r>
              <a:rPr lang="en-US" altLang="zh-CN" sz="2800" dirty="0">
                <a:ea typeface="黑体" panose="02010609060101010101" pitchFamily="49" charset="-122"/>
              </a:rPr>
              <a:t>. </a:t>
            </a:r>
            <a:r>
              <a:rPr lang="zh-CN" altLang="zh-CN" sz="2800" dirty="0">
                <a:ea typeface="黑体" panose="02010609060101010101" pitchFamily="49" charset="-122"/>
              </a:rPr>
              <a:t>复合性状引起遗传结构复杂程度的增加</a:t>
            </a:r>
            <a:r>
              <a:rPr lang="en-US" altLang="zh-CN" sz="2800" dirty="0">
                <a:ea typeface="黑体" panose="02010609060101010101" pitchFamily="49" charset="-122"/>
              </a:rPr>
              <a:t>, </a:t>
            </a:r>
            <a:r>
              <a:rPr lang="zh-CN" altLang="zh-CN" sz="2800" dirty="0">
                <a:ea typeface="黑体" panose="02010609060101010101" pitchFamily="49" charset="-122"/>
              </a:rPr>
              <a:t>可能是造成</a:t>
            </a:r>
            <a:r>
              <a:rPr lang="en-US" altLang="zh-CN" sz="2800" dirty="0">
                <a:ea typeface="黑体" panose="02010609060101010101" pitchFamily="49" charset="-122"/>
              </a:rPr>
              <a:t>QTL</a:t>
            </a:r>
            <a:r>
              <a:rPr lang="zh-CN" altLang="zh-CN" sz="2800" dirty="0">
                <a:ea typeface="黑体" panose="02010609060101010101" pitchFamily="49" charset="-122"/>
              </a:rPr>
              <a:t>作图中检测功效降低</a:t>
            </a:r>
            <a:r>
              <a:rPr lang="en-US" altLang="zh-CN" sz="2800" dirty="0">
                <a:ea typeface="黑体" panose="02010609060101010101" pitchFamily="49" charset="-122"/>
              </a:rPr>
              <a:t>, </a:t>
            </a:r>
            <a:r>
              <a:rPr lang="zh-CN" altLang="zh-CN" sz="2800" dirty="0">
                <a:ea typeface="黑体" panose="02010609060101010101" pitchFamily="49" charset="-122"/>
              </a:rPr>
              <a:t>假阳性提高的主要原因</a:t>
            </a:r>
            <a:r>
              <a:rPr lang="en-US" altLang="zh-CN" sz="2800" dirty="0">
                <a:ea typeface="黑体" panose="02010609060101010101" pitchFamily="49" charset="-122"/>
              </a:rPr>
              <a:t>.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遗传研究中使用复合性状开展</a:t>
            </a:r>
            <a:r>
              <a:rPr lang="en-US" altLang="zh-CN" sz="2800" dirty="0">
                <a:ea typeface="黑体" panose="02010609060101010101" pitchFamily="49" charset="-122"/>
              </a:rPr>
              <a:t>QTL</a:t>
            </a:r>
            <a:r>
              <a:rPr lang="zh-CN" altLang="zh-CN" sz="2800" dirty="0">
                <a:ea typeface="黑体" panose="02010609060101010101" pitchFamily="49" charset="-122"/>
              </a:rPr>
              <a:t>作图的意义不是很大</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10000"/>
              </a:lnSpc>
            </a:pPr>
            <a:r>
              <a:rPr lang="zh-CN" altLang="zh-CN" sz="2800" dirty="0" smtClean="0">
                <a:ea typeface="黑体" panose="02010609060101010101" pitchFamily="49" charset="-122"/>
              </a:rPr>
              <a:t>育种</a:t>
            </a:r>
            <a:r>
              <a:rPr lang="zh-CN" altLang="zh-CN" sz="2800" dirty="0">
                <a:ea typeface="黑体" panose="02010609060101010101" pitchFamily="49" charset="-122"/>
              </a:rPr>
              <a:t>研究与遗传研究有着不同的目的</a:t>
            </a:r>
            <a:r>
              <a:rPr lang="en-US" altLang="zh-CN" sz="2800" dirty="0">
                <a:ea typeface="黑体" panose="02010609060101010101" pitchFamily="49" charset="-122"/>
              </a:rPr>
              <a:t>, </a:t>
            </a:r>
            <a:r>
              <a:rPr lang="zh-CN" altLang="zh-CN" sz="2800" dirty="0">
                <a:ea typeface="黑体" panose="02010609060101010101" pitchFamily="49" charset="-122"/>
              </a:rPr>
              <a:t>复合性状在育种中的使用可以同时选择到影响多个性状的有利等位基因或基因组合</a:t>
            </a:r>
            <a:r>
              <a:rPr lang="en-US" altLang="zh-CN" sz="2800" dirty="0">
                <a:ea typeface="黑体" panose="02010609060101010101" pitchFamily="49" charset="-122"/>
              </a:rPr>
              <a:t>, </a:t>
            </a:r>
            <a:r>
              <a:rPr lang="zh-CN" altLang="zh-CN" sz="2800" dirty="0">
                <a:ea typeface="黑体" panose="02010609060101010101" pitchFamily="49" charset="-122"/>
              </a:rPr>
              <a:t>以达到提高育种效率的目的</a:t>
            </a:r>
            <a:r>
              <a:rPr lang="en-US" altLang="zh-CN" sz="2800" dirty="0">
                <a:ea typeface="黑体" panose="02010609060101010101" pitchFamily="49" charset="-122"/>
              </a:rPr>
              <a:t>. QTL</a:t>
            </a:r>
            <a:r>
              <a:rPr lang="zh-CN" altLang="zh-CN" sz="2800" dirty="0">
                <a:ea typeface="黑体" panose="02010609060101010101" pitchFamily="49" charset="-122"/>
              </a:rPr>
              <a:t>作图研究中应谨慎使用复合性状</a:t>
            </a:r>
            <a:r>
              <a:rPr lang="en-US" altLang="zh-CN" sz="2800" dirty="0">
                <a:ea typeface="黑体" panose="02010609060101010101" pitchFamily="49" charset="-122"/>
              </a:rPr>
              <a:t>, </a:t>
            </a:r>
            <a:r>
              <a:rPr lang="zh-CN" altLang="zh-CN" sz="2800" dirty="0">
                <a:ea typeface="黑体" panose="02010609060101010101" pitchFamily="49" charset="-122"/>
              </a:rPr>
              <a:t>但这并不是要排除在育种中使用复合性状</a:t>
            </a:r>
            <a:r>
              <a:rPr lang="en-US" altLang="zh-CN" sz="2800" dirty="0">
                <a:ea typeface="黑体" panose="02010609060101010101" pitchFamily="49" charset="-122"/>
              </a:rPr>
              <a:t>, </a:t>
            </a:r>
            <a:r>
              <a:rPr lang="zh-CN" altLang="zh-CN" sz="2800" dirty="0">
                <a:ea typeface="黑体" panose="02010609060101010101" pitchFamily="49" charset="-122"/>
              </a:rPr>
              <a:t>或者利用复合性状进行选择</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699450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1143000"/>
          </a:xfrm>
        </p:spPr>
        <p:txBody>
          <a:bodyPr>
            <a:normAutofit fontScale="90000"/>
          </a:bodyPr>
          <a:lstStyle/>
          <a:p>
            <a:r>
              <a:rPr lang="en-US" altLang="zh-CN" b="1" dirty="0">
                <a:ea typeface="黑体" panose="02010609060101010101" pitchFamily="49" charset="-122"/>
              </a:rPr>
              <a:t>§7.3 </a:t>
            </a:r>
            <a:r>
              <a:rPr lang="zh-CN" altLang="en-US" b="1" dirty="0">
                <a:ea typeface="黑体" panose="02010609060101010101" pitchFamily="49" charset="-122"/>
              </a:rPr>
              <a:t>加密标记对</a:t>
            </a:r>
            <a:r>
              <a:rPr lang="en-US" altLang="zh-CN" b="1" dirty="0">
                <a:ea typeface="黑体" panose="02010609060101010101" pitchFamily="49" charset="-122"/>
              </a:rPr>
              <a:t>QTL</a:t>
            </a:r>
            <a:r>
              <a:rPr lang="zh-CN" altLang="en-US" b="1" dirty="0">
                <a:ea typeface="黑体" panose="02010609060101010101" pitchFamily="49" charset="-122"/>
              </a:rPr>
              <a:t>检测功效的影响</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7.3.1 </a:t>
            </a:r>
            <a:r>
              <a:rPr lang="zh-CN" altLang="en-US" dirty="0">
                <a:ea typeface="黑体" panose="02010609060101010101" pitchFamily="49" charset="-122"/>
              </a:rPr>
              <a:t>加密标记对单个</a:t>
            </a:r>
            <a:r>
              <a:rPr lang="en-US" altLang="zh-CN" dirty="0">
                <a:ea typeface="黑体" panose="02010609060101010101" pitchFamily="49" charset="-122"/>
              </a:rPr>
              <a:t>QTL</a:t>
            </a:r>
            <a:r>
              <a:rPr lang="zh-CN" altLang="en-US" dirty="0">
                <a:ea typeface="黑体" panose="02010609060101010101" pitchFamily="49" charset="-122"/>
              </a:rPr>
              <a:t>检测的</a:t>
            </a:r>
            <a:r>
              <a:rPr lang="zh-CN" altLang="en-US" dirty="0" smtClean="0">
                <a:ea typeface="黑体" panose="02010609060101010101" pitchFamily="49" charset="-122"/>
              </a:rPr>
              <a:t>影响</a:t>
            </a:r>
            <a:endParaRPr lang="en-US" altLang="zh-CN" dirty="0">
              <a:ea typeface="黑体" panose="02010609060101010101" pitchFamily="49" charset="-122"/>
            </a:endParaRPr>
          </a:p>
          <a:p>
            <a:r>
              <a:rPr lang="en-US" altLang="zh-CN" dirty="0">
                <a:ea typeface="黑体" panose="02010609060101010101" pitchFamily="49" charset="-122"/>
              </a:rPr>
              <a:t>§7.3.2 </a:t>
            </a:r>
            <a:r>
              <a:rPr lang="zh-CN" altLang="en-US" dirty="0">
                <a:ea typeface="黑体" panose="02010609060101010101" pitchFamily="49" charset="-122"/>
              </a:rPr>
              <a:t>加密标记对连锁</a:t>
            </a:r>
            <a:r>
              <a:rPr lang="en-US" altLang="zh-CN" dirty="0">
                <a:ea typeface="黑体" panose="02010609060101010101" pitchFamily="49" charset="-122"/>
              </a:rPr>
              <a:t>QTL</a:t>
            </a:r>
            <a:r>
              <a:rPr lang="zh-CN" altLang="en-US" dirty="0">
                <a:ea typeface="黑体" panose="02010609060101010101" pitchFamily="49" charset="-122"/>
              </a:rPr>
              <a:t>检测的</a:t>
            </a:r>
            <a:r>
              <a:rPr lang="zh-CN" altLang="en-US" dirty="0" smtClean="0">
                <a:ea typeface="黑体" panose="02010609060101010101" pitchFamily="49" charset="-122"/>
              </a:rPr>
              <a:t>影响</a:t>
            </a:r>
            <a:endParaRPr lang="en-US" altLang="zh-CN" dirty="0">
              <a:ea typeface="黑体" panose="02010609060101010101" pitchFamily="49" charset="-122"/>
            </a:endParaRPr>
          </a:p>
        </p:txBody>
      </p:sp>
    </p:spTree>
    <p:extLst>
      <p:ext uri="{BB962C8B-B14F-4D97-AF65-F5344CB8AC3E}">
        <p14:creationId xmlns:p14="http://schemas.microsoft.com/office/powerpoint/2010/main" val="63555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zh-CN" sz="4000" b="1" dirty="0">
                <a:latin typeface="+mn-lt"/>
                <a:ea typeface="黑体" panose="02010609060101010101" pitchFamily="49" charset="-122"/>
              </a:rPr>
              <a:t>单个</a:t>
            </a:r>
            <a:r>
              <a:rPr lang="en-US" altLang="zh-CN" sz="4000" b="1" dirty="0">
                <a:latin typeface="+mn-lt"/>
                <a:ea typeface="黑体" panose="02010609060101010101" pitchFamily="49" charset="-122"/>
              </a:rPr>
              <a:t>QTL</a:t>
            </a:r>
            <a:r>
              <a:rPr lang="zh-CN" altLang="zh-CN" sz="4000" b="1" dirty="0" smtClean="0">
                <a:latin typeface="+mn-lt"/>
                <a:ea typeface="黑体" panose="02010609060101010101" pitchFamily="49" charset="-122"/>
              </a:rPr>
              <a:t>的</a:t>
            </a:r>
            <a:r>
              <a:rPr lang="zh-CN" altLang="en-US" sz="4000" b="1" dirty="0">
                <a:latin typeface="+mn-lt"/>
                <a:ea typeface="黑体" panose="02010609060101010101" pitchFamily="49" charset="-122"/>
              </a:rPr>
              <a:t>加</a:t>
            </a:r>
            <a:r>
              <a:rPr lang="zh-CN" altLang="en-US" sz="4000" b="1" dirty="0" smtClean="0">
                <a:latin typeface="+mn-lt"/>
                <a:ea typeface="黑体" panose="02010609060101010101" pitchFamily="49" charset="-122"/>
              </a:rPr>
              <a:t>显性</a:t>
            </a:r>
            <a:r>
              <a:rPr lang="zh-CN" altLang="en-US" sz="4000" b="1" dirty="0">
                <a:latin typeface="+mn-lt"/>
                <a:ea typeface="黑体" panose="02010609060101010101" pitchFamily="49" charset="-122"/>
              </a:rPr>
              <a:t>遗传</a:t>
            </a:r>
            <a:r>
              <a:rPr lang="zh-CN" altLang="en-US" sz="4000" b="1" dirty="0" smtClean="0">
                <a:latin typeface="+mn-lt"/>
                <a:ea typeface="黑体" panose="02010609060101010101" pitchFamily="49" charset="-122"/>
              </a:rPr>
              <a:t>模型</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001419"/>
          </a:xfrm>
        </p:spPr>
        <p:txBody>
          <a:bodyPr>
            <a:normAutofit/>
          </a:bodyPr>
          <a:lstStyle/>
          <a:p>
            <a:r>
              <a:rPr lang="ar-SA" altLang="zh-CN" sz="3000" dirty="0">
                <a:ea typeface="黑体" panose="02010609060101010101" pitchFamily="49" charset="-122"/>
              </a:rPr>
              <a:t>在一个遗传群体中</a:t>
            </a:r>
            <a:r>
              <a:rPr lang="de-AT" altLang="zh-CN" sz="3000" dirty="0">
                <a:ea typeface="黑体" panose="02010609060101010101" pitchFamily="49" charset="-122"/>
              </a:rPr>
              <a:t>, </a:t>
            </a:r>
            <a:r>
              <a:rPr lang="ar-SA" altLang="zh-CN" sz="3000" dirty="0">
                <a:ea typeface="黑体" panose="02010609060101010101" pitchFamily="49" charset="-122"/>
              </a:rPr>
              <a:t>三种</a:t>
            </a:r>
            <a:r>
              <a:rPr lang="de-AT" altLang="zh-CN" sz="3000" dirty="0">
                <a:ea typeface="黑体" panose="02010609060101010101" pitchFamily="49" charset="-122"/>
              </a:rPr>
              <a:t>QTL</a:t>
            </a:r>
            <a:r>
              <a:rPr lang="ar-SA" altLang="zh-CN" sz="3000" dirty="0">
                <a:ea typeface="黑体" panose="02010609060101010101" pitchFamily="49" charset="-122"/>
              </a:rPr>
              <a:t>基因型</a:t>
            </a:r>
            <a:r>
              <a:rPr lang="de-AT" altLang="zh-CN" sz="3000" dirty="0">
                <a:ea typeface="黑体" panose="02010609060101010101" pitchFamily="49" charset="-122"/>
              </a:rPr>
              <a:t>QQ, Qq</a:t>
            </a:r>
            <a:r>
              <a:rPr lang="ar-SA" altLang="zh-CN" sz="3000" dirty="0">
                <a:ea typeface="黑体" panose="02010609060101010101" pitchFamily="49" charset="-122"/>
              </a:rPr>
              <a:t>和</a:t>
            </a:r>
            <a:r>
              <a:rPr lang="de-AT" altLang="zh-CN" sz="3000" dirty="0">
                <a:ea typeface="黑体" panose="02010609060101010101" pitchFamily="49" charset="-122"/>
              </a:rPr>
              <a:t>qq</a:t>
            </a:r>
            <a:r>
              <a:rPr lang="ar-SA" altLang="zh-CN" sz="3000" dirty="0">
                <a:ea typeface="黑体" panose="02010609060101010101" pitchFamily="49" charset="-122"/>
              </a:rPr>
              <a:t>的频率用</a:t>
            </a:r>
            <a:r>
              <a:rPr lang="de-AT" altLang="zh-CN" sz="3000" i="1" dirty="0">
                <a:ea typeface="黑体" panose="02010609060101010101" pitchFamily="49" charset="-122"/>
              </a:rPr>
              <a:t>f</a:t>
            </a:r>
            <a:r>
              <a:rPr lang="de-AT" altLang="zh-CN" sz="3000" baseline="-25000" dirty="0">
                <a:ea typeface="黑体" panose="02010609060101010101" pitchFamily="49" charset="-122"/>
              </a:rPr>
              <a:t>QQ</a:t>
            </a:r>
            <a:r>
              <a:rPr lang="de-AT" altLang="zh-CN" sz="3000" dirty="0">
                <a:ea typeface="黑体" panose="02010609060101010101" pitchFamily="49" charset="-122"/>
              </a:rPr>
              <a:t>, </a:t>
            </a:r>
            <a:r>
              <a:rPr lang="de-AT" altLang="zh-CN" sz="3000" i="1" dirty="0">
                <a:ea typeface="黑体" panose="02010609060101010101" pitchFamily="49" charset="-122"/>
              </a:rPr>
              <a:t>f</a:t>
            </a:r>
            <a:r>
              <a:rPr lang="de-AT" altLang="zh-CN" sz="3000" baseline="-25000" dirty="0">
                <a:ea typeface="黑体" panose="02010609060101010101" pitchFamily="49" charset="-122"/>
              </a:rPr>
              <a:t>Qq</a:t>
            </a:r>
            <a:r>
              <a:rPr lang="ar-SA" altLang="zh-CN" sz="3000" dirty="0">
                <a:ea typeface="黑体" panose="02010609060101010101" pitchFamily="49" charset="-122"/>
              </a:rPr>
              <a:t>和</a:t>
            </a:r>
            <a:r>
              <a:rPr lang="de-AT" altLang="zh-CN" sz="3000" i="1" dirty="0">
                <a:ea typeface="黑体" panose="02010609060101010101" pitchFamily="49" charset="-122"/>
              </a:rPr>
              <a:t>f</a:t>
            </a:r>
            <a:r>
              <a:rPr lang="de-AT" altLang="zh-CN" sz="3000" baseline="-25000" dirty="0">
                <a:ea typeface="黑体" panose="02010609060101010101" pitchFamily="49" charset="-122"/>
              </a:rPr>
              <a:t>qq</a:t>
            </a:r>
            <a:r>
              <a:rPr lang="ar-SA" altLang="zh-CN" sz="3000" dirty="0">
                <a:ea typeface="黑体" panose="02010609060101010101" pitchFamily="49" charset="-122"/>
              </a:rPr>
              <a:t>表示</a:t>
            </a:r>
            <a:r>
              <a:rPr lang="de-AT" altLang="zh-CN" sz="3000" dirty="0">
                <a:ea typeface="黑体" panose="02010609060101010101" pitchFamily="49" charset="-122"/>
              </a:rPr>
              <a:t>. </a:t>
            </a:r>
            <a:r>
              <a:rPr lang="de-AT" altLang="zh-CN" sz="3000" dirty="0" smtClean="0">
                <a:ea typeface="黑体" panose="02010609060101010101" pitchFamily="49" charset="-122"/>
              </a:rPr>
              <a:t>QTL</a:t>
            </a:r>
            <a:r>
              <a:rPr lang="ar-SA" altLang="zh-CN" sz="3000" dirty="0">
                <a:ea typeface="黑体" panose="02010609060101010101" pitchFamily="49" charset="-122"/>
              </a:rPr>
              <a:t>作图中</a:t>
            </a:r>
            <a:r>
              <a:rPr lang="de-AT" altLang="zh-CN" sz="3000" dirty="0">
                <a:ea typeface="黑体" panose="02010609060101010101" pitchFamily="49" charset="-122"/>
              </a:rPr>
              <a:t>, </a:t>
            </a:r>
            <a:r>
              <a:rPr lang="ar-SA" altLang="zh-CN" sz="3000" dirty="0">
                <a:ea typeface="黑体" panose="02010609060101010101" pitchFamily="49" charset="-122"/>
              </a:rPr>
              <a:t>首先估计的是三种基因型的平均表现</a:t>
            </a:r>
            <a:r>
              <a:rPr lang="de-AT" altLang="zh-CN" sz="3000" i="1" dirty="0">
                <a:ea typeface="黑体" panose="02010609060101010101" pitchFamily="49" charset="-122"/>
              </a:rPr>
              <a:t>μ</a:t>
            </a:r>
            <a:r>
              <a:rPr lang="de-AT" altLang="zh-CN" sz="3000" baseline="-25000" dirty="0">
                <a:ea typeface="黑体" panose="02010609060101010101" pitchFamily="49" charset="-122"/>
              </a:rPr>
              <a:t>QQ</a:t>
            </a:r>
            <a:r>
              <a:rPr lang="de-AT" altLang="zh-CN" sz="3000" dirty="0">
                <a:ea typeface="黑体" panose="02010609060101010101" pitchFamily="49" charset="-122"/>
              </a:rPr>
              <a:t>, </a:t>
            </a:r>
            <a:r>
              <a:rPr lang="de-AT" altLang="zh-CN" sz="3000" i="1" dirty="0">
                <a:ea typeface="黑体" panose="02010609060101010101" pitchFamily="49" charset="-122"/>
              </a:rPr>
              <a:t>μ</a:t>
            </a:r>
            <a:r>
              <a:rPr lang="de-AT" altLang="zh-CN" sz="3000" baseline="-25000" dirty="0">
                <a:ea typeface="黑体" panose="02010609060101010101" pitchFamily="49" charset="-122"/>
              </a:rPr>
              <a:t>Qq</a:t>
            </a:r>
            <a:r>
              <a:rPr lang="ar-SA" altLang="zh-CN" sz="3000" dirty="0">
                <a:ea typeface="黑体" panose="02010609060101010101" pitchFamily="49" charset="-122"/>
              </a:rPr>
              <a:t>和</a:t>
            </a:r>
            <a:r>
              <a:rPr lang="de-AT" altLang="zh-CN" sz="3000" i="1" dirty="0">
                <a:ea typeface="黑体" panose="02010609060101010101" pitchFamily="49" charset="-122"/>
              </a:rPr>
              <a:t>μ</a:t>
            </a:r>
            <a:r>
              <a:rPr lang="de-AT" altLang="zh-CN" sz="3000" baseline="-25000" dirty="0">
                <a:ea typeface="黑体" panose="02010609060101010101" pitchFamily="49" charset="-122"/>
              </a:rPr>
              <a:t>qq</a:t>
            </a:r>
            <a:r>
              <a:rPr lang="de-AT" altLang="zh-CN" sz="3000" dirty="0">
                <a:ea typeface="黑体" panose="02010609060101010101" pitchFamily="49" charset="-122"/>
              </a:rPr>
              <a:t>. </a:t>
            </a:r>
            <a:r>
              <a:rPr lang="ar-SA" altLang="zh-CN" sz="3000" dirty="0">
                <a:ea typeface="黑体" panose="02010609060101010101" pitchFamily="49" charset="-122"/>
              </a:rPr>
              <a:t>在此基础上</a:t>
            </a:r>
            <a:r>
              <a:rPr lang="de-AT" altLang="zh-CN" sz="3000" dirty="0">
                <a:ea typeface="黑体" panose="02010609060101010101" pitchFamily="49" charset="-122"/>
              </a:rPr>
              <a:t>, </a:t>
            </a:r>
            <a:r>
              <a:rPr lang="ar-SA" altLang="zh-CN" sz="3000" dirty="0">
                <a:ea typeface="黑体" panose="02010609060101010101" pitchFamily="49" charset="-122"/>
              </a:rPr>
              <a:t>根据加显性模型估计</a:t>
            </a:r>
            <a:r>
              <a:rPr lang="de-AT" altLang="zh-CN" sz="3000" dirty="0">
                <a:ea typeface="黑体" panose="02010609060101010101" pitchFamily="49" charset="-122"/>
              </a:rPr>
              <a:t>QTL</a:t>
            </a:r>
            <a:r>
              <a:rPr lang="ar-SA" altLang="zh-CN" sz="3000" dirty="0">
                <a:ea typeface="黑体" panose="02010609060101010101" pitchFamily="49" charset="-122"/>
              </a:rPr>
              <a:t>的加显性效应</a:t>
            </a:r>
            <a:r>
              <a:rPr lang="de-AT" altLang="zh-CN" sz="3000" i="1" dirty="0">
                <a:ea typeface="黑体" panose="02010609060101010101" pitchFamily="49" charset="-122"/>
              </a:rPr>
              <a:t>a</a:t>
            </a:r>
            <a:r>
              <a:rPr lang="ar-SA" altLang="zh-CN" sz="3000" dirty="0">
                <a:ea typeface="黑体" panose="02010609060101010101" pitchFamily="49" charset="-122"/>
              </a:rPr>
              <a:t>和</a:t>
            </a:r>
            <a:r>
              <a:rPr lang="de-AT" altLang="zh-CN" sz="3000" i="1" dirty="0">
                <a:ea typeface="黑体" panose="02010609060101010101" pitchFamily="49" charset="-122"/>
              </a:rPr>
              <a:t>d</a:t>
            </a:r>
            <a:r>
              <a:rPr lang="de-AT" altLang="zh-CN" sz="3000" dirty="0">
                <a:ea typeface="黑体" panose="02010609060101010101" pitchFamily="49" charset="-122"/>
              </a:rPr>
              <a:t>. </a:t>
            </a:r>
            <a:endParaRPr lang="de-AT" altLang="zh-CN" sz="3000" dirty="0" smtClean="0">
              <a:ea typeface="黑体" panose="02010609060101010101" pitchFamily="49" charset="-122"/>
            </a:endParaRPr>
          </a:p>
          <a:p>
            <a:r>
              <a:rPr lang="ar-SA" altLang="zh-CN" sz="3000" dirty="0" smtClean="0">
                <a:ea typeface="黑体" panose="02010609060101010101" pitchFamily="49" charset="-122"/>
              </a:rPr>
              <a:t>加显性模型给出三种基因型的平均表现和加显性效应之间的线性关系</a:t>
            </a:r>
            <a:r>
              <a:rPr lang="de-AT" altLang="zh-CN" sz="3000" dirty="0">
                <a:ea typeface="黑体" panose="02010609060101010101" pitchFamily="49" charset="-122"/>
              </a:rPr>
              <a:t>, </a:t>
            </a:r>
            <a:r>
              <a:rPr lang="ar-SA" altLang="zh-CN" sz="3000" dirty="0">
                <a:ea typeface="黑体" panose="02010609060101010101" pitchFamily="49" charset="-122"/>
              </a:rPr>
              <a:t>即</a:t>
            </a:r>
            <a:r>
              <a:rPr lang="de-AT" altLang="zh-CN" sz="3000" dirty="0">
                <a:ea typeface="黑体" panose="02010609060101010101" pitchFamily="49" charset="-122"/>
              </a:rPr>
              <a:t>, </a:t>
            </a:r>
            <a:endParaRPr lang="de-AT" altLang="zh-CN" sz="3000" dirty="0" smtClean="0">
              <a:ea typeface="黑体" panose="02010609060101010101" pitchFamily="49" charset="-122"/>
            </a:endParaRPr>
          </a:p>
          <a:p>
            <a:pPr marL="0" indent="0" algn="ctr">
              <a:buNone/>
            </a:pPr>
            <a:r>
              <a:rPr lang="en-US" altLang="zh-CN" sz="3000" i="1" dirty="0" err="1">
                <a:ea typeface="黑体" panose="02010609060101010101" pitchFamily="49" charset="-122"/>
              </a:rPr>
              <a:t>μ</a:t>
            </a:r>
            <a:r>
              <a:rPr lang="en-US" altLang="zh-CN" sz="3000" baseline="-25000" dirty="0" err="1">
                <a:ea typeface="黑体" panose="02010609060101010101" pitchFamily="49" charset="-122"/>
              </a:rPr>
              <a:t>QQ</a:t>
            </a:r>
            <a:r>
              <a:rPr lang="en-US" altLang="zh-CN" sz="3000" dirty="0">
                <a:ea typeface="黑体" panose="02010609060101010101" pitchFamily="49" charset="-122"/>
              </a:rPr>
              <a:t>=</a:t>
            </a:r>
            <a:r>
              <a:rPr lang="en-US" altLang="zh-CN" sz="3000" i="1" dirty="0" err="1">
                <a:ea typeface="黑体" panose="02010609060101010101" pitchFamily="49" charset="-122"/>
              </a:rPr>
              <a:t>m</a:t>
            </a:r>
            <a:r>
              <a:rPr lang="en-US" altLang="zh-CN" sz="3000" dirty="0" err="1">
                <a:ea typeface="黑体" panose="02010609060101010101" pitchFamily="49" charset="-122"/>
              </a:rPr>
              <a:t>+</a:t>
            </a:r>
            <a:r>
              <a:rPr lang="en-US" altLang="zh-CN" sz="3000" i="1" dirty="0" err="1">
                <a:ea typeface="黑体" panose="02010609060101010101" pitchFamily="49" charset="-122"/>
              </a:rPr>
              <a:t>a</a:t>
            </a:r>
            <a:r>
              <a:rPr lang="en-US" altLang="zh-CN" sz="3000" dirty="0">
                <a:ea typeface="黑体" panose="02010609060101010101" pitchFamily="49" charset="-122"/>
              </a:rPr>
              <a:t>; </a:t>
            </a:r>
            <a:r>
              <a:rPr lang="en-US" altLang="zh-CN" sz="3000" i="1" dirty="0" err="1">
                <a:ea typeface="黑体" panose="02010609060101010101" pitchFamily="49" charset="-122"/>
              </a:rPr>
              <a:t>μ</a:t>
            </a:r>
            <a:r>
              <a:rPr lang="en-US" altLang="zh-CN" sz="3000" baseline="-25000" dirty="0" err="1">
                <a:ea typeface="黑体" panose="02010609060101010101" pitchFamily="49" charset="-122"/>
              </a:rPr>
              <a:t>Qq</a:t>
            </a:r>
            <a:r>
              <a:rPr lang="en-US" altLang="zh-CN" sz="3000" dirty="0">
                <a:ea typeface="黑体" panose="02010609060101010101" pitchFamily="49" charset="-122"/>
              </a:rPr>
              <a:t>=</a:t>
            </a:r>
            <a:r>
              <a:rPr lang="en-US" altLang="zh-CN" sz="3000" i="1" dirty="0" err="1">
                <a:ea typeface="黑体" panose="02010609060101010101" pitchFamily="49" charset="-122"/>
              </a:rPr>
              <a:t>m</a:t>
            </a:r>
            <a:r>
              <a:rPr lang="en-US" altLang="zh-CN" sz="3000" dirty="0" err="1">
                <a:ea typeface="黑体" panose="02010609060101010101" pitchFamily="49" charset="-122"/>
              </a:rPr>
              <a:t>+</a:t>
            </a:r>
            <a:r>
              <a:rPr lang="en-US" altLang="zh-CN" sz="3000" i="1" dirty="0" err="1">
                <a:ea typeface="黑体" panose="02010609060101010101" pitchFamily="49" charset="-122"/>
              </a:rPr>
              <a:t>d</a:t>
            </a:r>
            <a:r>
              <a:rPr lang="en-US" altLang="zh-CN" sz="3000" dirty="0">
                <a:ea typeface="黑体" panose="02010609060101010101" pitchFamily="49" charset="-122"/>
              </a:rPr>
              <a:t>; </a:t>
            </a:r>
            <a:r>
              <a:rPr lang="en-US" altLang="zh-CN" sz="3000" i="1" dirty="0" err="1">
                <a:ea typeface="黑体" panose="02010609060101010101" pitchFamily="49" charset="-122"/>
              </a:rPr>
              <a:t>μ</a:t>
            </a:r>
            <a:r>
              <a:rPr lang="en-US" altLang="zh-CN" sz="3000" baseline="-25000" dirty="0" err="1">
                <a:ea typeface="黑体" panose="02010609060101010101" pitchFamily="49" charset="-122"/>
              </a:rPr>
              <a:t>qq</a:t>
            </a:r>
            <a:r>
              <a:rPr lang="en-US" altLang="zh-CN" sz="3000" dirty="0">
                <a:ea typeface="黑体" panose="02010609060101010101" pitchFamily="49" charset="-122"/>
              </a:rPr>
              <a:t>=</a:t>
            </a:r>
            <a:r>
              <a:rPr lang="en-US" altLang="zh-CN" sz="3000" i="1" dirty="0">
                <a:ea typeface="黑体" panose="02010609060101010101" pitchFamily="49" charset="-122"/>
              </a:rPr>
              <a:t>m</a:t>
            </a:r>
            <a:r>
              <a:rPr lang="en-US" altLang="zh-CN" sz="3000" dirty="0">
                <a:ea typeface="黑体" panose="02010609060101010101" pitchFamily="49" charset="-122"/>
              </a:rPr>
              <a:t>-</a:t>
            </a:r>
            <a:r>
              <a:rPr lang="en-US" altLang="zh-CN" sz="3000" i="1" dirty="0">
                <a:ea typeface="黑体" panose="02010609060101010101" pitchFamily="49" charset="-122"/>
              </a:rPr>
              <a:t>a</a:t>
            </a:r>
            <a:r>
              <a:rPr lang="en-US" altLang="zh-CN" sz="3000" dirty="0">
                <a:ea typeface="黑体" panose="02010609060101010101" pitchFamily="49" charset="-122"/>
              </a:rPr>
              <a:t> </a:t>
            </a:r>
            <a:endParaRPr lang="de-AT" altLang="zh-CN" sz="3000" dirty="0" smtClean="0">
              <a:ea typeface="黑体" panose="02010609060101010101" pitchFamily="49" charset="-122"/>
            </a:endParaRPr>
          </a:p>
          <a:p>
            <a:endParaRPr lang="zh-CN" altLang="zh-CN" sz="3000" dirty="0">
              <a:ea typeface="黑体" panose="02010609060101010101" pitchFamily="49" charset="-122"/>
            </a:endParaRPr>
          </a:p>
        </p:txBody>
      </p:sp>
    </p:spTree>
    <p:extLst>
      <p:ext uri="{BB962C8B-B14F-4D97-AF65-F5344CB8AC3E}">
        <p14:creationId xmlns:p14="http://schemas.microsoft.com/office/powerpoint/2010/main" val="3200027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74638"/>
            <a:ext cx="7272808" cy="706090"/>
          </a:xfrm>
        </p:spPr>
        <p:txBody>
          <a:bodyPr>
            <a:normAutofit/>
          </a:bodyPr>
          <a:lstStyle/>
          <a:p>
            <a:r>
              <a:rPr lang="zh-CN" altLang="en-US" sz="4000" b="1" dirty="0">
                <a:ea typeface="黑体" panose="02010609060101010101" pitchFamily="49" charset="-122"/>
              </a:rPr>
              <a:t>提高</a:t>
            </a:r>
            <a:r>
              <a:rPr lang="en-US" altLang="zh-CN" sz="4000" b="1" dirty="0" smtClean="0">
                <a:ea typeface="黑体" panose="02010609060101010101" pitchFamily="49" charset="-122"/>
              </a:rPr>
              <a:t>QTL</a:t>
            </a:r>
            <a:r>
              <a:rPr lang="zh-CN" altLang="en-US" sz="4000" b="1" dirty="0">
                <a:ea typeface="黑体" panose="02010609060101010101" pitchFamily="49" charset="-122"/>
              </a:rPr>
              <a:t>检测功效</a:t>
            </a:r>
            <a:r>
              <a:rPr lang="zh-CN" altLang="en-US" sz="4000" b="1" dirty="0" smtClean="0">
                <a:ea typeface="黑体" panose="02010609060101010101" pitchFamily="49" charset="-122"/>
              </a:rPr>
              <a:t>的</a:t>
            </a:r>
            <a:r>
              <a:rPr lang="zh-CN" altLang="en-US" sz="4000" b="1" dirty="0">
                <a:ea typeface="黑体" panose="02010609060101010101" pitchFamily="49" charset="-122"/>
              </a:rPr>
              <a:t>途径</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1052736"/>
            <a:ext cx="8496944" cy="5472608"/>
          </a:xfrm>
        </p:spPr>
        <p:txBody>
          <a:bodyPr>
            <a:noAutofit/>
          </a:bodyPr>
          <a:lstStyle/>
          <a:p>
            <a:pPr>
              <a:lnSpc>
                <a:spcPct val="120000"/>
              </a:lnSpc>
            </a:pPr>
            <a:r>
              <a:rPr lang="zh-CN" altLang="zh-CN" sz="2400" dirty="0">
                <a:ea typeface="黑体" panose="02010609060101010101" pitchFamily="49" charset="-122"/>
              </a:rPr>
              <a:t>统计学上提高假设检验的功效有两个主要途径</a:t>
            </a:r>
            <a:r>
              <a:rPr lang="en-US" altLang="zh-CN" sz="2400" dirty="0">
                <a:ea typeface="黑体" panose="02010609060101010101" pitchFamily="49" charset="-122"/>
              </a:rPr>
              <a:t>, </a:t>
            </a:r>
            <a:r>
              <a:rPr lang="zh-CN" altLang="zh-CN" sz="2400" dirty="0">
                <a:ea typeface="黑体" panose="02010609060101010101" pitchFamily="49" charset="-122"/>
              </a:rPr>
              <a:t>即增加样本量和降低误差方差</a:t>
            </a:r>
            <a:r>
              <a:rPr lang="en-US" altLang="zh-CN" sz="2400" dirty="0">
                <a:ea typeface="黑体" panose="02010609060101010101" pitchFamily="49" charset="-122"/>
              </a:rPr>
              <a:t>. </a:t>
            </a:r>
            <a:r>
              <a:rPr lang="zh-CN" altLang="zh-CN" sz="2400" dirty="0" smtClean="0">
                <a:ea typeface="黑体" panose="02010609060101010101" pitchFamily="49" charset="-122"/>
              </a:rPr>
              <a:t>从</a:t>
            </a:r>
            <a:r>
              <a:rPr lang="zh-CN" altLang="zh-CN" sz="2400" dirty="0">
                <a:ea typeface="黑体" panose="02010609060101010101" pitchFamily="49" charset="-122"/>
              </a:rPr>
              <a:t>实际应用的角度来看</a:t>
            </a:r>
            <a:r>
              <a:rPr lang="en-US" altLang="zh-CN" sz="2400" dirty="0">
                <a:ea typeface="黑体" panose="02010609060101010101" pitchFamily="49" charset="-122"/>
              </a:rPr>
              <a:t>, </a:t>
            </a:r>
            <a:r>
              <a:rPr lang="zh-CN" altLang="zh-CN" sz="2400" dirty="0">
                <a:ea typeface="黑体" panose="02010609060101010101" pitchFamily="49" charset="-122"/>
              </a:rPr>
              <a:t>在一个已建成的遗传群体中</a:t>
            </a:r>
            <a:r>
              <a:rPr lang="en-US" altLang="zh-CN" sz="2400" dirty="0">
                <a:ea typeface="黑体" panose="02010609060101010101" pitchFamily="49" charset="-122"/>
              </a:rPr>
              <a:t>, </a:t>
            </a:r>
            <a:r>
              <a:rPr lang="zh-CN" altLang="zh-CN" sz="2400" dirty="0">
                <a:ea typeface="黑体" panose="02010609060101010101" pitchFamily="49" charset="-122"/>
              </a:rPr>
              <a:t>一般难以再增加群体中的个体或家系数量</a:t>
            </a:r>
            <a:r>
              <a:rPr lang="en-US" altLang="zh-CN" sz="2400" dirty="0">
                <a:ea typeface="黑体" panose="02010609060101010101" pitchFamily="49" charset="-122"/>
              </a:rPr>
              <a:t>. </a:t>
            </a:r>
            <a:r>
              <a:rPr lang="zh-CN" altLang="zh-CN" sz="2400" dirty="0">
                <a:ea typeface="黑体" panose="02010609060101010101" pitchFamily="49" charset="-122"/>
              </a:rPr>
              <a:t>重复试验可以有效降低基因型平均表现中的误差方差</a:t>
            </a:r>
            <a:r>
              <a:rPr lang="en-US" altLang="zh-CN" sz="2400" dirty="0">
                <a:ea typeface="黑体" panose="02010609060101010101" pitchFamily="49" charset="-122"/>
              </a:rPr>
              <a:t>, </a:t>
            </a:r>
            <a:r>
              <a:rPr lang="zh-CN" altLang="zh-CN" sz="2400" dirty="0">
                <a:ea typeface="黑体" panose="02010609060101010101" pitchFamily="49" charset="-122"/>
              </a:rPr>
              <a:t>提高基因型平均表现的广义遗传力</a:t>
            </a:r>
            <a:r>
              <a:rPr lang="en-US" altLang="zh-CN" sz="2400" dirty="0">
                <a:ea typeface="黑体" panose="02010609060101010101" pitchFamily="49" charset="-122"/>
              </a:rPr>
              <a:t>, </a:t>
            </a:r>
            <a:r>
              <a:rPr lang="zh-CN" altLang="zh-CN" sz="2400" dirty="0">
                <a:ea typeface="黑体" panose="02010609060101010101" pitchFamily="49" charset="-122"/>
              </a:rPr>
              <a:t>进而提高</a:t>
            </a:r>
            <a:r>
              <a:rPr lang="en-US" altLang="zh-CN" sz="2400" dirty="0">
                <a:ea typeface="黑体" panose="02010609060101010101" pitchFamily="49" charset="-122"/>
              </a:rPr>
              <a:t>QTL</a:t>
            </a:r>
            <a:r>
              <a:rPr lang="zh-CN" altLang="zh-CN" sz="2400" dirty="0">
                <a:ea typeface="黑体" panose="02010609060101010101" pitchFamily="49" charset="-122"/>
              </a:rPr>
              <a:t>的检测功效</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pPr>
              <a:lnSpc>
                <a:spcPct val="120000"/>
              </a:lnSpc>
            </a:pPr>
            <a:r>
              <a:rPr lang="zh-CN" altLang="zh-CN" sz="2400" dirty="0" smtClean="0">
                <a:ea typeface="黑体" panose="02010609060101010101" pitchFamily="49" charset="-122"/>
              </a:rPr>
              <a:t>在</a:t>
            </a:r>
            <a:r>
              <a:rPr lang="zh-CN" altLang="zh-CN" sz="2400" dirty="0">
                <a:ea typeface="黑体" panose="02010609060101010101" pitchFamily="49" charset="-122"/>
              </a:rPr>
              <a:t>基因型鉴定方面</a:t>
            </a:r>
            <a:r>
              <a:rPr lang="en-US" altLang="zh-CN" sz="2400" dirty="0">
                <a:ea typeface="黑体" panose="02010609060101010101" pitchFamily="49" charset="-122"/>
              </a:rPr>
              <a:t>, </a:t>
            </a:r>
            <a:r>
              <a:rPr lang="zh-CN" altLang="zh-CN" sz="2400" dirty="0">
                <a:ea typeface="黑体" panose="02010609060101010101" pitchFamily="49" charset="-122"/>
              </a:rPr>
              <a:t>过去一般只用几十个</a:t>
            </a:r>
            <a:r>
              <a:rPr lang="en-US" altLang="zh-CN" sz="2400" dirty="0">
                <a:ea typeface="黑体" panose="02010609060101010101" pitchFamily="49" charset="-122"/>
              </a:rPr>
              <a:t>RFLP</a:t>
            </a:r>
            <a:r>
              <a:rPr lang="zh-CN" altLang="zh-CN" sz="2400" dirty="0">
                <a:ea typeface="黑体" panose="02010609060101010101" pitchFamily="49" charset="-122"/>
              </a:rPr>
              <a:t>标记或数百个</a:t>
            </a:r>
            <a:r>
              <a:rPr lang="en-US" altLang="zh-CN" sz="2400" dirty="0">
                <a:ea typeface="黑体" panose="02010609060101010101" pitchFamily="49" charset="-122"/>
              </a:rPr>
              <a:t>SSR</a:t>
            </a:r>
            <a:r>
              <a:rPr lang="zh-CN" altLang="zh-CN" sz="2400" dirty="0">
                <a:ea typeface="黑体" panose="02010609060101010101" pitchFamily="49" charset="-122"/>
              </a:rPr>
              <a:t>标记</a:t>
            </a:r>
            <a:r>
              <a:rPr lang="en-US" altLang="zh-CN" sz="2400" dirty="0">
                <a:ea typeface="黑体" panose="02010609060101010101" pitchFamily="49" charset="-122"/>
              </a:rPr>
              <a:t>, </a:t>
            </a:r>
            <a:r>
              <a:rPr lang="zh-CN" altLang="zh-CN" sz="2400" dirty="0">
                <a:ea typeface="黑体" panose="02010609060101010101" pitchFamily="49" charset="-122"/>
              </a:rPr>
              <a:t>开展一个遗传群体的基因型鉴定工作</a:t>
            </a:r>
            <a:r>
              <a:rPr lang="en-US" altLang="zh-CN" sz="2400" dirty="0">
                <a:ea typeface="黑体" panose="02010609060101010101" pitchFamily="49" charset="-122"/>
              </a:rPr>
              <a:t>. </a:t>
            </a:r>
            <a:r>
              <a:rPr lang="zh-CN" altLang="zh-CN" sz="2400" dirty="0">
                <a:ea typeface="黑体" panose="02010609060101010101" pitchFamily="49" charset="-122"/>
              </a:rPr>
              <a:t>随着分子标记技术的发展</a:t>
            </a:r>
            <a:r>
              <a:rPr lang="en-US" altLang="zh-CN" sz="2400" dirty="0">
                <a:ea typeface="黑体" panose="02010609060101010101" pitchFamily="49" charset="-122"/>
              </a:rPr>
              <a:t>, </a:t>
            </a:r>
            <a:r>
              <a:rPr lang="zh-CN" altLang="zh-CN" sz="2400" dirty="0">
                <a:ea typeface="黑体" panose="02010609060101010101" pitchFamily="49" charset="-122"/>
              </a:rPr>
              <a:t>现在已经能用上万甚至更多的</a:t>
            </a:r>
            <a:r>
              <a:rPr lang="en-US" altLang="zh-CN" sz="2400" dirty="0">
                <a:ea typeface="黑体" panose="02010609060101010101" pitchFamily="49" charset="-122"/>
              </a:rPr>
              <a:t>SNP</a:t>
            </a:r>
            <a:r>
              <a:rPr lang="zh-CN" altLang="zh-CN" sz="2400" dirty="0">
                <a:ea typeface="黑体" panose="02010609060101010101" pitchFamily="49" charset="-122"/>
              </a:rPr>
              <a:t>标记开展基因型鉴定</a:t>
            </a:r>
            <a:r>
              <a:rPr lang="en-US" altLang="zh-CN" sz="2400" dirty="0">
                <a:ea typeface="黑体" panose="02010609060101010101" pitchFamily="49" charset="-122"/>
              </a:rPr>
              <a:t>. </a:t>
            </a:r>
            <a:r>
              <a:rPr lang="zh-CN" altLang="zh-CN" sz="2400" dirty="0">
                <a:ea typeface="黑体" panose="02010609060101010101" pitchFamily="49" charset="-122"/>
              </a:rPr>
              <a:t>因此</a:t>
            </a:r>
            <a:r>
              <a:rPr lang="en-US" altLang="zh-CN" sz="2400" dirty="0">
                <a:ea typeface="黑体" panose="02010609060101010101" pitchFamily="49" charset="-122"/>
              </a:rPr>
              <a:t>, </a:t>
            </a:r>
            <a:r>
              <a:rPr lang="zh-CN" altLang="zh-CN" sz="2400" dirty="0">
                <a:ea typeface="黑体" panose="02010609060101010101" pitchFamily="49" charset="-122"/>
              </a:rPr>
              <a:t>人们自然关心是否可以通过加密标记的方式来更准确地定位</a:t>
            </a:r>
            <a:r>
              <a:rPr lang="en-US" altLang="zh-CN" sz="2400" dirty="0" smtClean="0">
                <a:ea typeface="黑体" panose="02010609060101010101" pitchFamily="49" charset="-122"/>
              </a:rPr>
              <a:t>QTL. </a:t>
            </a:r>
            <a:r>
              <a:rPr lang="zh-CN" altLang="zh-CN" sz="2400" dirty="0" smtClean="0">
                <a:ea typeface="黑体" panose="02010609060101010101" pitchFamily="49" charset="-122"/>
              </a:rPr>
              <a:t>在关联</a:t>
            </a:r>
            <a:r>
              <a:rPr lang="zh-CN" altLang="zh-CN" sz="2400" dirty="0">
                <a:ea typeface="黑体" panose="02010609060101010101" pitchFamily="49" charset="-122"/>
              </a:rPr>
              <a:t>分析中</a:t>
            </a:r>
            <a:r>
              <a:rPr lang="en-US" altLang="zh-CN" sz="2400" dirty="0">
                <a:ea typeface="黑体" panose="02010609060101010101" pitchFamily="49" charset="-122"/>
              </a:rPr>
              <a:t>, </a:t>
            </a:r>
            <a:r>
              <a:rPr lang="zh-CN" altLang="zh-CN" sz="2400" dirty="0">
                <a:ea typeface="黑体" panose="02010609060101010101" pitchFamily="49" charset="-122"/>
              </a:rPr>
              <a:t>越多的标记</a:t>
            </a:r>
            <a:r>
              <a:rPr lang="en-US" altLang="zh-CN" sz="2400" dirty="0">
                <a:ea typeface="黑体" panose="02010609060101010101" pitchFamily="49" charset="-122"/>
              </a:rPr>
              <a:t>, </a:t>
            </a:r>
            <a:r>
              <a:rPr lang="zh-CN" altLang="zh-CN" sz="2400" dirty="0">
                <a:ea typeface="黑体" panose="02010609060101010101" pitchFamily="49" charset="-122"/>
              </a:rPr>
              <a:t>越有利于检测群体中的剩余连锁不平衡</a:t>
            </a:r>
            <a:r>
              <a:rPr lang="en-US" altLang="zh-CN" sz="2400" dirty="0">
                <a:ea typeface="黑体" panose="02010609060101010101" pitchFamily="49" charset="-122"/>
              </a:rPr>
              <a:t>. </a:t>
            </a:r>
            <a:r>
              <a:rPr lang="zh-CN" altLang="zh-CN" sz="2400" dirty="0">
                <a:ea typeface="黑体" panose="02010609060101010101" pitchFamily="49" charset="-122"/>
              </a:rPr>
              <a:t>加密标记会提高关联分析的</a:t>
            </a:r>
            <a:r>
              <a:rPr lang="en-US" altLang="zh-CN" sz="2400" dirty="0">
                <a:ea typeface="黑体" panose="02010609060101010101" pitchFamily="49" charset="-122"/>
              </a:rPr>
              <a:t>QTL</a:t>
            </a:r>
            <a:r>
              <a:rPr lang="zh-CN" altLang="zh-CN" sz="2400" dirty="0">
                <a:ea typeface="黑体" panose="02010609060101010101" pitchFamily="49" charset="-122"/>
              </a:rPr>
              <a:t>检测效率</a:t>
            </a:r>
            <a:r>
              <a:rPr lang="en-US" altLang="zh-CN" sz="2400" dirty="0">
                <a:ea typeface="黑体" panose="02010609060101010101" pitchFamily="49" charset="-122"/>
              </a:rPr>
              <a:t>. </a:t>
            </a:r>
            <a:r>
              <a:rPr lang="zh-CN" altLang="zh-CN" sz="2400" dirty="0">
                <a:ea typeface="黑体" panose="02010609060101010101" pitchFamily="49" charset="-122"/>
              </a:rPr>
              <a:t>这一节介绍加密标记对连锁分析</a:t>
            </a:r>
            <a:r>
              <a:rPr lang="en-US" altLang="zh-CN" sz="2400" dirty="0">
                <a:ea typeface="黑体" panose="02010609060101010101" pitchFamily="49" charset="-122"/>
              </a:rPr>
              <a:t>QTL</a:t>
            </a:r>
            <a:r>
              <a:rPr lang="zh-CN" altLang="zh-CN" sz="2400" dirty="0">
                <a:ea typeface="黑体" panose="02010609060101010101" pitchFamily="49" charset="-122"/>
              </a:rPr>
              <a:t>检测的影响</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1769315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74638"/>
            <a:ext cx="7272808" cy="706090"/>
          </a:xfrm>
        </p:spPr>
        <p:txBody>
          <a:bodyPr>
            <a:normAutofit/>
          </a:bodyPr>
          <a:lstStyle/>
          <a:p>
            <a:r>
              <a:rPr lang="zh-CN" altLang="zh-CN" sz="4000" b="1" dirty="0">
                <a:latin typeface="+mn-lt"/>
                <a:ea typeface="黑体" panose="02010609060101010101" pitchFamily="49" charset="-122"/>
              </a:rPr>
              <a:t>加密标记对单个</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检测的影响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1124744"/>
            <a:ext cx="8496944" cy="5400600"/>
          </a:xfrm>
        </p:spPr>
        <p:txBody>
          <a:bodyPr>
            <a:noAutofit/>
          </a:bodyPr>
          <a:lstStyle/>
          <a:p>
            <a:pPr>
              <a:lnSpc>
                <a:spcPct val="120000"/>
              </a:lnSpc>
            </a:pPr>
            <a:r>
              <a:rPr lang="zh-CN" altLang="zh-CN" sz="2600" dirty="0">
                <a:ea typeface="黑体" panose="02010609060101010101" pitchFamily="49" charset="-122"/>
              </a:rPr>
              <a:t>模拟三种标记密度</a:t>
            </a:r>
            <a:r>
              <a:rPr lang="en-US" altLang="zh-CN" sz="2600" dirty="0">
                <a:ea typeface="黑体" panose="02010609060101010101" pitchFamily="49" charset="-122"/>
              </a:rPr>
              <a:t>, </a:t>
            </a:r>
            <a:r>
              <a:rPr lang="zh-CN" altLang="zh-CN" sz="2600" dirty="0">
                <a:ea typeface="黑体" panose="02010609060101010101" pitchFamily="49" charset="-122"/>
              </a:rPr>
              <a:t>即</a:t>
            </a:r>
            <a:r>
              <a:rPr lang="en-US" altLang="zh-CN" sz="2600" dirty="0">
                <a:ea typeface="黑体" panose="02010609060101010101" pitchFamily="49" charset="-122"/>
              </a:rPr>
              <a:t>5, 10</a:t>
            </a:r>
            <a:r>
              <a:rPr lang="zh-CN" altLang="zh-CN" sz="2600" dirty="0">
                <a:ea typeface="黑体" panose="02010609060101010101" pitchFamily="49" charset="-122"/>
              </a:rPr>
              <a:t>和</a:t>
            </a:r>
            <a:r>
              <a:rPr lang="en-US" altLang="zh-CN" sz="2600" dirty="0">
                <a:ea typeface="黑体" panose="02010609060101010101" pitchFamily="49" charset="-122"/>
              </a:rPr>
              <a:t>20cM, 10</a:t>
            </a:r>
            <a:r>
              <a:rPr lang="zh-CN" altLang="zh-CN" sz="2600" dirty="0">
                <a:ea typeface="黑体" panose="02010609060101010101" pitchFamily="49" charset="-122"/>
              </a:rPr>
              <a:t>条染色体</a:t>
            </a:r>
            <a:r>
              <a:rPr lang="en-US" altLang="zh-CN" sz="2600" dirty="0">
                <a:ea typeface="黑体" panose="02010609060101010101" pitchFamily="49" charset="-122"/>
              </a:rPr>
              <a:t>, </a:t>
            </a:r>
            <a:r>
              <a:rPr lang="zh-CN" altLang="zh-CN" sz="2600" dirty="0">
                <a:ea typeface="黑体" panose="02010609060101010101" pitchFamily="49" charset="-122"/>
              </a:rPr>
              <a:t>长度均为</a:t>
            </a:r>
            <a:r>
              <a:rPr lang="en-US" altLang="zh-CN" sz="2600" dirty="0">
                <a:ea typeface="黑体" panose="02010609060101010101" pitchFamily="49" charset="-122"/>
              </a:rPr>
              <a:t>160cM. </a:t>
            </a:r>
            <a:r>
              <a:rPr lang="zh-CN" altLang="zh-CN" sz="2600" dirty="0">
                <a:ea typeface="黑体" panose="02010609060101010101" pitchFamily="49" charset="-122"/>
              </a:rPr>
              <a:t>因此</a:t>
            </a:r>
            <a:r>
              <a:rPr lang="en-US" altLang="zh-CN" sz="2600" dirty="0">
                <a:ea typeface="黑体" panose="02010609060101010101" pitchFamily="49" charset="-122"/>
              </a:rPr>
              <a:t>, </a:t>
            </a:r>
            <a:r>
              <a:rPr lang="zh-CN" altLang="zh-CN" sz="2600" dirty="0">
                <a:ea typeface="黑体" panose="02010609060101010101" pitchFamily="49" charset="-122"/>
              </a:rPr>
              <a:t>三种标记密度需要总的标记数分别为</a:t>
            </a:r>
            <a:r>
              <a:rPr lang="en-US" altLang="zh-CN" sz="2600" dirty="0">
                <a:ea typeface="黑体" panose="02010609060101010101" pitchFamily="49" charset="-122"/>
              </a:rPr>
              <a:t>330, 170</a:t>
            </a:r>
            <a:r>
              <a:rPr lang="zh-CN" altLang="zh-CN" sz="2600" dirty="0">
                <a:ea typeface="黑体" panose="02010609060101010101" pitchFamily="49" charset="-122"/>
              </a:rPr>
              <a:t>和</a:t>
            </a:r>
            <a:r>
              <a:rPr lang="en-US" altLang="zh-CN" sz="2600" dirty="0">
                <a:ea typeface="黑体" panose="02010609060101010101" pitchFamily="49" charset="-122"/>
              </a:rPr>
              <a:t>90. QTL</a:t>
            </a:r>
            <a:r>
              <a:rPr lang="zh-CN" altLang="zh-CN" sz="2600" dirty="0">
                <a:ea typeface="黑体" panose="02010609060101010101" pitchFamily="49" charset="-122"/>
              </a:rPr>
              <a:t>具有不同的效应</a:t>
            </a:r>
            <a:r>
              <a:rPr lang="en-US" altLang="zh-CN" sz="2600" dirty="0">
                <a:ea typeface="黑体" panose="02010609060101010101" pitchFamily="49" charset="-122"/>
              </a:rPr>
              <a:t>, PVE</a:t>
            </a:r>
            <a:r>
              <a:rPr lang="zh-CN" altLang="zh-CN" sz="2600" dirty="0">
                <a:ea typeface="黑体" panose="02010609060101010101" pitchFamily="49" charset="-122"/>
              </a:rPr>
              <a:t>设置了</a:t>
            </a:r>
            <a:r>
              <a:rPr lang="en-US" altLang="zh-CN" sz="2600" dirty="0">
                <a:ea typeface="黑体" panose="02010609060101010101" pitchFamily="49" charset="-122"/>
              </a:rPr>
              <a:t>1%, 2%, 3%, 4%, 5%, 10%, 20%</a:t>
            </a:r>
            <a:r>
              <a:rPr lang="zh-CN" altLang="zh-CN" sz="2600" dirty="0">
                <a:ea typeface="黑体" panose="02010609060101010101" pitchFamily="49" charset="-122"/>
              </a:rPr>
              <a:t>和</a:t>
            </a:r>
            <a:r>
              <a:rPr lang="en-US" altLang="zh-CN" sz="2600" dirty="0">
                <a:ea typeface="黑体" panose="02010609060101010101" pitchFamily="49" charset="-122"/>
              </a:rPr>
              <a:t>30%</a:t>
            </a:r>
            <a:r>
              <a:rPr lang="zh-CN" altLang="zh-CN" sz="2600" dirty="0">
                <a:ea typeface="黑体" panose="02010609060101010101" pitchFamily="49" charset="-122"/>
              </a:rPr>
              <a:t>八种水平</a:t>
            </a:r>
            <a:r>
              <a:rPr lang="en-US" altLang="zh-CN" sz="2600" dirty="0">
                <a:ea typeface="黑体" panose="02010609060101010101" pitchFamily="49" charset="-122"/>
              </a:rPr>
              <a:t>. </a:t>
            </a:r>
            <a:r>
              <a:rPr lang="zh-CN" altLang="zh-CN" sz="2600" dirty="0">
                <a:ea typeface="黑体" panose="02010609060101010101" pitchFamily="49" charset="-122"/>
              </a:rPr>
              <a:t>这些</a:t>
            </a:r>
            <a:r>
              <a:rPr lang="en-US" altLang="zh-CN" sz="2600" dirty="0">
                <a:ea typeface="黑体" panose="02010609060101010101" pitchFamily="49" charset="-122"/>
              </a:rPr>
              <a:t>QTL</a:t>
            </a:r>
            <a:r>
              <a:rPr lang="zh-CN" altLang="zh-CN" sz="2600" dirty="0">
                <a:ea typeface="黑体" panose="02010609060101010101" pitchFamily="49" charset="-122"/>
              </a:rPr>
              <a:t>位于</a:t>
            </a:r>
            <a:r>
              <a:rPr lang="en-US" altLang="zh-CN" sz="2600" dirty="0">
                <a:ea typeface="黑体" panose="02010609060101010101" pitchFamily="49" charset="-122"/>
              </a:rPr>
              <a:t>8</a:t>
            </a:r>
            <a:r>
              <a:rPr lang="zh-CN" altLang="zh-CN" sz="2600" dirty="0">
                <a:ea typeface="黑体" panose="02010609060101010101" pitchFamily="49" charset="-122"/>
              </a:rPr>
              <a:t>条不同的染色体的</a:t>
            </a:r>
            <a:r>
              <a:rPr lang="en-US" altLang="zh-CN" sz="2600" dirty="0">
                <a:ea typeface="黑体" panose="02010609060101010101" pitchFamily="49" charset="-122"/>
              </a:rPr>
              <a:t>22cM</a:t>
            </a:r>
            <a:r>
              <a:rPr lang="zh-CN" altLang="zh-CN" sz="2600" dirty="0">
                <a:ea typeface="黑体" panose="02010609060101010101" pitchFamily="49" charset="-122"/>
              </a:rPr>
              <a:t>处</a:t>
            </a:r>
            <a:r>
              <a:rPr lang="en-US" altLang="zh-CN" sz="2600" dirty="0">
                <a:ea typeface="黑体" panose="02010609060101010101" pitchFamily="49" charset="-122"/>
              </a:rPr>
              <a:t>, </a:t>
            </a:r>
            <a:r>
              <a:rPr lang="zh-CN" altLang="zh-CN" sz="2600" dirty="0">
                <a:ea typeface="黑体" panose="02010609060101010101" pitchFamily="49" charset="-122"/>
              </a:rPr>
              <a:t>即不考虑</a:t>
            </a:r>
            <a:r>
              <a:rPr lang="en-US" altLang="zh-CN" sz="2600" dirty="0">
                <a:ea typeface="黑体" panose="02010609060101010101" pitchFamily="49" charset="-122"/>
              </a:rPr>
              <a:t>QTL</a:t>
            </a:r>
            <a:r>
              <a:rPr lang="zh-CN" altLang="zh-CN" sz="2600" dirty="0">
                <a:ea typeface="黑体" panose="02010609060101010101" pitchFamily="49" charset="-122"/>
              </a:rPr>
              <a:t>之间的连锁</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pPr>
              <a:lnSpc>
                <a:spcPct val="120000"/>
              </a:lnSpc>
            </a:pPr>
            <a:r>
              <a:rPr lang="zh-CN" altLang="zh-CN" sz="2600" dirty="0" smtClean="0">
                <a:ea typeface="黑体" panose="02010609060101010101" pitchFamily="49" charset="-122"/>
              </a:rPr>
              <a:t>模拟</a:t>
            </a:r>
            <a:r>
              <a:rPr lang="zh-CN" altLang="zh-CN" sz="2600" dirty="0">
                <a:ea typeface="黑体" panose="02010609060101010101" pitchFamily="49" charset="-122"/>
              </a:rPr>
              <a:t>群体为</a:t>
            </a:r>
            <a:r>
              <a:rPr lang="en-US" altLang="zh-CN" sz="2600" dirty="0">
                <a:ea typeface="黑体" panose="02010609060101010101" pitchFamily="49" charset="-122"/>
              </a:rPr>
              <a:t>RIL, </a:t>
            </a:r>
            <a:r>
              <a:rPr lang="zh-CN" altLang="zh-CN" sz="2600" dirty="0">
                <a:ea typeface="黑体" panose="02010609060101010101" pitchFamily="49" charset="-122"/>
              </a:rPr>
              <a:t>群体大小从</a:t>
            </a:r>
            <a:r>
              <a:rPr lang="en-US" altLang="zh-CN" sz="2600" dirty="0">
                <a:ea typeface="黑体" panose="02010609060101010101" pitchFamily="49" charset="-122"/>
              </a:rPr>
              <a:t>20</a:t>
            </a:r>
            <a:r>
              <a:rPr lang="zh-CN" altLang="zh-CN" sz="2600" dirty="0">
                <a:ea typeface="黑体" panose="02010609060101010101" pitchFamily="49" charset="-122"/>
              </a:rPr>
              <a:t>到</a:t>
            </a:r>
            <a:r>
              <a:rPr lang="en-US" altLang="zh-CN" sz="2600" dirty="0">
                <a:ea typeface="黑体" panose="02010609060101010101" pitchFamily="49" charset="-122"/>
              </a:rPr>
              <a:t>500, </a:t>
            </a:r>
            <a:r>
              <a:rPr lang="zh-CN" altLang="zh-CN" sz="2600" dirty="0">
                <a:ea typeface="黑体" panose="02010609060101010101" pitchFamily="49" charset="-122"/>
              </a:rPr>
              <a:t>间隔为</a:t>
            </a:r>
            <a:r>
              <a:rPr lang="en-US" altLang="zh-CN" sz="2600" dirty="0">
                <a:ea typeface="黑体" panose="02010609060101010101" pitchFamily="49" charset="-122"/>
              </a:rPr>
              <a:t>20. </a:t>
            </a:r>
            <a:r>
              <a:rPr lang="zh-CN" altLang="zh-CN" sz="2600" dirty="0">
                <a:ea typeface="黑体" panose="02010609060101010101" pitchFamily="49" charset="-122"/>
              </a:rPr>
              <a:t>功效统计的支撑区间长度为</a:t>
            </a:r>
            <a:r>
              <a:rPr lang="en-US" altLang="zh-CN" sz="2600" dirty="0">
                <a:ea typeface="黑体" panose="02010609060101010101" pitchFamily="49" charset="-122"/>
              </a:rPr>
              <a:t>10cM, </a:t>
            </a:r>
            <a:r>
              <a:rPr lang="zh-CN" altLang="zh-CN" sz="2600" dirty="0">
                <a:ea typeface="黑体" panose="02010609060101010101" pitchFamily="49" charset="-122"/>
              </a:rPr>
              <a:t>即功效统计时仅考虑区间</a:t>
            </a:r>
            <a:r>
              <a:rPr lang="en-US" altLang="zh-CN" sz="2600" dirty="0">
                <a:ea typeface="黑体" panose="02010609060101010101" pitchFamily="49" charset="-122"/>
              </a:rPr>
              <a:t>17~27cM</a:t>
            </a:r>
            <a:r>
              <a:rPr lang="zh-CN" altLang="zh-CN" sz="2600" dirty="0">
                <a:ea typeface="黑体" panose="02010609060101010101" pitchFamily="49" charset="-122"/>
              </a:rPr>
              <a:t>上检测到的</a:t>
            </a:r>
            <a:r>
              <a:rPr lang="en-US" altLang="zh-CN" sz="2600" dirty="0">
                <a:ea typeface="黑体" panose="02010609060101010101" pitchFamily="49" charset="-122"/>
              </a:rPr>
              <a:t>QTL, </a:t>
            </a:r>
            <a:r>
              <a:rPr lang="zh-CN" altLang="zh-CN" sz="2600" dirty="0">
                <a:ea typeface="黑体" panose="02010609060101010101" pitchFamily="49" charset="-122"/>
              </a:rPr>
              <a:t>该区间之外的</a:t>
            </a:r>
            <a:r>
              <a:rPr lang="en-US" altLang="zh-CN" sz="2600" dirty="0">
                <a:ea typeface="黑体" panose="02010609060101010101" pitchFamily="49" charset="-122"/>
              </a:rPr>
              <a:t>QTL</a:t>
            </a:r>
            <a:r>
              <a:rPr lang="zh-CN" altLang="zh-CN" sz="2600" dirty="0">
                <a:ea typeface="黑体" panose="02010609060101010101" pitchFamily="49" charset="-122"/>
              </a:rPr>
              <a:t>统计为假阳性</a:t>
            </a:r>
            <a:r>
              <a:rPr lang="en-US" altLang="zh-CN" sz="2600" dirty="0">
                <a:ea typeface="黑体" panose="02010609060101010101" pitchFamily="49" charset="-122"/>
              </a:rPr>
              <a:t>. </a:t>
            </a:r>
            <a:r>
              <a:rPr lang="zh-CN" altLang="zh-CN" sz="2600" dirty="0">
                <a:ea typeface="黑体" panose="02010609060101010101" pitchFamily="49" charset="-122"/>
              </a:rPr>
              <a:t>每个</a:t>
            </a:r>
            <a:r>
              <a:rPr lang="en-US" altLang="zh-CN" sz="2600" dirty="0">
                <a:ea typeface="黑体" panose="02010609060101010101" pitchFamily="49" charset="-122"/>
              </a:rPr>
              <a:t>QTL</a:t>
            </a:r>
            <a:r>
              <a:rPr lang="zh-CN" altLang="zh-CN" sz="2600" dirty="0">
                <a:ea typeface="黑体" panose="02010609060101010101" pitchFamily="49" charset="-122"/>
              </a:rPr>
              <a:t>效应</a:t>
            </a:r>
            <a:r>
              <a:rPr lang="en-US" altLang="zh-CN" sz="2600" dirty="0">
                <a:ea typeface="黑体" panose="02010609060101010101" pitchFamily="49" charset="-122"/>
              </a:rPr>
              <a:t>, </a:t>
            </a:r>
            <a:r>
              <a:rPr lang="zh-CN" altLang="zh-CN" sz="2600" dirty="0">
                <a:ea typeface="黑体" panose="02010609060101010101" pitchFamily="49" charset="-122"/>
              </a:rPr>
              <a:t>每个标记密度</a:t>
            </a:r>
            <a:r>
              <a:rPr lang="en-US" altLang="zh-CN" sz="2600" dirty="0">
                <a:ea typeface="黑体" panose="02010609060101010101" pitchFamily="49" charset="-122"/>
              </a:rPr>
              <a:t>, </a:t>
            </a:r>
            <a:r>
              <a:rPr lang="zh-CN" altLang="zh-CN" sz="2600" dirty="0">
                <a:ea typeface="黑体" panose="02010609060101010101" pitchFamily="49" charset="-122"/>
              </a:rPr>
              <a:t>每个群体大小</a:t>
            </a:r>
            <a:r>
              <a:rPr lang="en-US" altLang="zh-CN" sz="2600" dirty="0">
                <a:ea typeface="黑体" panose="02010609060101010101" pitchFamily="49" charset="-122"/>
              </a:rPr>
              <a:t>, </a:t>
            </a:r>
            <a:r>
              <a:rPr lang="zh-CN" altLang="zh-CN" sz="2600" dirty="0">
                <a:ea typeface="黑体" panose="02010609060101010101" pitchFamily="49" charset="-122"/>
              </a:rPr>
              <a:t>模拟次数为</a:t>
            </a:r>
            <a:r>
              <a:rPr lang="en-US" altLang="zh-CN" sz="2600" dirty="0">
                <a:ea typeface="黑体" panose="02010609060101010101" pitchFamily="49" charset="-122"/>
              </a:rPr>
              <a:t>1000 (Li et al., 2010). </a:t>
            </a:r>
            <a:endParaRPr lang="zh-CN" altLang="zh-CN" sz="2600" dirty="0">
              <a:ea typeface="黑体" panose="02010609060101010101" pitchFamily="49" charset="-122"/>
            </a:endParaRPr>
          </a:p>
        </p:txBody>
      </p:sp>
    </p:spTree>
    <p:extLst>
      <p:ext uri="{BB962C8B-B14F-4D97-AF65-F5344CB8AC3E}">
        <p14:creationId xmlns:p14="http://schemas.microsoft.com/office/powerpoint/2010/main" val="529346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74638"/>
            <a:ext cx="7992888" cy="706090"/>
          </a:xfrm>
        </p:spPr>
        <p:txBody>
          <a:bodyPr>
            <a:noAutofit/>
          </a:bodyPr>
          <a:lstStyle/>
          <a:p>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检测功效与标记密度和群体大小的关系</a:t>
            </a:r>
            <a:endParaRPr lang="zh-CN" altLang="en-US" sz="32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268760"/>
            <a:ext cx="8928992" cy="3888432"/>
          </a:xfrm>
          <a:prstGeom prst="rect">
            <a:avLst/>
          </a:prstGeom>
          <a:noFill/>
          <a:ln>
            <a:noFill/>
          </a:ln>
        </p:spPr>
      </p:pic>
    </p:spTree>
    <p:extLst>
      <p:ext uri="{BB962C8B-B14F-4D97-AF65-F5344CB8AC3E}">
        <p14:creationId xmlns:p14="http://schemas.microsoft.com/office/powerpoint/2010/main" val="908671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74638"/>
            <a:ext cx="7560840" cy="634082"/>
          </a:xfrm>
        </p:spPr>
        <p:txBody>
          <a:bodyPr>
            <a:normAutofit fontScale="90000"/>
          </a:bodyPr>
          <a:lstStyle/>
          <a:p>
            <a:r>
              <a:rPr lang="zh-CN" altLang="zh-CN" sz="4000" b="1" dirty="0">
                <a:latin typeface="+mn-lt"/>
                <a:ea typeface="黑体" panose="02010609060101010101" pitchFamily="49" charset="-122"/>
              </a:rPr>
              <a:t>加密标记对单个</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检测的影响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980728"/>
            <a:ext cx="8496944" cy="5616624"/>
          </a:xfrm>
        </p:spPr>
        <p:txBody>
          <a:bodyPr>
            <a:noAutofit/>
          </a:bodyPr>
          <a:lstStyle/>
          <a:p>
            <a:r>
              <a:rPr lang="zh-CN" altLang="zh-CN" sz="2400" dirty="0">
                <a:ea typeface="黑体" panose="02010609060101010101" pitchFamily="49" charset="-122"/>
              </a:rPr>
              <a:t>当标记数由密度为</a:t>
            </a:r>
            <a:r>
              <a:rPr lang="en-US" altLang="zh-CN" sz="2400" dirty="0">
                <a:ea typeface="黑体" panose="02010609060101010101" pitchFamily="49" charset="-122"/>
              </a:rPr>
              <a:t>10cM</a:t>
            </a:r>
            <a:r>
              <a:rPr lang="zh-CN" altLang="zh-CN" sz="2400" dirty="0">
                <a:ea typeface="黑体" panose="02010609060101010101" pitchFamily="49" charset="-122"/>
              </a:rPr>
              <a:t>时的</a:t>
            </a:r>
            <a:r>
              <a:rPr lang="en-US" altLang="zh-CN" sz="2400" dirty="0">
                <a:ea typeface="黑体" panose="02010609060101010101" pitchFamily="49" charset="-122"/>
              </a:rPr>
              <a:t>170</a:t>
            </a:r>
            <a:r>
              <a:rPr lang="zh-CN" altLang="zh-CN" sz="2400" dirty="0">
                <a:ea typeface="黑体" panose="02010609060101010101" pitchFamily="49" charset="-122"/>
              </a:rPr>
              <a:t>个减少到密度为</a:t>
            </a:r>
            <a:r>
              <a:rPr lang="en-US" altLang="zh-CN" sz="2400" dirty="0">
                <a:ea typeface="黑体" panose="02010609060101010101" pitchFamily="49" charset="-122"/>
              </a:rPr>
              <a:t>20cM</a:t>
            </a:r>
            <a:r>
              <a:rPr lang="zh-CN" altLang="zh-CN" sz="2400" dirty="0">
                <a:ea typeface="黑体" panose="02010609060101010101" pitchFamily="49" charset="-122"/>
              </a:rPr>
              <a:t>时的</a:t>
            </a:r>
            <a:r>
              <a:rPr lang="en-US" altLang="zh-CN" sz="2400" dirty="0">
                <a:ea typeface="黑体" panose="02010609060101010101" pitchFamily="49" charset="-122"/>
              </a:rPr>
              <a:t>90</a:t>
            </a:r>
            <a:r>
              <a:rPr lang="zh-CN" altLang="zh-CN" sz="2400" dirty="0">
                <a:ea typeface="黑体" panose="02010609060101010101" pitchFamily="49" charset="-122"/>
              </a:rPr>
              <a:t>个时</a:t>
            </a:r>
            <a:r>
              <a:rPr lang="en-US" altLang="zh-CN" sz="2400" dirty="0">
                <a:ea typeface="黑体" panose="02010609060101010101" pitchFamily="49" charset="-122"/>
              </a:rPr>
              <a:t>, </a:t>
            </a:r>
            <a:r>
              <a:rPr lang="zh-CN" altLang="zh-CN" sz="2400" dirty="0">
                <a:ea typeface="黑体" panose="02010609060101010101" pitchFamily="49" charset="-122"/>
              </a:rPr>
              <a:t>对于</a:t>
            </a:r>
            <a:r>
              <a:rPr lang="en-US" altLang="zh-CN" sz="2400" dirty="0">
                <a:ea typeface="黑体" panose="02010609060101010101" pitchFamily="49" charset="-122"/>
              </a:rPr>
              <a:t>PVE</a:t>
            </a:r>
            <a:r>
              <a:rPr lang="zh-CN" altLang="zh-CN" sz="2400" dirty="0">
                <a:ea typeface="黑体" panose="02010609060101010101" pitchFamily="49" charset="-122"/>
              </a:rPr>
              <a:t>小于</a:t>
            </a:r>
            <a:r>
              <a:rPr lang="en-US" altLang="zh-CN" sz="2400" dirty="0">
                <a:ea typeface="黑体" panose="02010609060101010101" pitchFamily="49" charset="-122"/>
              </a:rPr>
              <a:t>10%</a:t>
            </a:r>
            <a:r>
              <a:rPr lang="zh-CN" altLang="zh-CN" sz="2400" dirty="0">
                <a:ea typeface="黑体" panose="02010609060101010101" pitchFamily="49" charset="-122"/>
              </a:rPr>
              <a:t>的</a:t>
            </a:r>
            <a:r>
              <a:rPr lang="en-US" altLang="zh-CN" sz="2400" dirty="0">
                <a:ea typeface="黑体" panose="02010609060101010101" pitchFamily="49" charset="-122"/>
              </a:rPr>
              <a:t>QTL, </a:t>
            </a:r>
            <a:r>
              <a:rPr lang="zh-CN" altLang="zh-CN" sz="2400" dirty="0">
                <a:ea typeface="黑体" panose="02010609060101010101" pitchFamily="49" charset="-122"/>
              </a:rPr>
              <a:t>即使群体大小为</a:t>
            </a:r>
            <a:r>
              <a:rPr lang="en-US" altLang="zh-CN" sz="2400" dirty="0">
                <a:ea typeface="黑体" panose="02010609060101010101" pitchFamily="49" charset="-122"/>
              </a:rPr>
              <a:t>500, </a:t>
            </a:r>
            <a:r>
              <a:rPr lang="zh-CN" altLang="zh-CN" sz="2400" dirty="0">
                <a:ea typeface="黑体" panose="02010609060101010101" pitchFamily="49" charset="-122"/>
              </a:rPr>
              <a:t>检测功效也有明显的下降</a:t>
            </a:r>
            <a:r>
              <a:rPr lang="en-US" altLang="zh-CN" sz="2400" dirty="0">
                <a:ea typeface="黑体" panose="02010609060101010101" pitchFamily="49" charset="-122"/>
              </a:rPr>
              <a:t>. </a:t>
            </a:r>
            <a:r>
              <a:rPr lang="zh-CN" altLang="zh-CN" sz="2400" dirty="0">
                <a:ea typeface="黑体" panose="02010609060101010101" pitchFamily="49" charset="-122"/>
              </a:rPr>
              <a:t>对于</a:t>
            </a:r>
            <a:r>
              <a:rPr lang="en-US" altLang="zh-CN" sz="2400" dirty="0">
                <a:ea typeface="黑体" panose="02010609060101010101" pitchFamily="49" charset="-122"/>
              </a:rPr>
              <a:t>PVE</a:t>
            </a:r>
            <a:r>
              <a:rPr lang="zh-CN" altLang="zh-CN" sz="2400" dirty="0">
                <a:ea typeface="黑体" panose="02010609060101010101" pitchFamily="49" charset="-122"/>
              </a:rPr>
              <a:t>大于</a:t>
            </a:r>
            <a:r>
              <a:rPr lang="en-US" altLang="zh-CN" sz="2400" dirty="0">
                <a:ea typeface="黑体" panose="02010609060101010101" pitchFamily="49" charset="-122"/>
              </a:rPr>
              <a:t>10%</a:t>
            </a:r>
            <a:r>
              <a:rPr lang="zh-CN" altLang="zh-CN" sz="2400" dirty="0">
                <a:ea typeface="黑体" panose="02010609060101010101" pitchFamily="49" charset="-122"/>
              </a:rPr>
              <a:t>的</a:t>
            </a:r>
            <a:r>
              <a:rPr lang="en-US" altLang="zh-CN" sz="2400" dirty="0">
                <a:ea typeface="黑体" panose="02010609060101010101" pitchFamily="49" charset="-122"/>
              </a:rPr>
              <a:t>QTL, </a:t>
            </a:r>
            <a:r>
              <a:rPr lang="zh-CN" altLang="zh-CN" sz="2400" dirty="0">
                <a:ea typeface="黑体" panose="02010609060101010101" pitchFamily="49" charset="-122"/>
              </a:rPr>
              <a:t>当群体增大到</a:t>
            </a:r>
            <a:r>
              <a:rPr lang="en-US" altLang="zh-CN" sz="2400" dirty="0">
                <a:ea typeface="黑体" panose="02010609060101010101" pitchFamily="49" charset="-122"/>
              </a:rPr>
              <a:t>200</a:t>
            </a:r>
            <a:r>
              <a:rPr lang="zh-CN" altLang="zh-CN" sz="2400" dirty="0">
                <a:ea typeface="黑体" panose="02010609060101010101" pitchFamily="49" charset="-122"/>
              </a:rPr>
              <a:t>之后</a:t>
            </a:r>
            <a:r>
              <a:rPr lang="en-US" altLang="zh-CN" sz="2400" dirty="0">
                <a:ea typeface="黑体" panose="02010609060101010101" pitchFamily="49" charset="-122"/>
              </a:rPr>
              <a:t>, </a:t>
            </a:r>
            <a:r>
              <a:rPr lang="zh-CN" altLang="zh-CN" sz="2400" dirty="0">
                <a:ea typeface="黑体" panose="02010609060101010101" pitchFamily="49" charset="-122"/>
              </a:rPr>
              <a:t>其检测功效接近于</a:t>
            </a:r>
            <a:r>
              <a:rPr lang="en-US" altLang="zh-CN" sz="2400" dirty="0">
                <a:ea typeface="黑体" panose="02010609060101010101" pitchFamily="49" charset="-122"/>
              </a:rPr>
              <a:t>100</a:t>
            </a:r>
            <a:r>
              <a:rPr lang="en-US" altLang="zh-CN" sz="2400" dirty="0" smtClean="0">
                <a:ea typeface="黑体" panose="02010609060101010101" pitchFamily="49" charset="-122"/>
              </a:rPr>
              <a:t>%. </a:t>
            </a:r>
          </a:p>
          <a:p>
            <a:r>
              <a:rPr lang="zh-CN" altLang="zh-CN" sz="2400" dirty="0" smtClean="0">
                <a:ea typeface="黑体" panose="02010609060101010101" pitchFamily="49" charset="-122"/>
              </a:rPr>
              <a:t>但</a:t>
            </a:r>
            <a:r>
              <a:rPr lang="zh-CN" altLang="zh-CN" sz="2400" dirty="0">
                <a:ea typeface="黑体" panose="02010609060101010101" pitchFamily="49" charset="-122"/>
              </a:rPr>
              <a:t>对于较小的群体</a:t>
            </a:r>
            <a:r>
              <a:rPr lang="en-US" altLang="zh-CN" sz="2400" dirty="0">
                <a:ea typeface="黑体" panose="02010609060101010101" pitchFamily="49" charset="-122"/>
              </a:rPr>
              <a:t>, </a:t>
            </a:r>
            <a:r>
              <a:rPr lang="zh-CN" altLang="zh-CN" sz="2400" dirty="0">
                <a:ea typeface="黑体" panose="02010609060101010101" pitchFamily="49" charset="-122"/>
              </a:rPr>
              <a:t>检测功效也有明显的下降</a:t>
            </a:r>
            <a:r>
              <a:rPr lang="en-US" altLang="zh-CN" sz="2400" dirty="0">
                <a:ea typeface="黑体" panose="02010609060101010101" pitchFamily="49" charset="-122"/>
              </a:rPr>
              <a:t>. </a:t>
            </a:r>
            <a:r>
              <a:rPr lang="zh-CN" altLang="zh-CN" sz="2400" dirty="0">
                <a:ea typeface="黑体" panose="02010609060101010101" pitchFamily="49" charset="-122"/>
              </a:rPr>
              <a:t>当标记数由密度为</a:t>
            </a:r>
            <a:r>
              <a:rPr lang="en-US" altLang="zh-CN" sz="2400" dirty="0">
                <a:ea typeface="黑体" panose="02010609060101010101" pitchFamily="49" charset="-122"/>
              </a:rPr>
              <a:t>10cM</a:t>
            </a:r>
            <a:r>
              <a:rPr lang="zh-CN" altLang="zh-CN" sz="2400" dirty="0">
                <a:ea typeface="黑体" panose="02010609060101010101" pitchFamily="49" charset="-122"/>
              </a:rPr>
              <a:t>时的</a:t>
            </a:r>
            <a:r>
              <a:rPr lang="en-US" altLang="zh-CN" sz="2400" dirty="0">
                <a:ea typeface="黑体" panose="02010609060101010101" pitchFamily="49" charset="-122"/>
              </a:rPr>
              <a:t>170</a:t>
            </a:r>
            <a:r>
              <a:rPr lang="zh-CN" altLang="zh-CN" sz="2400" dirty="0">
                <a:ea typeface="黑体" panose="02010609060101010101" pitchFamily="49" charset="-122"/>
              </a:rPr>
              <a:t>增加到密度为</a:t>
            </a:r>
            <a:r>
              <a:rPr lang="en-US" altLang="zh-CN" sz="2400" dirty="0">
                <a:ea typeface="黑体" panose="02010609060101010101" pitchFamily="49" charset="-122"/>
              </a:rPr>
              <a:t>5cM</a:t>
            </a:r>
            <a:r>
              <a:rPr lang="zh-CN" altLang="zh-CN" sz="2400" dirty="0">
                <a:ea typeface="黑体" panose="02010609060101010101" pitchFamily="49" charset="-122"/>
              </a:rPr>
              <a:t>时的</a:t>
            </a:r>
            <a:r>
              <a:rPr lang="en-US" altLang="zh-CN" sz="2400" dirty="0">
                <a:ea typeface="黑体" panose="02010609060101010101" pitchFamily="49" charset="-122"/>
              </a:rPr>
              <a:t>330</a:t>
            </a:r>
            <a:r>
              <a:rPr lang="zh-CN" altLang="zh-CN" sz="2400" dirty="0">
                <a:ea typeface="黑体" panose="02010609060101010101" pitchFamily="49" charset="-122"/>
              </a:rPr>
              <a:t>时</a:t>
            </a:r>
            <a:r>
              <a:rPr lang="en-US" altLang="zh-CN" sz="2400" dirty="0">
                <a:ea typeface="黑体" panose="02010609060101010101" pitchFamily="49" charset="-122"/>
              </a:rPr>
              <a:t>, </a:t>
            </a:r>
            <a:r>
              <a:rPr lang="zh-CN" altLang="zh-CN" sz="2400" dirty="0">
                <a:ea typeface="黑体" panose="02010609060101010101" pitchFamily="49" charset="-122"/>
              </a:rPr>
              <a:t>只有</a:t>
            </a:r>
            <a:r>
              <a:rPr lang="en-US" altLang="zh-CN" sz="2400" dirty="0">
                <a:ea typeface="黑体" panose="02010609060101010101" pitchFamily="49" charset="-122"/>
              </a:rPr>
              <a:t>PVE=1%</a:t>
            </a:r>
            <a:r>
              <a:rPr lang="zh-CN" altLang="zh-CN" sz="2400" dirty="0">
                <a:ea typeface="黑体" panose="02010609060101010101" pitchFamily="49" charset="-122"/>
              </a:rPr>
              <a:t>的</a:t>
            </a:r>
            <a:r>
              <a:rPr lang="en-US" altLang="zh-CN" sz="2400" dirty="0">
                <a:ea typeface="黑体" panose="02010609060101010101" pitchFamily="49" charset="-122"/>
              </a:rPr>
              <a:t>QTL</a:t>
            </a:r>
            <a:r>
              <a:rPr lang="zh-CN" altLang="zh-CN" sz="2400" dirty="0">
                <a:ea typeface="黑体" panose="02010609060101010101" pitchFamily="49" charset="-122"/>
              </a:rPr>
              <a:t>的检测功效才有明显的变化</a:t>
            </a:r>
            <a:r>
              <a:rPr lang="en-US" altLang="zh-CN" sz="2400" dirty="0">
                <a:ea typeface="黑体" panose="02010609060101010101" pitchFamily="49" charset="-122"/>
              </a:rPr>
              <a:t>. </a:t>
            </a:r>
            <a:r>
              <a:rPr lang="zh-CN" altLang="zh-CN" sz="2400" dirty="0">
                <a:ea typeface="黑体" panose="02010609060101010101" pitchFamily="49" charset="-122"/>
              </a:rPr>
              <a:t>其他</a:t>
            </a:r>
            <a:r>
              <a:rPr lang="en-US" altLang="zh-CN" sz="2400" dirty="0">
                <a:ea typeface="黑体" panose="02010609060101010101" pitchFamily="49" charset="-122"/>
              </a:rPr>
              <a:t>QTL</a:t>
            </a:r>
            <a:r>
              <a:rPr lang="zh-CN" altLang="zh-CN" sz="2400" dirty="0">
                <a:ea typeface="黑体" panose="02010609060101010101" pitchFamily="49" charset="-122"/>
              </a:rPr>
              <a:t>检测功效的增加不</a:t>
            </a:r>
            <a:r>
              <a:rPr lang="zh-CN" altLang="zh-CN" sz="2400" dirty="0" smtClean="0">
                <a:ea typeface="黑体" panose="02010609060101010101" pitchFamily="49" charset="-122"/>
              </a:rPr>
              <a:t>明显</a:t>
            </a:r>
            <a:r>
              <a:rPr lang="en-US" altLang="zh-CN" sz="2400" dirty="0" smtClean="0">
                <a:ea typeface="黑体" panose="02010609060101010101" pitchFamily="49" charset="-122"/>
              </a:rPr>
              <a:t>. </a:t>
            </a:r>
            <a:r>
              <a:rPr lang="zh-CN" altLang="zh-CN" sz="2400" dirty="0">
                <a:ea typeface="黑体" panose="02010609060101010101" pitchFamily="49" charset="-122"/>
              </a:rPr>
              <a:t>因此</a:t>
            </a:r>
            <a:r>
              <a:rPr lang="en-US" altLang="zh-CN" sz="2400" dirty="0">
                <a:ea typeface="黑体" panose="02010609060101010101" pitchFamily="49" charset="-122"/>
              </a:rPr>
              <a:t>, </a:t>
            </a:r>
            <a:r>
              <a:rPr lang="zh-CN" altLang="zh-CN" sz="2400" dirty="0">
                <a:ea typeface="黑体" panose="02010609060101010101" pitchFamily="49" charset="-122"/>
              </a:rPr>
              <a:t>对于一般有</a:t>
            </a:r>
            <a:r>
              <a:rPr lang="en-US" altLang="zh-CN" sz="2400" dirty="0">
                <a:ea typeface="黑体" panose="02010609060101010101" pitchFamily="49" charset="-122"/>
              </a:rPr>
              <a:t>100-200</a:t>
            </a:r>
            <a:r>
              <a:rPr lang="zh-CN" altLang="zh-CN" sz="2400" dirty="0">
                <a:ea typeface="黑体" panose="02010609060101010101" pitchFamily="49" charset="-122"/>
              </a:rPr>
              <a:t>个体的作图群体</a:t>
            </a:r>
            <a:r>
              <a:rPr lang="en-US" altLang="zh-CN" sz="2400" dirty="0">
                <a:ea typeface="黑体" panose="02010609060101010101" pitchFamily="49" charset="-122"/>
              </a:rPr>
              <a:t>, QTL</a:t>
            </a:r>
            <a:r>
              <a:rPr lang="zh-CN" altLang="zh-CN" sz="2400" dirty="0">
                <a:ea typeface="黑体" panose="02010609060101010101" pitchFamily="49" charset="-122"/>
              </a:rPr>
              <a:t>连锁作图中每隔</a:t>
            </a:r>
            <a:r>
              <a:rPr lang="en-US" altLang="zh-CN" sz="2400" dirty="0">
                <a:ea typeface="黑体" panose="02010609060101010101" pitchFamily="49" charset="-122"/>
              </a:rPr>
              <a:t>10cM</a:t>
            </a:r>
            <a:r>
              <a:rPr lang="zh-CN" altLang="zh-CN" sz="2400" dirty="0">
                <a:ea typeface="黑体" panose="02010609060101010101" pitchFamily="49" charset="-122"/>
              </a:rPr>
              <a:t>左右就需要有一个分子标记</a:t>
            </a:r>
            <a:r>
              <a:rPr lang="en-US" altLang="zh-CN" sz="2400" dirty="0">
                <a:ea typeface="黑体" panose="02010609060101010101" pitchFamily="49" charset="-122"/>
              </a:rPr>
              <a:t>. </a:t>
            </a:r>
            <a:r>
              <a:rPr lang="zh-CN" altLang="zh-CN" sz="2400" dirty="0">
                <a:ea typeface="黑体" panose="02010609060101010101" pitchFamily="49" charset="-122"/>
              </a:rPr>
              <a:t>增加标记有增加检测功效的作用</a:t>
            </a:r>
            <a:r>
              <a:rPr lang="en-US" altLang="zh-CN" sz="2400" dirty="0">
                <a:ea typeface="黑体" panose="02010609060101010101" pitchFamily="49" charset="-122"/>
              </a:rPr>
              <a:t>, </a:t>
            </a:r>
            <a:r>
              <a:rPr lang="zh-CN" altLang="zh-CN" sz="2400" dirty="0">
                <a:ea typeface="黑体" panose="02010609060101010101" pitchFamily="49" charset="-122"/>
              </a:rPr>
              <a:t>但更有利于提高效应较小</a:t>
            </a:r>
            <a:r>
              <a:rPr lang="en-US" altLang="zh-CN" sz="2400" dirty="0">
                <a:ea typeface="黑体" panose="02010609060101010101" pitchFamily="49" charset="-122"/>
              </a:rPr>
              <a:t>QTL</a:t>
            </a:r>
            <a:r>
              <a:rPr lang="zh-CN" altLang="zh-CN" sz="2400" dirty="0">
                <a:ea typeface="黑体" panose="02010609060101010101" pitchFamily="49" charset="-122"/>
              </a:rPr>
              <a:t>的检测功效</a:t>
            </a:r>
            <a:r>
              <a:rPr lang="en-US" altLang="zh-CN" sz="2400" dirty="0">
                <a:ea typeface="黑体" panose="02010609060101010101" pitchFamily="49" charset="-122"/>
              </a:rPr>
              <a:t>. </a:t>
            </a:r>
            <a:endParaRPr lang="zh-CN" altLang="zh-CN" sz="2400" dirty="0">
              <a:ea typeface="黑体" panose="02010609060101010101" pitchFamily="49" charset="-122"/>
            </a:endParaRPr>
          </a:p>
          <a:p>
            <a:r>
              <a:rPr lang="zh-CN" altLang="zh-CN" sz="2400" dirty="0">
                <a:ea typeface="黑体" panose="02010609060101010101" pitchFamily="49" charset="-122"/>
              </a:rPr>
              <a:t>在关注加密标记提高检测功效的同时</a:t>
            </a:r>
            <a:r>
              <a:rPr lang="en-US" altLang="zh-CN" sz="2400" dirty="0">
                <a:ea typeface="黑体" panose="02010609060101010101" pitchFamily="49" charset="-122"/>
              </a:rPr>
              <a:t>, </a:t>
            </a:r>
            <a:r>
              <a:rPr lang="zh-CN" altLang="zh-CN" sz="2400" dirty="0">
                <a:ea typeface="黑体" panose="02010609060101010101" pitchFamily="49" charset="-122"/>
              </a:rPr>
              <a:t>也应该注意增加标记在大群体中会产生更大的检测功效的增加</a:t>
            </a:r>
            <a:r>
              <a:rPr lang="en-US" altLang="zh-CN" sz="2400" dirty="0">
                <a:ea typeface="黑体" panose="02010609060101010101" pitchFamily="49" charset="-122"/>
              </a:rPr>
              <a:t>. </a:t>
            </a:r>
            <a:r>
              <a:rPr lang="zh-CN" altLang="zh-CN" sz="2400" dirty="0">
                <a:ea typeface="黑体" panose="02010609060101010101" pitchFamily="49" charset="-122"/>
              </a:rPr>
              <a:t>同时</a:t>
            </a:r>
            <a:r>
              <a:rPr lang="en-US" altLang="zh-CN" sz="2400" dirty="0">
                <a:ea typeface="黑体" panose="02010609060101010101" pitchFamily="49" charset="-122"/>
              </a:rPr>
              <a:t>, </a:t>
            </a:r>
            <a:r>
              <a:rPr lang="zh-CN" altLang="zh-CN" sz="2400" dirty="0">
                <a:ea typeface="黑体" panose="02010609060101010101" pitchFamily="49" charset="-122"/>
              </a:rPr>
              <a:t>增加标记使得假阳性</a:t>
            </a:r>
            <a:r>
              <a:rPr lang="en-US" altLang="zh-CN" sz="2400" dirty="0">
                <a:ea typeface="黑体" panose="02010609060101010101" pitchFamily="49" charset="-122"/>
              </a:rPr>
              <a:t>QTL</a:t>
            </a:r>
            <a:r>
              <a:rPr lang="zh-CN" altLang="zh-CN" sz="2400" dirty="0">
                <a:ea typeface="黑体" panose="02010609060101010101" pitchFamily="49" charset="-122"/>
              </a:rPr>
              <a:t>有增加的</a:t>
            </a:r>
            <a:r>
              <a:rPr lang="zh-CN" altLang="zh-CN" sz="2400" dirty="0" smtClean="0">
                <a:ea typeface="黑体" panose="02010609060101010101" pitchFamily="49" charset="-122"/>
              </a:rPr>
              <a:t>趋势</a:t>
            </a:r>
            <a:r>
              <a:rPr lang="en-US" altLang="zh-CN" sz="2400" dirty="0" smtClean="0">
                <a:ea typeface="黑体" panose="02010609060101010101" pitchFamily="49" charset="-122"/>
              </a:rPr>
              <a:t>. </a:t>
            </a:r>
            <a:r>
              <a:rPr lang="zh-CN" altLang="zh-CN" sz="2400" dirty="0">
                <a:ea typeface="黑体" panose="02010609060101010101" pitchFamily="49" charset="-122"/>
              </a:rPr>
              <a:t>因此</a:t>
            </a:r>
            <a:r>
              <a:rPr lang="en-US" altLang="zh-CN" sz="2400" dirty="0">
                <a:ea typeface="黑体" panose="02010609060101010101" pitchFamily="49" charset="-122"/>
              </a:rPr>
              <a:t>, </a:t>
            </a:r>
            <a:r>
              <a:rPr lang="zh-CN" altLang="zh-CN" sz="2400" dirty="0">
                <a:ea typeface="黑体" panose="02010609060101010101" pitchFamily="49" charset="-122"/>
              </a:rPr>
              <a:t>只有大遗传群体才能充分体现加密标记对</a:t>
            </a:r>
            <a:r>
              <a:rPr lang="en-US" altLang="zh-CN" sz="2400" dirty="0">
                <a:ea typeface="黑体" panose="02010609060101010101" pitchFamily="49" charset="-122"/>
              </a:rPr>
              <a:t>QTL</a:t>
            </a:r>
            <a:r>
              <a:rPr lang="zh-CN" altLang="zh-CN" sz="2400" dirty="0">
                <a:ea typeface="黑体" panose="02010609060101010101" pitchFamily="49" charset="-122"/>
              </a:rPr>
              <a:t>作图的贡献</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3189011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720080"/>
          </a:xfrm>
        </p:spPr>
        <p:txBody>
          <a:bodyPr>
            <a:normAutofit/>
          </a:bodyPr>
          <a:lstStyle/>
          <a:p>
            <a:r>
              <a:rPr lang="zh-CN" altLang="zh-CN" sz="3600" b="1" dirty="0">
                <a:latin typeface="+mn-lt"/>
                <a:ea typeface="黑体" panose="02010609060101010101" pitchFamily="49" charset="-122"/>
              </a:rPr>
              <a:t>加密标记对连锁</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检测的影响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980728"/>
            <a:ext cx="8435280" cy="5328592"/>
          </a:xfrm>
        </p:spPr>
        <p:txBody>
          <a:bodyPr>
            <a:noAutofit/>
          </a:bodyPr>
          <a:lstStyle/>
          <a:p>
            <a:r>
              <a:rPr lang="en-US" altLang="zh-CN" sz="2400" dirty="0">
                <a:ea typeface="黑体" panose="02010609060101010101" pitchFamily="49" charset="-122"/>
              </a:rPr>
              <a:t>QTL</a:t>
            </a:r>
            <a:r>
              <a:rPr lang="zh-CN" altLang="zh-CN" sz="2400" dirty="0">
                <a:ea typeface="黑体" panose="02010609060101010101" pitchFamily="49" charset="-122"/>
              </a:rPr>
              <a:t>之间的紧密连锁</a:t>
            </a:r>
            <a:r>
              <a:rPr lang="en-US" altLang="zh-CN" sz="2400" dirty="0">
                <a:ea typeface="黑体" panose="02010609060101010101" pitchFamily="49" charset="-122"/>
              </a:rPr>
              <a:t>, </a:t>
            </a:r>
            <a:r>
              <a:rPr lang="zh-CN" altLang="zh-CN" sz="2400" dirty="0">
                <a:ea typeface="黑体" panose="02010609060101010101" pitchFamily="49" charset="-122"/>
              </a:rPr>
              <a:t>极大地增加了遗传研究的难度</a:t>
            </a:r>
            <a:r>
              <a:rPr lang="en-US" altLang="zh-CN" sz="2400" dirty="0">
                <a:ea typeface="黑体" panose="02010609060101010101" pitchFamily="49" charset="-122"/>
              </a:rPr>
              <a:t>. </a:t>
            </a:r>
            <a:r>
              <a:rPr lang="zh-CN" altLang="zh-CN" sz="2400" dirty="0">
                <a:ea typeface="黑体" panose="02010609060101010101" pitchFamily="49" charset="-122"/>
              </a:rPr>
              <a:t>但这却是遗传研究中不得不面对的问题</a:t>
            </a:r>
            <a:r>
              <a:rPr lang="en-US" altLang="zh-CN" sz="2400" dirty="0">
                <a:ea typeface="黑体" panose="02010609060101010101" pitchFamily="49" charset="-122"/>
              </a:rPr>
              <a:t>. </a:t>
            </a:r>
            <a:r>
              <a:rPr lang="zh-CN" altLang="zh-CN" sz="2400" dirty="0" smtClean="0">
                <a:ea typeface="黑体" panose="02010609060101010101" pitchFamily="49" charset="-122"/>
              </a:rPr>
              <a:t>在</a:t>
            </a:r>
            <a:r>
              <a:rPr lang="zh-CN" altLang="zh-CN" sz="2400" dirty="0">
                <a:ea typeface="黑体" panose="02010609060101010101" pitchFamily="49" charset="-122"/>
              </a:rPr>
              <a:t>第四章建立表型对标记的线性模型的过程中</a:t>
            </a:r>
            <a:r>
              <a:rPr lang="en-US" altLang="zh-CN" sz="2400" dirty="0">
                <a:ea typeface="黑体" panose="02010609060101010101" pitchFamily="49" charset="-122"/>
              </a:rPr>
              <a:t>, </a:t>
            </a:r>
            <a:r>
              <a:rPr lang="zh-CN" altLang="zh-CN" sz="2400" dirty="0">
                <a:ea typeface="黑体" panose="02010609060101010101" pitchFamily="49" charset="-122"/>
              </a:rPr>
              <a:t>已经知道一个</a:t>
            </a:r>
            <a:r>
              <a:rPr lang="en-US" altLang="zh-CN" sz="2400" dirty="0">
                <a:ea typeface="黑体" panose="02010609060101010101" pitchFamily="49" charset="-122"/>
              </a:rPr>
              <a:t>QTL</a:t>
            </a:r>
            <a:r>
              <a:rPr lang="zh-CN" altLang="zh-CN" sz="2400" dirty="0">
                <a:ea typeface="黑体" panose="02010609060101010101" pitchFamily="49" charset="-122"/>
              </a:rPr>
              <a:t>位置和效应的信息</a:t>
            </a:r>
            <a:r>
              <a:rPr lang="en-US" altLang="zh-CN" sz="2400" dirty="0">
                <a:ea typeface="黑体" panose="02010609060101010101" pitchFamily="49" charset="-122"/>
              </a:rPr>
              <a:t>, </a:t>
            </a:r>
            <a:r>
              <a:rPr lang="zh-CN" altLang="zh-CN" sz="2400" dirty="0">
                <a:ea typeface="黑体" panose="02010609060101010101" pitchFamily="49" charset="-122"/>
              </a:rPr>
              <a:t>在理论上完全包含在与其连锁最紧密的左右两个标记变量的系数中</a:t>
            </a:r>
            <a:r>
              <a:rPr lang="en-US" altLang="zh-CN" sz="2400" dirty="0">
                <a:ea typeface="黑体" panose="02010609060101010101" pitchFamily="49" charset="-122"/>
              </a:rPr>
              <a:t>. </a:t>
            </a:r>
            <a:r>
              <a:rPr lang="zh-CN" altLang="zh-CN" sz="2400" dirty="0">
                <a:ea typeface="黑体" panose="02010609060101010101" pitchFamily="49" charset="-122"/>
              </a:rPr>
              <a:t>从而在一个扫描区间上</a:t>
            </a:r>
            <a:r>
              <a:rPr lang="en-US" altLang="zh-CN" sz="2400" dirty="0">
                <a:ea typeface="黑体" panose="02010609060101010101" pitchFamily="49" charset="-122"/>
              </a:rPr>
              <a:t>, </a:t>
            </a:r>
            <a:r>
              <a:rPr lang="zh-CN" altLang="zh-CN" sz="2400" dirty="0">
                <a:ea typeface="黑体" panose="02010609060101010101" pitchFamily="49" charset="-122"/>
              </a:rPr>
              <a:t>可以通过矫正表型的方法</a:t>
            </a:r>
            <a:r>
              <a:rPr lang="en-US" altLang="zh-CN" sz="2400" dirty="0">
                <a:ea typeface="黑体" panose="02010609060101010101" pitchFamily="49" charset="-122"/>
              </a:rPr>
              <a:t>, </a:t>
            </a:r>
            <a:r>
              <a:rPr lang="zh-CN" altLang="zh-CN" sz="2400" dirty="0">
                <a:ea typeface="黑体" panose="02010609060101010101" pitchFamily="49" charset="-122"/>
              </a:rPr>
              <a:t>使得矫正值中只包含当前区间上</a:t>
            </a:r>
            <a:r>
              <a:rPr lang="en-US" altLang="zh-CN" sz="2400" dirty="0">
                <a:ea typeface="黑体" panose="02010609060101010101" pitchFamily="49" charset="-122"/>
              </a:rPr>
              <a:t>QTL</a:t>
            </a:r>
            <a:r>
              <a:rPr lang="zh-CN" altLang="zh-CN" sz="2400" dirty="0">
                <a:ea typeface="黑体" panose="02010609060101010101" pitchFamily="49" charset="-122"/>
              </a:rPr>
              <a:t>的信息</a:t>
            </a:r>
            <a:r>
              <a:rPr lang="en-US" altLang="zh-CN" sz="2400" dirty="0">
                <a:ea typeface="黑体" panose="02010609060101010101" pitchFamily="49" charset="-122"/>
              </a:rPr>
              <a:t>. </a:t>
            </a:r>
            <a:r>
              <a:rPr lang="zh-CN" altLang="zh-CN" sz="2400" dirty="0">
                <a:ea typeface="黑体" panose="02010609060101010101" pitchFamily="49" charset="-122"/>
              </a:rPr>
              <a:t>以达到控制区间以外</a:t>
            </a:r>
            <a:r>
              <a:rPr lang="en-US" altLang="zh-CN" sz="2400" dirty="0">
                <a:ea typeface="黑体" panose="02010609060101010101" pitchFamily="49" charset="-122"/>
              </a:rPr>
              <a:t>QTL</a:t>
            </a:r>
            <a:r>
              <a:rPr lang="zh-CN" altLang="zh-CN" sz="2400" dirty="0">
                <a:ea typeface="黑体" panose="02010609060101010101" pitchFamily="49" charset="-122"/>
              </a:rPr>
              <a:t>影响的目的</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r>
              <a:rPr lang="zh-CN" altLang="zh-CN" sz="2400" dirty="0" smtClean="0">
                <a:ea typeface="黑体" panose="02010609060101010101" pitchFamily="49" charset="-122"/>
              </a:rPr>
              <a:t>如果</a:t>
            </a:r>
            <a:r>
              <a:rPr lang="zh-CN" altLang="zh-CN" sz="2400" dirty="0">
                <a:ea typeface="黑体" panose="02010609060101010101" pitchFamily="49" charset="-122"/>
              </a:rPr>
              <a:t>一个标记变量同时受两个</a:t>
            </a:r>
            <a:r>
              <a:rPr lang="en-US" altLang="zh-CN" sz="2400" dirty="0">
                <a:ea typeface="黑体" panose="02010609060101010101" pitchFamily="49" charset="-122"/>
              </a:rPr>
              <a:t>QTL</a:t>
            </a:r>
            <a:r>
              <a:rPr lang="zh-CN" altLang="zh-CN" sz="2400" dirty="0">
                <a:ea typeface="黑体" panose="02010609060101010101" pitchFamily="49" charset="-122"/>
              </a:rPr>
              <a:t>的影响</a:t>
            </a:r>
            <a:r>
              <a:rPr lang="en-US" altLang="zh-CN" sz="2400" dirty="0">
                <a:ea typeface="黑体" panose="02010609060101010101" pitchFamily="49" charset="-122"/>
              </a:rPr>
              <a:t>, </a:t>
            </a:r>
            <a:r>
              <a:rPr lang="zh-CN" altLang="zh-CN" sz="2400" dirty="0">
                <a:ea typeface="黑体" panose="02010609060101010101" pitchFamily="49" charset="-122"/>
              </a:rPr>
              <a:t>当扫描区间含有这个标记时</a:t>
            </a:r>
            <a:r>
              <a:rPr lang="en-US" altLang="zh-CN" sz="2400" dirty="0">
                <a:ea typeface="黑体" panose="02010609060101010101" pitchFamily="49" charset="-122"/>
              </a:rPr>
              <a:t>, </a:t>
            </a:r>
            <a:r>
              <a:rPr lang="zh-CN" altLang="zh-CN" sz="2400" dirty="0">
                <a:ea typeface="黑体" panose="02010609060101010101" pitchFamily="49" charset="-122"/>
              </a:rPr>
              <a:t>矫正值中将同时包含这两个</a:t>
            </a:r>
            <a:r>
              <a:rPr lang="en-US" altLang="zh-CN" sz="2400" dirty="0">
                <a:ea typeface="黑体" panose="02010609060101010101" pitchFamily="49" charset="-122"/>
              </a:rPr>
              <a:t>QTL</a:t>
            </a:r>
            <a:r>
              <a:rPr lang="zh-CN" altLang="zh-CN" sz="2400" dirty="0">
                <a:ea typeface="黑体" panose="02010609060101010101" pitchFamily="49" charset="-122"/>
              </a:rPr>
              <a:t>的信息</a:t>
            </a:r>
            <a:r>
              <a:rPr lang="en-US" altLang="zh-CN" sz="2400" dirty="0">
                <a:ea typeface="黑体" panose="02010609060101010101" pitchFamily="49" charset="-122"/>
              </a:rPr>
              <a:t>. </a:t>
            </a:r>
            <a:r>
              <a:rPr lang="zh-CN" altLang="zh-CN" sz="2400" dirty="0">
                <a:ea typeface="黑体" panose="02010609060101010101" pitchFamily="49" charset="-122"/>
              </a:rPr>
              <a:t>这时</a:t>
            </a:r>
            <a:r>
              <a:rPr lang="en-US" altLang="zh-CN" sz="2400" dirty="0">
                <a:ea typeface="黑体" panose="02010609060101010101" pitchFamily="49" charset="-122"/>
              </a:rPr>
              <a:t>, </a:t>
            </a:r>
            <a:r>
              <a:rPr lang="zh-CN" altLang="zh-CN" sz="2400" dirty="0">
                <a:ea typeface="黑体" panose="02010609060101010101" pitchFamily="49" charset="-122"/>
              </a:rPr>
              <a:t>难以把这两个</a:t>
            </a:r>
            <a:r>
              <a:rPr lang="en-US" altLang="zh-CN" sz="2400" dirty="0">
                <a:ea typeface="黑体" panose="02010609060101010101" pitchFamily="49" charset="-122"/>
              </a:rPr>
              <a:t>QTL</a:t>
            </a:r>
            <a:r>
              <a:rPr lang="zh-CN" altLang="zh-CN" sz="2400" dirty="0">
                <a:ea typeface="黑体" panose="02010609060101010101" pitchFamily="49" charset="-122"/>
              </a:rPr>
              <a:t>区分开的</a:t>
            </a:r>
            <a:r>
              <a:rPr lang="en-US" altLang="zh-CN" sz="2400" dirty="0">
                <a:ea typeface="黑体" panose="02010609060101010101" pitchFamily="49" charset="-122"/>
              </a:rPr>
              <a:t>. </a:t>
            </a:r>
            <a:r>
              <a:rPr lang="zh-CN" altLang="zh-CN" sz="2400" dirty="0">
                <a:ea typeface="黑体" panose="02010609060101010101" pitchFamily="49" charset="-122"/>
              </a:rPr>
              <a:t>因此</a:t>
            </a:r>
            <a:r>
              <a:rPr lang="en-US" altLang="zh-CN" sz="2400" dirty="0">
                <a:ea typeface="黑体" panose="02010609060101010101" pitchFamily="49" charset="-122"/>
              </a:rPr>
              <a:t>, ICIM</a:t>
            </a:r>
            <a:r>
              <a:rPr lang="zh-CN" altLang="zh-CN" sz="2400" dirty="0">
                <a:ea typeface="黑体" panose="02010609060101010101" pitchFamily="49" charset="-122"/>
              </a:rPr>
              <a:t>作图方法一般要求连锁</a:t>
            </a:r>
            <a:r>
              <a:rPr lang="en-US" altLang="zh-CN" sz="2400" dirty="0">
                <a:ea typeface="黑体" panose="02010609060101010101" pitchFamily="49" charset="-122"/>
              </a:rPr>
              <a:t>QTL</a:t>
            </a:r>
            <a:r>
              <a:rPr lang="zh-CN" altLang="zh-CN" sz="2400" dirty="0">
                <a:ea typeface="黑体" panose="02010609060101010101" pitchFamily="49" charset="-122"/>
              </a:rPr>
              <a:t>之间要有一些空白区间</a:t>
            </a:r>
            <a:r>
              <a:rPr lang="en-US" altLang="zh-CN" sz="2400" dirty="0">
                <a:ea typeface="黑体" panose="02010609060101010101" pitchFamily="49" charset="-122"/>
              </a:rPr>
              <a:t> (Whittaker et al., 1996; Li et al., 2007). </a:t>
            </a:r>
            <a:r>
              <a:rPr lang="zh-CN" altLang="zh-CN" sz="2400" dirty="0">
                <a:ea typeface="黑体" panose="02010609060101010101" pitchFamily="49" charset="-122"/>
              </a:rPr>
              <a:t>所谓空白区间</a:t>
            </a:r>
            <a:r>
              <a:rPr lang="en-US" altLang="zh-CN" sz="2400" dirty="0">
                <a:ea typeface="黑体" panose="02010609060101010101" pitchFamily="49" charset="-122"/>
              </a:rPr>
              <a:t>, </a:t>
            </a:r>
            <a:r>
              <a:rPr lang="zh-CN" altLang="zh-CN" sz="2400" dirty="0">
                <a:ea typeface="黑体" panose="02010609060101010101" pitchFamily="49" charset="-122"/>
              </a:rPr>
              <a:t>就是这些标记区间上不存在任何控制性状的</a:t>
            </a:r>
            <a:r>
              <a:rPr lang="en-US" altLang="zh-CN" sz="2400" dirty="0">
                <a:ea typeface="黑体" panose="02010609060101010101" pitchFamily="49" charset="-122"/>
              </a:rPr>
              <a:t>QTL. </a:t>
            </a:r>
            <a:r>
              <a:rPr lang="zh-CN" altLang="zh-CN" sz="2400" dirty="0">
                <a:ea typeface="黑体" panose="02010609060101010101" pitchFamily="49" charset="-122"/>
              </a:rPr>
              <a:t>很明显</a:t>
            </a:r>
            <a:r>
              <a:rPr lang="en-US" altLang="zh-CN" sz="2400" dirty="0">
                <a:ea typeface="黑体" panose="02010609060101010101" pitchFamily="49" charset="-122"/>
              </a:rPr>
              <a:t>, </a:t>
            </a:r>
            <a:r>
              <a:rPr lang="zh-CN" altLang="zh-CN" sz="2400" dirty="0">
                <a:ea typeface="黑体" panose="02010609060101010101" pitchFamily="49" charset="-122"/>
              </a:rPr>
              <a:t>增加标记可能使得原来没有空白区间的连锁</a:t>
            </a:r>
            <a:r>
              <a:rPr lang="en-US" altLang="zh-CN" sz="2400" dirty="0">
                <a:ea typeface="黑体" panose="02010609060101010101" pitchFamily="49" charset="-122"/>
              </a:rPr>
              <a:t>QTL</a:t>
            </a:r>
            <a:r>
              <a:rPr lang="zh-CN" altLang="zh-CN" sz="2400" dirty="0">
                <a:ea typeface="黑体" panose="02010609060101010101" pitchFamily="49" charset="-122"/>
              </a:rPr>
              <a:t>之间出现空白区间</a:t>
            </a:r>
            <a:r>
              <a:rPr lang="en-US" altLang="zh-CN" sz="2400" dirty="0">
                <a:ea typeface="黑体" panose="02010609060101010101" pitchFamily="49" charset="-122"/>
              </a:rPr>
              <a:t>, </a:t>
            </a:r>
            <a:r>
              <a:rPr lang="zh-CN" altLang="zh-CN" sz="2400" dirty="0">
                <a:ea typeface="黑体" panose="02010609060101010101" pitchFamily="49" charset="-122"/>
              </a:rPr>
              <a:t>从而达到区分连锁</a:t>
            </a:r>
            <a:r>
              <a:rPr lang="en-US" altLang="zh-CN" sz="2400" dirty="0">
                <a:ea typeface="黑体" panose="02010609060101010101" pitchFamily="49" charset="-122"/>
              </a:rPr>
              <a:t>QTL</a:t>
            </a:r>
            <a:r>
              <a:rPr lang="zh-CN" altLang="zh-CN" sz="2400" dirty="0">
                <a:ea typeface="黑体" panose="02010609060101010101" pitchFamily="49" charset="-122"/>
              </a:rPr>
              <a:t>的目的</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394955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584176"/>
          </a:xfrm>
        </p:spPr>
        <p:txBody>
          <a:bodyPr>
            <a:normAutofit/>
          </a:bodyPr>
          <a:lstStyle/>
          <a:p>
            <a:r>
              <a:rPr lang="zh-CN" altLang="zh-CN" sz="3200" b="1" dirty="0">
                <a:latin typeface="+mn-lt"/>
                <a:ea typeface="黑体" panose="02010609060101010101" pitchFamily="49" charset="-122"/>
              </a:rPr>
              <a:t>距离为</a:t>
            </a:r>
            <a:r>
              <a:rPr lang="en-US" altLang="zh-CN" sz="3200" b="1" dirty="0">
                <a:latin typeface="+mn-lt"/>
                <a:ea typeface="黑体" panose="02010609060101010101" pitchFamily="49" charset="-122"/>
              </a:rPr>
              <a:t>20cM</a:t>
            </a:r>
            <a:r>
              <a:rPr lang="zh-CN" altLang="zh-CN" sz="3200" b="1" dirty="0">
                <a:latin typeface="+mn-lt"/>
                <a:ea typeface="黑体" panose="02010609060101010101" pitchFamily="49" charset="-122"/>
              </a:rPr>
              <a:t>的两个连锁</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与三种标记密度在染色体上的</a:t>
            </a:r>
            <a:r>
              <a:rPr lang="zh-CN" altLang="zh-CN" sz="3200" b="1" dirty="0" smtClean="0">
                <a:latin typeface="+mn-lt"/>
                <a:ea typeface="黑体" panose="02010609060101010101" pitchFamily="49" charset="-122"/>
              </a:rPr>
              <a:t>示意图</a:t>
            </a:r>
            <a:r>
              <a:rPr lang="en-US" altLang="zh-CN" sz="3200" b="1" dirty="0" smtClean="0">
                <a:latin typeface="+mn-lt"/>
                <a:ea typeface="黑体" panose="02010609060101010101" pitchFamily="49" charset="-122"/>
              </a:rPr>
              <a:t/>
            </a:r>
            <a:br>
              <a:rPr lang="en-US" altLang="zh-CN" sz="3200" b="1" dirty="0" smtClean="0">
                <a:latin typeface="+mn-lt"/>
                <a:ea typeface="黑体" panose="02010609060101010101" pitchFamily="49" charset="-122"/>
              </a:rPr>
            </a:br>
            <a:r>
              <a:rPr lang="zh-CN" altLang="zh-CN" sz="2800" dirty="0" smtClean="0">
                <a:latin typeface="+mn-lt"/>
                <a:ea typeface="黑体" panose="02010609060101010101" pitchFamily="49" charset="-122"/>
              </a:rPr>
              <a:t>染色体</a:t>
            </a:r>
            <a:r>
              <a:rPr lang="zh-CN" altLang="zh-CN" sz="2800" dirty="0">
                <a:latin typeface="+mn-lt"/>
                <a:ea typeface="黑体" panose="02010609060101010101" pitchFamily="49" charset="-122"/>
              </a:rPr>
              <a:t>长度为</a:t>
            </a:r>
            <a:r>
              <a:rPr lang="en-US" altLang="zh-CN" sz="2800" dirty="0">
                <a:latin typeface="+mn-lt"/>
                <a:ea typeface="黑体" panose="02010609060101010101" pitchFamily="49" charset="-122"/>
              </a:rPr>
              <a:t>160cM, </a:t>
            </a:r>
            <a:r>
              <a:rPr lang="zh-CN" altLang="zh-CN" sz="2800" dirty="0">
                <a:latin typeface="+mn-lt"/>
                <a:ea typeface="黑体" panose="02010609060101010101" pitchFamily="49" charset="-122"/>
              </a:rPr>
              <a:t>两个</a:t>
            </a:r>
            <a:r>
              <a:rPr lang="en-US" altLang="zh-CN" sz="2800" dirty="0">
                <a:latin typeface="+mn-lt"/>
                <a:ea typeface="黑体" panose="02010609060101010101" pitchFamily="49" charset="-122"/>
              </a:rPr>
              <a:t>QTL</a:t>
            </a:r>
            <a:r>
              <a:rPr lang="zh-CN" altLang="zh-CN" sz="2800" dirty="0">
                <a:latin typeface="+mn-lt"/>
                <a:ea typeface="黑体" panose="02010609060101010101" pitchFamily="49" charset="-122"/>
              </a:rPr>
              <a:t>位于</a:t>
            </a:r>
            <a:r>
              <a:rPr lang="en-US" altLang="zh-CN" sz="2800" dirty="0">
                <a:latin typeface="+mn-lt"/>
                <a:ea typeface="黑体" panose="02010609060101010101" pitchFamily="49" charset="-122"/>
              </a:rPr>
              <a:t>22cM</a:t>
            </a:r>
            <a:r>
              <a:rPr lang="zh-CN" altLang="zh-CN" sz="2800" dirty="0">
                <a:latin typeface="+mn-lt"/>
                <a:ea typeface="黑体" panose="02010609060101010101" pitchFamily="49" charset="-122"/>
              </a:rPr>
              <a:t>和</a:t>
            </a:r>
            <a:r>
              <a:rPr lang="en-US" altLang="zh-CN" sz="2800" dirty="0">
                <a:latin typeface="+mn-lt"/>
                <a:ea typeface="黑体" panose="02010609060101010101" pitchFamily="49" charset="-122"/>
              </a:rPr>
              <a:t>42cM</a:t>
            </a:r>
            <a:r>
              <a:rPr lang="zh-CN" altLang="zh-CN" sz="2800" dirty="0" smtClean="0">
                <a:latin typeface="+mn-lt"/>
                <a:ea typeface="黑体" panose="02010609060101010101" pitchFamily="49" charset="-122"/>
              </a:rPr>
              <a:t>处</a:t>
            </a:r>
            <a:r>
              <a:rPr lang="en-US" altLang="zh-CN" sz="2800" dirty="0">
                <a:latin typeface="+mn-lt"/>
                <a:ea typeface="黑体" panose="02010609060101010101" pitchFamily="49" charset="-122"/>
              </a:rPr>
              <a:t> </a:t>
            </a:r>
            <a:r>
              <a:rPr lang="en-US" altLang="zh-CN" sz="2800" dirty="0" smtClean="0">
                <a:latin typeface="+mn-lt"/>
                <a:ea typeface="黑体" panose="02010609060101010101" pitchFamily="49" charset="-122"/>
              </a:rPr>
              <a:t> </a:t>
            </a:r>
            <a:endParaRPr lang="zh-CN" altLang="en-US" sz="2800"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2060848"/>
            <a:ext cx="8928992" cy="2808312"/>
          </a:xfrm>
          <a:prstGeom prst="rect">
            <a:avLst/>
          </a:prstGeom>
          <a:noFill/>
          <a:ln>
            <a:noFill/>
          </a:ln>
        </p:spPr>
      </p:pic>
    </p:spTree>
    <p:extLst>
      <p:ext uri="{BB962C8B-B14F-4D97-AF65-F5344CB8AC3E}">
        <p14:creationId xmlns:p14="http://schemas.microsoft.com/office/powerpoint/2010/main" val="3469674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6864" cy="1080120"/>
          </a:xfrm>
        </p:spPr>
        <p:txBody>
          <a:bodyPr>
            <a:noAutofit/>
          </a:bodyPr>
          <a:lstStyle/>
          <a:p>
            <a:r>
              <a:rPr lang="zh-CN" altLang="zh-CN" sz="2800" dirty="0">
                <a:latin typeface="+mn-lt"/>
                <a:ea typeface="黑体" panose="02010609060101010101" pitchFamily="49" charset="-122"/>
              </a:rPr>
              <a:t> </a:t>
            </a:r>
            <a:r>
              <a:rPr lang="zh-CN" altLang="zh-CN" sz="3200" b="1" dirty="0">
                <a:latin typeface="+mn-lt"/>
                <a:ea typeface="黑体" panose="02010609060101010101" pitchFamily="49" charset="-122"/>
              </a:rPr>
              <a:t>三种标记密度下</a:t>
            </a:r>
            <a:r>
              <a:rPr lang="en-US" altLang="zh-CN" sz="3200" b="1" dirty="0">
                <a:latin typeface="+mn-lt"/>
                <a:ea typeface="黑体" panose="02010609060101010101" pitchFamily="49" charset="-122"/>
              </a:rPr>
              <a:t>100</a:t>
            </a:r>
            <a:r>
              <a:rPr lang="zh-CN" altLang="zh-CN" sz="3200" b="1" dirty="0">
                <a:latin typeface="+mn-lt"/>
                <a:ea typeface="黑体" panose="02010609060101010101" pitchFamily="49" charset="-122"/>
              </a:rPr>
              <a:t>次模拟群体中连锁</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的完备区间的平均作图</a:t>
            </a:r>
            <a:r>
              <a:rPr lang="zh-CN" altLang="zh-CN" sz="3200" b="1" dirty="0" smtClean="0">
                <a:latin typeface="+mn-lt"/>
                <a:ea typeface="黑体" panose="02010609060101010101" pitchFamily="49" charset="-122"/>
              </a:rPr>
              <a:t>结果</a:t>
            </a:r>
            <a:endParaRPr lang="zh-CN" altLang="en-US" sz="2000" dirty="0">
              <a:latin typeface="+mn-lt"/>
              <a:ea typeface="黑体" panose="02010609060101010101"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268760"/>
            <a:ext cx="7560840" cy="5580981"/>
          </a:xfrm>
          <a:prstGeom prst="rect">
            <a:avLst/>
          </a:prstGeom>
          <a:noFill/>
          <a:ln>
            <a:noFill/>
          </a:ln>
        </p:spPr>
      </p:pic>
    </p:spTree>
    <p:extLst>
      <p:ext uri="{BB962C8B-B14F-4D97-AF65-F5344CB8AC3E}">
        <p14:creationId xmlns:p14="http://schemas.microsoft.com/office/powerpoint/2010/main" val="1650330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zh-CN" sz="4000" b="1" dirty="0">
                <a:latin typeface="+mn-lt"/>
                <a:ea typeface="黑体" panose="02010609060101010101" pitchFamily="49" charset="-122"/>
              </a:rPr>
              <a:t> </a:t>
            </a:r>
            <a:r>
              <a:rPr lang="zh-CN" altLang="en-US" sz="4000" b="1" dirty="0" smtClean="0">
                <a:latin typeface="+mn-lt"/>
                <a:ea typeface="黑体" panose="02010609060101010101" pitchFamily="49" charset="-122"/>
              </a:rPr>
              <a:t>标记密度与</a:t>
            </a:r>
            <a:r>
              <a:rPr lang="zh-CN" altLang="zh-CN" sz="4000" b="1" dirty="0" smtClean="0">
                <a:latin typeface="+mn-lt"/>
                <a:ea typeface="黑体" panose="02010609060101010101" pitchFamily="49" charset="-122"/>
              </a:rPr>
              <a:t>连锁</a:t>
            </a:r>
            <a:r>
              <a:rPr lang="en-US" altLang="zh-CN" sz="4000" b="1" dirty="0">
                <a:latin typeface="+mn-lt"/>
                <a:ea typeface="黑体" panose="02010609060101010101" pitchFamily="49" charset="-122"/>
              </a:rPr>
              <a:t>QTL</a:t>
            </a:r>
            <a:r>
              <a:rPr lang="zh-CN" altLang="zh-CN" sz="4000" b="1" dirty="0" smtClean="0">
                <a:latin typeface="+mn-lt"/>
                <a:ea typeface="黑体" panose="02010609060101010101" pitchFamily="49" charset="-122"/>
              </a:rPr>
              <a:t>的</a:t>
            </a:r>
            <a:r>
              <a:rPr lang="zh-CN" altLang="en-US" sz="4000" b="1" dirty="0" smtClean="0">
                <a:latin typeface="+mn-lt"/>
                <a:ea typeface="黑体" panose="02010609060101010101" pitchFamily="49" charset="-122"/>
              </a:rPr>
              <a:t>检测</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95536" y="980728"/>
            <a:ext cx="8424936" cy="5544616"/>
          </a:xfrm>
        </p:spPr>
        <p:txBody>
          <a:bodyPr>
            <a:noAutofit/>
          </a:bodyPr>
          <a:lstStyle/>
          <a:p>
            <a:r>
              <a:rPr lang="zh-CN" altLang="zh-CN" sz="2400" dirty="0" smtClean="0">
                <a:ea typeface="黑体" panose="02010609060101010101" pitchFamily="49" charset="-122"/>
              </a:rPr>
              <a:t>当</a:t>
            </a:r>
            <a:r>
              <a:rPr lang="zh-CN" altLang="zh-CN" sz="2400" dirty="0">
                <a:ea typeface="黑体" panose="02010609060101010101" pitchFamily="49" charset="-122"/>
              </a:rPr>
              <a:t>标记密度为</a:t>
            </a:r>
            <a:r>
              <a:rPr lang="en-US" altLang="zh-CN" sz="2400" dirty="0">
                <a:ea typeface="黑体" panose="02010609060101010101" pitchFamily="49" charset="-122"/>
              </a:rPr>
              <a:t>20cM</a:t>
            </a:r>
            <a:r>
              <a:rPr lang="zh-CN" altLang="zh-CN" sz="2400" dirty="0">
                <a:ea typeface="黑体" panose="02010609060101010101" pitchFamily="49" charset="-122"/>
              </a:rPr>
              <a:t>时</a:t>
            </a:r>
            <a:r>
              <a:rPr lang="en-US" altLang="zh-CN" sz="2400" dirty="0">
                <a:ea typeface="黑体" panose="02010609060101010101" pitchFamily="49" charset="-122"/>
              </a:rPr>
              <a:t>, </a:t>
            </a:r>
            <a:r>
              <a:rPr lang="zh-CN" altLang="zh-CN" sz="2400" dirty="0">
                <a:ea typeface="黑体" panose="02010609060101010101" pitchFamily="49" charset="-122"/>
              </a:rPr>
              <a:t>即使群体大小为</a:t>
            </a:r>
            <a:r>
              <a:rPr lang="en-US" altLang="zh-CN" sz="2400" dirty="0">
                <a:ea typeface="黑体" panose="02010609060101010101" pitchFamily="49" charset="-122"/>
              </a:rPr>
              <a:t>500, ICIM</a:t>
            </a:r>
            <a:r>
              <a:rPr lang="zh-CN" altLang="zh-CN" sz="2400" dirty="0">
                <a:ea typeface="黑体" panose="02010609060101010101" pitchFamily="49" charset="-122"/>
              </a:rPr>
              <a:t>也无法将二者区分开</a:t>
            </a:r>
            <a:r>
              <a:rPr lang="en-US" altLang="zh-CN" sz="2400" dirty="0">
                <a:ea typeface="黑体" panose="02010609060101010101" pitchFamily="49" charset="-122"/>
              </a:rPr>
              <a:t>. </a:t>
            </a:r>
            <a:r>
              <a:rPr lang="zh-CN" altLang="zh-CN" sz="2400" dirty="0">
                <a:ea typeface="黑体" panose="02010609060101010101" pitchFamily="49" charset="-122"/>
              </a:rPr>
              <a:t>而是在两个</a:t>
            </a:r>
            <a:r>
              <a:rPr lang="en-US" altLang="zh-CN" sz="2400" dirty="0">
                <a:ea typeface="黑体" panose="02010609060101010101" pitchFamily="49" charset="-122"/>
              </a:rPr>
              <a:t>QTL</a:t>
            </a:r>
            <a:r>
              <a:rPr lang="zh-CN" altLang="zh-CN" sz="2400" dirty="0">
                <a:ea typeface="黑体" panose="02010609060101010101" pitchFamily="49" charset="-122"/>
              </a:rPr>
              <a:t>之间</a:t>
            </a:r>
            <a:r>
              <a:rPr lang="en-US" altLang="zh-CN" sz="2400" dirty="0">
                <a:ea typeface="黑体" panose="02010609060101010101" pitchFamily="49" charset="-122"/>
              </a:rPr>
              <a:t>, </a:t>
            </a:r>
            <a:r>
              <a:rPr lang="zh-CN" altLang="zh-CN" sz="2400" dirty="0">
                <a:ea typeface="黑体" panose="02010609060101010101" pitchFamily="49" charset="-122"/>
              </a:rPr>
              <a:t>发现一个效应近似等于两个</a:t>
            </a:r>
            <a:r>
              <a:rPr lang="en-US" altLang="zh-CN" sz="2400" dirty="0">
                <a:ea typeface="黑体" panose="02010609060101010101" pitchFamily="49" charset="-122"/>
              </a:rPr>
              <a:t>QTL</a:t>
            </a:r>
            <a:r>
              <a:rPr lang="zh-CN" altLang="zh-CN" sz="2400" dirty="0">
                <a:ea typeface="黑体" panose="02010609060101010101" pitchFamily="49" charset="-122"/>
              </a:rPr>
              <a:t>效应之和的</a:t>
            </a:r>
            <a:r>
              <a:rPr lang="en-US" altLang="zh-CN" sz="2400" dirty="0">
                <a:ea typeface="黑体" panose="02010609060101010101" pitchFamily="49" charset="-122"/>
              </a:rPr>
              <a:t>“</a:t>
            </a:r>
            <a:r>
              <a:rPr lang="zh-CN" altLang="zh-CN" sz="2400" dirty="0">
                <a:ea typeface="黑体" panose="02010609060101010101" pitchFamily="49" charset="-122"/>
              </a:rPr>
              <a:t>幻影</a:t>
            </a:r>
            <a:r>
              <a:rPr lang="en-US" altLang="zh-CN" sz="2400" dirty="0">
                <a:ea typeface="黑体" panose="02010609060101010101" pitchFamily="49" charset="-122"/>
              </a:rPr>
              <a:t>”</a:t>
            </a:r>
            <a:r>
              <a:rPr lang="en-US" altLang="zh-CN" sz="2400" dirty="0" smtClean="0">
                <a:ea typeface="黑体" panose="02010609060101010101" pitchFamily="49" charset="-122"/>
              </a:rPr>
              <a:t>QTL. </a:t>
            </a:r>
          </a:p>
          <a:p>
            <a:r>
              <a:rPr lang="zh-CN" altLang="zh-CN" sz="2400" dirty="0" smtClean="0">
                <a:ea typeface="黑体" panose="02010609060101010101" pitchFamily="49" charset="-122"/>
              </a:rPr>
              <a:t>当</a:t>
            </a:r>
            <a:r>
              <a:rPr lang="zh-CN" altLang="zh-CN" sz="2400" dirty="0">
                <a:ea typeface="黑体" panose="02010609060101010101" pitchFamily="49" charset="-122"/>
              </a:rPr>
              <a:t>标记密度为</a:t>
            </a:r>
            <a:r>
              <a:rPr lang="en-US" altLang="zh-CN" sz="2400" dirty="0">
                <a:ea typeface="黑体" panose="02010609060101010101" pitchFamily="49" charset="-122"/>
              </a:rPr>
              <a:t>10cM</a:t>
            </a:r>
            <a:r>
              <a:rPr lang="zh-CN" altLang="zh-CN" sz="2400" dirty="0">
                <a:ea typeface="黑体" panose="02010609060101010101" pitchFamily="49" charset="-122"/>
              </a:rPr>
              <a:t>时</a:t>
            </a:r>
            <a:r>
              <a:rPr lang="en-US" altLang="zh-CN" sz="2400" dirty="0">
                <a:ea typeface="黑体" panose="02010609060101010101" pitchFamily="49" charset="-122"/>
              </a:rPr>
              <a:t>, </a:t>
            </a:r>
            <a:r>
              <a:rPr lang="zh-CN" altLang="zh-CN" sz="2400" dirty="0">
                <a:ea typeface="黑体" panose="02010609060101010101" pitchFamily="49" charset="-122"/>
              </a:rPr>
              <a:t>有一部分模拟群体检测到两个</a:t>
            </a:r>
            <a:r>
              <a:rPr lang="en-US" altLang="zh-CN" sz="2400" dirty="0">
                <a:ea typeface="黑体" panose="02010609060101010101" pitchFamily="49" charset="-122"/>
              </a:rPr>
              <a:t>QTL. </a:t>
            </a:r>
            <a:r>
              <a:rPr lang="zh-CN" altLang="zh-CN" sz="2400" dirty="0">
                <a:ea typeface="黑体" panose="02010609060101010101" pitchFamily="49" charset="-122"/>
              </a:rPr>
              <a:t>但大多数模拟群体还是只定位到一个遗传效应较大的</a:t>
            </a:r>
            <a:r>
              <a:rPr lang="en-US" altLang="zh-CN" sz="2400" dirty="0">
                <a:ea typeface="黑体" panose="02010609060101010101" pitchFamily="49" charset="-122"/>
              </a:rPr>
              <a:t>“</a:t>
            </a:r>
            <a:r>
              <a:rPr lang="zh-CN" altLang="zh-CN" sz="2400" dirty="0">
                <a:ea typeface="黑体" panose="02010609060101010101" pitchFamily="49" charset="-122"/>
              </a:rPr>
              <a:t>幻影</a:t>
            </a:r>
            <a:r>
              <a:rPr lang="en-US" altLang="zh-CN" sz="2400" dirty="0">
                <a:ea typeface="黑体" panose="02010609060101010101" pitchFamily="49" charset="-122"/>
              </a:rPr>
              <a:t>”QTL. </a:t>
            </a:r>
            <a:r>
              <a:rPr lang="zh-CN" altLang="zh-CN" sz="2400" dirty="0">
                <a:ea typeface="黑体" panose="02010609060101010101" pitchFamily="49" charset="-122"/>
              </a:rPr>
              <a:t>当标记密度为</a:t>
            </a:r>
            <a:r>
              <a:rPr lang="en-US" altLang="zh-CN" sz="2400" dirty="0">
                <a:ea typeface="黑体" panose="02010609060101010101" pitchFamily="49" charset="-122"/>
              </a:rPr>
              <a:t>5cM</a:t>
            </a:r>
            <a:r>
              <a:rPr lang="zh-CN" altLang="zh-CN" sz="2400" dirty="0">
                <a:ea typeface="黑体" panose="02010609060101010101" pitchFamily="49" charset="-122"/>
              </a:rPr>
              <a:t>时</a:t>
            </a:r>
            <a:r>
              <a:rPr lang="en-US" altLang="zh-CN" sz="2400" dirty="0">
                <a:ea typeface="黑体" panose="02010609060101010101" pitchFamily="49" charset="-122"/>
              </a:rPr>
              <a:t>, </a:t>
            </a:r>
            <a:r>
              <a:rPr lang="zh-CN" altLang="zh-CN" sz="2400" dirty="0">
                <a:ea typeface="黑体" panose="02010609060101010101" pitchFamily="49" charset="-122"/>
              </a:rPr>
              <a:t>大多数模拟群体中都能正确检测到预设的两个</a:t>
            </a:r>
            <a:r>
              <a:rPr lang="en-US" altLang="zh-CN" sz="2400" dirty="0">
                <a:ea typeface="黑体" panose="02010609060101010101" pitchFamily="49" charset="-122"/>
              </a:rPr>
              <a:t>QTL. </a:t>
            </a:r>
            <a:r>
              <a:rPr lang="zh-CN" altLang="zh-CN" sz="2400" dirty="0" smtClean="0">
                <a:ea typeface="黑体" panose="02010609060101010101" pitchFamily="49" charset="-122"/>
              </a:rPr>
              <a:t>如</a:t>
            </a:r>
            <a:r>
              <a:rPr lang="zh-CN" altLang="zh-CN" sz="2400" dirty="0">
                <a:ea typeface="黑体" panose="02010609060101010101" pitchFamily="49" charset="-122"/>
              </a:rPr>
              <a:t>连锁</a:t>
            </a:r>
            <a:r>
              <a:rPr lang="en-US" altLang="zh-CN" sz="2400" dirty="0">
                <a:ea typeface="黑体" panose="02010609060101010101" pitchFamily="49" charset="-122"/>
              </a:rPr>
              <a:t>QTL</a:t>
            </a:r>
            <a:r>
              <a:rPr lang="zh-CN" altLang="zh-CN" sz="2400" dirty="0">
                <a:ea typeface="黑体" panose="02010609060101010101" pitchFamily="49" charset="-122"/>
              </a:rPr>
              <a:t>之间不存在空白区间</a:t>
            </a:r>
            <a:r>
              <a:rPr lang="en-US" altLang="zh-CN" sz="2400" dirty="0">
                <a:ea typeface="黑体" panose="02010609060101010101" pitchFamily="49" charset="-122"/>
              </a:rPr>
              <a:t>, </a:t>
            </a:r>
            <a:r>
              <a:rPr lang="zh-CN" altLang="zh-CN" sz="2400" dirty="0">
                <a:ea typeface="黑体" panose="02010609060101010101" pitchFamily="49" charset="-122"/>
              </a:rPr>
              <a:t>更极端的情况如一个标记区间上存在两个</a:t>
            </a:r>
            <a:r>
              <a:rPr lang="en-US" altLang="zh-CN" sz="2400" dirty="0">
                <a:ea typeface="黑体" panose="02010609060101010101" pitchFamily="49" charset="-122"/>
              </a:rPr>
              <a:t>QTL, QTL</a:t>
            </a:r>
            <a:r>
              <a:rPr lang="zh-CN" altLang="zh-CN" sz="2400" dirty="0">
                <a:ea typeface="黑体" panose="02010609060101010101" pitchFamily="49" charset="-122"/>
              </a:rPr>
              <a:t>作图方法是难以将二者区分开的</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r>
              <a:rPr lang="en-US" altLang="zh-CN" sz="2600" dirty="0" smtClean="0">
                <a:ea typeface="黑体" panose="02010609060101010101" pitchFamily="49" charset="-122"/>
              </a:rPr>
              <a:t>LOD</a:t>
            </a:r>
            <a:r>
              <a:rPr lang="zh-CN" altLang="zh-CN" sz="2600" dirty="0">
                <a:ea typeface="黑体" panose="02010609060101010101" pitchFamily="49" charset="-122"/>
              </a:rPr>
              <a:t>曲线反映的是两个</a:t>
            </a:r>
            <a:r>
              <a:rPr lang="en-US" altLang="zh-CN" sz="2600" dirty="0">
                <a:ea typeface="黑体" panose="02010609060101010101" pitchFamily="49" charset="-122"/>
              </a:rPr>
              <a:t>QTL</a:t>
            </a:r>
            <a:r>
              <a:rPr lang="zh-CN" altLang="zh-CN" sz="2600" dirty="0">
                <a:ea typeface="黑体" panose="02010609060101010101" pitchFamily="49" charset="-122"/>
              </a:rPr>
              <a:t>累加的效果</a:t>
            </a:r>
            <a:r>
              <a:rPr lang="en-US" altLang="zh-CN" sz="2600" dirty="0">
                <a:ea typeface="黑体" panose="02010609060101010101" pitchFamily="49" charset="-122"/>
              </a:rPr>
              <a:t>. </a:t>
            </a:r>
            <a:r>
              <a:rPr lang="zh-CN" altLang="zh-CN" sz="2600" dirty="0">
                <a:ea typeface="黑体" panose="02010609060101010101" pitchFamily="49" charset="-122"/>
              </a:rPr>
              <a:t>这种情况下</a:t>
            </a:r>
            <a:r>
              <a:rPr lang="en-US" altLang="zh-CN" sz="2600" dirty="0">
                <a:ea typeface="黑体" panose="02010609060101010101" pitchFamily="49" charset="-122"/>
              </a:rPr>
              <a:t>, </a:t>
            </a:r>
            <a:r>
              <a:rPr lang="zh-CN" altLang="zh-CN" sz="2600" dirty="0">
                <a:ea typeface="黑体" panose="02010609060101010101" pitchFamily="49" charset="-122"/>
              </a:rPr>
              <a:t>仅靠增加群体规模来区分连锁</a:t>
            </a:r>
            <a:r>
              <a:rPr lang="en-US" altLang="zh-CN" sz="2600" dirty="0">
                <a:ea typeface="黑体" panose="02010609060101010101" pitchFamily="49" charset="-122"/>
              </a:rPr>
              <a:t>QTL</a:t>
            </a:r>
            <a:r>
              <a:rPr lang="zh-CN" altLang="zh-CN" sz="2600" dirty="0">
                <a:ea typeface="黑体" panose="02010609060101010101" pitchFamily="49" charset="-122"/>
              </a:rPr>
              <a:t>是徒劳无益</a:t>
            </a:r>
            <a:r>
              <a:rPr lang="en-US" altLang="zh-CN" sz="2600" dirty="0">
                <a:ea typeface="黑体" panose="02010609060101010101" pitchFamily="49" charset="-122"/>
              </a:rPr>
              <a:t>. </a:t>
            </a:r>
            <a:r>
              <a:rPr lang="zh-CN" altLang="zh-CN" sz="2600" dirty="0">
                <a:ea typeface="黑体" panose="02010609060101010101" pitchFamily="49" charset="-122"/>
              </a:rPr>
              <a:t>唯一的方法是增加标记密度</a:t>
            </a:r>
            <a:r>
              <a:rPr lang="en-US" altLang="zh-CN" sz="2600" dirty="0">
                <a:ea typeface="黑体" panose="02010609060101010101" pitchFamily="49" charset="-122"/>
              </a:rPr>
              <a:t>, </a:t>
            </a:r>
            <a:r>
              <a:rPr lang="zh-CN" altLang="zh-CN" sz="2600" dirty="0">
                <a:ea typeface="黑体" panose="02010609060101010101" pitchFamily="49" charset="-122"/>
              </a:rPr>
              <a:t>使得连锁</a:t>
            </a:r>
            <a:r>
              <a:rPr lang="en-US" altLang="zh-CN" sz="2600" dirty="0">
                <a:ea typeface="黑体" panose="02010609060101010101" pitchFamily="49" charset="-122"/>
              </a:rPr>
              <a:t>QTL</a:t>
            </a:r>
            <a:r>
              <a:rPr lang="zh-CN" altLang="zh-CN" sz="2600" dirty="0">
                <a:ea typeface="黑体" panose="02010609060101010101" pitchFamily="49" charset="-122"/>
              </a:rPr>
              <a:t>之间至少存在两个空白区间</a:t>
            </a:r>
            <a:r>
              <a:rPr lang="en-US" altLang="zh-CN" sz="2600" dirty="0">
                <a:ea typeface="黑体" panose="02010609060101010101" pitchFamily="49" charset="-122"/>
              </a:rPr>
              <a:t>. </a:t>
            </a:r>
            <a:r>
              <a:rPr lang="zh-CN" altLang="zh-CN" sz="2600" dirty="0">
                <a:ea typeface="黑体" panose="02010609060101010101" pitchFamily="49" charset="-122"/>
              </a:rPr>
              <a:t>只有这样</a:t>
            </a:r>
            <a:r>
              <a:rPr lang="en-US" altLang="zh-CN" sz="2600" dirty="0">
                <a:ea typeface="黑体" panose="02010609060101010101" pitchFamily="49" charset="-122"/>
              </a:rPr>
              <a:t>, </a:t>
            </a:r>
            <a:r>
              <a:rPr lang="zh-CN" altLang="zh-CN" sz="2600" dirty="0">
                <a:ea typeface="黑体" panose="02010609060101010101" pitchFamily="49" charset="-122"/>
              </a:rPr>
              <a:t>才有可能将连锁</a:t>
            </a:r>
            <a:r>
              <a:rPr lang="en-US" altLang="zh-CN" sz="2600" dirty="0">
                <a:ea typeface="黑体" panose="02010609060101010101" pitchFamily="49" charset="-122"/>
              </a:rPr>
              <a:t>QTL</a:t>
            </a:r>
            <a:r>
              <a:rPr lang="zh-CN" altLang="zh-CN" sz="2600" dirty="0">
                <a:ea typeface="黑体" panose="02010609060101010101" pitchFamily="49" charset="-122"/>
              </a:rPr>
              <a:t>区分开来</a:t>
            </a:r>
            <a:r>
              <a:rPr lang="en-US" altLang="zh-CN" sz="2600" dirty="0">
                <a:ea typeface="黑体" panose="02010609060101010101" pitchFamily="49" charset="-122"/>
              </a:rPr>
              <a:t>. </a:t>
            </a:r>
            <a:r>
              <a:rPr lang="zh-CN" altLang="zh-CN" sz="2600" dirty="0">
                <a:ea typeface="黑体" panose="02010609060101010101" pitchFamily="49" charset="-122"/>
              </a:rPr>
              <a:t>因此</a:t>
            </a:r>
            <a:r>
              <a:rPr lang="en-US" altLang="zh-CN" sz="2600" dirty="0">
                <a:ea typeface="黑体" panose="02010609060101010101" pitchFamily="49" charset="-122"/>
              </a:rPr>
              <a:t>, </a:t>
            </a:r>
            <a:r>
              <a:rPr lang="zh-CN" altLang="zh-CN" sz="2600" dirty="0">
                <a:ea typeface="黑体" panose="02010609060101010101" pitchFamily="49" charset="-122"/>
              </a:rPr>
              <a:t>连锁</a:t>
            </a:r>
            <a:r>
              <a:rPr lang="en-US" altLang="zh-CN" sz="2600" dirty="0">
                <a:ea typeface="黑体" panose="02010609060101010101" pitchFamily="49" charset="-122"/>
              </a:rPr>
              <a:t>QTL</a:t>
            </a:r>
            <a:r>
              <a:rPr lang="zh-CN" altLang="zh-CN" sz="2600" dirty="0">
                <a:ea typeface="黑体" panose="02010609060101010101" pitchFamily="49" charset="-122"/>
              </a:rPr>
              <a:t>的区分需要更密的分子标记和更大的群体规模</a:t>
            </a:r>
            <a:r>
              <a:rPr lang="en-US" altLang="zh-CN" sz="2600" dirty="0">
                <a:ea typeface="黑体" panose="02010609060101010101" pitchFamily="49" charset="-122"/>
              </a:rPr>
              <a:t>. </a:t>
            </a:r>
            <a:endParaRPr lang="zh-CN" altLang="zh-CN" sz="2600" dirty="0">
              <a:ea typeface="黑体" panose="02010609060101010101" pitchFamily="49" charset="-122"/>
            </a:endParaRPr>
          </a:p>
        </p:txBody>
      </p:sp>
    </p:spTree>
    <p:extLst>
      <p:ext uri="{BB962C8B-B14F-4D97-AF65-F5344CB8AC3E}">
        <p14:creationId xmlns:p14="http://schemas.microsoft.com/office/powerpoint/2010/main" val="3819783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6646"/>
            <a:ext cx="8229600" cy="1282154"/>
          </a:xfrm>
        </p:spPr>
        <p:txBody>
          <a:bodyPr>
            <a:normAutofit fontScale="90000"/>
          </a:bodyPr>
          <a:lstStyle/>
          <a:p>
            <a:r>
              <a:rPr lang="en-US" altLang="zh-CN" b="1" dirty="0">
                <a:ea typeface="黑体" panose="02010609060101010101" pitchFamily="49" charset="-122"/>
              </a:rPr>
              <a:t>§7.4 </a:t>
            </a:r>
            <a:r>
              <a:rPr lang="zh-CN" altLang="en-US" b="1" dirty="0">
                <a:ea typeface="黑体" panose="02010609060101010101" pitchFamily="49" charset="-122"/>
              </a:rPr>
              <a:t>缺失标记的填补以及缺失对</a:t>
            </a:r>
            <a:r>
              <a:rPr lang="en-US" altLang="zh-CN" b="1" dirty="0">
                <a:ea typeface="黑体" panose="02010609060101010101" pitchFamily="49" charset="-122"/>
              </a:rPr>
              <a:t>QTL</a:t>
            </a:r>
            <a:r>
              <a:rPr lang="zh-CN" altLang="en-US" b="1" dirty="0">
                <a:ea typeface="黑体" panose="02010609060101010101" pitchFamily="49" charset="-122"/>
              </a:rPr>
              <a:t>作图的影响</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57200" y="1988840"/>
            <a:ext cx="8229600" cy="413732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7.4.1 </a:t>
            </a:r>
            <a:r>
              <a:rPr lang="zh-CN" altLang="en-US" dirty="0">
                <a:ea typeface="黑体" panose="02010609060101010101" pitchFamily="49" charset="-122"/>
              </a:rPr>
              <a:t>缺失标记的</a:t>
            </a:r>
            <a:r>
              <a:rPr lang="zh-CN" altLang="en-US" dirty="0" smtClean="0">
                <a:ea typeface="黑体" panose="02010609060101010101" pitchFamily="49" charset="-122"/>
              </a:rPr>
              <a:t>填补</a:t>
            </a:r>
            <a:endParaRPr lang="en-US" altLang="zh-CN" dirty="0">
              <a:ea typeface="黑体" panose="02010609060101010101" pitchFamily="49" charset="-122"/>
            </a:endParaRPr>
          </a:p>
          <a:p>
            <a:r>
              <a:rPr lang="en-US" altLang="zh-CN" dirty="0">
                <a:ea typeface="黑体" panose="02010609060101010101" pitchFamily="49" charset="-122"/>
              </a:rPr>
              <a:t>§7.4.2 </a:t>
            </a:r>
            <a:r>
              <a:rPr lang="zh-CN" altLang="en-US" dirty="0">
                <a:ea typeface="黑体" panose="02010609060101010101" pitchFamily="49" charset="-122"/>
              </a:rPr>
              <a:t>一个水稻</a:t>
            </a:r>
            <a:r>
              <a:rPr lang="en-US" altLang="zh-CN" dirty="0">
                <a:ea typeface="黑体" panose="02010609060101010101" pitchFamily="49" charset="-122"/>
              </a:rPr>
              <a:t>F2</a:t>
            </a:r>
            <a:r>
              <a:rPr lang="zh-CN" altLang="en-US" dirty="0">
                <a:ea typeface="黑体" panose="02010609060101010101" pitchFamily="49" charset="-122"/>
              </a:rPr>
              <a:t>群体中的</a:t>
            </a:r>
            <a:r>
              <a:rPr lang="zh-CN" altLang="en-US" dirty="0" smtClean="0">
                <a:ea typeface="黑体" panose="02010609060101010101" pitchFamily="49" charset="-122"/>
              </a:rPr>
              <a:t>株高</a:t>
            </a:r>
            <a:r>
              <a:rPr lang="en-US" altLang="zh-CN" dirty="0" smtClean="0">
                <a:ea typeface="黑体" panose="02010609060101010101" pitchFamily="49" charset="-122"/>
              </a:rPr>
              <a:t>QTL</a:t>
            </a:r>
            <a:endParaRPr lang="en-US" altLang="zh-CN" dirty="0">
              <a:ea typeface="黑体" panose="02010609060101010101" pitchFamily="49" charset="-122"/>
            </a:endParaRPr>
          </a:p>
          <a:p>
            <a:r>
              <a:rPr lang="en-US" altLang="zh-CN" dirty="0">
                <a:ea typeface="黑体" panose="02010609060101010101" pitchFamily="49" charset="-122"/>
              </a:rPr>
              <a:t>§7.4.3 </a:t>
            </a:r>
            <a:r>
              <a:rPr lang="zh-CN" altLang="en-US" dirty="0">
                <a:ea typeface="黑体" panose="02010609060101010101" pitchFamily="49" charset="-122"/>
              </a:rPr>
              <a:t>缺失标记对</a:t>
            </a:r>
            <a:r>
              <a:rPr lang="en-US" altLang="zh-CN" dirty="0">
                <a:ea typeface="黑体" panose="02010609060101010101" pitchFamily="49" charset="-122"/>
              </a:rPr>
              <a:t>QTL</a:t>
            </a:r>
            <a:r>
              <a:rPr lang="zh-CN" altLang="en-US" dirty="0">
                <a:ea typeface="黑体" panose="02010609060101010101" pitchFamily="49" charset="-122"/>
              </a:rPr>
              <a:t>检测功效的</a:t>
            </a:r>
            <a:r>
              <a:rPr lang="zh-CN" altLang="en-US" dirty="0" smtClean="0">
                <a:ea typeface="黑体" panose="02010609060101010101" pitchFamily="49" charset="-122"/>
              </a:rPr>
              <a:t>影响</a:t>
            </a:r>
            <a:endParaRPr lang="en-US" altLang="zh-CN" dirty="0">
              <a:ea typeface="黑体" panose="02010609060101010101" pitchFamily="49" charset="-122"/>
            </a:endParaRPr>
          </a:p>
        </p:txBody>
      </p:sp>
    </p:spTree>
    <p:extLst>
      <p:ext uri="{BB962C8B-B14F-4D97-AF65-F5344CB8AC3E}">
        <p14:creationId xmlns:p14="http://schemas.microsoft.com/office/powerpoint/2010/main" val="39961597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b="1" dirty="0" smtClean="0">
                <a:ea typeface="黑体" panose="02010609060101010101" pitchFamily="49" charset="-122"/>
              </a:rPr>
              <a:t>缺失</a:t>
            </a:r>
            <a:r>
              <a:rPr lang="zh-CN" altLang="en-US" b="1" dirty="0">
                <a:ea typeface="黑体" panose="02010609060101010101" pitchFamily="49" charset="-122"/>
              </a:rPr>
              <a:t>标记的</a:t>
            </a:r>
            <a:r>
              <a:rPr lang="zh-CN" altLang="en-US" b="1" dirty="0" smtClean="0">
                <a:ea typeface="黑体" panose="02010609060101010101" pitchFamily="49" charset="-122"/>
              </a:rPr>
              <a:t>填补</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57200" y="1052736"/>
            <a:ext cx="8229600" cy="5256584"/>
          </a:xfrm>
        </p:spPr>
        <p:txBody>
          <a:bodyPr>
            <a:normAutofit lnSpcReduction="10000"/>
          </a:bodyPr>
          <a:lstStyle/>
          <a:p>
            <a:r>
              <a:rPr lang="zh-CN" altLang="zh-CN" sz="2800" dirty="0">
                <a:ea typeface="黑体" panose="02010609060101010101" pitchFamily="49" charset="-122"/>
              </a:rPr>
              <a:t>在知道标记间的连锁关系后</a:t>
            </a:r>
            <a:r>
              <a:rPr lang="en-US" altLang="zh-CN" sz="2800" dirty="0">
                <a:ea typeface="黑体" panose="02010609060101010101" pitchFamily="49" charset="-122"/>
              </a:rPr>
              <a:t>, </a:t>
            </a:r>
            <a:r>
              <a:rPr lang="zh-CN" altLang="zh-CN" sz="2800" dirty="0">
                <a:ea typeface="黑体" panose="02010609060101010101" pitchFamily="49" charset="-122"/>
              </a:rPr>
              <a:t>可以根据与缺失标记连锁的无缺失标记的标记型</a:t>
            </a:r>
            <a:r>
              <a:rPr lang="en-US" altLang="zh-CN" sz="2800" dirty="0">
                <a:ea typeface="黑体" panose="02010609060101010101" pitchFamily="49" charset="-122"/>
              </a:rPr>
              <a:t>, </a:t>
            </a:r>
            <a:r>
              <a:rPr lang="zh-CN" altLang="zh-CN" sz="2800" dirty="0">
                <a:ea typeface="黑体" panose="02010609060101010101" pitchFamily="49" charset="-122"/>
              </a:rPr>
              <a:t>来推测缺失标记型的概率</a:t>
            </a:r>
            <a:r>
              <a:rPr lang="en-US" altLang="zh-CN" sz="2800" dirty="0">
                <a:ea typeface="黑体" panose="02010609060101010101" pitchFamily="49" charset="-122"/>
              </a:rPr>
              <a:t>. </a:t>
            </a:r>
            <a:r>
              <a:rPr lang="zh-CN" altLang="zh-CN" sz="2800" dirty="0">
                <a:ea typeface="黑体" panose="02010609060101010101" pitchFamily="49" charset="-122"/>
              </a:rPr>
              <a:t>然后</a:t>
            </a:r>
            <a:r>
              <a:rPr lang="en-US" altLang="zh-CN" sz="2800" dirty="0">
                <a:ea typeface="黑体" panose="02010609060101010101" pitchFamily="49" charset="-122"/>
              </a:rPr>
              <a:t>, </a:t>
            </a:r>
            <a:r>
              <a:rPr lang="zh-CN" altLang="zh-CN" sz="2800" dirty="0">
                <a:ea typeface="黑体" panose="02010609060101010101" pitchFamily="49" charset="-122"/>
              </a:rPr>
              <a:t>根据缺失标记型的条件概率</a:t>
            </a:r>
            <a:r>
              <a:rPr lang="en-US" altLang="zh-CN" sz="2800" dirty="0">
                <a:ea typeface="黑体" panose="02010609060101010101" pitchFamily="49" charset="-122"/>
              </a:rPr>
              <a:t>, </a:t>
            </a:r>
            <a:r>
              <a:rPr lang="zh-CN" altLang="zh-CN" sz="2800" dirty="0">
                <a:ea typeface="黑体" panose="02010609060101010101" pitchFamily="49" charset="-122"/>
              </a:rPr>
              <a:t>对缺失的标记型进行填补</a:t>
            </a:r>
            <a:r>
              <a:rPr lang="en-US" altLang="zh-CN" sz="2800" dirty="0">
                <a:ea typeface="黑体" panose="02010609060101010101" pitchFamily="49" charset="-122"/>
              </a:rPr>
              <a:t>. </a:t>
            </a:r>
            <a:r>
              <a:rPr lang="zh-CN" altLang="zh-CN" sz="2800" dirty="0">
                <a:ea typeface="黑体" panose="02010609060101010101" pitchFamily="49" charset="-122"/>
              </a:rPr>
              <a:t>下面介绍</a:t>
            </a:r>
            <a:r>
              <a:rPr lang="en-US" altLang="zh-CN" sz="2800" dirty="0">
                <a:ea typeface="黑体" panose="02010609060101010101" pitchFamily="49" charset="-122"/>
              </a:rPr>
              <a:t>F</a:t>
            </a:r>
            <a:r>
              <a:rPr lang="en-US" altLang="zh-CN" sz="2800" baseline="-25000" dirty="0">
                <a:ea typeface="黑体" panose="02010609060101010101" pitchFamily="49" charset="-122"/>
              </a:rPr>
              <a:t>2</a:t>
            </a:r>
            <a:r>
              <a:rPr lang="zh-CN" altLang="zh-CN" sz="2800" dirty="0">
                <a:ea typeface="黑体" panose="02010609060101010101" pitchFamily="49" charset="-122"/>
              </a:rPr>
              <a:t>群体中缺失标记型的填补方法</a:t>
            </a:r>
            <a:r>
              <a:rPr lang="en-US" altLang="zh-CN" sz="2800" dirty="0">
                <a:ea typeface="黑体" panose="02010609060101010101" pitchFamily="49" charset="-122"/>
              </a:rPr>
              <a:t>, </a:t>
            </a:r>
            <a:r>
              <a:rPr lang="zh-CN" altLang="zh-CN" sz="2800" dirty="0">
                <a:ea typeface="黑体" panose="02010609060101010101" pitchFamily="49" charset="-122"/>
              </a:rPr>
              <a:t>其他群体的填补方法与此类似</a:t>
            </a:r>
            <a:r>
              <a:rPr lang="en-US" altLang="zh-CN" sz="2800" dirty="0">
                <a:ea typeface="黑体" panose="02010609060101010101" pitchFamily="49" charset="-122"/>
              </a:rPr>
              <a:t> (Zhang et al., 2010).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假设</a:t>
            </a:r>
            <a:r>
              <a:rPr lang="zh-CN" altLang="zh-CN" sz="2800" dirty="0">
                <a:ea typeface="黑体" panose="02010609060101010101" pitchFamily="49" charset="-122"/>
              </a:rPr>
              <a:t>所有标记都已经通过连锁分析排好顺序</a:t>
            </a:r>
            <a:r>
              <a:rPr lang="en-US" altLang="zh-CN" sz="2800" dirty="0">
                <a:ea typeface="黑体" panose="02010609060101010101" pitchFamily="49" charset="-122"/>
              </a:rPr>
              <a:t>, M</a:t>
            </a:r>
            <a:r>
              <a:rPr lang="zh-CN" altLang="zh-CN" sz="2800" dirty="0">
                <a:ea typeface="黑体" panose="02010609060101010101" pitchFamily="49" charset="-122"/>
              </a:rPr>
              <a:t>和</a:t>
            </a:r>
            <a:r>
              <a:rPr lang="en-US" altLang="zh-CN" sz="2800" dirty="0">
                <a:ea typeface="黑体" panose="02010609060101010101" pitchFamily="49" charset="-122"/>
              </a:rPr>
              <a:t>m</a:t>
            </a:r>
            <a:r>
              <a:rPr lang="zh-CN" altLang="zh-CN" sz="2800" dirty="0">
                <a:ea typeface="黑体" panose="02010609060101010101" pitchFamily="49" charset="-122"/>
              </a:rPr>
              <a:t>是某个体中缺失标记处的两个标记等位基因</a:t>
            </a:r>
            <a:r>
              <a:rPr lang="en-US" altLang="zh-CN" sz="2800" dirty="0">
                <a:ea typeface="黑体" panose="02010609060101010101" pitchFamily="49" charset="-122"/>
              </a:rPr>
              <a:t>. </a:t>
            </a:r>
            <a:r>
              <a:rPr lang="zh-CN" altLang="zh-CN" sz="2800" dirty="0">
                <a:ea typeface="黑体" panose="02010609060101010101" pitchFamily="49" charset="-122"/>
              </a:rPr>
              <a:t>从染色体或连锁群的第一个标记开始</a:t>
            </a:r>
            <a:r>
              <a:rPr lang="en-US" altLang="zh-CN" sz="2800" dirty="0">
                <a:ea typeface="黑体" panose="02010609060101010101" pitchFamily="49" charset="-122"/>
              </a:rPr>
              <a:t>, </a:t>
            </a:r>
            <a:r>
              <a:rPr lang="zh-CN" altLang="zh-CN" sz="2800" dirty="0">
                <a:ea typeface="黑体" panose="02010609060101010101" pitchFamily="49" charset="-122"/>
              </a:rPr>
              <a:t>逐个填补缺失标记型</a:t>
            </a:r>
            <a:r>
              <a:rPr lang="en-US" altLang="zh-CN" sz="2800" dirty="0">
                <a:ea typeface="黑体" panose="02010609060101010101" pitchFamily="49" charset="-122"/>
              </a:rPr>
              <a:t>. </a:t>
            </a:r>
            <a:r>
              <a:rPr lang="zh-CN" altLang="zh-CN" sz="2800" dirty="0">
                <a:ea typeface="黑体" panose="02010609060101010101" pitchFamily="49" charset="-122"/>
              </a:rPr>
              <a:t>可以认为</a:t>
            </a:r>
            <a:r>
              <a:rPr lang="en-US" altLang="zh-CN" sz="2800" dirty="0">
                <a:ea typeface="黑体" panose="02010609060101010101" pitchFamily="49" charset="-122"/>
              </a:rPr>
              <a:t>, </a:t>
            </a:r>
            <a:r>
              <a:rPr lang="zh-CN" altLang="zh-CN" sz="2800" dirty="0">
                <a:ea typeface="黑体" panose="02010609060101010101" pitchFamily="49" charset="-122"/>
              </a:rPr>
              <a:t>当前标记之前的所有标记都无缺失</a:t>
            </a:r>
            <a:r>
              <a:rPr lang="en-US" altLang="zh-CN" sz="2800" dirty="0">
                <a:ea typeface="黑体" panose="02010609060101010101" pitchFamily="49" charset="-122"/>
              </a:rPr>
              <a:t>, </a:t>
            </a:r>
            <a:r>
              <a:rPr lang="zh-CN" altLang="zh-CN" sz="2800" dirty="0">
                <a:ea typeface="黑体" panose="02010609060101010101" pitchFamily="49" charset="-122"/>
              </a:rPr>
              <a:t>或者已经对缺失值进行了填补</a:t>
            </a:r>
            <a:r>
              <a:rPr lang="en-US" altLang="zh-CN" sz="2800" dirty="0">
                <a:ea typeface="黑体" panose="02010609060101010101" pitchFamily="49" charset="-122"/>
              </a:rPr>
              <a:t>. </a:t>
            </a:r>
            <a:r>
              <a:rPr lang="zh-CN" altLang="zh-CN" sz="2800" dirty="0">
                <a:ea typeface="黑体" panose="02010609060101010101" pitchFamily="49" charset="-122"/>
              </a:rPr>
              <a:t>缺失标记可分为如下三种情况</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327068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720080"/>
          </a:xfrm>
        </p:spPr>
        <p:txBody>
          <a:bodyPr>
            <a:normAutofit/>
          </a:bodyPr>
          <a:lstStyle/>
          <a:p>
            <a:r>
              <a:rPr lang="zh-CN" altLang="zh-CN" sz="4000" b="1" dirty="0">
                <a:latin typeface="+mn-lt"/>
                <a:ea typeface="黑体" panose="02010609060101010101" pitchFamily="49" charset="-122"/>
              </a:rPr>
              <a:t>单个</a:t>
            </a:r>
            <a:r>
              <a:rPr lang="en-US" altLang="zh-CN" sz="4000" b="1" dirty="0" smtClean="0">
                <a:latin typeface="+mn-lt"/>
                <a:ea typeface="黑体" panose="02010609060101010101" pitchFamily="49" charset="-122"/>
              </a:rPr>
              <a:t>QTL</a:t>
            </a:r>
            <a:r>
              <a:rPr lang="zh-CN" altLang="en-US" sz="4000" b="1" dirty="0" smtClean="0">
                <a:latin typeface="+mn-lt"/>
                <a:ea typeface="黑体" panose="02010609060101010101" pitchFamily="49" charset="-122"/>
              </a:rPr>
              <a:t>产生</a:t>
            </a:r>
            <a:r>
              <a:rPr lang="zh-CN" altLang="zh-CN" sz="4000" b="1" dirty="0" smtClean="0">
                <a:latin typeface="+mn-lt"/>
                <a:ea typeface="黑体" panose="02010609060101010101" pitchFamily="49" charset="-122"/>
              </a:rPr>
              <a:t>的遗传方差</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1052736"/>
            <a:ext cx="8208912" cy="5472608"/>
          </a:xfrm>
        </p:spPr>
        <p:txBody>
          <a:bodyPr>
            <a:noAutofit/>
          </a:bodyPr>
          <a:lstStyle/>
          <a:p>
            <a:pPr>
              <a:lnSpc>
                <a:spcPct val="120000"/>
              </a:lnSpc>
            </a:pPr>
            <a:r>
              <a:rPr lang="en-US" altLang="zh-CN" sz="2400" dirty="0" smtClean="0">
                <a:ea typeface="黑体" panose="02010609060101010101" pitchFamily="49" charset="-122"/>
              </a:rPr>
              <a:t>QTL</a:t>
            </a:r>
            <a:r>
              <a:rPr lang="zh-CN" altLang="zh-CN" sz="2400" dirty="0">
                <a:ea typeface="黑体" panose="02010609060101010101" pitchFamily="49" charset="-122"/>
              </a:rPr>
              <a:t>的遗传方差</a:t>
            </a:r>
            <a:r>
              <a:rPr lang="en-US" altLang="zh-CN" sz="2400" dirty="0">
                <a:ea typeface="黑体" panose="02010609060101010101" pitchFamily="49" charset="-122"/>
              </a:rPr>
              <a:t> (</a:t>
            </a:r>
            <a:r>
              <a:rPr lang="zh-CN" altLang="zh-CN" sz="2400" dirty="0">
                <a:ea typeface="黑体" panose="02010609060101010101" pitchFamily="49" charset="-122"/>
              </a:rPr>
              <a:t>用</a:t>
            </a:r>
            <a:r>
              <a:rPr lang="en-US" altLang="zh-CN" sz="2400" i="1" dirty="0">
                <a:ea typeface="黑体" panose="02010609060101010101" pitchFamily="49" charset="-122"/>
              </a:rPr>
              <a:t>V</a:t>
            </a:r>
            <a:r>
              <a:rPr lang="en-US" altLang="zh-CN" sz="2400" i="1" baseline="-25000" dirty="0">
                <a:ea typeface="黑体" panose="02010609060101010101" pitchFamily="49" charset="-122"/>
              </a:rPr>
              <a:t>Q</a:t>
            </a:r>
            <a:r>
              <a:rPr lang="zh-CN" altLang="zh-CN" sz="2400" dirty="0">
                <a:ea typeface="黑体" panose="02010609060101010101" pitchFamily="49" charset="-122"/>
              </a:rPr>
              <a:t>表示</a:t>
            </a:r>
            <a:r>
              <a:rPr lang="en-US" altLang="zh-CN" sz="2400" dirty="0">
                <a:ea typeface="黑体" panose="02010609060101010101" pitchFamily="49" charset="-122"/>
              </a:rPr>
              <a:t>) </a:t>
            </a:r>
            <a:r>
              <a:rPr lang="zh-CN" altLang="zh-CN" sz="2400" dirty="0">
                <a:ea typeface="黑体" panose="02010609060101010101" pitchFamily="49" charset="-122"/>
              </a:rPr>
              <a:t>依赖于三种基因型的平均表现</a:t>
            </a:r>
            <a:r>
              <a:rPr lang="en-US" altLang="zh-CN" sz="2400" dirty="0">
                <a:ea typeface="黑体" panose="02010609060101010101" pitchFamily="49" charset="-122"/>
              </a:rPr>
              <a:t>, </a:t>
            </a:r>
            <a:r>
              <a:rPr lang="zh-CN" altLang="zh-CN" sz="2400" dirty="0">
                <a:ea typeface="黑体" panose="02010609060101010101" pitchFamily="49" charset="-122"/>
              </a:rPr>
              <a:t>以及它们在一个群体中的频率</a:t>
            </a:r>
            <a:r>
              <a:rPr lang="en-US" altLang="zh-CN" sz="2400" dirty="0">
                <a:ea typeface="黑体" panose="02010609060101010101" pitchFamily="49" charset="-122"/>
              </a:rPr>
              <a:t>, </a:t>
            </a:r>
            <a:r>
              <a:rPr lang="zh-CN" altLang="zh-CN" sz="2400" dirty="0">
                <a:ea typeface="黑体" panose="02010609060101010101" pitchFamily="49" charset="-122"/>
              </a:rPr>
              <a:t>即</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pPr>
              <a:lnSpc>
                <a:spcPct val="120000"/>
              </a:lnSpc>
            </a:pPr>
            <a:endParaRPr lang="en-US" altLang="zh-CN" sz="2400" dirty="0" smtClean="0">
              <a:ea typeface="黑体" panose="02010609060101010101" pitchFamily="49" charset="-122"/>
            </a:endParaRPr>
          </a:p>
          <a:p>
            <a:pPr>
              <a:lnSpc>
                <a:spcPct val="120000"/>
              </a:lnSpc>
            </a:pPr>
            <a:r>
              <a:rPr lang="zh-CN" altLang="zh-CN" sz="2400" dirty="0" smtClean="0">
                <a:ea typeface="黑体" panose="02010609060101010101" pitchFamily="49" charset="-122"/>
              </a:rPr>
              <a:t>根据</a:t>
            </a:r>
            <a:r>
              <a:rPr lang="zh-CN" altLang="zh-CN" sz="2400" dirty="0">
                <a:ea typeface="黑体" panose="02010609060101010101" pitchFamily="49" charset="-122"/>
              </a:rPr>
              <a:t>加显性</a:t>
            </a:r>
            <a:r>
              <a:rPr lang="zh-CN" altLang="zh-CN" sz="2400" dirty="0" smtClean="0">
                <a:ea typeface="黑体" panose="02010609060101010101" pitchFamily="49" charset="-122"/>
              </a:rPr>
              <a:t>模型</a:t>
            </a:r>
            <a:r>
              <a:rPr lang="en-US" altLang="zh-CN" sz="2400" dirty="0" smtClean="0">
                <a:ea typeface="黑体" panose="02010609060101010101" pitchFamily="49" charset="-122"/>
              </a:rPr>
              <a:t>, </a:t>
            </a:r>
            <a:r>
              <a:rPr lang="zh-CN" altLang="zh-CN" sz="2400" dirty="0">
                <a:ea typeface="黑体" panose="02010609060101010101" pitchFamily="49" charset="-122"/>
              </a:rPr>
              <a:t>可以得到</a:t>
            </a:r>
            <a:r>
              <a:rPr lang="en-US" altLang="zh-CN" sz="2400" dirty="0">
                <a:ea typeface="黑体" panose="02010609060101010101" pitchFamily="49" charset="-122"/>
              </a:rPr>
              <a:t>QTL</a:t>
            </a:r>
            <a:r>
              <a:rPr lang="zh-CN" altLang="zh-CN" sz="2400" dirty="0">
                <a:ea typeface="黑体" panose="02010609060101010101" pitchFamily="49" charset="-122"/>
              </a:rPr>
              <a:t>的遗传方差与加显性效应之间的关系为</a:t>
            </a:r>
            <a:r>
              <a:rPr lang="en-US" altLang="zh-CN" sz="2400" dirty="0">
                <a:ea typeface="黑体" panose="02010609060101010101" pitchFamily="49" charset="-122"/>
              </a:rPr>
              <a:t>, </a:t>
            </a:r>
          </a:p>
          <a:p>
            <a:pPr>
              <a:lnSpc>
                <a:spcPct val="120000"/>
              </a:lnSpc>
            </a:pPr>
            <a:endParaRPr lang="en-US" altLang="zh-CN" sz="2400" dirty="0">
              <a:ea typeface="黑体" panose="02010609060101010101" pitchFamily="49" charset="-122"/>
            </a:endParaRPr>
          </a:p>
          <a:p>
            <a:pPr>
              <a:lnSpc>
                <a:spcPct val="120000"/>
              </a:lnSpc>
            </a:pPr>
            <a:r>
              <a:rPr lang="zh-CN" altLang="zh-CN" sz="2400" dirty="0" smtClean="0">
                <a:ea typeface="黑体" panose="02010609060101010101" pitchFamily="49" charset="-122"/>
              </a:rPr>
              <a:t>如</a:t>
            </a:r>
            <a:r>
              <a:rPr lang="zh-CN" altLang="zh-CN" sz="2400" dirty="0">
                <a:ea typeface="黑体" panose="02010609060101010101" pitchFamily="49" charset="-122"/>
              </a:rPr>
              <a:t>群体中仅存在两种</a:t>
            </a:r>
            <a:r>
              <a:rPr lang="en-US" altLang="zh-CN" sz="2400" dirty="0">
                <a:ea typeface="黑体" panose="02010609060101010101" pitchFamily="49" charset="-122"/>
              </a:rPr>
              <a:t>QTL</a:t>
            </a:r>
            <a:r>
              <a:rPr lang="zh-CN" altLang="zh-CN" sz="2400" dirty="0">
                <a:ea typeface="黑体" panose="02010609060101010101" pitchFamily="49" charset="-122"/>
              </a:rPr>
              <a:t>基因型</a:t>
            </a:r>
            <a:r>
              <a:rPr lang="en-US" altLang="zh-CN" sz="2400" dirty="0">
                <a:ea typeface="黑体" panose="02010609060101010101" pitchFamily="49" charset="-122"/>
              </a:rPr>
              <a:t>QQ</a:t>
            </a:r>
            <a:r>
              <a:rPr lang="zh-CN" altLang="zh-CN" sz="2400" dirty="0">
                <a:ea typeface="黑体" panose="02010609060101010101" pitchFamily="49" charset="-122"/>
              </a:rPr>
              <a:t>和</a:t>
            </a:r>
            <a:r>
              <a:rPr lang="en-US" altLang="zh-CN" sz="2400" dirty="0" err="1">
                <a:ea typeface="黑体" panose="02010609060101010101" pitchFamily="49" charset="-122"/>
              </a:rPr>
              <a:t>qq</a:t>
            </a:r>
            <a:r>
              <a:rPr lang="en-US" altLang="zh-CN" sz="2400" dirty="0">
                <a:ea typeface="黑体" panose="02010609060101010101" pitchFamily="49" charset="-122"/>
              </a:rPr>
              <a:t>, </a:t>
            </a:r>
            <a:r>
              <a:rPr lang="zh-CN" altLang="zh-CN" sz="2400" dirty="0">
                <a:ea typeface="黑体" panose="02010609060101010101" pitchFamily="49" charset="-122"/>
              </a:rPr>
              <a:t>它们的频率用</a:t>
            </a:r>
            <a:r>
              <a:rPr lang="en-US" altLang="zh-CN" sz="2400" i="1" dirty="0" err="1">
                <a:ea typeface="黑体" panose="02010609060101010101" pitchFamily="49" charset="-122"/>
              </a:rPr>
              <a:t>f</a:t>
            </a:r>
            <a:r>
              <a:rPr lang="en-US" altLang="zh-CN" sz="2400" baseline="-25000" dirty="0" err="1">
                <a:ea typeface="黑体" panose="02010609060101010101" pitchFamily="49" charset="-122"/>
              </a:rPr>
              <a:t>QQ</a:t>
            </a:r>
            <a:r>
              <a:rPr lang="zh-CN" altLang="zh-CN" sz="2400" dirty="0">
                <a:ea typeface="黑体" panose="02010609060101010101" pitchFamily="49" charset="-122"/>
              </a:rPr>
              <a:t>和</a:t>
            </a:r>
            <a:r>
              <a:rPr lang="en-US" altLang="zh-CN" sz="2400" i="1" dirty="0" err="1">
                <a:ea typeface="黑体" panose="02010609060101010101" pitchFamily="49" charset="-122"/>
              </a:rPr>
              <a:t>f</a:t>
            </a:r>
            <a:r>
              <a:rPr lang="en-US" altLang="zh-CN" sz="2400" baseline="-25000" dirty="0" err="1">
                <a:ea typeface="黑体" panose="02010609060101010101" pitchFamily="49" charset="-122"/>
              </a:rPr>
              <a:t>qq</a:t>
            </a:r>
            <a:r>
              <a:rPr lang="zh-CN" altLang="zh-CN" sz="2400" dirty="0">
                <a:ea typeface="黑体" panose="02010609060101010101" pitchFamily="49" charset="-122"/>
              </a:rPr>
              <a:t>表示</a:t>
            </a:r>
            <a:r>
              <a:rPr lang="en-US" altLang="zh-CN" sz="2400" dirty="0">
                <a:ea typeface="黑体" panose="02010609060101010101" pitchFamily="49" charset="-122"/>
              </a:rPr>
              <a:t>. </a:t>
            </a:r>
            <a:r>
              <a:rPr lang="zh-CN" altLang="zh-CN" sz="2400" dirty="0">
                <a:ea typeface="黑体" panose="02010609060101010101" pitchFamily="49" charset="-122"/>
              </a:rPr>
              <a:t>则</a:t>
            </a:r>
            <a:r>
              <a:rPr lang="en-US" altLang="zh-CN" sz="2400" dirty="0">
                <a:ea typeface="黑体" panose="02010609060101010101" pitchFamily="49" charset="-122"/>
              </a:rPr>
              <a:t>QTL</a:t>
            </a:r>
            <a:r>
              <a:rPr lang="zh-CN" altLang="zh-CN" sz="2400" dirty="0">
                <a:ea typeface="黑体" panose="02010609060101010101" pitchFamily="49" charset="-122"/>
              </a:rPr>
              <a:t>遗传方差的表达式为</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pPr>
              <a:lnSpc>
                <a:spcPct val="120000"/>
              </a:lnSpc>
            </a:pPr>
            <a:endParaRPr lang="en-US" altLang="zh-CN" sz="2400" dirty="0">
              <a:ea typeface="黑体" panose="02010609060101010101" pitchFamily="49" charset="-122"/>
            </a:endParaRPr>
          </a:p>
          <a:p>
            <a:pPr>
              <a:lnSpc>
                <a:spcPct val="120000"/>
              </a:lnSpc>
            </a:pPr>
            <a:r>
              <a:rPr lang="ar-SA" altLang="zh-CN" sz="1800" dirty="0" smtClean="0">
                <a:ea typeface="黑体" panose="02010609060101010101" pitchFamily="49" charset="-122"/>
              </a:rPr>
              <a:t>对于三种</a:t>
            </a:r>
            <a:r>
              <a:rPr lang="de-AT" altLang="zh-CN" sz="1800" dirty="0">
                <a:ea typeface="黑体" panose="02010609060101010101" pitchFamily="49" charset="-122"/>
              </a:rPr>
              <a:t>QTL</a:t>
            </a:r>
            <a:r>
              <a:rPr lang="ar-SA" altLang="zh-CN" sz="1800" dirty="0">
                <a:ea typeface="黑体" panose="02010609060101010101" pitchFamily="49" charset="-122"/>
              </a:rPr>
              <a:t>基因型的群体</a:t>
            </a:r>
            <a:r>
              <a:rPr lang="de-AT" altLang="zh-CN" sz="1800" dirty="0">
                <a:ea typeface="黑体" panose="02010609060101010101" pitchFamily="49" charset="-122"/>
              </a:rPr>
              <a:t>, </a:t>
            </a:r>
            <a:r>
              <a:rPr lang="ar-SA" altLang="zh-CN" sz="1800" dirty="0">
                <a:ea typeface="黑体" panose="02010609060101010101" pitchFamily="49" charset="-122"/>
              </a:rPr>
              <a:t>当基因型的频率偏离孟德尔分离比时</a:t>
            </a:r>
            <a:r>
              <a:rPr lang="de-AT" altLang="zh-CN" sz="1800" dirty="0">
                <a:ea typeface="黑体" panose="02010609060101010101" pitchFamily="49" charset="-122"/>
              </a:rPr>
              <a:t>, </a:t>
            </a:r>
            <a:r>
              <a:rPr lang="ar-SA" altLang="zh-CN" sz="1800" dirty="0">
                <a:ea typeface="黑体" panose="02010609060101010101" pitchFamily="49" charset="-122"/>
              </a:rPr>
              <a:t>遗传方差中除加性效应和显性效应的平方项外</a:t>
            </a:r>
            <a:r>
              <a:rPr lang="de-AT" altLang="zh-CN" sz="1800" dirty="0">
                <a:ea typeface="黑体" panose="02010609060101010101" pitchFamily="49" charset="-122"/>
              </a:rPr>
              <a:t>, </a:t>
            </a:r>
            <a:r>
              <a:rPr lang="ar-SA" altLang="zh-CN" sz="1800" dirty="0">
                <a:ea typeface="黑体" panose="02010609060101010101" pitchFamily="49" charset="-122"/>
              </a:rPr>
              <a:t>还包含有加性效应和显性效应的乘积项</a:t>
            </a:r>
            <a:r>
              <a:rPr lang="de-AT" altLang="zh-CN" sz="1800" dirty="0">
                <a:ea typeface="黑体" panose="02010609060101010101" pitchFamily="49" charset="-122"/>
              </a:rPr>
              <a:t>. </a:t>
            </a:r>
            <a:r>
              <a:rPr lang="ar-SA" altLang="zh-CN" sz="1800" dirty="0">
                <a:ea typeface="黑体" panose="02010609060101010101" pitchFamily="49" charset="-122"/>
              </a:rPr>
              <a:t>乘积项可正可负</a:t>
            </a:r>
            <a:r>
              <a:rPr lang="de-AT" altLang="zh-CN" sz="1800" dirty="0">
                <a:ea typeface="黑体" panose="02010609060101010101" pitchFamily="49" charset="-122"/>
              </a:rPr>
              <a:t>, </a:t>
            </a:r>
            <a:r>
              <a:rPr lang="ar-SA" altLang="zh-CN" sz="1800" dirty="0">
                <a:ea typeface="黑体" panose="02010609060101010101" pitchFamily="49" charset="-122"/>
              </a:rPr>
              <a:t>这时很难从</a:t>
            </a:r>
            <a:r>
              <a:rPr lang="de-AT" altLang="zh-CN" sz="1800" dirty="0">
                <a:ea typeface="黑体" panose="02010609060101010101" pitchFamily="49" charset="-122"/>
              </a:rPr>
              <a:t>QTL</a:t>
            </a:r>
            <a:r>
              <a:rPr lang="ar-SA" altLang="zh-CN" sz="1800" dirty="0">
                <a:ea typeface="黑体" panose="02010609060101010101" pitchFamily="49" charset="-122"/>
              </a:rPr>
              <a:t>加显性效应的大小判断</a:t>
            </a:r>
            <a:r>
              <a:rPr lang="de-AT" altLang="zh-CN" sz="1800" dirty="0">
                <a:ea typeface="黑体" panose="02010609060101010101" pitchFamily="49" charset="-122"/>
              </a:rPr>
              <a:t>QTL</a:t>
            </a:r>
            <a:r>
              <a:rPr lang="ar-SA" altLang="zh-CN" sz="1800" dirty="0">
                <a:ea typeface="黑体" panose="02010609060101010101" pitchFamily="49" charset="-122"/>
              </a:rPr>
              <a:t>遗传方差的高低</a:t>
            </a:r>
            <a:r>
              <a:rPr lang="de-AT" altLang="zh-CN" sz="1800" dirty="0">
                <a:ea typeface="黑体" panose="02010609060101010101" pitchFamily="49" charset="-122"/>
              </a:rPr>
              <a:t>. </a:t>
            </a:r>
            <a:endParaRPr lang="zh-CN" altLang="zh-CN" sz="1800" dirty="0">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75490264"/>
              </p:ext>
            </p:extLst>
          </p:nvPr>
        </p:nvGraphicFramePr>
        <p:xfrm>
          <a:off x="683568" y="2060848"/>
          <a:ext cx="8161219" cy="432048"/>
        </p:xfrm>
        <a:graphic>
          <a:graphicData uri="http://schemas.openxmlformats.org/presentationml/2006/ole">
            <mc:AlternateContent xmlns:mc="http://schemas.openxmlformats.org/markup-compatibility/2006">
              <mc:Choice xmlns:v="urn:schemas-microsoft-com:vml" Requires="v">
                <p:oleObj spid="_x0000_s1166" name="公式" r:id="rId3" imgW="4622800" imgH="254000" progId="Equation.3">
                  <p:embed/>
                </p:oleObj>
              </mc:Choice>
              <mc:Fallback>
                <p:oleObj name="公式" r:id="rId3" imgW="4622800" imgH="2540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060848"/>
                        <a:ext cx="8161219" cy="432048"/>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001867915"/>
              </p:ext>
            </p:extLst>
          </p:nvPr>
        </p:nvGraphicFramePr>
        <p:xfrm>
          <a:off x="683568" y="3456384"/>
          <a:ext cx="8378904" cy="476672"/>
        </p:xfrm>
        <a:graphic>
          <a:graphicData uri="http://schemas.openxmlformats.org/presentationml/2006/ole">
            <mc:AlternateContent xmlns:mc="http://schemas.openxmlformats.org/markup-compatibility/2006">
              <mc:Choice xmlns:v="urn:schemas-microsoft-com:vml" Requires="v">
                <p:oleObj spid="_x0000_s1167" name="公式" r:id="rId5" imgW="4292600" imgH="254000" progId="Equation.3">
                  <p:embed/>
                </p:oleObj>
              </mc:Choice>
              <mc:Fallback>
                <p:oleObj name="公式" r:id="rId5" imgW="42926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3456384"/>
                        <a:ext cx="8378904" cy="47667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63748349"/>
              </p:ext>
            </p:extLst>
          </p:nvPr>
        </p:nvGraphicFramePr>
        <p:xfrm>
          <a:off x="680856" y="4968552"/>
          <a:ext cx="1946928" cy="476672"/>
        </p:xfrm>
        <a:graphic>
          <a:graphicData uri="http://schemas.openxmlformats.org/presentationml/2006/ole">
            <mc:AlternateContent xmlns:mc="http://schemas.openxmlformats.org/markup-compatibility/2006">
              <mc:Choice xmlns:v="urn:schemas-microsoft-com:vml" Requires="v">
                <p:oleObj spid="_x0000_s1168" name="公式" r:id="rId7" imgW="990170" imgH="253890" progId="Equation.3">
                  <p:embed/>
                </p:oleObj>
              </mc:Choice>
              <mc:Fallback>
                <p:oleObj name="公式" r:id="rId7" imgW="990170" imgH="25389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856" y="4968552"/>
                        <a:ext cx="1946928" cy="476672"/>
                      </a:xfrm>
                      <a:prstGeom prst="rect">
                        <a:avLst/>
                      </a:prstGeom>
                      <a:noFill/>
                    </p:spPr>
                  </p:pic>
                </p:oleObj>
              </mc:Fallback>
            </mc:AlternateContent>
          </a:graphicData>
        </a:graphic>
      </p:graphicFrame>
    </p:spTree>
    <p:extLst>
      <p:ext uri="{BB962C8B-B14F-4D97-AF65-F5344CB8AC3E}">
        <p14:creationId xmlns:p14="http://schemas.microsoft.com/office/powerpoint/2010/main" val="27693095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zh-CN" sz="3600" b="1" dirty="0">
                <a:latin typeface="黑体" panose="02010609060101010101" pitchFamily="49" charset="-122"/>
                <a:ea typeface="黑体" panose="02010609060101010101" pitchFamily="49" charset="-122"/>
              </a:rPr>
              <a:t>缺失标记没有任何不缺失的连锁标记</a:t>
            </a:r>
            <a:endParaRPr lang="zh-CN" altLang="en-US" sz="36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124744"/>
            <a:ext cx="8229600" cy="4248472"/>
          </a:xfrm>
        </p:spPr>
        <p:txBody>
          <a:bodyPr>
            <a:normAutofit/>
          </a:bodyPr>
          <a:lstStyle/>
          <a:p>
            <a:r>
              <a:rPr lang="zh-CN" altLang="zh-CN" sz="2800" dirty="0">
                <a:ea typeface="黑体" panose="02010609060101010101" pitchFamily="49" charset="-122"/>
              </a:rPr>
              <a:t>在这种情况下</a:t>
            </a:r>
            <a:r>
              <a:rPr lang="en-US" altLang="zh-CN" sz="2800" dirty="0">
                <a:ea typeface="黑体" panose="02010609060101010101" pitchFamily="49" charset="-122"/>
              </a:rPr>
              <a:t>, </a:t>
            </a:r>
            <a:r>
              <a:rPr lang="zh-CN" altLang="zh-CN" sz="2800" dirty="0">
                <a:ea typeface="黑体" panose="02010609060101010101" pitchFamily="49" charset="-122"/>
              </a:rPr>
              <a:t>除了知道三种标记型</a:t>
            </a:r>
            <a:r>
              <a:rPr lang="en-US" altLang="zh-CN" sz="2800" dirty="0">
                <a:ea typeface="黑体" panose="02010609060101010101" pitchFamily="49" charset="-122"/>
              </a:rPr>
              <a:t>MM, Mm</a:t>
            </a:r>
            <a:r>
              <a:rPr lang="zh-CN" altLang="zh-CN" sz="2800" dirty="0">
                <a:ea typeface="黑体" panose="02010609060101010101" pitchFamily="49" charset="-122"/>
              </a:rPr>
              <a:t>和</a:t>
            </a:r>
            <a:r>
              <a:rPr lang="en-US" altLang="zh-CN" sz="2800" dirty="0">
                <a:ea typeface="黑体" panose="02010609060101010101" pitchFamily="49" charset="-122"/>
              </a:rPr>
              <a:t>mm</a:t>
            </a:r>
            <a:r>
              <a:rPr lang="zh-CN" altLang="zh-CN" sz="2800" dirty="0">
                <a:ea typeface="黑体" panose="02010609060101010101" pitchFamily="49" charset="-122"/>
              </a:rPr>
              <a:t>的频率满足</a:t>
            </a:r>
            <a:r>
              <a:rPr lang="en-US" altLang="zh-CN" sz="2800" dirty="0">
                <a:ea typeface="黑体" panose="02010609060101010101" pitchFamily="49" charset="-122"/>
              </a:rPr>
              <a:t>1:2:1</a:t>
            </a:r>
            <a:r>
              <a:rPr lang="zh-CN" altLang="zh-CN" sz="2800" dirty="0">
                <a:ea typeface="黑体" panose="02010609060101010101" pitchFamily="49" charset="-122"/>
              </a:rPr>
              <a:t>的孟德尔分离比外</a:t>
            </a:r>
            <a:r>
              <a:rPr lang="en-US" altLang="zh-CN" sz="2800" dirty="0">
                <a:ea typeface="黑体" panose="02010609060101010101" pitchFamily="49" charset="-122"/>
              </a:rPr>
              <a:t>, </a:t>
            </a:r>
            <a:r>
              <a:rPr lang="zh-CN" altLang="zh-CN" sz="2800" dirty="0">
                <a:ea typeface="黑体" panose="02010609060101010101" pitchFamily="49" charset="-122"/>
              </a:rPr>
              <a:t>没有任何可用的连锁信息</a:t>
            </a:r>
            <a:r>
              <a:rPr lang="en-US" altLang="zh-CN" sz="2800" dirty="0">
                <a:ea typeface="黑体" panose="02010609060101010101" pitchFamily="49" charset="-122"/>
              </a:rPr>
              <a:t>. </a:t>
            </a:r>
            <a:r>
              <a:rPr lang="zh-CN" altLang="zh-CN" sz="2800" dirty="0">
                <a:ea typeface="黑体" panose="02010609060101010101" pitchFamily="49" charset="-122"/>
              </a:rPr>
              <a:t>这时</a:t>
            </a:r>
            <a:r>
              <a:rPr lang="en-US" altLang="zh-CN" sz="2800" dirty="0">
                <a:ea typeface="黑体" panose="02010609060101010101" pitchFamily="49" charset="-122"/>
              </a:rPr>
              <a:t>, </a:t>
            </a:r>
            <a:r>
              <a:rPr lang="zh-CN" altLang="zh-CN" sz="2800" dirty="0">
                <a:ea typeface="黑体" panose="02010609060101010101" pitchFamily="49" charset="-122"/>
              </a:rPr>
              <a:t>只能通过抽取随机数的方法补缺失</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具体地说</a:t>
            </a:r>
            <a:r>
              <a:rPr lang="en-US" altLang="zh-CN" sz="2800" dirty="0">
                <a:ea typeface="黑体" panose="02010609060101010101" pitchFamily="49" charset="-122"/>
              </a:rPr>
              <a:t>, </a:t>
            </a:r>
            <a:r>
              <a:rPr lang="zh-CN" altLang="zh-CN" sz="2800" dirty="0">
                <a:ea typeface="黑体" panose="02010609060101010101" pitchFamily="49" charset="-122"/>
              </a:rPr>
              <a:t>从均匀分布</a:t>
            </a:r>
            <a:r>
              <a:rPr lang="en-US" altLang="zh-CN" sz="2800" dirty="0">
                <a:ea typeface="黑体" panose="02010609060101010101" pitchFamily="49" charset="-122"/>
              </a:rPr>
              <a:t> U(0, 1) </a:t>
            </a:r>
            <a:r>
              <a:rPr lang="zh-CN" altLang="zh-CN" sz="2800" dirty="0">
                <a:ea typeface="黑体" panose="02010609060101010101" pitchFamily="49" charset="-122"/>
              </a:rPr>
              <a:t>中抽取一个随机数</a:t>
            </a:r>
            <a:r>
              <a:rPr lang="en-US" altLang="zh-CN" sz="2800" i="1" dirty="0">
                <a:ea typeface="黑体" panose="02010609060101010101" pitchFamily="49" charset="-122"/>
              </a:rPr>
              <a:t>x</a:t>
            </a:r>
            <a:r>
              <a:rPr lang="en-US" altLang="zh-CN" sz="2800" dirty="0">
                <a:ea typeface="黑体" panose="02010609060101010101" pitchFamily="49" charset="-122"/>
              </a:rPr>
              <a:t>. </a:t>
            </a:r>
            <a:r>
              <a:rPr lang="zh-CN" altLang="zh-CN" sz="2800" dirty="0">
                <a:ea typeface="黑体" panose="02010609060101010101" pitchFamily="49" charset="-122"/>
              </a:rPr>
              <a:t>如果</a:t>
            </a:r>
            <a:r>
              <a:rPr lang="en-US" altLang="zh-CN" sz="2800" i="1" dirty="0">
                <a:ea typeface="黑体" panose="02010609060101010101" pitchFamily="49" charset="-122"/>
              </a:rPr>
              <a:t>x</a:t>
            </a:r>
            <a:r>
              <a:rPr lang="en-US" altLang="zh-CN" sz="2800" dirty="0">
                <a:ea typeface="黑体" panose="02010609060101010101" pitchFamily="49" charset="-122"/>
              </a:rPr>
              <a:t>&gt;0.75, </a:t>
            </a:r>
            <a:r>
              <a:rPr lang="zh-CN" altLang="zh-CN" sz="2800" dirty="0">
                <a:ea typeface="黑体" panose="02010609060101010101" pitchFamily="49" charset="-122"/>
              </a:rPr>
              <a:t>缺失标记基因型补为</a:t>
            </a:r>
            <a:r>
              <a:rPr lang="en-US" altLang="zh-CN" sz="2800" dirty="0">
                <a:ea typeface="黑体" panose="02010609060101010101" pitchFamily="49" charset="-122"/>
              </a:rPr>
              <a:t>MM; </a:t>
            </a:r>
            <a:r>
              <a:rPr lang="zh-CN" altLang="zh-CN" sz="2800" dirty="0">
                <a:ea typeface="黑体" panose="02010609060101010101" pitchFamily="49" charset="-122"/>
              </a:rPr>
              <a:t>如果</a:t>
            </a:r>
            <a:r>
              <a:rPr lang="en-US" altLang="zh-CN" sz="2800" i="1" dirty="0">
                <a:ea typeface="黑体" panose="02010609060101010101" pitchFamily="49" charset="-122"/>
              </a:rPr>
              <a:t>x</a:t>
            </a:r>
            <a:r>
              <a:rPr lang="en-US" altLang="zh-CN" sz="2800" dirty="0">
                <a:ea typeface="黑体" panose="02010609060101010101" pitchFamily="49" charset="-122"/>
              </a:rPr>
              <a:t>&lt;0.25, </a:t>
            </a:r>
            <a:r>
              <a:rPr lang="zh-CN" altLang="zh-CN" sz="2800" dirty="0">
                <a:ea typeface="黑体" panose="02010609060101010101" pitchFamily="49" charset="-122"/>
              </a:rPr>
              <a:t>补为</a:t>
            </a:r>
            <a:r>
              <a:rPr lang="en-US" altLang="zh-CN" sz="2800" dirty="0">
                <a:ea typeface="黑体" panose="02010609060101010101" pitchFamily="49" charset="-122"/>
              </a:rPr>
              <a:t>mm; </a:t>
            </a:r>
            <a:r>
              <a:rPr lang="zh-CN" altLang="zh-CN" sz="2800" dirty="0">
                <a:ea typeface="黑体" panose="02010609060101010101" pitchFamily="49" charset="-122"/>
              </a:rPr>
              <a:t>否则</a:t>
            </a:r>
            <a:r>
              <a:rPr lang="en-US" altLang="zh-CN" sz="2800" dirty="0">
                <a:ea typeface="黑体" panose="02010609060101010101" pitchFamily="49" charset="-122"/>
              </a:rPr>
              <a:t>, </a:t>
            </a:r>
            <a:r>
              <a:rPr lang="zh-CN" altLang="zh-CN" sz="2800" dirty="0">
                <a:ea typeface="黑体" panose="02010609060101010101" pitchFamily="49" charset="-122"/>
              </a:rPr>
              <a:t>补为</a:t>
            </a:r>
            <a:r>
              <a:rPr lang="en-US" altLang="zh-CN" sz="2800" dirty="0">
                <a:ea typeface="黑体" panose="02010609060101010101" pitchFamily="49" charset="-122"/>
              </a:rPr>
              <a:t>Mm. </a:t>
            </a:r>
            <a:r>
              <a:rPr lang="zh-CN" altLang="zh-CN" sz="2800" dirty="0">
                <a:ea typeface="黑体" panose="02010609060101010101" pitchFamily="49" charset="-122"/>
              </a:rPr>
              <a:t>即以</a:t>
            </a:r>
            <a:r>
              <a:rPr lang="en-US" altLang="zh-CN" sz="2800" dirty="0">
                <a:ea typeface="黑体" panose="02010609060101010101" pitchFamily="49" charset="-122"/>
              </a:rPr>
              <a:t>0.25</a:t>
            </a:r>
            <a:r>
              <a:rPr lang="zh-CN" altLang="zh-CN" sz="2800" dirty="0">
                <a:ea typeface="黑体" panose="02010609060101010101" pitchFamily="49" charset="-122"/>
              </a:rPr>
              <a:t>的概率将缺失标记补为</a:t>
            </a:r>
            <a:r>
              <a:rPr lang="en-US" altLang="zh-CN" sz="2800" dirty="0">
                <a:ea typeface="黑体" panose="02010609060101010101" pitchFamily="49" charset="-122"/>
              </a:rPr>
              <a:t>MM, </a:t>
            </a:r>
            <a:r>
              <a:rPr lang="zh-CN" altLang="zh-CN" sz="2800" dirty="0">
                <a:ea typeface="黑体" panose="02010609060101010101" pitchFamily="49" charset="-122"/>
              </a:rPr>
              <a:t>以</a:t>
            </a:r>
            <a:r>
              <a:rPr lang="en-US" altLang="zh-CN" sz="2800" dirty="0">
                <a:ea typeface="黑体" panose="02010609060101010101" pitchFamily="49" charset="-122"/>
              </a:rPr>
              <a:t>0.5</a:t>
            </a:r>
            <a:r>
              <a:rPr lang="zh-CN" altLang="zh-CN" sz="2800" dirty="0">
                <a:ea typeface="黑体" panose="02010609060101010101" pitchFamily="49" charset="-122"/>
              </a:rPr>
              <a:t>的概率补为</a:t>
            </a:r>
            <a:r>
              <a:rPr lang="en-US" altLang="zh-CN" sz="2800" dirty="0">
                <a:ea typeface="黑体" panose="02010609060101010101" pitchFamily="49" charset="-122"/>
              </a:rPr>
              <a:t>Mm, </a:t>
            </a:r>
            <a:r>
              <a:rPr lang="zh-CN" altLang="zh-CN" sz="2800" dirty="0">
                <a:ea typeface="黑体" panose="02010609060101010101" pitchFamily="49" charset="-122"/>
              </a:rPr>
              <a:t>以</a:t>
            </a:r>
            <a:r>
              <a:rPr lang="en-US" altLang="zh-CN" sz="2800" dirty="0">
                <a:ea typeface="黑体" panose="02010609060101010101" pitchFamily="49" charset="-122"/>
              </a:rPr>
              <a:t>0.25</a:t>
            </a:r>
            <a:r>
              <a:rPr lang="zh-CN" altLang="zh-CN" sz="2800" dirty="0">
                <a:ea typeface="黑体" panose="02010609060101010101" pitchFamily="49" charset="-122"/>
              </a:rPr>
              <a:t>的概率补为</a:t>
            </a:r>
            <a:r>
              <a:rPr lang="en-US" altLang="zh-CN" sz="2800" dirty="0">
                <a:ea typeface="黑体" panose="02010609060101010101" pitchFamily="49" charset="-122"/>
              </a:rPr>
              <a:t>mm.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3962484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zh-CN" sz="3200" b="1" dirty="0">
                <a:latin typeface="+mn-lt"/>
                <a:ea typeface="黑体" panose="02010609060101010101" pitchFamily="49" charset="-122"/>
              </a:rPr>
              <a:t>缺失标记仅在一侧能找到连锁的未缺失标记</a:t>
            </a:r>
            <a:endParaRPr lang="zh-CN" altLang="en-US" sz="32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363272" cy="4248472"/>
          </a:xfrm>
        </p:spPr>
        <p:txBody>
          <a:bodyPr>
            <a:normAutofit/>
          </a:bodyPr>
          <a:lstStyle/>
          <a:p>
            <a:r>
              <a:rPr lang="zh-CN" altLang="zh-CN" sz="2800" dirty="0">
                <a:ea typeface="黑体" panose="02010609060101010101" pitchFamily="49" charset="-122"/>
              </a:rPr>
              <a:t>此时</a:t>
            </a:r>
            <a:r>
              <a:rPr lang="en-US" altLang="zh-CN" sz="2800" dirty="0">
                <a:ea typeface="黑体" panose="02010609060101010101" pitchFamily="49" charset="-122"/>
              </a:rPr>
              <a:t>, </a:t>
            </a:r>
            <a:r>
              <a:rPr lang="zh-CN" altLang="zh-CN" sz="2800" dirty="0">
                <a:ea typeface="黑体" panose="02010609060101010101" pitchFamily="49" charset="-122"/>
              </a:rPr>
              <a:t>可利用缺失标记基因型在未缺失标记</a:t>
            </a:r>
            <a:r>
              <a:rPr lang="en-US" altLang="zh-CN" sz="2800" dirty="0">
                <a:ea typeface="黑体" panose="02010609060101010101" pitchFamily="49" charset="-122"/>
              </a:rPr>
              <a:t> (</a:t>
            </a:r>
            <a:r>
              <a:rPr lang="zh-CN" altLang="zh-CN" sz="2800" dirty="0">
                <a:ea typeface="黑体" panose="02010609060101010101" pitchFamily="49" charset="-122"/>
              </a:rPr>
              <a:t>取距离最近的未缺失标记</a:t>
            </a:r>
            <a:r>
              <a:rPr lang="en-US" altLang="zh-CN" sz="2800" dirty="0">
                <a:ea typeface="黑体" panose="02010609060101010101" pitchFamily="49" charset="-122"/>
              </a:rPr>
              <a:t>) </a:t>
            </a:r>
            <a:r>
              <a:rPr lang="zh-CN" altLang="zh-CN" sz="2800" dirty="0">
                <a:ea typeface="黑体" panose="02010609060101010101" pitchFamily="49" charset="-122"/>
              </a:rPr>
              <a:t>基因型下的条件概率</a:t>
            </a:r>
            <a:r>
              <a:rPr lang="en-US" altLang="zh-CN" sz="2800" dirty="0">
                <a:ea typeface="黑体" panose="02010609060101010101" pitchFamily="49" charset="-122"/>
              </a:rPr>
              <a:t> (</a:t>
            </a:r>
            <a:r>
              <a:rPr lang="zh-CN" altLang="zh-CN" sz="2800" dirty="0">
                <a:ea typeface="黑体" panose="02010609060101010101" pitchFamily="49" charset="-122"/>
              </a:rPr>
              <a:t>表</a:t>
            </a:r>
            <a:r>
              <a:rPr lang="en-US" altLang="zh-CN" sz="2800" dirty="0">
                <a:ea typeface="黑体" panose="02010609060101010101" pitchFamily="49" charset="-122"/>
              </a:rPr>
              <a:t>7.4.1) </a:t>
            </a:r>
            <a:r>
              <a:rPr lang="zh-CN" altLang="zh-CN" sz="2800" dirty="0">
                <a:ea typeface="黑体" panose="02010609060101010101" pitchFamily="49" charset="-122"/>
              </a:rPr>
              <a:t>来填补缺失</a:t>
            </a:r>
            <a:r>
              <a:rPr lang="en-US" altLang="zh-CN" sz="2800" dirty="0">
                <a:ea typeface="黑体" panose="02010609060101010101" pitchFamily="49" charset="-122"/>
              </a:rPr>
              <a:t>. </a:t>
            </a:r>
            <a:r>
              <a:rPr lang="zh-CN" altLang="zh-CN" sz="2800" dirty="0">
                <a:ea typeface="黑体" panose="02010609060101010101" pitchFamily="49" charset="-122"/>
              </a:rPr>
              <a:t>以无缺失标记基因型</a:t>
            </a:r>
            <a:r>
              <a:rPr lang="en-US" altLang="zh-CN" sz="2800" dirty="0">
                <a:ea typeface="黑体" panose="02010609060101010101" pitchFamily="49" charset="-122"/>
              </a:rPr>
              <a:t>AA</a:t>
            </a:r>
            <a:r>
              <a:rPr lang="zh-CN" altLang="zh-CN" sz="2800" dirty="0">
                <a:ea typeface="黑体" panose="02010609060101010101" pitchFamily="49" charset="-122"/>
              </a:rPr>
              <a:t>为例</a:t>
            </a:r>
            <a:r>
              <a:rPr lang="en-US" altLang="zh-CN" sz="2800" dirty="0">
                <a:ea typeface="黑体" panose="02010609060101010101" pitchFamily="49" charset="-122"/>
              </a:rPr>
              <a:t>. </a:t>
            </a:r>
            <a:r>
              <a:rPr lang="zh-CN" altLang="zh-CN" sz="2800" dirty="0">
                <a:ea typeface="黑体" panose="02010609060101010101" pitchFamily="49" charset="-122"/>
              </a:rPr>
              <a:t>从均匀分布</a:t>
            </a:r>
            <a:r>
              <a:rPr lang="en-US" altLang="zh-CN" sz="2800" dirty="0">
                <a:ea typeface="黑体" panose="02010609060101010101" pitchFamily="49" charset="-122"/>
              </a:rPr>
              <a:t> U(0, 1) </a:t>
            </a:r>
            <a:r>
              <a:rPr lang="zh-CN" altLang="zh-CN" sz="2800" dirty="0">
                <a:ea typeface="黑体" panose="02010609060101010101" pitchFamily="49" charset="-122"/>
              </a:rPr>
              <a:t>中抽取一个随机数</a:t>
            </a:r>
            <a:r>
              <a:rPr lang="en-US" altLang="zh-CN" sz="2800" i="1" dirty="0">
                <a:ea typeface="黑体" panose="02010609060101010101" pitchFamily="49" charset="-122"/>
              </a:rPr>
              <a:t>x</a:t>
            </a:r>
            <a:r>
              <a:rPr lang="en-US" altLang="zh-CN" sz="2800" dirty="0">
                <a:ea typeface="黑体" panose="02010609060101010101" pitchFamily="49" charset="-122"/>
              </a:rPr>
              <a:t>. </a:t>
            </a:r>
            <a:r>
              <a:rPr lang="zh-CN" altLang="zh-CN" sz="2800" dirty="0" smtClean="0">
                <a:ea typeface="黑体" panose="02010609060101010101" pitchFamily="49" charset="-122"/>
              </a:rPr>
              <a:t>若</a:t>
            </a:r>
            <a:r>
              <a:rPr lang="en-US" altLang="zh-CN" sz="2800" dirty="0" smtClean="0">
                <a:ea typeface="黑体" panose="02010609060101010101" pitchFamily="49" charset="-122"/>
              </a:rPr>
              <a:t> </a:t>
            </a:r>
            <a:r>
              <a:rPr lang="en-US" altLang="zh-CN" sz="2800" i="1" dirty="0" smtClean="0">
                <a:ea typeface="黑体" panose="02010609060101010101" pitchFamily="49" charset="-122"/>
              </a:rPr>
              <a:t>x </a:t>
            </a:r>
            <a:r>
              <a:rPr lang="en-US" altLang="zh-CN" sz="2800" dirty="0" smtClean="0">
                <a:ea typeface="黑体" panose="02010609060101010101" pitchFamily="49" charset="-122"/>
              </a:rPr>
              <a:t>&lt; (1-r)</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 </a:t>
            </a:r>
            <a:r>
              <a:rPr lang="zh-CN" altLang="zh-CN" sz="2800" dirty="0">
                <a:ea typeface="黑体" panose="02010609060101010101" pitchFamily="49" charset="-122"/>
              </a:rPr>
              <a:t>则缺失标记基因型补为</a:t>
            </a:r>
            <a:r>
              <a:rPr lang="en-US" altLang="zh-CN" sz="2800" dirty="0">
                <a:ea typeface="黑体" panose="02010609060101010101" pitchFamily="49" charset="-122"/>
              </a:rPr>
              <a:t>MM; </a:t>
            </a:r>
            <a:r>
              <a:rPr lang="zh-CN" altLang="zh-CN" sz="2800" dirty="0">
                <a:ea typeface="黑体" panose="02010609060101010101" pitchFamily="49" charset="-122"/>
              </a:rPr>
              <a:t>若</a:t>
            </a:r>
            <a:r>
              <a:rPr lang="en-US" altLang="zh-CN" sz="2800" dirty="0">
                <a:ea typeface="黑体" panose="02010609060101010101" pitchFamily="49" charset="-122"/>
              </a:rPr>
              <a:t> </a:t>
            </a:r>
            <a:r>
              <a:rPr lang="en-US" altLang="zh-CN" sz="2800" dirty="0" smtClean="0">
                <a:ea typeface="黑体" panose="02010609060101010101" pitchFamily="49" charset="-122"/>
              </a:rPr>
              <a:t>(</a:t>
            </a:r>
            <a:r>
              <a:rPr lang="en-US" altLang="zh-CN" sz="2800" dirty="0">
                <a:ea typeface="黑体" panose="02010609060101010101" pitchFamily="49" charset="-122"/>
              </a:rPr>
              <a:t>1-r)</a:t>
            </a:r>
            <a:r>
              <a:rPr lang="en-US" altLang="zh-CN" sz="2800" baseline="30000" dirty="0">
                <a:ea typeface="黑体" panose="02010609060101010101" pitchFamily="49" charset="-122"/>
              </a:rPr>
              <a:t>2 </a:t>
            </a:r>
            <a:r>
              <a:rPr lang="en-US" altLang="zh-CN" sz="2800" dirty="0" smtClean="0">
                <a:ea typeface="黑体" panose="02010609060101010101" pitchFamily="49" charset="-122"/>
              </a:rPr>
              <a:t>&lt; </a:t>
            </a:r>
            <a:r>
              <a:rPr lang="en-US" altLang="zh-CN" sz="2800" i="1" dirty="0" smtClean="0">
                <a:ea typeface="黑体" panose="02010609060101010101" pitchFamily="49" charset="-122"/>
              </a:rPr>
              <a:t>x </a:t>
            </a:r>
            <a:r>
              <a:rPr lang="en-US" altLang="zh-CN" sz="2800" dirty="0" smtClean="0">
                <a:ea typeface="黑体" panose="02010609060101010101" pitchFamily="49" charset="-122"/>
              </a:rPr>
              <a:t>&lt; (</a:t>
            </a:r>
            <a:r>
              <a:rPr lang="en-US" altLang="zh-CN" sz="2800" dirty="0">
                <a:ea typeface="黑体" panose="02010609060101010101" pitchFamily="49" charset="-122"/>
              </a:rPr>
              <a:t>1-r)</a:t>
            </a:r>
            <a:r>
              <a:rPr lang="en-US" altLang="zh-CN" sz="2800" baseline="30000" dirty="0">
                <a:ea typeface="黑体" panose="02010609060101010101" pitchFamily="49" charset="-122"/>
              </a:rPr>
              <a:t>2 </a:t>
            </a:r>
            <a:r>
              <a:rPr lang="en-US" altLang="zh-CN" sz="2800" dirty="0" smtClean="0">
                <a:ea typeface="黑体" panose="02010609060101010101" pitchFamily="49" charset="-122"/>
              </a:rPr>
              <a:t>+ 2r(1-r), </a:t>
            </a:r>
            <a:r>
              <a:rPr lang="zh-CN" altLang="zh-CN" sz="2800" dirty="0">
                <a:ea typeface="黑体" panose="02010609060101010101" pitchFamily="49" charset="-122"/>
              </a:rPr>
              <a:t>补为</a:t>
            </a:r>
            <a:r>
              <a:rPr lang="en-US" altLang="zh-CN" sz="2800" dirty="0">
                <a:ea typeface="黑体" panose="02010609060101010101" pitchFamily="49" charset="-122"/>
              </a:rPr>
              <a:t>Mm; </a:t>
            </a:r>
            <a:r>
              <a:rPr lang="zh-CN" altLang="zh-CN" sz="2800" dirty="0">
                <a:ea typeface="黑体" panose="02010609060101010101" pitchFamily="49" charset="-122"/>
              </a:rPr>
              <a:t>否则</a:t>
            </a:r>
            <a:r>
              <a:rPr lang="en-US" altLang="zh-CN" sz="2800" dirty="0">
                <a:ea typeface="黑体" panose="02010609060101010101" pitchFamily="49" charset="-122"/>
              </a:rPr>
              <a:t>, </a:t>
            </a:r>
            <a:r>
              <a:rPr lang="zh-CN" altLang="zh-CN" sz="2800" dirty="0">
                <a:ea typeface="黑体" panose="02010609060101010101" pitchFamily="49" charset="-122"/>
              </a:rPr>
              <a:t>补为</a:t>
            </a:r>
            <a:r>
              <a:rPr lang="en-US" altLang="zh-CN" sz="2800" dirty="0">
                <a:ea typeface="黑体" panose="02010609060101010101" pitchFamily="49" charset="-122"/>
              </a:rPr>
              <a:t>mm.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很</a:t>
            </a:r>
            <a:r>
              <a:rPr lang="zh-CN" altLang="zh-CN" sz="2800" dirty="0">
                <a:ea typeface="黑体" panose="02010609060101010101" pitchFamily="49" charset="-122"/>
              </a:rPr>
              <a:t>明显</a:t>
            </a:r>
            <a:r>
              <a:rPr lang="en-US" altLang="zh-CN" sz="2800" dirty="0">
                <a:ea typeface="黑体" panose="02010609060101010101" pitchFamily="49" charset="-122"/>
              </a:rPr>
              <a:t>, </a:t>
            </a:r>
            <a:r>
              <a:rPr lang="zh-CN" altLang="zh-CN" sz="2800" dirty="0">
                <a:ea typeface="黑体" panose="02010609060101010101" pitchFamily="49" charset="-122"/>
              </a:rPr>
              <a:t>如果重组率很小</a:t>
            </a:r>
            <a:r>
              <a:rPr lang="en-US" altLang="zh-CN" sz="2800" dirty="0">
                <a:ea typeface="黑体" panose="02010609060101010101" pitchFamily="49" charset="-122"/>
              </a:rPr>
              <a:t>, </a:t>
            </a:r>
            <a:r>
              <a:rPr lang="zh-CN" altLang="zh-CN" sz="2800" dirty="0">
                <a:ea typeface="黑体" panose="02010609060101010101" pitchFamily="49" charset="-122"/>
              </a:rPr>
              <a:t>会远大于</a:t>
            </a:r>
            <a:r>
              <a:rPr lang="en-US" altLang="zh-CN" sz="2800" dirty="0">
                <a:ea typeface="黑体" panose="02010609060101010101" pitchFamily="49" charset="-122"/>
              </a:rPr>
              <a:t>0.25, </a:t>
            </a:r>
            <a:r>
              <a:rPr lang="zh-CN" altLang="zh-CN" sz="2800" dirty="0">
                <a:ea typeface="黑体" panose="02010609060101010101" pitchFamily="49" charset="-122"/>
              </a:rPr>
              <a:t>把缺失标记填补为</a:t>
            </a:r>
            <a:r>
              <a:rPr lang="en-US" altLang="zh-CN" sz="2800" dirty="0">
                <a:ea typeface="黑体" panose="02010609060101010101" pitchFamily="49" charset="-122"/>
              </a:rPr>
              <a:t>MM</a:t>
            </a:r>
            <a:r>
              <a:rPr lang="zh-CN" altLang="zh-CN" sz="2800" dirty="0">
                <a:ea typeface="黑体" panose="02010609060101010101" pitchFamily="49" charset="-122"/>
              </a:rPr>
              <a:t>的概率远大于</a:t>
            </a:r>
            <a:r>
              <a:rPr lang="en-US" altLang="zh-CN" sz="2800" dirty="0">
                <a:ea typeface="黑体" panose="02010609060101010101" pitchFamily="49" charset="-122"/>
              </a:rPr>
              <a:t>0.25.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877047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066130"/>
          </a:xfrm>
        </p:spPr>
        <p:txBody>
          <a:bodyPr>
            <a:noAutofit/>
          </a:bodyPr>
          <a:lstStyle/>
          <a:p>
            <a:r>
              <a:rPr lang="zh-CN" altLang="zh-CN" sz="3200" b="1" dirty="0">
                <a:latin typeface="+mn-lt"/>
                <a:ea typeface="黑体" panose="02010609060101010101" pitchFamily="49" charset="-122"/>
              </a:rPr>
              <a:t>缺失标记</a:t>
            </a:r>
            <a:r>
              <a:rPr lang="en-US" altLang="zh-CN" sz="3200" b="1" dirty="0">
                <a:latin typeface="+mn-lt"/>
                <a:ea typeface="黑体" panose="02010609060101010101" pitchFamily="49" charset="-122"/>
              </a:rPr>
              <a:t>M</a:t>
            </a:r>
            <a:r>
              <a:rPr lang="zh-CN" altLang="zh-CN" sz="3200" b="1" dirty="0">
                <a:latin typeface="+mn-lt"/>
                <a:ea typeface="黑体" panose="02010609060101010101" pitchFamily="49" charset="-122"/>
              </a:rPr>
              <a:t>与一个未缺失标记</a:t>
            </a:r>
            <a:r>
              <a:rPr lang="en-US" altLang="zh-CN" sz="3200" b="1" dirty="0">
                <a:latin typeface="+mn-lt"/>
                <a:ea typeface="黑体" panose="02010609060101010101" pitchFamily="49" charset="-122"/>
              </a:rPr>
              <a:t>A</a:t>
            </a:r>
            <a:r>
              <a:rPr lang="zh-CN" altLang="zh-CN" sz="3200" b="1" dirty="0">
                <a:latin typeface="+mn-lt"/>
                <a:ea typeface="黑体" panose="02010609060101010101" pitchFamily="49" charset="-122"/>
              </a:rPr>
              <a:t>连锁时</a:t>
            </a:r>
            <a:r>
              <a:rPr lang="en-US" altLang="zh-CN" sz="3200" b="1" dirty="0">
                <a:latin typeface="+mn-lt"/>
                <a:ea typeface="黑体" panose="02010609060101010101" pitchFamily="49" charset="-122"/>
              </a:rPr>
              <a:t> (</a:t>
            </a:r>
            <a:r>
              <a:rPr lang="zh-CN" altLang="zh-CN" sz="3200" b="1" dirty="0">
                <a:latin typeface="+mn-lt"/>
                <a:ea typeface="黑体" panose="02010609060101010101" pitchFamily="49" charset="-122"/>
              </a:rPr>
              <a:t>重组率</a:t>
            </a:r>
            <a:r>
              <a:rPr lang="zh-CN" altLang="zh-CN" sz="3200" b="1" dirty="0" smtClean="0">
                <a:latin typeface="+mn-lt"/>
                <a:ea typeface="黑体" panose="02010609060101010101" pitchFamily="49" charset="-122"/>
              </a:rPr>
              <a:t>用</a:t>
            </a:r>
            <a:r>
              <a:rPr lang="en-US" altLang="zh-CN" sz="3200" b="1" i="1" dirty="0">
                <a:latin typeface="+mn-lt"/>
                <a:ea typeface="黑体" panose="02010609060101010101" pitchFamily="49" charset="-122"/>
              </a:rPr>
              <a:t>r</a:t>
            </a:r>
            <a:r>
              <a:rPr lang="zh-CN" altLang="zh-CN" sz="3200" b="1" dirty="0" smtClean="0">
                <a:latin typeface="+mn-lt"/>
                <a:ea typeface="黑体" panose="02010609060101010101" pitchFamily="49" charset="-122"/>
              </a:rPr>
              <a:t>表示</a:t>
            </a:r>
            <a:r>
              <a:rPr lang="en-US" altLang="zh-CN" sz="3200" b="1" dirty="0">
                <a:latin typeface="+mn-lt"/>
                <a:ea typeface="黑体" panose="02010609060101010101" pitchFamily="49" charset="-122"/>
              </a:rPr>
              <a:t>), </a:t>
            </a:r>
            <a:r>
              <a:rPr lang="zh-CN" altLang="zh-CN" sz="3200" b="1" dirty="0">
                <a:latin typeface="+mn-lt"/>
                <a:ea typeface="黑体" panose="02010609060101010101" pitchFamily="49" charset="-122"/>
              </a:rPr>
              <a:t>缺失标记基因型的条件概率</a:t>
            </a:r>
            <a:endParaRPr lang="zh-CN" altLang="en-US" sz="3200" b="1" dirty="0">
              <a:latin typeface="+mn-lt"/>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52886413"/>
              </p:ext>
            </p:extLst>
          </p:nvPr>
        </p:nvGraphicFramePr>
        <p:xfrm>
          <a:off x="467544" y="1700808"/>
          <a:ext cx="8181869" cy="2808310"/>
        </p:xfrm>
        <a:graphic>
          <a:graphicData uri="http://schemas.openxmlformats.org/drawingml/2006/table">
            <a:tbl>
              <a:tblPr firstRow="1" firstCol="1" lastRow="1" lastCol="1" bandRow="1" bandCol="1">
                <a:tableStyleId>{5C22544A-7EE6-4342-B048-85BDC9FD1C3A}</a:tableStyleId>
              </a:tblPr>
              <a:tblGrid>
                <a:gridCol w="2160240"/>
                <a:gridCol w="2232248"/>
                <a:gridCol w="1872208"/>
                <a:gridCol w="1917173"/>
              </a:tblGrid>
              <a:tr h="561662">
                <a:tc rowSpan="2">
                  <a:txBody>
                    <a:bodyPr/>
                    <a:lstStyle/>
                    <a:p>
                      <a:pPr algn="ctr">
                        <a:spcAft>
                          <a:spcPts val="0"/>
                        </a:spcAft>
                      </a:pPr>
                      <a:r>
                        <a:rPr lang="zh-CN" sz="2800" kern="100" dirty="0">
                          <a:effectLst/>
                          <a:latin typeface="+mn-lt"/>
                          <a:ea typeface="黑体" panose="02010609060101010101" pitchFamily="49" charset="-122"/>
                        </a:rPr>
                        <a:t>无缺失标记的基因型 </a:t>
                      </a:r>
                      <a:endParaRPr lang="zh-CN" sz="2800" kern="100" dirty="0">
                        <a:effectLst/>
                        <a:latin typeface="+mn-lt"/>
                        <a:ea typeface="黑体" panose="02010609060101010101" pitchFamily="49" charset="-122"/>
                        <a:cs typeface="Times New Roman"/>
                      </a:endParaRPr>
                    </a:p>
                  </a:txBody>
                  <a:tcPr marL="68580" marR="68580" marT="0" marB="0"/>
                </a:tc>
                <a:tc gridSpan="3">
                  <a:txBody>
                    <a:bodyPr/>
                    <a:lstStyle/>
                    <a:p>
                      <a:pPr algn="ctr">
                        <a:spcAft>
                          <a:spcPts val="0"/>
                        </a:spcAft>
                      </a:pPr>
                      <a:r>
                        <a:rPr lang="zh-CN" sz="2800" kern="100">
                          <a:effectLst/>
                          <a:latin typeface="+mn-lt"/>
                          <a:ea typeface="黑体" panose="02010609060101010101" pitchFamily="49" charset="-122"/>
                        </a:rPr>
                        <a:t>缺失标记的基因型</a:t>
                      </a:r>
                      <a:endParaRPr lang="zh-CN" sz="2800" kern="100">
                        <a:effectLst/>
                        <a:latin typeface="+mn-lt"/>
                        <a:ea typeface="黑体" panose="02010609060101010101" pitchFamily="49" charset="-122"/>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r h="561662">
                <a:tc vMerge="1">
                  <a:txBody>
                    <a:bodyPr/>
                    <a:lstStyle/>
                    <a:p>
                      <a:endParaRPr lang="zh-CN" altLang="en-US"/>
                    </a:p>
                  </a:txBody>
                  <a:tcPr/>
                </a:tc>
                <a:tc>
                  <a:txBody>
                    <a:bodyPr/>
                    <a:lstStyle/>
                    <a:p>
                      <a:pPr algn="ctr">
                        <a:spcAft>
                          <a:spcPts val="0"/>
                        </a:spcAft>
                      </a:pPr>
                      <a:r>
                        <a:rPr lang="en-US" sz="2800" b="0" kern="100" dirty="0">
                          <a:effectLst/>
                          <a:latin typeface="+mn-lt"/>
                          <a:ea typeface="黑体" panose="02010609060101010101" pitchFamily="49" charset="-122"/>
                        </a:rPr>
                        <a:t>MM</a:t>
                      </a:r>
                      <a:endParaRPr lang="zh-CN" sz="2800" b="0" kern="100" dirty="0">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algn="ctr">
                        <a:spcAft>
                          <a:spcPts val="0"/>
                        </a:spcAft>
                      </a:pPr>
                      <a:r>
                        <a:rPr lang="en-US" sz="2800" b="0" kern="100" dirty="0">
                          <a:solidFill>
                            <a:schemeClr val="dk1"/>
                          </a:solidFill>
                          <a:effectLst/>
                          <a:latin typeface="+mn-lt"/>
                          <a:ea typeface="黑体" panose="02010609060101010101" pitchFamily="49" charset="-122"/>
                          <a:cs typeface="+mn-cs"/>
                        </a:rPr>
                        <a:t>Mm</a:t>
                      </a:r>
                      <a:endParaRPr lang="zh-CN" sz="2800" b="0" kern="100" dirty="0">
                        <a:solidFill>
                          <a:schemeClr val="dk1"/>
                        </a:solidFill>
                        <a:effectLst/>
                        <a:latin typeface="+mn-lt"/>
                        <a:ea typeface="黑体" panose="02010609060101010101" pitchFamily="49" charset="-122"/>
                        <a:cs typeface="+mn-cs"/>
                      </a:endParaRPr>
                    </a:p>
                  </a:txBody>
                  <a:tcPr marL="68580" marR="68580" marT="0" marB="0">
                    <a:solidFill>
                      <a:schemeClr val="accent5">
                        <a:lumMod val="20000"/>
                        <a:lumOff val="80000"/>
                      </a:schemeClr>
                    </a:solidFill>
                  </a:tcPr>
                </a:tc>
                <a:tc>
                  <a:txBody>
                    <a:bodyPr/>
                    <a:lstStyle/>
                    <a:p>
                      <a:pPr algn="ctr">
                        <a:spcAft>
                          <a:spcPts val="0"/>
                        </a:spcAft>
                      </a:pPr>
                      <a:r>
                        <a:rPr lang="en-US" sz="2800" b="0" kern="100" dirty="0">
                          <a:solidFill>
                            <a:schemeClr val="dk1"/>
                          </a:solidFill>
                          <a:effectLst/>
                          <a:latin typeface="+mn-lt"/>
                          <a:ea typeface="黑体" panose="02010609060101010101" pitchFamily="49" charset="-122"/>
                          <a:cs typeface="+mn-cs"/>
                        </a:rPr>
                        <a:t>mm</a:t>
                      </a:r>
                      <a:endParaRPr lang="zh-CN" sz="2800" b="0" kern="100" dirty="0">
                        <a:solidFill>
                          <a:schemeClr val="dk1"/>
                        </a:solidFill>
                        <a:effectLst/>
                        <a:latin typeface="+mn-lt"/>
                        <a:ea typeface="黑体" panose="02010609060101010101" pitchFamily="49" charset="-122"/>
                        <a:cs typeface="+mn-cs"/>
                      </a:endParaRPr>
                    </a:p>
                  </a:txBody>
                  <a:tcPr marL="68580" marR="68580" marT="0" marB="0">
                    <a:solidFill>
                      <a:schemeClr val="accent5">
                        <a:lumMod val="20000"/>
                        <a:lumOff val="80000"/>
                      </a:schemeClr>
                    </a:solidFill>
                  </a:tcPr>
                </a:tc>
              </a:tr>
              <a:tr h="561662">
                <a:tc>
                  <a:txBody>
                    <a:bodyPr/>
                    <a:lstStyle/>
                    <a:p>
                      <a:pPr algn="ctr">
                        <a:spcAft>
                          <a:spcPts val="0"/>
                        </a:spcAft>
                      </a:pPr>
                      <a:r>
                        <a:rPr lang="en-US" sz="2800" kern="100">
                          <a:effectLst/>
                          <a:latin typeface="+mn-lt"/>
                          <a:ea typeface="黑体" panose="02010609060101010101" pitchFamily="49" charset="-122"/>
                        </a:rPr>
                        <a:t>AA</a:t>
                      </a:r>
                      <a:endParaRPr lang="zh-CN" sz="2800" kern="10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altLang="zh-CN" sz="2800" b="0" dirty="0" smtClean="0">
                          <a:solidFill>
                            <a:schemeClr val="tx1"/>
                          </a:solidFill>
                          <a:ea typeface="黑体" panose="02010609060101010101" pitchFamily="49" charset="-122"/>
                        </a:rPr>
                        <a:t>(1-r)</a:t>
                      </a:r>
                      <a:r>
                        <a:rPr lang="en-US" altLang="zh-CN" sz="2800" b="0" baseline="30000" dirty="0" smtClean="0">
                          <a:solidFill>
                            <a:schemeClr val="tx1"/>
                          </a:solidFill>
                          <a:ea typeface="黑体" panose="02010609060101010101" pitchFamily="49" charset="-122"/>
                        </a:rPr>
                        <a:t>2 </a:t>
                      </a:r>
                      <a:endParaRPr lang="en-US" sz="2800" b="0" kern="100" dirty="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kern="100" dirty="0" smtClean="0">
                          <a:solidFill>
                            <a:schemeClr val="tx1"/>
                          </a:solidFill>
                          <a:effectLst/>
                          <a:latin typeface="+mn-lt"/>
                          <a:ea typeface="黑体" panose="02010609060101010101" pitchFamily="49" charset="-122"/>
                          <a:cs typeface="Times New Roman"/>
                        </a:rPr>
                        <a:t>2r(1-r) </a:t>
                      </a:r>
                    </a:p>
                  </a:txBody>
                  <a:tcPr marL="68580" marR="68580" marT="0" marB="0">
                    <a:solidFill>
                      <a:schemeClr val="accent5">
                        <a:lumMod val="20000"/>
                        <a:lumOff val="80000"/>
                      </a:schemeClr>
                    </a:solidFill>
                  </a:tcPr>
                </a:tc>
                <a:tc>
                  <a:txBody>
                    <a:bodyPr/>
                    <a:lstStyle/>
                    <a:p>
                      <a:pPr algn="ctr">
                        <a:spcAft>
                          <a:spcPts val="0"/>
                        </a:spcAft>
                      </a:pPr>
                      <a:r>
                        <a:rPr lang="en-US" altLang="zh-CN" sz="2800" b="0" kern="100" dirty="0" smtClean="0">
                          <a:solidFill>
                            <a:schemeClr val="tx1"/>
                          </a:solidFill>
                          <a:effectLst/>
                          <a:latin typeface="+mn-lt"/>
                          <a:ea typeface="黑体" panose="02010609060101010101" pitchFamily="49" charset="-122"/>
                          <a:cs typeface="Times New Roman"/>
                        </a:rPr>
                        <a:t>r</a:t>
                      </a:r>
                      <a:r>
                        <a:rPr lang="en-US" altLang="zh-CN" sz="2800" b="0" kern="100" baseline="30000" dirty="0" smtClean="0">
                          <a:solidFill>
                            <a:schemeClr val="tx1"/>
                          </a:solidFill>
                          <a:effectLst/>
                          <a:latin typeface="+mn-lt"/>
                          <a:ea typeface="黑体" panose="02010609060101010101" pitchFamily="49" charset="-122"/>
                          <a:cs typeface="Times New Roman"/>
                        </a:rPr>
                        <a:t>2</a:t>
                      </a:r>
                      <a:r>
                        <a:rPr lang="en-US" altLang="zh-CN" sz="2800" b="0" kern="100" dirty="0" smtClean="0">
                          <a:solidFill>
                            <a:schemeClr val="tx1"/>
                          </a:solidFill>
                          <a:effectLst/>
                          <a:latin typeface="+mn-lt"/>
                          <a:ea typeface="黑体" panose="02010609060101010101" pitchFamily="49" charset="-122"/>
                          <a:cs typeface="Times New Roman"/>
                        </a:rPr>
                        <a:t> </a:t>
                      </a:r>
                      <a:endParaRPr lang="en-US" altLang="zh-CN" sz="2800" b="0" kern="100" dirty="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561662">
                <a:tc>
                  <a:txBody>
                    <a:bodyPr/>
                    <a:lstStyle/>
                    <a:p>
                      <a:pPr algn="ctr">
                        <a:spcAft>
                          <a:spcPts val="0"/>
                        </a:spcAft>
                      </a:pPr>
                      <a:r>
                        <a:rPr lang="en-US" sz="2800" kern="100">
                          <a:effectLst/>
                          <a:latin typeface="+mn-lt"/>
                          <a:ea typeface="黑体" panose="02010609060101010101" pitchFamily="49" charset="-122"/>
                        </a:rPr>
                        <a:t>Aa</a:t>
                      </a:r>
                      <a:endParaRPr lang="zh-CN" sz="2800" kern="10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sz="2800" b="0" kern="100" dirty="0" smtClean="0">
                          <a:solidFill>
                            <a:schemeClr val="tx1"/>
                          </a:solidFill>
                          <a:effectLst/>
                          <a:latin typeface="+mn-lt"/>
                          <a:ea typeface="黑体" panose="02010609060101010101" pitchFamily="49" charset="-122"/>
                          <a:cs typeface="Times New Roman"/>
                        </a:rPr>
                        <a:t>r(1-r) </a:t>
                      </a:r>
                      <a:endParaRPr lang="en-US" sz="2800" b="0" kern="100" dirty="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kern="100" dirty="0" smtClean="0">
                          <a:solidFill>
                            <a:schemeClr val="tx1"/>
                          </a:solidFill>
                          <a:effectLst/>
                          <a:latin typeface="+mn-lt"/>
                          <a:ea typeface="黑体" panose="02010609060101010101" pitchFamily="49" charset="-122"/>
                          <a:cs typeface="Times New Roman"/>
                        </a:rPr>
                        <a:t>1-2r+2r</a:t>
                      </a:r>
                      <a:r>
                        <a:rPr lang="en-US" altLang="zh-CN" sz="2800" b="0" kern="100" baseline="30000" dirty="0" smtClean="0">
                          <a:solidFill>
                            <a:schemeClr val="tx1"/>
                          </a:solidFill>
                          <a:effectLst/>
                          <a:latin typeface="+mn-lt"/>
                          <a:ea typeface="黑体" panose="02010609060101010101" pitchFamily="49" charset="-122"/>
                          <a:cs typeface="Times New Roman"/>
                        </a:rPr>
                        <a:t>2</a:t>
                      </a:r>
                      <a:r>
                        <a:rPr lang="en-US" altLang="zh-CN" sz="2800" b="0" kern="100" baseline="0" dirty="0" smtClean="0">
                          <a:solidFill>
                            <a:schemeClr val="tx1"/>
                          </a:solidFill>
                          <a:effectLst/>
                          <a:latin typeface="+mn-lt"/>
                          <a:ea typeface="黑体" panose="02010609060101010101" pitchFamily="49" charset="-122"/>
                          <a:cs typeface="Times New Roman"/>
                        </a:rPr>
                        <a:t> </a:t>
                      </a:r>
                      <a:r>
                        <a:rPr lang="en-US" altLang="zh-CN" sz="2800" b="0" kern="100" dirty="0" smtClean="0">
                          <a:solidFill>
                            <a:schemeClr val="tx1"/>
                          </a:solidFill>
                          <a:effectLst/>
                          <a:latin typeface="+mn-lt"/>
                          <a:ea typeface="黑体" panose="02010609060101010101" pitchFamily="49" charset="-122"/>
                          <a:cs typeface="Times New Roman"/>
                        </a:rPr>
                        <a:t> </a:t>
                      </a: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kern="100" dirty="0" smtClean="0">
                          <a:solidFill>
                            <a:schemeClr val="tx1"/>
                          </a:solidFill>
                          <a:effectLst/>
                          <a:latin typeface="+mn-lt"/>
                          <a:ea typeface="黑体" panose="02010609060101010101" pitchFamily="49" charset="-122"/>
                          <a:cs typeface="Times New Roman"/>
                        </a:rPr>
                        <a:t>r(1-r) </a:t>
                      </a:r>
                    </a:p>
                  </a:txBody>
                  <a:tcPr marL="68580" marR="68580" marT="0" marB="0">
                    <a:solidFill>
                      <a:schemeClr val="accent5">
                        <a:lumMod val="20000"/>
                        <a:lumOff val="80000"/>
                      </a:schemeClr>
                    </a:solidFill>
                  </a:tcPr>
                </a:tc>
              </a:tr>
              <a:tr h="561662">
                <a:tc>
                  <a:txBody>
                    <a:bodyPr/>
                    <a:lstStyle/>
                    <a:p>
                      <a:pPr algn="ctr">
                        <a:spcAft>
                          <a:spcPts val="0"/>
                        </a:spcAft>
                      </a:pPr>
                      <a:r>
                        <a:rPr lang="en-US" sz="2800" kern="100">
                          <a:effectLst/>
                          <a:latin typeface="+mn-lt"/>
                          <a:ea typeface="黑体" panose="02010609060101010101" pitchFamily="49" charset="-122"/>
                        </a:rPr>
                        <a:t>aa</a:t>
                      </a:r>
                      <a:endParaRPr lang="zh-CN" sz="2800" kern="10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altLang="zh-CN" sz="2800" b="0" kern="100" dirty="0" smtClean="0">
                          <a:solidFill>
                            <a:schemeClr val="tx1"/>
                          </a:solidFill>
                          <a:effectLst/>
                          <a:latin typeface="+mn-lt"/>
                          <a:ea typeface="黑体" panose="02010609060101010101" pitchFamily="49" charset="-122"/>
                          <a:cs typeface="Times New Roman"/>
                        </a:rPr>
                        <a:t>r</a:t>
                      </a:r>
                      <a:r>
                        <a:rPr lang="en-US" altLang="zh-CN" sz="2800" b="0" kern="100" baseline="30000" dirty="0" smtClean="0">
                          <a:solidFill>
                            <a:schemeClr val="tx1"/>
                          </a:solidFill>
                          <a:effectLst/>
                          <a:latin typeface="+mn-lt"/>
                          <a:ea typeface="黑体" panose="02010609060101010101" pitchFamily="49" charset="-122"/>
                          <a:cs typeface="Times New Roman"/>
                        </a:rPr>
                        <a:t>2</a:t>
                      </a:r>
                      <a:r>
                        <a:rPr lang="en-US" altLang="zh-CN" sz="2800" b="0" kern="100" dirty="0" smtClean="0">
                          <a:solidFill>
                            <a:schemeClr val="tx1"/>
                          </a:solidFill>
                          <a:effectLst/>
                          <a:latin typeface="+mn-lt"/>
                          <a:ea typeface="黑体" panose="02010609060101010101" pitchFamily="49" charset="-122"/>
                          <a:cs typeface="Times New Roman"/>
                        </a:rPr>
                        <a:t> </a:t>
                      </a:r>
                      <a:endParaRPr lang="en-US" sz="2800" b="0" kern="100" dirty="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0" kern="100" dirty="0" smtClean="0">
                          <a:solidFill>
                            <a:schemeClr val="tx1"/>
                          </a:solidFill>
                          <a:effectLst/>
                          <a:latin typeface="+mn-lt"/>
                          <a:ea typeface="黑体" panose="02010609060101010101" pitchFamily="49" charset="-122"/>
                          <a:cs typeface="Times New Roman"/>
                        </a:rPr>
                        <a:t>2r(1-r) </a:t>
                      </a:r>
                    </a:p>
                  </a:txBody>
                  <a:tcPr marL="68580" marR="68580" marT="0" marB="0">
                    <a:solidFill>
                      <a:schemeClr val="accent5">
                        <a:lumMod val="20000"/>
                        <a:lumOff val="80000"/>
                      </a:schemeClr>
                    </a:solidFill>
                  </a:tcPr>
                </a:tc>
                <a:tc>
                  <a:txBody>
                    <a:bodyPr/>
                    <a:lstStyle/>
                    <a:p>
                      <a:pPr algn="ctr">
                        <a:spcAft>
                          <a:spcPts val="0"/>
                        </a:spcAft>
                      </a:pPr>
                      <a:r>
                        <a:rPr lang="en-US" altLang="zh-CN" sz="2800" b="0" dirty="0" smtClean="0">
                          <a:solidFill>
                            <a:schemeClr val="tx1"/>
                          </a:solidFill>
                          <a:ea typeface="黑体" panose="02010609060101010101" pitchFamily="49" charset="-122"/>
                        </a:rPr>
                        <a:t>(1-r)</a:t>
                      </a:r>
                      <a:r>
                        <a:rPr lang="en-US" altLang="zh-CN" sz="2800" b="0" baseline="30000" dirty="0" smtClean="0">
                          <a:solidFill>
                            <a:schemeClr val="tx1"/>
                          </a:solidFill>
                          <a:ea typeface="黑体" panose="02010609060101010101" pitchFamily="49" charset="-122"/>
                        </a:rPr>
                        <a:t>2 </a:t>
                      </a:r>
                      <a:endParaRPr lang="en-US" sz="2800" b="0" kern="100" dirty="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bl>
          </a:graphicData>
        </a:graphic>
      </p:graphicFrame>
    </p:spTree>
    <p:extLst>
      <p:ext uri="{BB962C8B-B14F-4D97-AF65-F5344CB8AC3E}">
        <p14:creationId xmlns:p14="http://schemas.microsoft.com/office/powerpoint/2010/main" val="3745785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zh-CN" sz="2800" b="1" dirty="0">
                <a:latin typeface="黑体" panose="02010609060101010101" pitchFamily="49" charset="-122"/>
                <a:ea typeface="黑体" panose="02010609060101010101" pitchFamily="49" charset="-122"/>
              </a:rPr>
              <a:t>缺失标记在其左右两侧均能找到未缺失的连锁标记</a:t>
            </a:r>
            <a:endParaRPr lang="zh-CN" altLang="en-US" sz="28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29208" y="1052736"/>
            <a:ext cx="8147248" cy="5040560"/>
          </a:xfrm>
        </p:spPr>
        <p:txBody>
          <a:bodyPr>
            <a:normAutofit/>
          </a:bodyPr>
          <a:lstStyle/>
          <a:p>
            <a:r>
              <a:rPr lang="zh-CN" altLang="zh-CN" sz="2800" dirty="0">
                <a:ea typeface="黑体" panose="02010609060101010101" pitchFamily="49" charset="-122"/>
              </a:rPr>
              <a:t>此时</a:t>
            </a:r>
            <a:r>
              <a:rPr lang="en-US" altLang="zh-CN" sz="2800" dirty="0">
                <a:ea typeface="黑体" panose="02010609060101010101" pitchFamily="49" charset="-122"/>
              </a:rPr>
              <a:t>, </a:t>
            </a:r>
            <a:r>
              <a:rPr lang="zh-CN" altLang="zh-CN" sz="2800" dirty="0">
                <a:ea typeface="黑体" panose="02010609060101010101" pitchFamily="49" charset="-122"/>
              </a:rPr>
              <a:t>利用缺失标记基因型在两个相邻的未缺失标记</a:t>
            </a:r>
            <a:r>
              <a:rPr lang="en-US" altLang="zh-CN" sz="2800" dirty="0">
                <a:ea typeface="黑体" panose="02010609060101010101" pitchFamily="49" charset="-122"/>
              </a:rPr>
              <a:t> (</a:t>
            </a:r>
            <a:r>
              <a:rPr lang="zh-CN" altLang="zh-CN" sz="2800" dirty="0">
                <a:ea typeface="黑体" panose="02010609060101010101" pitchFamily="49" charset="-122"/>
              </a:rPr>
              <a:t>左右两侧分别取距离最近的那个未缺失标记</a:t>
            </a:r>
            <a:r>
              <a:rPr lang="en-US" altLang="zh-CN" sz="2800" dirty="0">
                <a:ea typeface="黑体" panose="02010609060101010101" pitchFamily="49" charset="-122"/>
              </a:rPr>
              <a:t>) </a:t>
            </a:r>
            <a:r>
              <a:rPr lang="zh-CN" altLang="zh-CN" sz="2800" dirty="0">
                <a:ea typeface="黑体" panose="02010609060101010101" pitchFamily="49" charset="-122"/>
              </a:rPr>
              <a:t>基因型下的条件概率</a:t>
            </a:r>
            <a:r>
              <a:rPr lang="en-US" altLang="zh-CN" sz="2800" dirty="0">
                <a:ea typeface="黑体" panose="02010609060101010101" pitchFamily="49" charset="-122"/>
              </a:rPr>
              <a:t> (</a:t>
            </a:r>
            <a:r>
              <a:rPr lang="zh-CN" altLang="zh-CN" sz="2800" dirty="0">
                <a:ea typeface="黑体" panose="02010609060101010101" pitchFamily="49" charset="-122"/>
              </a:rPr>
              <a:t>表</a:t>
            </a:r>
            <a:r>
              <a:rPr lang="en-US" altLang="zh-CN" sz="2800" dirty="0">
                <a:ea typeface="黑体" panose="02010609060101010101" pitchFamily="49" charset="-122"/>
              </a:rPr>
              <a:t>7.4.2) </a:t>
            </a:r>
            <a:r>
              <a:rPr lang="zh-CN" altLang="zh-CN" sz="2800" dirty="0">
                <a:ea typeface="黑体" panose="02010609060101010101" pitchFamily="49" charset="-122"/>
              </a:rPr>
              <a:t>填补缺失</a:t>
            </a:r>
            <a:r>
              <a:rPr lang="en-US" altLang="zh-CN" sz="2800" dirty="0">
                <a:ea typeface="黑体" panose="02010609060101010101" pitchFamily="49" charset="-122"/>
              </a:rPr>
              <a:t>. </a:t>
            </a:r>
            <a:r>
              <a:rPr lang="zh-CN" altLang="zh-CN" sz="2800" dirty="0">
                <a:ea typeface="黑体" panose="02010609060101010101" pitchFamily="49" charset="-122"/>
              </a:rPr>
              <a:t>以无缺失标记基因型</a:t>
            </a:r>
            <a:r>
              <a:rPr lang="en-US" altLang="zh-CN" sz="2800" dirty="0">
                <a:ea typeface="黑体" panose="02010609060101010101" pitchFamily="49" charset="-122"/>
              </a:rPr>
              <a:t>AABB</a:t>
            </a:r>
            <a:r>
              <a:rPr lang="zh-CN" altLang="zh-CN" sz="2800" dirty="0">
                <a:ea typeface="黑体" panose="02010609060101010101" pitchFamily="49" charset="-122"/>
              </a:rPr>
              <a:t>为例</a:t>
            </a:r>
            <a:r>
              <a:rPr lang="en-US" altLang="zh-CN" sz="2800" dirty="0">
                <a:ea typeface="黑体" panose="02010609060101010101" pitchFamily="49" charset="-122"/>
              </a:rPr>
              <a:t>. </a:t>
            </a:r>
            <a:r>
              <a:rPr lang="zh-CN" altLang="zh-CN" sz="2800" dirty="0">
                <a:ea typeface="黑体" panose="02010609060101010101" pitchFamily="49" charset="-122"/>
              </a:rPr>
              <a:t>从均匀分布</a:t>
            </a:r>
            <a:r>
              <a:rPr lang="en-US" altLang="zh-CN" sz="2800" dirty="0">
                <a:ea typeface="黑体" panose="02010609060101010101" pitchFamily="49" charset="-122"/>
              </a:rPr>
              <a:t> U(0, 1) </a:t>
            </a:r>
            <a:r>
              <a:rPr lang="zh-CN" altLang="zh-CN" sz="2800" dirty="0">
                <a:ea typeface="黑体" panose="02010609060101010101" pitchFamily="49" charset="-122"/>
              </a:rPr>
              <a:t>中抽取一个随机数</a:t>
            </a:r>
            <a:r>
              <a:rPr lang="en-US" altLang="zh-CN" sz="2800" i="1" dirty="0">
                <a:ea typeface="黑体" panose="02010609060101010101" pitchFamily="49" charset="-122"/>
              </a:rPr>
              <a:t>x</a:t>
            </a:r>
            <a:r>
              <a:rPr lang="en-US" altLang="zh-CN" sz="2800" dirty="0">
                <a:ea typeface="黑体" panose="02010609060101010101" pitchFamily="49" charset="-122"/>
              </a:rPr>
              <a:t>. </a:t>
            </a:r>
            <a:r>
              <a:rPr lang="zh-CN" altLang="zh-CN" sz="2800" dirty="0" smtClean="0">
                <a:ea typeface="黑体" panose="02010609060101010101" pitchFamily="49" charset="-122"/>
              </a:rPr>
              <a:t>若</a:t>
            </a:r>
            <a:r>
              <a:rPr lang="en-US" altLang="zh-CN" sz="2800" dirty="0" smtClean="0">
                <a:ea typeface="黑体" panose="02010609060101010101" pitchFamily="49" charset="-122"/>
              </a:rPr>
              <a:t> </a:t>
            </a:r>
            <a:r>
              <a:rPr lang="en-US" altLang="zh-CN" sz="2800" i="1" dirty="0" smtClean="0">
                <a:ea typeface="黑体" panose="02010609060101010101" pitchFamily="49" charset="-122"/>
              </a:rPr>
              <a:t>x</a:t>
            </a:r>
            <a:r>
              <a:rPr lang="en-US" altLang="zh-CN" sz="2800" dirty="0" smtClean="0">
                <a:ea typeface="黑体" panose="02010609060101010101" pitchFamily="49" charset="-122"/>
              </a:rPr>
              <a:t>&lt;(1-r</a:t>
            </a:r>
            <a:r>
              <a:rPr lang="en-US" altLang="zh-CN" sz="2800" baseline="-25000" dirty="0" smtClean="0">
                <a:ea typeface="黑体" panose="02010609060101010101" pitchFamily="49" charset="-122"/>
              </a:rPr>
              <a:t>1</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(1-r</a:t>
            </a:r>
            <a:r>
              <a:rPr lang="en-US" altLang="zh-CN" sz="2800" baseline="-25000" dirty="0" smtClean="0">
                <a:ea typeface="黑体" panose="02010609060101010101" pitchFamily="49" charset="-122"/>
              </a:rPr>
              <a:t>2</a:t>
            </a:r>
            <a:r>
              <a:rPr lang="en-US" altLang="zh-CN" sz="2800" dirty="0" smtClean="0">
                <a:ea typeface="黑体" panose="02010609060101010101" pitchFamily="49" charset="-122"/>
              </a:rPr>
              <a:t>)</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/(1-r)</a:t>
            </a:r>
            <a:r>
              <a:rPr lang="en-US" altLang="zh-CN" sz="2800" baseline="30000" dirty="0" smtClean="0">
                <a:ea typeface="黑体" panose="02010609060101010101" pitchFamily="49" charset="-122"/>
              </a:rPr>
              <a:t>2</a:t>
            </a:r>
            <a:r>
              <a:rPr lang="en-US" altLang="zh-CN" sz="2800" dirty="0" smtClean="0">
                <a:ea typeface="黑体" panose="02010609060101010101" pitchFamily="49" charset="-122"/>
              </a:rPr>
              <a:t>, </a:t>
            </a:r>
            <a:r>
              <a:rPr lang="zh-CN" altLang="zh-CN" sz="2800" dirty="0">
                <a:ea typeface="黑体" panose="02010609060101010101" pitchFamily="49" charset="-122"/>
              </a:rPr>
              <a:t>则缺失标记基因型补为</a:t>
            </a:r>
            <a:r>
              <a:rPr lang="en-US" altLang="zh-CN" sz="2800" dirty="0">
                <a:ea typeface="黑体" panose="02010609060101010101" pitchFamily="49" charset="-122"/>
              </a:rPr>
              <a:t>MM; </a:t>
            </a:r>
            <a:r>
              <a:rPr lang="zh-CN" altLang="zh-CN" sz="2800" dirty="0">
                <a:ea typeface="黑体" panose="02010609060101010101" pitchFamily="49" charset="-122"/>
              </a:rPr>
              <a:t>若</a:t>
            </a:r>
            <a:r>
              <a:rPr lang="en-US" altLang="zh-CN" sz="2800" dirty="0">
                <a:ea typeface="黑体" panose="02010609060101010101" pitchFamily="49" charset="-122"/>
              </a:rPr>
              <a:t> </a:t>
            </a:r>
            <a:r>
              <a:rPr lang="en-US" altLang="zh-CN" sz="2800" dirty="0" smtClean="0">
                <a:ea typeface="黑体" panose="02010609060101010101" pitchFamily="49" charset="-122"/>
              </a:rPr>
              <a:t>(</a:t>
            </a:r>
            <a:r>
              <a:rPr lang="en-US" altLang="zh-CN" sz="2800" dirty="0">
                <a:ea typeface="黑体" panose="02010609060101010101" pitchFamily="49" charset="-122"/>
              </a:rPr>
              <a:t>1-r</a:t>
            </a:r>
            <a:r>
              <a:rPr lang="en-US" altLang="zh-CN" sz="2800" baseline="-25000" dirty="0">
                <a:ea typeface="黑体" panose="02010609060101010101" pitchFamily="49" charset="-122"/>
              </a:rPr>
              <a:t>1</a:t>
            </a:r>
            <a:r>
              <a:rPr lang="en-US" altLang="zh-CN" sz="2800" dirty="0">
                <a:ea typeface="黑体" panose="02010609060101010101" pitchFamily="49" charset="-122"/>
              </a:rPr>
              <a:t>)</a:t>
            </a:r>
            <a:r>
              <a:rPr lang="en-US" altLang="zh-CN" sz="2800" baseline="30000" dirty="0">
                <a:ea typeface="黑体" panose="02010609060101010101" pitchFamily="49" charset="-122"/>
              </a:rPr>
              <a:t>2</a:t>
            </a:r>
            <a:r>
              <a:rPr lang="en-US" altLang="zh-CN" sz="2800" dirty="0">
                <a:ea typeface="黑体" panose="02010609060101010101" pitchFamily="49" charset="-122"/>
              </a:rPr>
              <a:t>(1-r</a:t>
            </a:r>
            <a:r>
              <a:rPr lang="en-US" altLang="zh-CN" sz="2800" baseline="-25000" dirty="0">
                <a:ea typeface="黑体" panose="02010609060101010101" pitchFamily="49" charset="-122"/>
              </a:rPr>
              <a:t>2</a:t>
            </a:r>
            <a:r>
              <a:rPr lang="en-US" altLang="zh-CN" sz="2800" dirty="0">
                <a:ea typeface="黑体" panose="02010609060101010101" pitchFamily="49" charset="-122"/>
              </a:rPr>
              <a:t>)</a:t>
            </a:r>
            <a:r>
              <a:rPr lang="en-US" altLang="zh-CN" sz="2800" baseline="30000" dirty="0">
                <a:ea typeface="黑体" panose="02010609060101010101" pitchFamily="49" charset="-122"/>
              </a:rPr>
              <a:t>2</a:t>
            </a:r>
            <a:r>
              <a:rPr lang="en-US" altLang="zh-CN" sz="2800" dirty="0">
                <a:ea typeface="黑体" panose="02010609060101010101" pitchFamily="49" charset="-122"/>
              </a:rPr>
              <a:t>/(1-r)</a:t>
            </a:r>
            <a:r>
              <a:rPr lang="en-US" altLang="zh-CN" sz="2800" baseline="30000" dirty="0">
                <a:ea typeface="黑体" panose="02010609060101010101" pitchFamily="49" charset="-122"/>
              </a:rPr>
              <a:t>2 </a:t>
            </a:r>
            <a:r>
              <a:rPr lang="en-US" altLang="zh-CN" sz="2800" baseline="30000" dirty="0" smtClean="0">
                <a:ea typeface="黑体" panose="02010609060101010101" pitchFamily="49" charset="-122"/>
              </a:rPr>
              <a:t> </a:t>
            </a:r>
            <a:r>
              <a:rPr lang="en-US" altLang="zh-CN" sz="2800" dirty="0" smtClean="0">
                <a:ea typeface="黑体" panose="02010609060101010101" pitchFamily="49" charset="-122"/>
              </a:rPr>
              <a:t>&lt; </a:t>
            </a:r>
            <a:r>
              <a:rPr lang="en-US" altLang="zh-CN" sz="2800" i="1" dirty="0" smtClean="0">
                <a:ea typeface="黑体" panose="02010609060101010101" pitchFamily="49" charset="-122"/>
              </a:rPr>
              <a:t>x </a:t>
            </a:r>
            <a:r>
              <a:rPr lang="en-US" altLang="zh-CN" sz="2800" dirty="0" smtClean="0">
                <a:ea typeface="黑体" panose="02010609060101010101" pitchFamily="49" charset="-122"/>
              </a:rPr>
              <a:t>&lt;</a:t>
            </a:r>
            <a:r>
              <a:rPr lang="en-US" altLang="zh-CN" sz="2800" dirty="0">
                <a:ea typeface="黑体" panose="02010609060101010101" pitchFamily="49" charset="-122"/>
              </a:rPr>
              <a:t> </a:t>
            </a:r>
            <a:r>
              <a:rPr lang="en-US" altLang="zh-CN" sz="2800" dirty="0" smtClean="0">
                <a:ea typeface="黑体" panose="02010609060101010101" pitchFamily="49" charset="-122"/>
              </a:rPr>
              <a:t>(</a:t>
            </a:r>
            <a:r>
              <a:rPr lang="en-US" altLang="zh-CN" sz="2800" dirty="0">
                <a:ea typeface="黑体" panose="02010609060101010101" pitchFamily="49" charset="-122"/>
              </a:rPr>
              <a:t>1-r</a:t>
            </a:r>
            <a:r>
              <a:rPr lang="en-US" altLang="zh-CN" sz="2800" baseline="-25000" dirty="0">
                <a:ea typeface="黑体" panose="02010609060101010101" pitchFamily="49" charset="-122"/>
              </a:rPr>
              <a:t>1</a:t>
            </a:r>
            <a:r>
              <a:rPr lang="en-US" altLang="zh-CN" sz="2800" dirty="0">
                <a:ea typeface="黑体" panose="02010609060101010101" pitchFamily="49" charset="-122"/>
              </a:rPr>
              <a:t>)</a:t>
            </a:r>
            <a:r>
              <a:rPr lang="en-US" altLang="zh-CN" sz="2800" baseline="30000" dirty="0">
                <a:ea typeface="黑体" panose="02010609060101010101" pitchFamily="49" charset="-122"/>
              </a:rPr>
              <a:t>2</a:t>
            </a:r>
            <a:r>
              <a:rPr lang="en-US" altLang="zh-CN" sz="2800" dirty="0">
                <a:ea typeface="黑体" panose="02010609060101010101" pitchFamily="49" charset="-122"/>
              </a:rPr>
              <a:t>(1-r</a:t>
            </a:r>
            <a:r>
              <a:rPr lang="en-US" altLang="zh-CN" sz="2800" baseline="-25000" dirty="0">
                <a:ea typeface="黑体" panose="02010609060101010101" pitchFamily="49" charset="-122"/>
              </a:rPr>
              <a:t>2</a:t>
            </a:r>
            <a:r>
              <a:rPr lang="en-US" altLang="zh-CN" sz="2800" dirty="0">
                <a:ea typeface="黑体" panose="02010609060101010101" pitchFamily="49" charset="-122"/>
              </a:rPr>
              <a:t>)</a:t>
            </a:r>
            <a:r>
              <a:rPr lang="en-US" altLang="zh-CN" sz="2800" baseline="30000" dirty="0">
                <a:ea typeface="黑体" panose="02010609060101010101" pitchFamily="49" charset="-122"/>
              </a:rPr>
              <a:t>2</a:t>
            </a:r>
            <a:r>
              <a:rPr lang="en-US" altLang="zh-CN" sz="2800" dirty="0">
                <a:ea typeface="黑体" panose="02010609060101010101" pitchFamily="49" charset="-122"/>
              </a:rPr>
              <a:t>/(1-r)</a:t>
            </a:r>
            <a:r>
              <a:rPr lang="en-US" altLang="zh-CN" sz="2800" baseline="30000" dirty="0">
                <a:ea typeface="黑体" panose="02010609060101010101" pitchFamily="49" charset="-122"/>
              </a:rPr>
              <a:t>2</a:t>
            </a:r>
            <a:r>
              <a:rPr lang="en-US" altLang="zh-CN" sz="2800" dirty="0" smtClean="0">
                <a:ea typeface="黑体" panose="02010609060101010101" pitchFamily="49" charset="-122"/>
              </a:rPr>
              <a:t> + 2</a:t>
            </a:r>
            <a:r>
              <a:rPr lang="en-US" altLang="zh-CN" sz="2800" dirty="0">
                <a:ea typeface="黑体" panose="02010609060101010101" pitchFamily="49" charset="-122"/>
              </a:rPr>
              <a:t>r</a:t>
            </a:r>
            <a:r>
              <a:rPr lang="en-US" altLang="zh-CN" sz="2800" baseline="-25000" dirty="0">
                <a:ea typeface="黑体" panose="02010609060101010101" pitchFamily="49" charset="-122"/>
              </a:rPr>
              <a:t>1 </a:t>
            </a:r>
            <a:r>
              <a:rPr lang="en-US" altLang="zh-CN" sz="2800" dirty="0" smtClean="0">
                <a:ea typeface="黑体" panose="02010609060101010101" pitchFamily="49" charset="-122"/>
              </a:rPr>
              <a:t>r</a:t>
            </a:r>
            <a:r>
              <a:rPr lang="en-US" altLang="zh-CN" sz="2800" baseline="-25000" dirty="0" smtClean="0">
                <a:ea typeface="黑体" panose="02010609060101010101" pitchFamily="49" charset="-122"/>
              </a:rPr>
              <a:t>2 </a:t>
            </a:r>
            <a:r>
              <a:rPr lang="en-US" altLang="zh-CN" sz="2800" dirty="0" smtClean="0">
                <a:ea typeface="黑体" panose="02010609060101010101" pitchFamily="49" charset="-122"/>
              </a:rPr>
              <a:t>(1-r</a:t>
            </a:r>
            <a:r>
              <a:rPr lang="en-US" altLang="zh-CN" sz="2800" baseline="-25000" dirty="0" smtClean="0">
                <a:ea typeface="黑体" panose="02010609060101010101" pitchFamily="49" charset="-122"/>
              </a:rPr>
              <a:t>1</a:t>
            </a:r>
            <a:r>
              <a:rPr lang="en-US" altLang="zh-CN" sz="2800" dirty="0" smtClean="0">
                <a:ea typeface="黑体" panose="02010609060101010101" pitchFamily="49" charset="-122"/>
              </a:rPr>
              <a:t>)(1-r</a:t>
            </a:r>
            <a:r>
              <a:rPr lang="en-US" altLang="zh-CN" sz="2800" baseline="-25000" dirty="0" smtClean="0">
                <a:ea typeface="黑体" panose="02010609060101010101" pitchFamily="49" charset="-122"/>
              </a:rPr>
              <a:t>2</a:t>
            </a:r>
            <a:r>
              <a:rPr lang="en-US" altLang="zh-CN" sz="2800" dirty="0" smtClean="0">
                <a:ea typeface="黑体" panose="02010609060101010101" pitchFamily="49" charset="-122"/>
              </a:rPr>
              <a:t>)/(</a:t>
            </a:r>
            <a:r>
              <a:rPr lang="en-US" altLang="zh-CN" sz="2800" dirty="0">
                <a:ea typeface="黑体" panose="02010609060101010101" pitchFamily="49" charset="-122"/>
              </a:rPr>
              <a:t>1-r)</a:t>
            </a:r>
            <a:r>
              <a:rPr lang="en-US" altLang="zh-CN" sz="2800" baseline="30000" dirty="0">
                <a:ea typeface="黑体" panose="02010609060101010101" pitchFamily="49" charset="-122"/>
              </a:rPr>
              <a:t>2</a:t>
            </a:r>
            <a:r>
              <a:rPr lang="en-US" altLang="zh-CN" sz="2800" dirty="0" smtClean="0">
                <a:ea typeface="黑体" panose="02010609060101010101" pitchFamily="49" charset="-122"/>
              </a:rPr>
              <a:t>, </a:t>
            </a:r>
            <a:r>
              <a:rPr lang="zh-CN" altLang="zh-CN" sz="2800" dirty="0">
                <a:ea typeface="黑体" panose="02010609060101010101" pitchFamily="49" charset="-122"/>
              </a:rPr>
              <a:t>补为</a:t>
            </a:r>
            <a:r>
              <a:rPr lang="en-US" altLang="zh-CN" sz="2800" dirty="0">
                <a:ea typeface="黑体" panose="02010609060101010101" pitchFamily="49" charset="-122"/>
              </a:rPr>
              <a:t>Mm; </a:t>
            </a:r>
            <a:r>
              <a:rPr lang="zh-CN" altLang="zh-CN" sz="2800" dirty="0">
                <a:ea typeface="黑体" panose="02010609060101010101" pitchFamily="49" charset="-122"/>
              </a:rPr>
              <a:t>否则</a:t>
            </a:r>
            <a:r>
              <a:rPr lang="en-US" altLang="zh-CN" sz="2800" dirty="0">
                <a:ea typeface="黑体" panose="02010609060101010101" pitchFamily="49" charset="-122"/>
              </a:rPr>
              <a:t>, </a:t>
            </a:r>
            <a:r>
              <a:rPr lang="zh-CN" altLang="zh-CN" sz="2800" dirty="0">
                <a:ea typeface="黑体" panose="02010609060101010101" pitchFamily="49" charset="-122"/>
              </a:rPr>
              <a:t>补为</a:t>
            </a:r>
            <a:r>
              <a:rPr lang="en-US" altLang="zh-CN" sz="2800" dirty="0">
                <a:ea typeface="黑体" panose="02010609060101010101" pitchFamily="49" charset="-122"/>
              </a:rPr>
              <a:t>mm.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很</a:t>
            </a:r>
            <a:r>
              <a:rPr lang="zh-CN" altLang="zh-CN" sz="2800" dirty="0">
                <a:ea typeface="黑体" panose="02010609060101010101" pitchFamily="49" charset="-122"/>
              </a:rPr>
              <a:t>明显</a:t>
            </a:r>
            <a:r>
              <a:rPr lang="en-US" altLang="zh-CN" sz="2800" dirty="0">
                <a:ea typeface="黑体" panose="02010609060101010101" pitchFamily="49" charset="-122"/>
              </a:rPr>
              <a:t>, </a:t>
            </a:r>
            <a:r>
              <a:rPr lang="zh-CN" altLang="zh-CN" sz="2800" dirty="0" smtClean="0">
                <a:ea typeface="黑体" panose="02010609060101010101" pitchFamily="49" charset="-122"/>
              </a:rPr>
              <a:t>如</a:t>
            </a:r>
            <a:r>
              <a:rPr lang="zh-CN" altLang="en-US" sz="2800" dirty="0" smtClean="0">
                <a:ea typeface="黑体" panose="02010609060101010101" pitchFamily="49" charset="-122"/>
              </a:rPr>
              <a:t>果两个未缺失标记之间的</a:t>
            </a:r>
            <a:r>
              <a:rPr lang="zh-CN" altLang="zh-CN" sz="2800" dirty="0" smtClean="0">
                <a:ea typeface="黑体" panose="02010609060101010101" pitchFamily="49" charset="-122"/>
              </a:rPr>
              <a:t>重组率</a:t>
            </a:r>
            <a:r>
              <a:rPr lang="zh-CN" altLang="zh-CN" sz="2800" dirty="0">
                <a:ea typeface="黑体" panose="02010609060101010101" pitchFamily="49" charset="-122"/>
              </a:rPr>
              <a:t>很小</a:t>
            </a:r>
            <a:r>
              <a:rPr lang="en-US" altLang="zh-CN" sz="2800" dirty="0">
                <a:ea typeface="黑体" panose="02010609060101010101" pitchFamily="49" charset="-122"/>
              </a:rPr>
              <a:t>, </a:t>
            </a:r>
            <a:r>
              <a:rPr lang="zh-CN" altLang="zh-CN" sz="2800" dirty="0">
                <a:ea typeface="黑体" panose="02010609060101010101" pitchFamily="49" charset="-122"/>
              </a:rPr>
              <a:t>会远大于</a:t>
            </a:r>
            <a:r>
              <a:rPr lang="en-US" altLang="zh-CN" sz="2800" dirty="0">
                <a:ea typeface="黑体" panose="02010609060101010101" pitchFamily="49" charset="-122"/>
              </a:rPr>
              <a:t>0.25, </a:t>
            </a:r>
            <a:r>
              <a:rPr lang="zh-CN" altLang="zh-CN" sz="2800" dirty="0">
                <a:ea typeface="黑体" panose="02010609060101010101" pitchFamily="49" charset="-122"/>
              </a:rPr>
              <a:t>把缺失标记填补为</a:t>
            </a:r>
            <a:r>
              <a:rPr lang="en-US" altLang="zh-CN" sz="2800" dirty="0">
                <a:ea typeface="黑体" panose="02010609060101010101" pitchFamily="49" charset="-122"/>
              </a:rPr>
              <a:t>MM</a:t>
            </a:r>
            <a:r>
              <a:rPr lang="zh-CN" altLang="zh-CN" sz="2800" dirty="0">
                <a:ea typeface="黑体" panose="02010609060101010101" pitchFamily="49" charset="-122"/>
              </a:rPr>
              <a:t>的概率远大于</a:t>
            </a:r>
            <a:r>
              <a:rPr lang="en-US" altLang="zh-CN" sz="2800" dirty="0">
                <a:ea typeface="黑体" panose="02010609060101010101" pitchFamily="49" charset="-122"/>
              </a:rPr>
              <a:t>0.25.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24693624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4638"/>
            <a:ext cx="8496944" cy="562074"/>
          </a:xfrm>
        </p:spPr>
        <p:txBody>
          <a:bodyPr>
            <a:noAutofit/>
          </a:bodyPr>
          <a:lstStyle/>
          <a:p>
            <a:r>
              <a:rPr lang="zh-CN" altLang="zh-CN" sz="2800" b="1" dirty="0" smtClean="0">
                <a:latin typeface="+mn-lt"/>
                <a:ea typeface="黑体" panose="02010609060101010101" pitchFamily="49" charset="-122"/>
              </a:rPr>
              <a:t>两</a:t>
            </a:r>
            <a:r>
              <a:rPr lang="zh-CN" altLang="zh-CN" sz="2800" b="1" dirty="0">
                <a:latin typeface="+mn-lt"/>
                <a:ea typeface="黑体" panose="02010609060101010101" pitchFamily="49" charset="-122"/>
              </a:rPr>
              <a:t>个未缺失标记连锁时</a:t>
            </a:r>
            <a:r>
              <a:rPr lang="en-US" altLang="zh-CN" sz="2800" b="1" dirty="0">
                <a:latin typeface="+mn-lt"/>
                <a:ea typeface="黑体" panose="02010609060101010101" pitchFamily="49" charset="-122"/>
              </a:rPr>
              <a:t>, </a:t>
            </a:r>
            <a:r>
              <a:rPr lang="zh-CN" altLang="zh-CN" sz="2800" b="1" dirty="0">
                <a:latin typeface="+mn-lt"/>
                <a:ea typeface="黑体" panose="02010609060101010101" pitchFamily="49" charset="-122"/>
              </a:rPr>
              <a:t>缺失标记基因型</a:t>
            </a:r>
            <a:r>
              <a:rPr lang="zh-CN" altLang="zh-CN" sz="2800" b="1" dirty="0" smtClean="0">
                <a:latin typeface="+mn-lt"/>
                <a:ea typeface="黑体" panose="02010609060101010101" pitchFamily="49" charset="-122"/>
              </a:rPr>
              <a:t>的条件概率</a:t>
            </a:r>
            <a:endParaRPr lang="zh-CN" altLang="en-US" sz="2800" b="1" dirty="0">
              <a:latin typeface="+mn-lt"/>
              <a:ea typeface="黑体" panose="02010609060101010101" pitchFamily="49" charset="-122"/>
            </a:endParaRPr>
          </a:p>
        </p:txBody>
      </p:sp>
      <p:graphicFrame>
        <p:nvGraphicFramePr>
          <p:cNvPr id="33" name="表格 32"/>
          <p:cNvGraphicFramePr>
            <a:graphicFrameLocks noGrp="1"/>
          </p:cNvGraphicFramePr>
          <p:nvPr>
            <p:extLst>
              <p:ext uri="{D42A27DB-BD31-4B8C-83A1-F6EECF244321}">
                <p14:modId xmlns:p14="http://schemas.microsoft.com/office/powerpoint/2010/main" val="709999681"/>
              </p:ext>
            </p:extLst>
          </p:nvPr>
        </p:nvGraphicFramePr>
        <p:xfrm>
          <a:off x="107504" y="980728"/>
          <a:ext cx="8862133" cy="5328587"/>
        </p:xfrm>
        <a:graphic>
          <a:graphicData uri="http://schemas.openxmlformats.org/drawingml/2006/table">
            <a:tbl>
              <a:tblPr firstRow="1" firstCol="1" lastRow="1" lastCol="1" bandRow="1" bandCol="1">
                <a:tableStyleId>{5C22544A-7EE6-4342-B048-85BDC9FD1C3A}</a:tableStyleId>
              </a:tblPr>
              <a:tblGrid>
                <a:gridCol w="1728192"/>
                <a:gridCol w="1430972"/>
                <a:gridCol w="1978698"/>
                <a:gridCol w="2061210"/>
                <a:gridCol w="1663061"/>
              </a:tblGrid>
              <a:tr h="484417">
                <a:tc rowSpan="2">
                  <a:txBody>
                    <a:bodyPr/>
                    <a:lstStyle/>
                    <a:p>
                      <a:pPr algn="ctr">
                        <a:spcAft>
                          <a:spcPts val="0"/>
                        </a:spcAft>
                      </a:pPr>
                      <a:r>
                        <a:rPr lang="zh-CN" sz="2400" kern="100" dirty="0" smtClean="0">
                          <a:effectLst/>
                          <a:latin typeface="+mn-lt"/>
                          <a:ea typeface="黑体" panose="02010609060101010101" pitchFamily="49" charset="-122"/>
                        </a:rPr>
                        <a:t>无</a:t>
                      </a:r>
                      <a:r>
                        <a:rPr lang="zh-CN" sz="2400" kern="100" dirty="0">
                          <a:effectLst/>
                          <a:latin typeface="+mn-lt"/>
                          <a:ea typeface="黑体" panose="02010609060101010101" pitchFamily="49" charset="-122"/>
                        </a:rPr>
                        <a:t>缺失标记的基因型 </a:t>
                      </a:r>
                      <a:endParaRPr lang="zh-CN" sz="2400" kern="100" dirty="0">
                        <a:effectLst/>
                        <a:latin typeface="+mn-lt"/>
                        <a:ea typeface="黑体" panose="02010609060101010101" pitchFamily="49" charset="-122"/>
                        <a:cs typeface="Times New Roman"/>
                      </a:endParaRPr>
                    </a:p>
                  </a:txBody>
                  <a:tcPr marL="68580" marR="68580" marT="0" marB="0"/>
                </a:tc>
                <a:tc rowSpan="2">
                  <a:txBody>
                    <a:bodyPr/>
                    <a:lstStyle/>
                    <a:p>
                      <a:pPr algn="ctr">
                        <a:spcAft>
                          <a:spcPts val="0"/>
                        </a:spcAft>
                      </a:pPr>
                      <a:r>
                        <a:rPr lang="zh-CN" altLang="en-US" sz="2400" kern="100" dirty="0" smtClean="0">
                          <a:effectLst/>
                          <a:latin typeface="+mn-lt"/>
                          <a:ea typeface="黑体" panose="02010609060101010101" pitchFamily="49" charset="-122"/>
                          <a:cs typeface="Times New Roman"/>
                        </a:rPr>
                        <a:t>边缘频率</a:t>
                      </a:r>
                      <a:endParaRPr lang="zh-CN" sz="2400" kern="100" dirty="0">
                        <a:effectLst/>
                        <a:latin typeface="+mn-lt"/>
                        <a:ea typeface="黑体" panose="02010609060101010101" pitchFamily="49" charset="-122"/>
                        <a:cs typeface="Times New Roman"/>
                      </a:endParaRPr>
                    </a:p>
                  </a:txBody>
                  <a:tcPr marL="68580" marR="68580" marT="0" marB="0"/>
                </a:tc>
                <a:tc gridSpan="3">
                  <a:txBody>
                    <a:bodyPr/>
                    <a:lstStyle/>
                    <a:p>
                      <a:pPr algn="ctr">
                        <a:spcAft>
                          <a:spcPts val="0"/>
                        </a:spcAft>
                      </a:pPr>
                      <a:r>
                        <a:rPr lang="zh-CN" sz="2400" kern="100">
                          <a:effectLst/>
                          <a:latin typeface="+mn-lt"/>
                          <a:ea typeface="黑体" panose="02010609060101010101" pitchFamily="49" charset="-122"/>
                        </a:rPr>
                        <a:t>缺失标记的基因型</a:t>
                      </a:r>
                      <a:endParaRPr lang="zh-CN" sz="2400" kern="100">
                        <a:effectLst/>
                        <a:latin typeface="+mn-lt"/>
                        <a:ea typeface="黑体" panose="02010609060101010101" pitchFamily="49" charset="-122"/>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r>
              <a:tr h="48441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2400" b="0" kern="100" dirty="0">
                          <a:effectLst/>
                          <a:latin typeface="+mn-lt"/>
                          <a:ea typeface="黑体" panose="02010609060101010101" pitchFamily="49" charset="-122"/>
                        </a:rPr>
                        <a:t>MM</a:t>
                      </a:r>
                      <a:endParaRPr lang="zh-CN" sz="2400" b="0" kern="100" dirty="0">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algn="ctr">
                        <a:spcAft>
                          <a:spcPts val="0"/>
                        </a:spcAft>
                      </a:pPr>
                      <a:r>
                        <a:rPr lang="en-US" sz="2400" b="0" kern="100" dirty="0">
                          <a:solidFill>
                            <a:schemeClr val="dk1"/>
                          </a:solidFill>
                          <a:effectLst/>
                          <a:latin typeface="+mn-lt"/>
                          <a:ea typeface="黑体" panose="02010609060101010101" pitchFamily="49" charset="-122"/>
                          <a:cs typeface="+mn-cs"/>
                        </a:rPr>
                        <a:t>Mm</a:t>
                      </a:r>
                      <a:endParaRPr lang="zh-CN" sz="2400" b="0" kern="100" dirty="0">
                        <a:solidFill>
                          <a:schemeClr val="dk1"/>
                        </a:solidFill>
                        <a:effectLst/>
                        <a:latin typeface="+mn-lt"/>
                        <a:ea typeface="黑体" panose="02010609060101010101" pitchFamily="49" charset="-122"/>
                        <a:cs typeface="+mn-cs"/>
                      </a:endParaRPr>
                    </a:p>
                  </a:txBody>
                  <a:tcPr marL="68580" marR="68580" marT="0" marB="0">
                    <a:solidFill>
                      <a:schemeClr val="accent5">
                        <a:lumMod val="20000"/>
                        <a:lumOff val="80000"/>
                      </a:schemeClr>
                    </a:solidFill>
                  </a:tcPr>
                </a:tc>
                <a:tc>
                  <a:txBody>
                    <a:bodyPr/>
                    <a:lstStyle/>
                    <a:p>
                      <a:pPr algn="ctr">
                        <a:spcAft>
                          <a:spcPts val="0"/>
                        </a:spcAft>
                      </a:pPr>
                      <a:r>
                        <a:rPr lang="en-US" sz="2400" b="0" kern="100" dirty="0">
                          <a:solidFill>
                            <a:schemeClr val="dk1"/>
                          </a:solidFill>
                          <a:effectLst/>
                          <a:latin typeface="+mn-lt"/>
                          <a:ea typeface="黑体" panose="02010609060101010101" pitchFamily="49" charset="-122"/>
                          <a:cs typeface="+mn-cs"/>
                        </a:rPr>
                        <a:t>mm</a:t>
                      </a:r>
                      <a:endParaRPr lang="zh-CN" sz="2400" b="0" kern="100" dirty="0">
                        <a:solidFill>
                          <a:schemeClr val="dk1"/>
                        </a:solidFill>
                        <a:effectLst/>
                        <a:latin typeface="+mn-lt"/>
                        <a:ea typeface="黑体" panose="02010609060101010101" pitchFamily="49" charset="-122"/>
                        <a:cs typeface="+mn-cs"/>
                      </a:endParaRPr>
                    </a:p>
                  </a:txBody>
                  <a:tcPr marL="68580" marR="68580" marT="0" marB="0">
                    <a:solidFill>
                      <a:schemeClr val="accent5">
                        <a:lumMod val="20000"/>
                        <a:lumOff val="80000"/>
                      </a:schemeClr>
                    </a:solidFill>
                  </a:tcPr>
                </a:tc>
              </a:tr>
              <a:tr h="484417">
                <a:tc>
                  <a:txBody>
                    <a:bodyPr/>
                    <a:lstStyle/>
                    <a:p>
                      <a:pPr algn="ctr">
                        <a:spcAft>
                          <a:spcPts val="0"/>
                        </a:spcAft>
                      </a:pPr>
                      <a:r>
                        <a:rPr lang="en-US" sz="2400" kern="100" dirty="0" smtClean="0">
                          <a:effectLst/>
                          <a:latin typeface="+mn-lt"/>
                          <a:ea typeface="黑体" panose="02010609060101010101" pitchFamily="49" charset="-122"/>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altLang="zh-CN" sz="2400" kern="100" dirty="0" smtClean="0">
                          <a:effectLst/>
                          <a:latin typeface="+mn-lt"/>
                          <a:ea typeface="黑体" panose="02010609060101010101" pitchFamily="49" charset="-122"/>
                          <a:cs typeface="Times New Roman"/>
                        </a:rPr>
                        <a:t>(1-r)</a:t>
                      </a:r>
                      <a:r>
                        <a:rPr lang="en-US" altLang="zh-CN" sz="2400" kern="100" baseline="30000" dirty="0" smtClean="0">
                          <a:effectLst/>
                          <a:latin typeface="+mn-lt"/>
                          <a:ea typeface="黑体" panose="02010609060101010101" pitchFamily="49" charset="-122"/>
                          <a:cs typeface="Times New Roman"/>
                        </a:rPr>
                        <a:t>2</a:t>
                      </a:r>
                      <a:r>
                        <a:rPr lang="en-US" altLang="zh-CN" sz="2400" kern="100" dirty="0" smtClean="0">
                          <a:effectLst/>
                          <a:latin typeface="+mn-lt"/>
                          <a:ea typeface="黑体" panose="02010609060101010101" pitchFamily="49" charset="-122"/>
                          <a:cs typeface="Times New Roman"/>
                        </a:rPr>
                        <a:t>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smtClean="0">
                          <a:solidFill>
                            <a:schemeClr val="tx1"/>
                          </a:solidFill>
                          <a:ea typeface="黑体" panose="02010609060101010101" pitchFamily="49" charset="-122"/>
                        </a:rPr>
                        <a:t>(1-r</a:t>
                      </a:r>
                      <a:r>
                        <a:rPr lang="en-US" altLang="zh-CN" sz="2400" b="0" baseline="-25000" dirty="0" smtClean="0">
                          <a:solidFill>
                            <a:schemeClr val="tx1"/>
                          </a:solidFill>
                          <a:ea typeface="黑体" panose="02010609060101010101" pitchFamily="49" charset="-122"/>
                        </a:rPr>
                        <a:t>1</a:t>
                      </a:r>
                      <a:r>
                        <a:rPr lang="en-US" altLang="zh-CN" sz="2400" b="0" dirty="0" smtClean="0">
                          <a:solidFill>
                            <a:schemeClr val="tx1"/>
                          </a:solidFill>
                          <a:ea typeface="黑体" panose="02010609060101010101" pitchFamily="49" charset="-122"/>
                        </a:rPr>
                        <a:t>)</a:t>
                      </a:r>
                      <a:r>
                        <a:rPr lang="en-US" altLang="zh-CN" sz="2400" b="0" baseline="30000" dirty="0" smtClean="0">
                          <a:solidFill>
                            <a:schemeClr val="tx1"/>
                          </a:solidFill>
                          <a:ea typeface="黑体" panose="02010609060101010101" pitchFamily="49" charset="-122"/>
                        </a:rPr>
                        <a:t>2</a:t>
                      </a:r>
                      <a:r>
                        <a:rPr lang="en-US" altLang="zh-CN" sz="2400" b="0" dirty="0" smtClean="0">
                          <a:solidFill>
                            <a:schemeClr val="tx1"/>
                          </a:solidFill>
                          <a:ea typeface="黑体" panose="02010609060101010101" pitchFamily="49" charset="-122"/>
                        </a:rPr>
                        <a:t>(1-r</a:t>
                      </a:r>
                      <a:r>
                        <a:rPr lang="en-US" altLang="zh-CN" sz="2400" b="0" baseline="-25000" dirty="0" smtClean="0">
                          <a:solidFill>
                            <a:schemeClr val="tx1"/>
                          </a:solidFill>
                          <a:ea typeface="黑体" panose="02010609060101010101" pitchFamily="49" charset="-122"/>
                        </a:rPr>
                        <a:t>2</a:t>
                      </a:r>
                      <a:r>
                        <a:rPr lang="en-US" altLang="zh-CN" sz="2400" b="0" dirty="0" smtClean="0">
                          <a:solidFill>
                            <a:schemeClr val="tx1"/>
                          </a:solidFill>
                          <a:ea typeface="黑体" panose="02010609060101010101" pitchFamily="49" charset="-122"/>
                        </a:rPr>
                        <a:t>)</a:t>
                      </a:r>
                      <a:r>
                        <a:rPr lang="en-US" altLang="zh-CN" sz="2400" b="0" baseline="30000" dirty="0" smtClean="0">
                          <a:solidFill>
                            <a:schemeClr val="tx1"/>
                          </a:solidFill>
                          <a:ea typeface="黑体" panose="02010609060101010101" pitchFamily="49" charset="-122"/>
                        </a:rPr>
                        <a:t>2 </a:t>
                      </a: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00" dirty="0" smtClean="0">
                          <a:solidFill>
                            <a:schemeClr val="tx1"/>
                          </a:solidFill>
                          <a:effectLst/>
                          <a:latin typeface="+mn-lt"/>
                          <a:ea typeface="黑体" panose="02010609060101010101" pitchFamily="49" charset="-122"/>
                          <a:cs typeface="Times New Roman"/>
                        </a:rPr>
                        <a:t>2r</a:t>
                      </a:r>
                      <a:r>
                        <a:rPr lang="en-US" altLang="zh-CN" sz="2400" b="0" kern="100" baseline="-25000" dirty="0" smtClean="0">
                          <a:solidFill>
                            <a:schemeClr val="tx1"/>
                          </a:solidFill>
                          <a:effectLst/>
                          <a:latin typeface="+mn-lt"/>
                          <a:ea typeface="黑体" panose="02010609060101010101" pitchFamily="49" charset="-122"/>
                          <a:cs typeface="Times New Roman"/>
                        </a:rPr>
                        <a:t>1</a:t>
                      </a:r>
                      <a:r>
                        <a:rPr lang="en-US" altLang="zh-CN" sz="2400" b="0" kern="100" dirty="0" smtClean="0">
                          <a:solidFill>
                            <a:schemeClr val="tx1"/>
                          </a:solidFill>
                          <a:effectLst/>
                          <a:latin typeface="+mn-lt"/>
                          <a:ea typeface="黑体" panose="02010609060101010101" pitchFamily="49" charset="-122"/>
                          <a:cs typeface="Times New Roman"/>
                        </a:rPr>
                        <a:t>r</a:t>
                      </a:r>
                      <a:r>
                        <a:rPr lang="en-US" altLang="zh-CN" sz="2400" b="0" kern="100" baseline="-25000" dirty="0" smtClean="0">
                          <a:solidFill>
                            <a:schemeClr val="tx1"/>
                          </a:solidFill>
                          <a:effectLst/>
                          <a:latin typeface="+mn-lt"/>
                          <a:ea typeface="黑体" panose="02010609060101010101" pitchFamily="49" charset="-122"/>
                          <a:cs typeface="Times New Roman"/>
                        </a:rPr>
                        <a:t>2</a:t>
                      </a:r>
                      <a:r>
                        <a:rPr lang="en-US" altLang="zh-CN" sz="2400" b="0" kern="100" dirty="0" smtClean="0">
                          <a:solidFill>
                            <a:schemeClr val="tx1"/>
                          </a:solidFill>
                          <a:effectLst/>
                          <a:latin typeface="+mn-lt"/>
                          <a:ea typeface="黑体" panose="02010609060101010101" pitchFamily="49" charset="-122"/>
                          <a:cs typeface="Times New Roman"/>
                        </a:rPr>
                        <a:t>(1-r</a:t>
                      </a:r>
                      <a:r>
                        <a:rPr lang="en-US" altLang="zh-CN" sz="2400" b="0" kern="100" baseline="-25000" dirty="0" smtClean="0">
                          <a:solidFill>
                            <a:schemeClr val="tx1"/>
                          </a:solidFill>
                          <a:effectLst/>
                          <a:latin typeface="+mn-lt"/>
                          <a:ea typeface="黑体" panose="02010609060101010101" pitchFamily="49" charset="-122"/>
                          <a:cs typeface="Times New Roman"/>
                        </a:rPr>
                        <a:t>1</a:t>
                      </a:r>
                      <a:r>
                        <a:rPr lang="en-US" altLang="zh-CN" sz="2400" b="0" kern="100" dirty="0" smtClean="0">
                          <a:solidFill>
                            <a:schemeClr val="tx1"/>
                          </a:solidFill>
                          <a:effectLst/>
                          <a:latin typeface="+mn-lt"/>
                          <a:ea typeface="黑体" panose="02010609060101010101" pitchFamily="49" charset="-122"/>
                          <a:cs typeface="Times New Roman"/>
                        </a:rPr>
                        <a:t>)(1-r</a:t>
                      </a:r>
                      <a:r>
                        <a:rPr lang="en-US" altLang="zh-CN" sz="2400" b="0" kern="100" baseline="-25000" dirty="0" smtClean="0">
                          <a:solidFill>
                            <a:schemeClr val="tx1"/>
                          </a:solidFill>
                          <a:effectLst/>
                          <a:latin typeface="+mn-lt"/>
                          <a:ea typeface="黑体" panose="02010609060101010101" pitchFamily="49" charset="-122"/>
                          <a:cs typeface="Times New Roman"/>
                        </a:rPr>
                        <a:t>2</a:t>
                      </a:r>
                      <a:r>
                        <a:rPr lang="en-US" altLang="zh-CN" sz="2400" b="0" kern="100" dirty="0" smtClean="0">
                          <a:solidFill>
                            <a:schemeClr val="tx1"/>
                          </a:solidFill>
                          <a:effectLst/>
                          <a:latin typeface="+mn-lt"/>
                          <a:ea typeface="黑体" panose="02010609060101010101" pitchFamily="49" charset="-122"/>
                          <a:cs typeface="Times New Roman"/>
                        </a:rPr>
                        <a:t>)</a:t>
                      </a: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dirty="0" smtClean="0">
                          <a:solidFill>
                            <a:schemeClr val="tx1"/>
                          </a:solidFill>
                          <a:ea typeface="黑体" panose="02010609060101010101" pitchFamily="49" charset="-122"/>
                        </a:rPr>
                        <a:t>r</a:t>
                      </a:r>
                      <a:r>
                        <a:rPr lang="en-US" altLang="zh-CN" sz="2400" b="0" baseline="-25000" dirty="0" smtClean="0">
                          <a:solidFill>
                            <a:schemeClr val="tx1"/>
                          </a:solidFill>
                          <a:ea typeface="黑体" panose="02010609060101010101" pitchFamily="49" charset="-122"/>
                        </a:rPr>
                        <a:t>1</a:t>
                      </a:r>
                      <a:r>
                        <a:rPr lang="en-US" altLang="zh-CN" sz="2400" b="0" baseline="30000" dirty="0" smtClean="0">
                          <a:solidFill>
                            <a:schemeClr val="tx1"/>
                          </a:solidFill>
                          <a:ea typeface="黑体" panose="02010609060101010101" pitchFamily="49" charset="-122"/>
                        </a:rPr>
                        <a:t>2</a:t>
                      </a:r>
                      <a:r>
                        <a:rPr lang="en-US" altLang="zh-CN" sz="2400" b="0" dirty="0" smtClean="0">
                          <a:solidFill>
                            <a:schemeClr val="tx1"/>
                          </a:solidFill>
                          <a:ea typeface="黑体" panose="02010609060101010101" pitchFamily="49" charset="-122"/>
                        </a:rPr>
                        <a:t>r</a:t>
                      </a:r>
                      <a:r>
                        <a:rPr lang="en-US" altLang="zh-CN" sz="2400" b="0" baseline="-25000" dirty="0" smtClean="0">
                          <a:solidFill>
                            <a:schemeClr val="tx1"/>
                          </a:solidFill>
                          <a:ea typeface="黑体" panose="02010609060101010101" pitchFamily="49" charset="-122"/>
                        </a:rPr>
                        <a:t>2</a:t>
                      </a:r>
                      <a:r>
                        <a:rPr lang="en-US" altLang="zh-CN" sz="2400" b="0" baseline="30000" dirty="0" smtClean="0">
                          <a:solidFill>
                            <a:schemeClr val="tx1"/>
                          </a:solidFill>
                          <a:ea typeface="黑体" panose="02010609060101010101" pitchFamily="49" charset="-122"/>
                        </a:rPr>
                        <a:t>2 </a:t>
                      </a: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sz="2400" kern="100" dirty="0" err="1" smtClean="0">
                          <a:effectLst/>
                          <a:latin typeface="+mn-lt"/>
                          <a:ea typeface="黑体" panose="02010609060101010101" pitchFamily="49" charset="-122"/>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altLang="zh-CN" sz="2400" kern="100" dirty="0" smtClean="0">
                          <a:effectLst/>
                          <a:latin typeface="+mn-lt"/>
                          <a:ea typeface="黑体" panose="02010609060101010101" pitchFamily="49" charset="-122"/>
                          <a:cs typeface="Times New Roman"/>
                        </a:rPr>
                        <a:t>r(1-r) </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mn-cs"/>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effectLst/>
                          <a:latin typeface="+mn-lt"/>
                          <a:ea typeface="黑体" panose="02010609060101010101" pitchFamily="49" charset="-122"/>
                          <a:cs typeface="Times New Roman"/>
                        </a:rPr>
                        <a:t>r</a:t>
                      </a:r>
                      <a:r>
                        <a:rPr lang="en-US" altLang="zh-CN" sz="2400" kern="100" baseline="30000" dirty="0" smtClean="0">
                          <a:effectLst/>
                          <a:latin typeface="+mn-lt"/>
                          <a:ea typeface="黑体" panose="02010609060101010101" pitchFamily="49" charset="-122"/>
                          <a:cs typeface="Times New Roman"/>
                        </a:rPr>
                        <a:t>2</a:t>
                      </a:r>
                      <a:r>
                        <a:rPr lang="en-US" altLang="zh-CN" sz="2400" kern="100" dirty="0" smtClean="0">
                          <a:effectLst/>
                          <a:latin typeface="+mn-lt"/>
                          <a:ea typeface="黑体" panose="02010609060101010101" pitchFamily="49" charset="-122"/>
                          <a:cs typeface="Times New Roman"/>
                        </a:rPr>
                        <a:t> </a:t>
                      </a:r>
                      <a:endParaRPr lang="zh-CN" altLang="zh-CN" sz="2400" kern="100" dirty="0" smtClean="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effectLst/>
                          <a:latin typeface="+mn-lt"/>
                          <a:ea typeface="黑体" panose="02010609060101010101" pitchFamily="49" charset="-122"/>
                          <a:cs typeface="Times New Roman"/>
                        </a:rPr>
                        <a:t>r(1-r) </a:t>
                      </a:r>
                      <a:endParaRPr lang="zh-CN" altLang="zh-CN" sz="2400" kern="100" dirty="0" smtClean="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algn="ctr">
                        <a:spcAft>
                          <a:spcPts val="0"/>
                        </a:spcAft>
                      </a:pPr>
                      <a:r>
                        <a:rPr lang="en-US" altLang="zh-CN" sz="2400" kern="100" dirty="0" smtClean="0">
                          <a:effectLst/>
                          <a:latin typeface="+mn-lt"/>
                          <a:ea typeface="黑体" panose="02010609060101010101" pitchFamily="49" charset="-122"/>
                          <a:cs typeface="Times New Roman"/>
                        </a:rPr>
                        <a:t>(1-2r+2r</a:t>
                      </a:r>
                      <a:r>
                        <a:rPr lang="en-US" altLang="zh-CN" sz="2400" kern="100" baseline="30000" dirty="0" smtClean="0">
                          <a:effectLst/>
                          <a:latin typeface="+mn-lt"/>
                          <a:ea typeface="黑体" panose="02010609060101010101" pitchFamily="49" charset="-122"/>
                          <a:cs typeface="Times New Roman"/>
                        </a:rPr>
                        <a:t>2</a:t>
                      </a:r>
                      <a:r>
                        <a:rPr lang="en-US" altLang="zh-CN" sz="2400" kern="100" dirty="0" smtClean="0">
                          <a:effectLst/>
                          <a:latin typeface="+mn-lt"/>
                          <a:ea typeface="黑体" panose="02010609060101010101" pitchFamily="49" charset="-122"/>
                          <a:cs typeface="Times New Roman"/>
                        </a:rPr>
                        <a:t>)</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effectLst/>
                          <a:latin typeface="+mn-lt"/>
                          <a:ea typeface="黑体" panose="02010609060101010101" pitchFamily="49" charset="-122"/>
                          <a:cs typeface="Times New Roman"/>
                        </a:rPr>
                        <a:t>r(1-r) </a:t>
                      </a:r>
                      <a:endParaRPr lang="zh-CN" altLang="zh-CN" sz="2400" kern="100" dirty="0" smtClean="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effectLst/>
                          <a:latin typeface="+mn-lt"/>
                          <a:ea typeface="黑体" panose="02010609060101010101" pitchFamily="49" charset="-122"/>
                          <a:cs typeface="Times New Roman"/>
                        </a:rPr>
                        <a:t>r</a:t>
                      </a:r>
                      <a:r>
                        <a:rPr lang="en-US" altLang="zh-CN" sz="2400" kern="100" baseline="30000" dirty="0" smtClean="0">
                          <a:effectLst/>
                          <a:latin typeface="+mn-lt"/>
                          <a:ea typeface="黑体" panose="02010609060101010101" pitchFamily="49" charset="-122"/>
                          <a:cs typeface="Times New Roman"/>
                        </a:rPr>
                        <a:t>2</a:t>
                      </a:r>
                      <a:r>
                        <a:rPr lang="en-US" altLang="zh-CN" sz="2400" kern="100" dirty="0" smtClean="0">
                          <a:effectLst/>
                          <a:latin typeface="+mn-lt"/>
                          <a:ea typeface="黑体" panose="02010609060101010101" pitchFamily="49" charset="-122"/>
                          <a:cs typeface="Times New Roman"/>
                        </a:rPr>
                        <a:t> </a:t>
                      </a:r>
                      <a:endParaRPr lang="zh-CN" altLang="zh-CN" sz="2400" kern="100" dirty="0" smtClean="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kern="100" dirty="0" smtClean="0">
                          <a:effectLst/>
                          <a:latin typeface="+mn-lt"/>
                          <a:ea typeface="黑体" panose="02010609060101010101" pitchFamily="49" charset="-122"/>
                          <a:cs typeface="Times New Roman"/>
                        </a:rPr>
                        <a:t>r(1-r) </a:t>
                      </a:r>
                      <a:endParaRPr lang="zh-CN" altLang="zh-CN" sz="2400" kern="100" dirty="0" smtClean="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r h="484417">
                <a:tc>
                  <a:txBody>
                    <a:bodyPr/>
                    <a:lstStyle/>
                    <a:p>
                      <a:pPr algn="ctr">
                        <a:spcAft>
                          <a:spcPts val="0"/>
                        </a:spcAft>
                      </a:pPr>
                      <a:r>
                        <a:rPr lang="en-US" altLang="zh-CN" sz="2400" kern="100" dirty="0" err="1" smtClean="0">
                          <a:effectLst/>
                          <a:latin typeface="+mn-lt"/>
                          <a:ea typeface="黑体" panose="02010609060101010101" pitchFamily="49" charset="-122"/>
                          <a:cs typeface="Times New Roman"/>
                        </a:rPr>
                        <a:t>aabb</a:t>
                      </a:r>
                      <a:endParaRPr lang="zh-CN" sz="2400" kern="100" dirty="0">
                        <a:effectLst/>
                        <a:latin typeface="+mn-lt"/>
                        <a:ea typeface="黑体" panose="02010609060101010101" pitchFamily="49" charset="-122"/>
                        <a:cs typeface="Times New Roman"/>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kern="100" dirty="0" smtClean="0">
                          <a:solidFill>
                            <a:schemeClr val="tx1"/>
                          </a:solidFill>
                          <a:effectLst/>
                          <a:latin typeface="+mn-lt"/>
                          <a:ea typeface="黑体" panose="02010609060101010101" pitchFamily="49" charset="-122"/>
                          <a:cs typeface="Times New Roman"/>
                        </a:rPr>
                        <a:t>(1-r)</a:t>
                      </a:r>
                      <a:r>
                        <a:rPr lang="en-US" altLang="zh-CN" sz="2400" b="0" kern="100" baseline="30000" dirty="0" smtClean="0">
                          <a:solidFill>
                            <a:schemeClr val="tx1"/>
                          </a:solidFill>
                          <a:effectLst/>
                          <a:latin typeface="+mn-lt"/>
                          <a:ea typeface="黑体" panose="02010609060101010101" pitchFamily="49" charset="-122"/>
                          <a:cs typeface="Times New Roman"/>
                        </a:rPr>
                        <a:t>2</a:t>
                      </a:r>
                      <a:r>
                        <a:rPr lang="en-US" altLang="zh-CN" sz="2400" b="0" kern="100" dirty="0" smtClean="0">
                          <a:solidFill>
                            <a:schemeClr val="tx1"/>
                          </a:solidFill>
                          <a:effectLst/>
                          <a:latin typeface="+mn-lt"/>
                          <a:ea typeface="黑体" panose="02010609060101010101" pitchFamily="49" charset="-122"/>
                          <a:cs typeface="Times New Roman"/>
                        </a:rPr>
                        <a:t> </a:t>
                      </a:r>
                      <a:endParaRPr lang="zh-CN"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b="0" kern="100" dirty="0" smtClean="0">
                        <a:solidFill>
                          <a:schemeClr val="tx1"/>
                        </a:solidFill>
                        <a:effectLst/>
                        <a:latin typeface="+mn-lt"/>
                        <a:ea typeface="黑体" panose="02010609060101010101" pitchFamily="49" charset="-122"/>
                        <a:cs typeface="Times New Roman"/>
                      </a:endParaRPr>
                    </a:p>
                  </a:txBody>
                  <a:tcPr marL="68580" marR="68580" marT="0" marB="0">
                    <a:solidFill>
                      <a:schemeClr val="accent5">
                        <a:lumMod val="20000"/>
                        <a:lumOff val="80000"/>
                      </a:schemeClr>
                    </a:solidFill>
                  </a:tcPr>
                </a:tc>
              </a:tr>
            </a:tbl>
          </a:graphicData>
        </a:graphic>
      </p:graphicFrame>
    </p:spTree>
    <p:extLst>
      <p:ext uri="{BB962C8B-B14F-4D97-AF65-F5344CB8AC3E}">
        <p14:creationId xmlns:p14="http://schemas.microsoft.com/office/powerpoint/2010/main" val="218109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Autofit/>
          </a:bodyPr>
          <a:lstStyle/>
          <a:p>
            <a:r>
              <a:rPr lang="zh-CN" altLang="zh-CN" sz="4000" b="1" dirty="0">
                <a:latin typeface="+mn-lt"/>
                <a:ea typeface="黑体" panose="02010609060101010101" pitchFamily="49" charset="-122"/>
              </a:rPr>
              <a:t>一个水稻</a:t>
            </a:r>
            <a:r>
              <a:rPr lang="en-US" altLang="zh-CN" sz="4000" b="1" dirty="0">
                <a:latin typeface="+mn-lt"/>
                <a:ea typeface="黑体" panose="02010609060101010101" pitchFamily="49" charset="-122"/>
              </a:rPr>
              <a:t>F</a:t>
            </a:r>
            <a:r>
              <a:rPr lang="en-US" altLang="zh-CN" sz="4000" b="1" baseline="-25000" dirty="0">
                <a:latin typeface="+mn-lt"/>
                <a:ea typeface="黑体" panose="02010609060101010101" pitchFamily="49" charset="-122"/>
              </a:rPr>
              <a:t>2</a:t>
            </a:r>
            <a:r>
              <a:rPr lang="zh-CN" altLang="zh-CN" sz="4000" b="1" dirty="0" smtClean="0">
                <a:latin typeface="+mn-lt"/>
                <a:ea typeface="黑体" panose="02010609060101010101" pitchFamily="49" charset="-122"/>
              </a:rPr>
              <a:t>群体</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1124744"/>
            <a:ext cx="8507288" cy="5040560"/>
          </a:xfrm>
        </p:spPr>
        <p:txBody>
          <a:bodyPr>
            <a:noAutofit/>
          </a:bodyPr>
          <a:lstStyle/>
          <a:p>
            <a:r>
              <a:rPr lang="zh-CN" altLang="zh-CN" sz="2600" dirty="0">
                <a:ea typeface="黑体" panose="02010609060101010101" pitchFamily="49" charset="-122"/>
              </a:rPr>
              <a:t>一个水稻</a:t>
            </a:r>
            <a:r>
              <a:rPr lang="en-US" altLang="zh-CN" sz="2600" dirty="0">
                <a:ea typeface="黑体" panose="02010609060101010101" pitchFamily="49" charset="-122"/>
              </a:rPr>
              <a:t>F</a:t>
            </a:r>
            <a:r>
              <a:rPr lang="en-US" altLang="zh-CN" sz="2600" baseline="-25000" dirty="0">
                <a:ea typeface="黑体" panose="02010609060101010101" pitchFamily="49" charset="-122"/>
              </a:rPr>
              <a:t>2</a:t>
            </a:r>
            <a:r>
              <a:rPr lang="zh-CN" altLang="zh-CN" sz="2600" dirty="0">
                <a:ea typeface="黑体" panose="02010609060101010101" pitchFamily="49" charset="-122"/>
              </a:rPr>
              <a:t>群体中包含</a:t>
            </a:r>
            <a:r>
              <a:rPr lang="en-US" altLang="zh-CN" sz="2600" dirty="0">
                <a:ea typeface="黑体" panose="02010609060101010101" pitchFamily="49" charset="-122"/>
              </a:rPr>
              <a:t>180</a:t>
            </a:r>
            <a:r>
              <a:rPr lang="zh-CN" altLang="zh-CN" sz="2600" dirty="0">
                <a:ea typeface="黑体" panose="02010609060101010101" pitchFamily="49" charset="-122"/>
              </a:rPr>
              <a:t>个个体</a:t>
            </a:r>
            <a:r>
              <a:rPr lang="en-US" altLang="zh-CN" sz="2600" dirty="0">
                <a:ea typeface="黑体" panose="02010609060101010101" pitchFamily="49" charset="-122"/>
              </a:rPr>
              <a:t> (</a:t>
            </a:r>
            <a:r>
              <a:rPr lang="zh-CN" altLang="zh-CN" sz="2600" dirty="0">
                <a:ea typeface="黑体" panose="02010609060101010101" pitchFamily="49" charset="-122"/>
              </a:rPr>
              <a:t>叶少平等</a:t>
            </a:r>
            <a:r>
              <a:rPr lang="en-US" altLang="zh-CN" sz="2600" dirty="0">
                <a:ea typeface="黑体" panose="02010609060101010101" pitchFamily="49" charset="-122"/>
              </a:rPr>
              <a:t>, 2005; Zhang et al., 2010), </a:t>
            </a:r>
            <a:r>
              <a:rPr lang="zh-CN" altLang="zh-CN" sz="2600" dirty="0">
                <a:ea typeface="黑体" panose="02010609060101010101" pitchFamily="49" charset="-122"/>
              </a:rPr>
              <a:t>杂交组合的两个亲本是籼稻品种</a:t>
            </a:r>
            <a:r>
              <a:rPr lang="en-US" altLang="zh-CN" sz="2600" dirty="0">
                <a:ea typeface="黑体" panose="02010609060101010101" pitchFamily="49" charset="-122"/>
              </a:rPr>
              <a:t>PA64s</a:t>
            </a:r>
            <a:r>
              <a:rPr lang="zh-CN" altLang="zh-CN" sz="2600" dirty="0">
                <a:ea typeface="黑体" panose="02010609060101010101" pitchFamily="49" charset="-122"/>
              </a:rPr>
              <a:t>和粳稻品种</a:t>
            </a:r>
            <a:r>
              <a:rPr lang="en-US" altLang="zh-CN" sz="2600" dirty="0" err="1">
                <a:ea typeface="黑体" panose="02010609060101010101" pitchFamily="49" charset="-122"/>
              </a:rPr>
              <a:t>Nipponbare</a:t>
            </a:r>
            <a:r>
              <a:rPr lang="en-US" altLang="zh-CN" sz="2600" dirty="0">
                <a:ea typeface="黑体" panose="02010609060101010101" pitchFamily="49" charset="-122"/>
              </a:rPr>
              <a:t>. 2002</a:t>
            </a:r>
            <a:r>
              <a:rPr lang="zh-CN" altLang="zh-CN" sz="2600" dirty="0">
                <a:ea typeface="黑体" panose="02010609060101010101" pitchFamily="49" charset="-122"/>
              </a:rPr>
              <a:t>年</a:t>
            </a:r>
            <a:r>
              <a:rPr lang="en-US" altLang="zh-CN" sz="2600" dirty="0" err="1">
                <a:ea typeface="黑体" panose="02010609060101010101" pitchFamily="49" charset="-122"/>
              </a:rPr>
              <a:t>Nipponbare</a:t>
            </a:r>
            <a:r>
              <a:rPr lang="zh-CN" altLang="zh-CN" sz="2600" dirty="0">
                <a:ea typeface="黑体" panose="02010609060101010101" pitchFamily="49" charset="-122"/>
              </a:rPr>
              <a:t>已实现完全测序</a:t>
            </a:r>
            <a:r>
              <a:rPr lang="en-US" altLang="zh-CN" sz="2600" dirty="0">
                <a:ea typeface="黑体" panose="02010609060101010101" pitchFamily="49" charset="-122"/>
              </a:rPr>
              <a:t>, PA64s</a:t>
            </a:r>
            <a:r>
              <a:rPr lang="zh-CN" altLang="zh-CN" sz="2600" dirty="0">
                <a:ea typeface="黑体" panose="02010609060101010101" pitchFamily="49" charset="-122"/>
              </a:rPr>
              <a:t>在同一年也实现了部分测序</a:t>
            </a:r>
            <a:r>
              <a:rPr lang="en-US" altLang="zh-CN" sz="2600" dirty="0">
                <a:ea typeface="黑体" panose="02010609060101010101" pitchFamily="49" charset="-122"/>
              </a:rPr>
              <a:t>. </a:t>
            </a:r>
            <a:endParaRPr lang="en-US" altLang="zh-CN" sz="2600" dirty="0" smtClean="0">
              <a:ea typeface="黑体" panose="02010609060101010101" pitchFamily="49" charset="-122"/>
            </a:endParaRPr>
          </a:p>
          <a:p>
            <a:r>
              <a:rPr lang="zh-CN" altLang="zh-CN" sz="2600" dirty="0" smtClean="0">
                <a:ea typeface="黑体" panose="02010609060101010101" pitchFamily="49" charset="-122"/>
              </a:rPr>
              <a:t>利用</a:t>
            </a:r>
            <a:r>
              <a:rPr lang="en-US" altLang="zh-CN" sz="2600" dirty="0">
                <a:ea typeface="黑体" panose="02010609060101010101" pitchFamily="49" charset="-122"/>
              </a:rPr>
              <a:t>137</a:t>
            </a:r>
            <a:r>
              <a:rPr lang="zh-CN" altLang="zh-CN" sz="2600" dirty="0">
                <a:ea typeface="黑体" panose="02010609060101010101" pitchFamily="49" charset="-122"/>
              </a:rPr>
              <a:t>个多态性</a:t>
            </a:r>
            <a:r>
              <a:rPr lang="en-US" altLang="zh-CN" sz="2600" dirty="0">
                <a:ea typeface="黑体" panose="02010609060101010101" pitchFamily="49" charset="-122"/>
              </a:rPr>
              <a:t>SSR</a:t>
            </a:r>
            <a:r>
              <a:rPr lang="zh-CN" altLang="zh-CN" sz="2600" dirty="0">
                <a:ea typeface="黑体" panose="02010609060101010101" pitchFamily="49" charset="-122"/>
              </a:rPr>
              <a:t>标记构建连锁图谱</a:t>
            </a:r>
            <a:r>
              <a:rPr lang="en-US" altLang="zh-CN" sz="2600" dirty="0">
                <a:ea typeface="黑体" panose="02010609060101010101" pitchFamily="49" charset="-122"/>
              </a:rPr>
              <a:t>, 12</a:t>
            </a:r>
            <a:r>
              <a:rPr lang="zh-CN" altLang="zh-CN" sz="2600" dirty="0">
                <a:ea typeface="黑体" panose="02010609060101010101" pitchFamily="49" charset="-122"/>
              </a:rPr>
              <a:t>条染色体上分布着</a:t>
            </a:r>
            <a:r>
              <a:rPr lang="en-US" altLang="zh-CN" sz="2600" dirty="0">
                <a:ea typeface="黑体" panose="02010609060101010101" pitchFamily="49" charset="-122"/>
              </a:rPr>
              <a:t>6~12</a:t>
            </a:r>
            <a:r>
              <a:rPr lang="zh-CN" altLang="zh-CN" sz="2600" dirty="0">
                <a:ea typeface="黑体" panose="02010609060101010101" pitchFamily="49" charset="-122"/>
              </a:rPr>
              <a:t>个标记</a:t>
            </a:r>
            <a:r>
              <a:rPr lang="en-US" altLang="zh-CN" sz="2600" dirty="0">
                <a:ea typeface="黑体" panose="02010609060101010101" pitchFamily="49" charset="-122"/>
              </a:rPr>
              <a:t>, </a:t>
            </a:r>
            <a:r>
              <a:rPr lang="zh-CN" altLang="zh-CN" sz="2600" dirty="0">
                <a:ea typeface="黑体" panose="02010609060101010101" pitchFamily="49" charset="-122"/>
              </a:rPr>
              <a:t>遗传图谱的总长度为</a:t>
            </a:r>
            <a:r>
              <a:rPr lang="en-US" altLang="zh-CN" sz="2600" dirty="0">
                <a:ea typeface="黑体" panose="02010609060101010101" pitchFamily="49" charset="-122"/>
              </a:rPr>
              <a:t>2046.2cM, </a:t>
            </a:r>
            <a:r>
              <a:rPr lang="zh-CN" altLang="zh-CN" sz="2600" dirty="0">
                <a:ea typeface="黑体" panose="02010609060101010101" pitchFamily="49" charset="-122"/>
              </a:rPr>
              <a:t>平均标记间距离为</a:t>
            </a:r>
            <a:r>
              <a:rPr lang="en-US" altLang="zh-CN" sz="2600" dirty="0">
                <a:ea typeface="黑体" panose="02010609060101010101" pitchFamily="49" charset="-122"/>
              </a:rPr>
              <a:t>17.1cM. </a:t>
            </a:r>
            <a:r>
              <a:rPr lang="zh-CN" altLang="zh-CN" sz="2600" dirty="0">
                <a:ea typeface="黑体" panose="02010609060101010101" pitchFamily="49" charset="-122"/>
              </a:rPr>
              <a:t>该</a:t>
            </a:r>
            <a:r>
              <a:rPr lang="en-US" altLang="zh-CN" sz="2600" dirty="0">
                <a:ea typeface="黑体" panose="02010609060101010101" pitchFamily="49" charset="-122"/>
              </a:rPr>
              <a:t>F</a:t>
            </a:r>
            <a:r>
              <a:rPr lang="en-US" altLang="zh-CN" sz="2600" baseline="-25000" dirty="0">
                <a:ea typeface="黑体" panose="02010609060101010101" pitchFamily="49" charset="-122"/>
              </a:rPr>
              <a:t>2</a:t>
            </a:r>
            <a:r>
              <a:rPr lang="zh-CN" altLang="zh-CN" sz="2600" dirty="0">
                <a:ea typeface="黑体" panose="02010609060101010101" pitchFamily="49" charset="-122"/>
              </a:rPr>
              <a:t>群体中共有</a:t>
            </a:r>
            <a:r>
              <a:rPr lang="en-US" altLang="zh-CN" sz="2600" dirty="0">
                <a:ea typeface="黑体" panose="02010609060101010101" pitchFamily="49" charset="-122"/>
              </a:rPr>
              <a:t>24,660</a:t>
            </a:r>
            <a:r>
              <a:rPr lang="zh-CN" altLang="zh-CN" sz="2600" dirty="0">
                <a:ea typeface="黑体" panose="02010609060101010101" pitchFamily="49" charset="-122"/>
              </a:rPr>
              <a:t>个标记点</a:t>
            </a:r>
            <a:r>
              <a:rPr lang="en-US" altLang="zh-CN" sz="2600" dirty="0">
                <a:ea typeface="黑体" panose="02010609060101010101" pitchFamily="49" charset="-122"/>
              </a:rPr>
              <a:t> (</a:t>
            </a:r>
            <a:r>
              <a:rPr lang="zh-CN" altLang="zh-CN" sz="2600" dirty="0">
                <a:ea typeface="黑体" panose="02010609060101010101" pitchFamily="49" charset="-122"/>
              </a:rPr>
              <a:t>即</a:t>
            </a:r>
            <a:r>
              <a:rPr lang="en-US" altLang="zh-CN" sz="2600" dirty="0">
                <a:ea typeface="黑体" panose="02010609060101010101" pitchFamily="49" charset="-122"/>
              </a:rPr>
              <a:t>180×137), </a:t>
            </a:r>
            <a:r>
              <a:rPr lang="zh-CN" altLang="zh-CN" sz="2600" dirty="0">
                <a:ea typeface="黑体" panose="02010609060101010101" pitchFamily="49" charset="-122"/>
              </a:rPr>
              <a:t>其中</a:t>
            </a:r>
            <a:r>
              <a:rPr lang="en-US" altLang="zh-CN" sz="2600" dirty="0">
                <a:ea typeface="黑体" panose="02010609060101010101" pitchFamily="49" charset="-122"/>
              </a:rPr>
              <a:t>5,131</a:t>
            </a:r>
            <a:r>
              <a:rPr lang="zh-CN" altLang="zh-CN" sz="2600" dirty="0">
                <a:ea typeface="黑体" panose="02010609060101010101" pitchFamily="49" charset="-122"/>
              </a:rPr>
              <a:t>个是</a:t>
            </a:r>
            <a:r>
              <a:rPr lang="en-US" altLang="zh-CN" sz="2600" dirty="0">
                <a:ea typeface="黑体" panose="02010609060101010101" pitchFamily="49" charset="-122"/>
              </a:rPr>
              <a:t>PA64s</a:t>
            </a:r>
            <a:r>
              <a:rPr lang="zh-CN" altLang="zh-CN" sz="2600" dirty="0">
                <a:ea typeface="黑体" panose="02010609060101010101" pitchFamily="49" charset="-122"/>
              </a:rPr>
              <a:t>标记型</a:t>
            </a:r>
            <a:r>
              <a:rPr lang="en-US" altLang="zh-CN" sz="2600" dirty="0">
                <a:ea typeface="黑体" panose="02010609060101010101" pitchFamily="49" charset="-122"/>
              </a:rPr>
              <a:t>, 6,175</a:t>
            </a:r>
            <a:r>
              <a:rPr lang="zh-CN" altLang="zh-CN" sz="2600" dirty="0">
                <a:ea typeface="黑体" panose="02010609060101010101" pitchFamily="49" charset="-122"/>
              </a:rPr>
              <a:t>个是</a:t>
            </a:r>
            <a:r>
              <a:rPr lang="en-US" altLang="zh-CN" sz="2600" dirty="0" err="1">
                <a:ea typeface="黑体" panose="02010609060101010101" pitchFamily="49" charset="-122"/>
              </a:rPr>
              <a:t>Nipponbare</a:t>
            </a:r>
            <a:r>
              <a:rPr lang="zh-CN" altLang="zh-CN" sz="2600" dirty="0">
                <a:ea typeface="黑体" panose="02010609060101010101" pitchFamily="49" charset="-122"/>
              </a:rPr>
              <a:t>标记型</a:t>
            </a:r>
            <a:r>
              <a:rPr lang="en-US" altLang="zh-CN" sz="2600" dirty="0">
                <a:ea typeface="黑体" panose="02010609060101010101" pitchFamily="49" charset="-122"/>
              </a:rPr>
              <a:t>, 11,114</a:t>
            </a:r>
            <a:r>
              <a:rPr lang="zh-CN" altLang="zh-CN" sz="2600" dirty="0">
                <a:ea typeface="黑体" panose="02010609060101010101" pitchFamily="49" charset="-122"/>
              </a:rPr>
              <a:t>个是杂合型</a:t>
            </a:r>
            <a:r>
              <a:rPr lang="en-US" altLang="zh-CN" sz="2600" dirty="0">
                <a:ea typeface="黑体" panose="02010609060101010101" pitchFamily="49" charset="-122"/>
              </a:rPr>
              <a:t>. </a:t>
            </a:r>
            <a:r>
              <a:rPr lang="zh-CN" altLang="zh-CN" sz="2600" dirty="0">
                <a:ea typeface="黑体" panose="02010609060101010101" pitchFamily="49" charset="-122"/>
              </a:rPr>
              <a:t>所有标记基因型数据中</a:t>
            </a:r>
            <a:r>
              <a:rPr lang="en-US" altLang="zh-CN" sz="2600" dirty="0">
                <a:ea typeface="黑体" panose="02010609060101010101" pitchFamily="49" charset="-122"/>
              </a:rPr>
              <a:t>, </a:t>
            </a:r>
            <a:r>
              <a:rPr lang="zh-CN" altLang="zh-CN" sz="2600" dirty="0">
                <a:ea typeface="黑体" panose="02010609060101010101" pitchFamily="49" charset="-122"/>
              </a:rPr>
              <a:t>有</a:t>
            </a:r>
            <a:r>
              <a:rPr lang="en-US" altLang="zh-CN" sz="2600" dirty="0">
                <a:ea typeface="黑体" panose="02010609060101010101" pitchFamily="49" charset="-122"/>
              </a:rPr>
              <a:t>2,240</a:t>
            </a:r>
            <a:r>
              <a:rPr lang="zh-CN" altLang="zh-CN" sz="2600" dirty="0">
                <a:ea typeface="黑体" panose="02010609060101010101" pitchFamily="49" charset="-122"/>
              </a:rPr>
              <a:t>个缺失标记型</a:t>
            </a:r>
            <a:r>
              <a:rPr lang="en-US" altLang="zh-CN" sz="2600" dirty="0">
                <a:ea typeface="黑体" panose="02010609060101010101" pitchFamily="49" charset="-122"/>
              </a:rPr>
              <a:t>, </a:t>
            </a:r>
            <a:r>
              <a:rPr lang="zh-CN" altLang="zh-CN" sz="2600" dirty="0">
                <a:ea typeface="黑体" panose="02010609060101010101" pitchFamily="49" charset="-122"/>
              </a:rPr>
              <a:t>占所有标记数据的</a:t>
            </a:r>
            <a:r>
              <a:rPr lang="en-US" altLang="zh-CN" sz="2600" dirty="0">
                <a:ea typeface="黑体" panose="02010609060101010101" pitchFamily="49" charset="-122"/>
              </a:rPr>
              <a:t>9.08%. </a:t>
            </a:r>
            <a:endParaRPr lang="zh-CN" altLang="zh-CN" sz="2600" dirty="0">
              <a:ea typeface="黑体" panose="02010609060101010101" pitchFamily="49" charset="-122"/>
            </a:endParaRPr>
          </a:p>
          <a:p>
            <a:r>
              <a:rPr lang="zh-CN" altLang="zh-CN" sz="2600" dirty="0">
                <a:ea typeface="黑体" panose="02010609060101010101" pitchFamily="49" charset="-122"/>
              </a:rPr>
              <a:t>亲本</a:t>
            </a:r>
            <a:r>
              <a:rPr lang="en-US" altLang="zh-CN" sz="2600" dirty="0">
                <a:ea typeface="黑体" panose="02010609060101010101" pitchFamily="49" charset="-122"/>
              </a:rPr>
              <a:t>PA64s</a:t>
            </a:r>
            <a:r>
              <a:rPr lang="zh-CN" altLang="zh-CN" sz="2600" dirty="0">
                <a:ea typeface="黑体" panose="02010609060101010101" pitchFamily="49" charset="-122"/>
              </a:rPr>
              <a:t>里有一个主要的矮秆基因</a:t>
            </a:r>
            <a:r>
              <a:rPr lang="en-US" altLang="zh-CN" sz="2600" dirty="0">
                <a:ea typeface="黑体" panose="02010609060101010101" pitchFamily="49" charset="-122"/>
              </a:rPr>
              <a:t>, </a:t>
            </a:r>
            <a:r>
              <a:rPr lang="zh-CN" altLang="zh-CN" sz="2600" dirty="0">
                <a:ea typeface="黑体" panose="02010609060101010101" pitchFamily="49" charset="-122"/>
              </a:rPr>
              <a:t>其株高是</a:t>
            </a:r>
            <a:r>
              <a:rPr lang="en-US" altLang="zh-CN" sz="2600" dirty="0">
                <a:ea typeface="黑体" panose="02010609060101010101" pitchFamily="49" charset="-122"/>
              </a:rPr>
              <a:t>74.4 cm. </a:t>
            </a:r>
            <a:r>
              <a:rPr lang="zh-CN" altLang="zh-CN" sz="2600" dirty="0">
                <a:ea typeface="黑体" panose="02010609060101010101" pitchFamily="49" charset="-122"/>
              </a:rPr>
              <a:t>亲本</a:t>
            </a:r>
            <a:r>
              <a:rPr lang="en-US" altLang="zh-CN" sz="2600" dirty="0" err="1">
                <a:ea typeface="黑体" panose="02010609060101010101" pitchFamily="49" charset="-122"/>
              </a:rPr>
              <a:t>Nipponbare</a:t>
            </a:r>
            <a:r>
              <a:rPr lang="zh-CN" altLang="zh-CN" sz="2600" dirty="0">
                <a:ea typeface="黑体" panose="02010609060101010101" pitchFamily="49" charset="-122"/>
              </a:rPr>
              <a:t>的株高是</a:t>
            </a:r>
            <a:r>
              <a:rPr lang="en-US" altLang="zh-CN" sz="2600" dirty="0">
                <a:ea typeface="黑体" panose="02010609060101010101" pitchFamily="49" charset="-122"/>
              </a:rPr>
              <a:t>98.3 cm. </a:t>
            </a:r>
            <a:endParaRPr lang="zh-CN" altLang="en-US" sz="2600" dirty="0">
              <a:ea typeface="黑体" panose="02010609060101010101" pitchFamily="49" charset="-122"/>
            </a:endParaRPr>
          </a:p>
        </p:txBody>
      </p:sp>
    </p:spTree>
    <p:extLst>
      <p:ext uri="{BB962C8B-B14F-4D97-AF65-F5344CB8AC3E}">
        <p14:creationId xmlns:p14="http://schemas.microsoft.com/office/powerpoint/2010/main" val="244848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Autofit/>
          </a:bodyPr>
          <a:lstStyle/>
          <a:p>
            <a:r>
              <a:rPr lang="zh-CN" altLang="zh-CN" sz="4000" b="1" dirty="0">
                <a:latin typeface="+mn-lt"/>
                <a:ea typeface="黑体" panose="02010609060101010101" pitchFamily="49" charset="-122"/>
              </a:rPr>
              <a:t>一个水稻</a:t>
            </a:r>
            <a:r>
              <a:rPr lang="en-US" altLang="zh-CN" sz="4000" b="1" dirty="0">
                <a:latin typeface="+mn-lt"/>
                <a:ea typeface="黑体" panose="02010609060101010101" pitchFamily="49" charset="-122"/>
              </a:rPr>
              <a:t>F</a:t>
            </a:r>
            <a:r>
              <a:rPr lang="en-US" altLang="zh-CN" sz="4000" b="1" baseline="-25000" dirty="0">
                <a:latin typeface="+mn-lt"/>
                <a:ea typeface="黑体" panose="02010609060101010101" pitchFamily="49" charset="-122"/>
              </a:rPr>
              <a:t>2</a:t>
            </a:r>
            <a:r>
              <a:rPr lang="zh-CN" altLang="zh-CN" sz="4000" b="1" dirty="0" smtClean="0">
                <a:latin typeface="+mn-lt"/>
                <a:ea typeface="黑体" panose="02010609060101010101" pitchFamily="49" charset="-122"/>
              </a:rPr>
              <a:t>群体</a:t>
            </a:r>
            <a:r>
              <a:rPr lang="zh-CN" altLang="en-US" sz="4000" b="1" dirty="0">
                <a:latin typeface="+mn-lt"/>
                <a:ea typeface="黑体" panose="02010609060101010101" pitchFamily="49" charset="-122"/>
              </a:rPr>
              <a:t>的</a:t>
            </a:r>
            <a:r>
              <a:rPr lang="zh-CN" altLang="zh-CN" sz="4000" b="1" dirty="0">
                <a:latin typeface="+mn-lt"/>
                <a:ea typeface="黑体" panose="02010609060101010101" pitchFamily="49" charset="-122"/>
              </a:rPr>
              <a:t>株高</a:t>
            </a:r>
            <a:r>
              <a:rPr lang="en-US" altLang="zh-CN" sz="4000" b="1" dirty="0">
                <a:latin typeface="+mn-lt"/>
                <a:ea typeface="黑体" panose="02010609060101010101" pitchFamily="49" charset="-122"/>
              </a:rPr>
              <a:t>QTL </a:t>
            </a:r>
            <a:endParaRPr lang="zh-CN" altLang="en-US" sz="4000" b="1" dirty="0">
              <a:latin typeface="+mn-lt"/>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2495940"/>
              </p:ext>
            </p:extLst>
          </p:nvPr>
        </p:nvGraphicFramePr>
        <p:xfrm>
          <a:off x="244216" y="1196752"/>
          <a:ext cx="8648264" cy="3352800"/>
        </p:xfrm>
        <a:graphic>
          <a:graphicData uri="http://schemas.openxmlformats.org/drawingml/2006/table">
            <a:tbl>
              <a:tblPr firstRow="1" firstCol="1" lastRow="1" lastCol="1" bandRow="1" bandCol="1">
                <a:tableStyleId>{5C22544A-7EE6-4342-B048-85BDC9FD1C3A}</a:tableStyleId>
              </a:tblPr>
              <a:tblGrid>
                <a:gridCol w="945778"/>
                <a:gridCol w="1931035"/>
                <a:gridCol w="1165309"/>
                <a:gridCol w="792088"/>
                <a:gridCol w="792088"/>
                <a:gridCol w="942340"/>
                <a:gridCol w="1061403"/>
                <a:gridCol w="1018223"/>
              </a:tblGrid>
              <a:tr h="525235">
                <a:tc>
                  <a:txBody>
                    <a:bodyPr/>
                    <a:lstStyle/>
                    <a:p>
                      <a:pPr algn="l">
                        <a:spcAft>
                          <a:spcPts val="0"/>
                        </a:spcAft>
                      </a:pPr>
                      <a:r>
                        <a:rPr lang="en-US" sz="2000" kern="100" dirty="0">
                          <a:effectLst/>
                          <a:latin typeface="+mn-lt"/>
                          <a:ea typeface="黑体" panose="02010609060101010101" pitchFamily="49" charset="-122"/>
                        </a:rPr>
                        <a:t>QTL</a:t>
                      </a:r>
                      <a:r>
                        <a:rPr lang="zh-CN" sz="2000" kern="100" dirty="0">
                          <a:effectLst/>
                          <a:latin typeface="+mn-lt"/>
                          <a:ea typeface="黑体" panose="02010609060101010101" pitchFamily="49" charset="-122"/>
                        </a:rPr>
                        <a:t>编号</a:t>
                      </a:r>
                      <a:r>
                        <a:rPr lang="en-US" sz="2000" kern="100" dirty="0">
                          <a:effectLst/>
                          <a:latin typeface="+mn-lt"/>
                          <a:ea typeface="黑体" panose="02010609060101010101" pitchFamily="49" charset="-122"/>
                        </a:rPr>
                        <a:t> </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000" kern="100">
                          <a:effectLst/>
                          <a:latin typeface="+mn-lt"/>
                          <a:ea typeface="黑体" panose="02010609060101010101" pitchFamily="49" charset="-122"/>
                        </a:rPr>
                        <a:t>标记区间</a:t>
                      </a:r>
                      <a:r>
                        <a:rPr lang="en-US" sz="2000" kern="100">
                          <a:effectLst/>
                          <a:latin typeface="+mn-lt"/>
                          <a:ea typeface="黑体" panose="02010609060101010101" pitchFamily="49" charset="-122"/>
                        </a:rPr>
                        <a:t> </a:t>
                      </a:r>
                      <a:endParaRPr lang="zh-CN" sz="2000" kern="100">
                        <a:effectLst/>
                        <a:latin typeface="+mn-lt"/>
                        <a:ea typeface="黑体" panose="02010609060101010101" pitchFamily="49" charset="-122"/>
                        <a:cs typeface="Times New Roman"/>
                      </a:endParaRPr>
                    </a:p>
                  </a:txBody>
                  <a:tcPr marL="68580" marR="68580" marT="0" marB="0"/>
                </a:tc>
                <a:tc>
                  <a:txBody>
                    <a:bodyPr/>
                    <a:lstStyle/>
                    <a:p>
                      <a:pPr marL="635" algn="l">
                        <a:spcAft>
                          <a:spcPts val="0"/>
                        </a:spcAft>
                      </a:pPr>
                      <a:r>
                        <a:rPr lang="zh-CN" sz="2000" kern="100" dirty="0">
                          <a:effectLst/>
                          <a:latin typeface="+mn-lt"/>
                          <a:ea typeface="黑体" panose="02010609060101010101" pitchFamily="49" charset="-122"/>
                        </a:rPr>
                        <a:t>左标记距离</a:t>
                      </a:r>
                      <a:r>
                        <a:rPr lang="en-US" sz="2000" kern="100" dirty="0">
                          <a:effectLst/>
                          <a:latin typeface="+mn-lt"/>
                          <a:ea typeface="黑体" panose="02010609060101010101" pitchFamily="49" charset="-122"/>
                        </a:rPr>
                        <a:t> (</a:t>
                      </a:r>
                      <a:r>
                        <a:rPr lang="en-US" sz="2000" kern="100" dirty="0" err="1">
                          <a:effectLst/>
                          <a:latin typeface="+mn-lt"/>
                          <a:ea typeface="黑体" panose="02010609060101010101" pitchFamily="49" charset="-122"/>
                        </a:rPr>
                        <a:t>cM</a:t>
                      </a:r>
                      <a:r>
                        <a:rPr lang="en-US" sz="2000" kern="100" dirty="0">
                          <a:effectLst/>
                          <a:latin typeface="+mn-lt"/>
                          <a:ea typeface="黑体" panose="02010609060101010101" pitchFamily="49" charset="-122"/>
                        </a:rPr>
                        <a:t>)</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000" kern="100" dirty="0">
                          <a:effectLst/>
                          <a:latin typeface="+mn-lt"/>
                          <a:ea typeface="黑体" panose="02010609060101010101" pitchFamily="49" charset="-122"/>
                        </a:rPr>
                        <a:t>加性效应</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000" kern="100" dirty="0">
                          <a:effectLst/>
                          <a:latin typeface="+mn-lt"/>
                          <a:ea typeface="黑体" panose="02010609060101010101" pitchFamily="49" charset="-122"/>
                        </a:rPr>
                        <a:t>显性效应</a:t>
                      </a:r>
                      <a:r>
                        <a:rPr lang="en-US" sz="2000" kern="100" dirty="0">
                          <a:effectLst/>
                          <a:latin typeface="+mn-lt"/>
                          <a:ea typeface="黑体" panose="02010609060101010101" pitchFamily="49" charset="-122"/>
                        </a:rPr>
                        <a:t> </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LOD </a:t>
                      </a:r>
                      <a:r>
                        <a:rPr lang="zh-CN" sz="2000" kern="100" dirty="0">
                          <a:effectLst/>
                          <a:latin typeface="+mn-lt"/>
                          <a:ea typeface="黑体" panose="02010609060101010101" pitchFamily="49" charset="-122"/>
                        </a:rPr>
                        <a:t>值</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PVE (%) </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zh-CN" sz="2000" kern="100" dirty="0">
                          <a:effectLst/>
                          <a:latin typeface="+mn-lt"/>
                          <a:ea typeface="黑体" panose="02010609060101010101" pitchFamily="49" charset="-122"/>
                        </a:rPr>
                        <a:t>显性度</a:t>
                      </a:r>
                      <a:r>
                        <a:rPr lang="en-US" sz="2000" kern="100" dirty="0">
                          <a:effectLst/>
                          <a:latin typeface="+mn-lt"/>
                          <a:ea typeface="黑体" panose="02010609060101010101" pitchFamily="49" charset="-122"/>
                        </a:rPr>
                        <a:t> </a:t>
                      </a:r>
                      <a:endParaRPr lang="zh-CN" sz="2000" kern="100" dirty="0">
                        <a:effectLst/>
                        <a:latin typeface="+mn-lt"/>
                        <a:ea typeface="黑体" panose="02010609060101010101" pitchFamily="49" charset="-122"/>
                        <a:cs typeface="Times New Roman"/>
                      </a:endParaRPr>
                    </a:p>
                  </a:txBody>
                  <a:tcPr marL="68580" marR="68580" marT="0" marB="0"/>
                </a:tc>
              </a:tr>
              <a:tr h="128775">
                <a:tc>
                  <a:txBody>
                    <a:bodyPr/>
                    <a:lstStyle/>
                    <a:p>
                      <a:pPr algn="l">
                        <a:spcAft>
                          <a:spcPts val="0"/>
                        </a:spcAft>
                      </a:pPr>
                      <a:r>
                        <a:rPr lang="en-US" sz="2000" kern="100">
                          <a:effectLst/>
                          <a:latin typeface="+mn-lt"/>
                          <a:ea typeface="黑体" panose="02010609060101010101" pitchFamily="49" charset="-122"/>
                        </a:rPr>
                        <a:t>qPH1-1</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RM246</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RP2</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12.0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-0.57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-7.98</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8.04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12.03</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13.96</a:t>
                      </a:r>
                      <a:endParaRPr lang="zh-CN" sz="2000" kern="100">
                        <a:effectLst/>
                        <a:latin typeface="+mn-lt"/>
                        <a:ea typeface="黑体" panose="02010609060101010101" pitchFamily="49" charset="-122"/>
                        <a:cs typeface="Times New Roman"/>
                      </a:endParaRPr>
                    </a:p>
                  </a:txBody>
                  <a:tcPr marL="68580" marR="68580" marT="0" marB="0"/>
                </a:tc>
              </a:tr>
              <a:tr h="51047">
                <a:tc>
                  <a:txBody>
                    <a:bodyPr/>
                    <a:lstStyle/>
                    <a:p>
                      <a:pPr algn="l">
                        <a:spcAft>
                          <a:spcPts val="0"/>
                        </a:spcAft>
                      </a:pPr>
                      <a:r>
                        <a:rPr lang="en-US" sz="2000" kern="100">
                          <a:effectLst/>
                          <a:latin typeface="+mn-lt"/>
                          <a:ea typeface="黑体" panose="02010609060101010101" pitchFamily="49" charset="-122"/>
                        </a:rPr>
                        <a:t>qPH1-2</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RP82</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RP3</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19.5</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-8.59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0.59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15.54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25.57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-0.07</a:t>
                      </a:r>
                      <a:endParaRPr lang="zh-CN" sz="2000" kern="100">
                        <a:effectLst/>
                        <a:latin typeface="+mn-lt"/>
                        <a:ea typeface="黑体" panose="02010609060101010101" pitchFamily="49" charset="-122"/>
                        <a:cs typeface="Times New Roman"/>
                      </a:endParaRPr>
                    </a:p>
                  </a:txBody>
                  <a:tcPr marL="68580" marR="68580" marT="0" marB="0"/>
                </a:tc>
              </a:tr>
              <a:tr h="45327">
                <a:tc>
                  <a:txBody>
                    <a:bodyPr/>
                    <a:lstStyle/>
                    <a:p>
                      <a:pPr algn="l">
                        <a:spcAft>
                          <a:spcPts val="0"/>
                        </a:spcAft>
                      </a:pPr>
                      <a:r>
                        <a:rPr lang="en-US" sz="2000" kern="100">
                          <a:effectLst/>
                          <a:latin typeface="+mn-lt"/>
                          <a:ea typeface="黑体" panose="02010609060101010101" pitchFamily="49" charset="-122"/>
                        </a:rPr>
                        <a:t>qPH3-1</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RM523</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RM251</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16.9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4.35</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-4.86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6.51</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13.30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-1.12</a:t>
                      </a:r>
                      <a:endParaRPr lang="zh-CN" sz="2000" kern="100">
                        <a:effectLst/>
                        <a:latin typeface="+mn-lt"/>
                        <a:ea typeface="黑体" panose="02010609060101010101" pitchFamily="49" charset="-122"/>
                        <a:cs typeface="Times New Roman"/>
                      </a:endParaRPr>
                    </a:p>
                  </a:txBody>
                  <a:tcPr marL="68580" marR="68580" marT="0" marB="0"/>
                </a:tc>
              </a:tr>
              <a:tr h="262617">
                <a:tc>
                  <a:txBody>
                    <a:bodyPr/>
                    <a:lstStyle/>
                    <a:p>
                      <a:pPr algn="l">
                        <a:spcAft>
                          <a:spcPts val="0"/>
                        </a:spcAft>
                      </a:pPr>
                      <a:r>
                        <a:rPr lang="en-US" sz="2000" kern="100">
                          <a:effectLst/>
                          <a:latin typeface="+mn-lt"/>
                          <a:ea typeface="黑体" panose="02010609060101010101" pitchFamily="49" charset="-122"/>
                        </a:rPr>
                        <a:t>qPH3-2</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RP242</a:t>
                      </a:r>
                      <a:r>
                        <a:rPr lang="zh-CN" sz="2000" kern="100" dirty="0">
                          <a:effectLst/>
                          <a:latin typeface="+mn-lt"/>
                          <a:ea typeface="黑体" panose="02010609060101010101" pitchFamily="49" charset="-122"/>
                        </a:rPr>
                        <a:t>－</a:t>
                      </a:r>
                      <a:r>
                        <a:rPr lang="en-US" sz="2000" kern="100" dirty="0">
                          <a:effectLst/>
                          <a:latin typeface="+mn-lt"/>
                          <a:ea typeface="黑体" panose="02010609060101010101" pitchFamily="49" charset="-122"/>
                        </a:rPr>
                        <a:t>RM520</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11.4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-4.69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-1.00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5.04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6.84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0.21</a:t>
                      </a:r>
                      <a:endParaRPr lang="zh-CN" sz="2000" kern="100">
                        <a:effectLst/>
                        <a:latin typeface="+mn-lt"/>
                        <a:ea typeface="黑体" panose="02010609060101010101" pitchFamily="49" charset="-122"/>
                        <a:cs typeface="Times New Roman"/>
                      </a:endParaRPr>
                    </a:p>
                  </a:txBody>
                  <a:tcPr marL="68580" marR="68580" marT="0" marB="0"/>
                </a:tc>
              </a:tr>
              <a:tr h="262617">
                <a:tc>
                  <a:txBody>
                    <a:bodyPr/>
                    <a:lstStyle/>
                    <a:p>
                      <a:pPr algn="l">
                        <a:spcAft>
                          <a:spcPts val="0"/>
                        </a:spcAft>
                      </a:pPr>
                      <a:r>
                        <a:rPr lang="en-US" sz="2000" kern="100">
                          <a:effectLst/>
                          <a:latin typeface="+mn-lt"/>
                          <a:ea typeface="黑体" panose="02010609060101010101" pitchFamily="49" charset="-122"/>
                        </a:rPr>
                        <a:t>qPH4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RP67</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OSR15</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13.7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-3.56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-2.09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4.61</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5.53</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0.59</a:t>
                      </a:r>
                      <a:endParaRPr lang="zh-CN" sz="2000" kern="100">
                        <a:effectLst/>
                        <a:latin typeface="+mn-lt"/>
                        <a:ea typeface="黑体" panose="02010609060101010101" pitchFamily="49" charset="-122"/>
                        <a:cs typeface="Times New Roman"/>
                      </a:endParaRPr>
                    </a:p>
                  </a:txBody>
                  <a:tcPr marL="68580" marR="68580" marT="0" marB="0"/>
                </a:tc>
              </a:tr>
              <a:tr h="28167">
                <a:tc>
                  <a:txBody>
                    <a:bodyPr/>
                    <a:lstStyle/>
                    <a:p>
                      <a:pPr algn="l">
                        <a:spcAft>
                          <a:spcPts val="0"/>
                        </a:spcAft>
                      </a:pPr>
                      <a:r>
                        <a:rPr lang="en-US" sz="2000" kern="100">
                          <a:effectLst/>
                          <a:latin typeface="+mn-lt"/>
                          <a:ea typeface="黑体" panose="02010609060101010101" pitchFamily="49" charset="-122"/>
                        </a:rPr>
                        <a:t>qPH5</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RM159</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RP299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13.0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-0.44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-4.48</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3.13</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3.86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10.24</a:t>
                      </a:r>
                      <a:endParaRPr lang="zh-CN" sz="2000" kern="100">
                        <a:effectLst/>
                        <a:latin typeface="+mn-lt"/>
                        <a:ea typeface="黑体" panose="02010609060101010101" pitchFamily="49" charset="-122"/>
                        <a:cs typeface="Times New Roman"/>
                      </a:endParaRPr>
                    </a:p>
                  </a:txBody>
                  <a:tcPr marL="68580" marR="68580" marT="0" marB="0"/>
                </a:tc>
              </a:tr>
              <a:tr h="262617">
                <a:tc>
                  <a:txBody>
                    <a:bodyPr/>
                    <a:lstStyle/>
                    <a:p>
                      <a:pPr algn="l">
                        <a:spcAft>
                          <a:spcPts val="0"/>
                        </a:spcAft>
                      </a:pPr>
                      <a:r>
                        <a:rPr lang="en-US" sz="2000" kern="100">
                          <a:effectLst/>
                          <a:latin typeface="+mn-lt"/>
                          <a:ea typeface="黑体" panose="02010609060101010101" pitchFamily="49" charset="-122"/>
                        </a:rPr>
                        <a:t>qPH6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RP199</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RM276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6.2</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-0.79</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-5.05</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3.17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4.96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6.36</a:t>
                      </a:r>
                      <a:endParaRPr lang="zh-CN" sz="2000" kern="100">
                        <a:effectLst/>
                        <a:latin typeface="+mn-lt"/>
                        <a:ea typeface="黑体" panose="02010609060101010101" pitchFamily="49" charset="-122"/>
                        <a:cs typeface="Times New Roman"/>
                      </a:endParaRPr>
                    </a:p>
                  </a:txBody>
                  <a:tcPr marL="68580" marR="68580" marT="0" marB="0"/>
                </a:tc>
              </a:tr>
              <a:tr h="170915">
                <a:tc>
                  <a:txBody>
                    <a:bodyPr/>
                    <a:lstStyle/>
                    <a:p>
                      <a:pPr algn="l">
                        <a:spcAft>
                          <a:spcPts val="0"/>
                        </a:spcAft>
                      </a:pPr>
                      <a:r>
                        <a:rPr lang="en-US" sz="2000" kern="100">
                          <a:effectLst/>
                          <a:latin typeface="+mn-lt"/>
                          <a:ea typeface="黑体" panose="02010609060101010101" pitchFamily="49" charset="-122"/>
                        </a:rPr>
                        <a:t>qPH7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RM82</a:t>
                      </a:r>
                      <a:r>
                        <a:rPr lang="zh-CN" sz="2000" kern="100">
                          <a:effectLst/>
                          <a:latin typeface="+mn-lt"/>
                          <a:ea typeface="黑体" panose="02010609060101010101" pitchFamily="49" charset="-122"/>
                        </a:rPr>
                        <a:t>－</a:t>
                      </a:r>
                      <a:r>
                        <a:rPr lang="en-US" sz="2000" kern="100">
                          <a:effectLst/>
                          <a:latin typeface="+mn-lt"/>
                          <a:ea typeface="黑体" panose="02010609060101010101" pitchFamily="49" charset="-122"/>
                        </a:rPr>
                        <a:t>RM180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7.0</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0.26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6.48</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5.27</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7.56</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25.24</a:t>
                      </a:r>
                      <a:endParaRPr lang="zh-CN" sz="2000" kern="100">
                        <a:effectLst/>
                        <a:latin typeface="+mn-lt"/>
                        <a:ea typeface="黑体" panose="02010609060101010101" pitchFamily="49" charset="-122"/>
                        <a:cs typeface="Times New Roman"/>
                      </a:endParaRPr>
                    </a:p>
                  </a:txBody>
                  <a:tcPr marL="68580" marR="68580" marT="0" marB="0"/>
                </a:tc>
              </a:tr>
              <a:tr h="0">
                <a:tc>
                  <a:txBody>
                    <a:bodyPr/>
                    <a:lstStyle/>
                    <a:p>
                      <a:pPr algn="l">
                        <a:spcAft>
                          <a:spcPts val="0"/>
                        </a:spcAft>
                      </a:pPr>
                      <a:r>
                        <a:rPr lang="en-US" sz="2000" kern="100" dirty="0">
                          <a:effectLst/>
                          <a:latin typeface="+mn-lt"/>
                          <a:ea typeface="黑体" panose="02010609060101010101" pitchFamily="49" charset="-122"/>
                        </a:rPr>
                        <a:t>qPH12</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RM19</a:t>
                      </a:r>
                      <a:r>
                        <a:rPr lang="zh-CN" sz="2000" kern="100" dirty="0">
                          <a:effectLst/>
                          <a:latin typeface="+mn-lt"/>
                          <a:ea typeface="黑体" panose="02010609060101010101" pitchFamily="49" charset="-122"/>
                        </a:rPr>
                        <a:t>－</a:t>
                      </a:r>
                      <a:r>
                        <a:rPr lang="en-US" sz="2000" kern="100" dirty="0">
                          <a:effectLst/>
                          <a:latin typeface="+mn-lt"/>
                          <a:ea typeface="黑体" panose="02010609060101010101" pitchFamily="49" charset="-122"/>
                        </a:rPr>
                        <a:t>RM247</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2.4</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-1.66</a:t>
                      </a:r>
                      <a:endParaRPr lang="zh-CN" sz="2000" kern="100" dirty="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3.93</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3.98</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a:effectLst/>
                          <a:latin typeface="+mn-lt"/>
                          <a:ea typeface="黑体" panose="02010609060101010101" pitchFamily="49" charset="-122"/>
                        </a:rPr>
                        <a:t>5.44</a:t>
                      </a:r>
                      <a:endParaRPr lang="zh-CN" sz="2000" kern="100">
                        <a:effectLst/>
                        <a:latin typeface="+mn-lt"/>
                        <a:ea typeface="黑体" panose="02010609060101010101" pitchFamily="49" charset="-122"/>
                        <a:cs typeface="Times New Roman"/>
                      </a:endParaRPr>
                    </a:p>
                  </a:txBody>
                  <a:tcPr marL="68580" marR="68580" marT="0" marB="0"/>
                </a:tc>
                <a:tc>
                  <a:txBody>
                    <a:bodyPr/>
                    <a:lstStyle/>
                    <a:p>
                      <a:pPr algn="l">
                        <a:spcAft>
                          <a:spcPts val="0"/>
                        </a:spcAft>
                      </a:pPr>
                      <a:r>
                        <a:rPr lang="en-US" sz="2000" kern="100" dirty="0">
                          <a:effectLst/>
                          <a:latin typeface="+mn-lt"/>
                          <a:ea typeface="黑体" panose="02010609060101010101" pitchFamily="49" charset="-122"/>
                        </a:rPr>
                        <a:t>-2.36</a:t>
                      </a:r>
                      <a:endParaRPr lang="zh-CN" sz="2000" kern="100" dirty="0">
                        <a:effectLst/>
                        <a:latin typeface="+mn-lt"/>
                        <a:ea typeface="黑体" panose="02010609060101010101"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41503261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en-US" altLang="zh-CN" sz="3600" b="1" dirty="0">
                <a:latin typeface="+mn-lt"/>
                <a:ea typeface="黑体" panose="02010609060101010101" pitchFamily="49" charset="-122"/>
              </a:rPr>
              <a:t>F</a:t>
            </a:r>
            <a:r>
              <a:rPr lang="en-US" altLang="zh-CN" sz="3600" b="1" baseline="-25000" dirty="0">
                <a:latin typeface="+mn-lt"/>
                <a:ea typeface="黑体" panose="02010609060101010101" pitchFamily="49" charset="-122"/>
              </a:rPr>
              <a:t>2</a:t>
            </a:r>
            <a:r>
              <a:rPr lang="zh-CN" altLang="zh-CN" sz="3600" b="1" dirty="0">
                <a:latin typeface="+mn-lt"/>
                <a:ea typeface="黑体" panose="02010609060101010101" pitchFamily="49" charset="-122"/>
              </a:rPr>
              <a:t>群体中缺失标记对</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检测功效的影响</a:t>
            </a:r>
            <a:endParaRPr lang="zh-CN" altLang="en-US" sz="3600" b="1" dirty="0">
              <a:latin typeface="+mn-lt"/>
              <a:ea typeface="黑体" panose="02010609060101010101"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96752"/>
            <a:ext cx="9144000" cy="4608512"/>
          </a:xfrm>
          <a:prstGeom prst="rect">
            <a:avLst/>
          </a:prstGeom>
          <a:noFill/>
          <a:ln>
            <a:noFill/>
          </a:ln>
        </p:spPr>
      </p:pic>
    </p:spTree>
    <p:extLst>
      <p:ext uri="{BB962C8B-B14F-4D97-AF65-F5344CB8AC3E}">
        <p14:creationId xmlns:p14="http://schemas.microsoft.com/office/powerpoint/2010/main" val="23838259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4638"/>
            <a:ext cx="8352928" cy="1138138"/>
          </a:xfrm>
        </p:spPr>
        <p:txBody>
          <a:bodyPr>
            <a:noAutofit/>
          </a:bodyPr>
          <a:lstStyle/>
          <a:p>
            <a:r>
              <a:rPr lang="zh-CN" altLang="zh-CN" sz="2800" b="1" dirty="0">
                <a:latin typeface="+mn-lt"/>
                <a:ea typeface="黑体" panose="02010609060101010101" pitchFamily="49" charset="-122"/>
              </a:rPr>
              <a:t>无缺失标记的不同</a:t>
            </a:r>
            <a:r>
              <a:rPr lang="en-US" altLang="zh-CN" sz="2800" b="1" dirty="0">
                <a:latin typeface="+mn-lt"/>
                <a:ea typeface="黑体" panose="02010609060101010101" pitchFamily="49" charset="-122"/>
              </a:rPr>
              <a:t>F</a:t>
            </a:r>
            <a:r>
              <a:rPr lang="en-US" altLang="zh-CN" sz="2800" b="1" baseline="-25000" dirty="0">
                <a:latin typeface="+mn-lt"/>
                <a:ea typeface="黑体" panose="02010609060101010101" pitchFamily="49" charset="-122"/>
              </a:rPr>
              <a:t>2</a:t>
            </a:r>
            <a:r>
              <a:rPr lang="zh-CN" altLang="zh-CN" sz="2800" b="1" dirty="0">
                <a:latin typeface="+mn-lt"/>
                <a:ea typeface="黑体" panose="02010609060101010101" pitchFamily="49" charset="-122"/>
              </a:rPr>
              <a:t>群体大小对</a:t>
            </a:r>
            <a:r>
              <a:rPr lang="en-US" altLang="zh-CN" sz="2800" b="1" dirty="0">
                <a:latin typeface="+mn-lt"/>
                <a:ea typeface="黑体" panose="02010609060101010101" pitchFamily="49" charset="-122"/>
              </a:rPr>
              <a:t>QTL</a:t>
            </a:r>
            <a:r>
              <a:rPr lang="zh-CN" altLang="zh-CN" sz="2800" b="1" dirty="0">
                <a:latin typeface="+mn-lt"/>
                <a:ea typeface="黑体" panose="02010609060101010101" pitchFamily="49" charset="-122"/>
              </a:rPr>
              <a:t>检测功效的</a:t>
            </a:r>
            <a:r>
              <a:rPr lang="zh-CN" altLang="zh-CN" sz="2800" b="1" dirty="0" smtClean="0">
                <a:latin typeface="+mn-lt"/>
                <a:ea typeface="黑体" panose="02010609060101010101" pitchFamily="49" charset="-122"/>
              </a:rPr>
              <a:t>影响</a:t>
            </a:r>
            <a:r>
              <a:rPr lang="en-US" altLang="zh-CN" sz="2800" b="1" dirty="0" smtClean="0">
                <a:latin typeface="+mn-lt"/>
                <a:ea typeface="黑体" panose="02010609060101010101" pitchFamily="49" charset="-122"/>
              </a:rPr>
              <a:t/>
            </a:r>
            <a:br>
              <a:rPr lang="en-US" altLang="zh-CN" sz="2800" b="1" dirty="0" smtClean="0">
                <a:latin typeface="+mn-lt"/>
                <a:ea typeface="黑体" panose="02010609060101010101" pitchFamily="49" charset="-122"/>
              </a:rPr>
            </a:br>
            <a:r>
              <a:rPr lang="zh-CN" altLang="zh-CN" sz="2000" dirty="0" smtClean="0">
                <a:latin typeface="+mn-lt"/>
                <a:ea typeface="黑体" panose="02010609060101010101" pitchFamily="49" charset="-122"/>
              </a:rPr>
              <a:t>上</a:t>
            </a:r>
            <a:r>
              <a:rPr lang="zh-CN" altLang="zh-CN" sz="2000" dirty="0">
                <a:latin typeface="+mn-lt"/>
                <a:ea typeface="黑体" panose="02010609060101010101" pitchFamily="49" charset="-122"/>
              </a:rPr>
              <a:t>图的群体大小从</a:t>
            </a:r>
            <a:r>
              <a:rPr lang="en-US" altLang="zh-CN" sz="2000" dirty="0">
                <a:latin typeface="+mn-lt"/>
                <a:ea typeface="黑体" panose="02010609060101010101" pitchFamily="49" charset="-122"/>
              </a:rPr>
              <a:t>180</a:t>
            </a:r>
            <a:r>
              <a:rPr lang="zh-CN" altLang="zh-CN" sz="2000" dirty="0">
                <a:latin typeface="+mn-lt"/>
                <a:ea typeface="黑体" panose="02010609060101010101" pitchFamily="49" charset="-122"/>
              </a:rPr>
              <a:t>开始</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然后逐渐减少</a:t>
            </a:r>
            <a:r>
              <a:rPr lang="en-US" altLang="zh-CN" sz="2000" dirty="0">
                <a:latin typeface="+mn-lt"/>
                <a:ea typeface="黑体" panose="02010609060101010101" pitchFamily="49" charset="-122"/>
              </a:rPr>
              <a:t>5%, 10%, 15%, 20%, 25%</a:t>
            </a:r>
            <a:r>
              <a:rPr lang="zh-CN" altLang="zh-CN" sz="2000" dirty="0">
                <a:latin typeface="+mn-lt"/>
                <a:ea typeface="黑体" panose="02010609060101010101" pitchFamily="49" charset="-122"/>
              </a:rPr>
              <a:t>和</a:t>
            </a:r>
            <a:r>
              <a:rPr lang="en-US" altLang="zh-CN" sz="2000" dirty="0">
                <a:latin typeface="+mn-lt"/>
                <a:ea typeface="黑体" panose="02010609060101010101" pitchFamily="49" charset="-122"/>
              </a:rPr>
              <a:t>30%. </a:t>
            </a:r>
            <a:r>
              <a:rPr lang="zh-CN" altLang="zh-CN" sz="2000" dirty="0">
                <a:latin typeface="+mn-lt"/>
                <a:ea typeface="黑体" panose="02010609060101010101" pitchFamily="49" charset="-122"/>
              </a:rPr>
              <a:t>下图的群体大小从</a:t>
            </a:r>
            <a:r>
              <a:rPr lang="en-US" altLang="zh-CN" sz="2000" dirty="0">
                <a:latin typeface="+mn-lt"/>
                <a:ea typeface="黑体" panose="02010609060101010101" pitchFamily="49" charset="-122"/>
              </a:rPr>
              <a:t>500</a:t>
            </a:r>
            <a:r>
              <a:rPr lang="zh-CN" altLang="zh-CN" sz="2000" dirty="0">
                <a:latin typeface="+mn-lt"/>
                <a:ea typeface="黑体" panose="02010609060101010101" pitchFamily="49" charset="-122"/>
              </a:rPr>
              <a:t>开始</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然后逐渐减少</a:t>
            </a:r>
            <a:r>
              <a:rPr lang="en-US" altLang="zh-CN" sz="2000" dirty="0">
                <a:latin typeface="+mn-lt"/>
                <a:ea typeface="黑体" panose="02010609060101010101" pitchFamily="49" charset="-122"/>
              </a:rPr>
              <a:t>5%, 10%, 15%, 20%, 25%</a:t>
            </a:r>
            <a:r>
              <a:rPr lang="zh-CN" altLang="zh-CN" sz="2000" dirty="0">
                <a:latin typeface="+mn-lt"/>
                <a:ea typeface="黑体" panose="02010609060101010101" pitchFamily="49" charset="-122"/>
              </a:rPr>
              <a:t>和</a:t>
            </a:r>
            <a:r>
              <a:rPr lang="en-US" altLang="zh-CN" sz="2000" dirty="0">
                <a:latin typeface="+mn-lt"/>
                <a:ea typeface="黑体" panose="02010609060101010101" pitchFamily="49" charset="-122"/>
              </a:rPr>
              <a:t>30%. </a:t>
            </a:r>
            <a:endParaRPr lang="zh-CN" altLang="en-US" sz="20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556792"/>
            <a:ext cx="9144000" cy="4320480"/>
          </a:xfrm>
          <a:prstGeom prst="rect">
            <a:avLst/>
          </a:prstGeom>
          <a:noFill/>
          <a:ln>
            <a:noFill/>
          </a:ln>
        </p:spPr>
      </p:pic>
    </p:spTree>
    <p:extLst>
      <p:ext uri="{BB962C8B-B14F-4D97-AF65-F5344CB8AC3E}">
        <p14:creationId xmlns:p14="http://schemas.microsoft.com/office/powerpoint/2010/main" val="1795572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4000" b="1" dirty="0" smtClean="0">
                <a:latin typeface="+mn-lt"/>
                <a:ea typeface="黑体" panose="02010609060101010101" pitchFamily="49" charset="-122"/>
              </a:rPr>
              <a:t>缺失标记对</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检测功效的</a:t>
            </a:r>
            <a:r>
              <a:rPr lang="zh-CN" altLang="zh-CN" sz="4000" b="1" dirty="0" smtClean="0">
                <a:latin typeface="+mn-lt"/>
                <a:ea typeface="黑体" panose="02010609060101010101" pitchFamily="49" charset="-122"/>
              </a:rPr>
              <a:t>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91264" cy="5256584"/>
          </a:xfrm>
        </p:spPr>
        <p:txBody>
          <a:bodyPr>
            <a:normAutofit fontScale="92500" lnSpcReduction="20000"/>
          </a:bodyPr>
          <a:lstStyle/>
          <a:p>
            <a:pPr>
              <a:lnSpc>
                <a:spcPct val="110000"/>
              </a:lnSpc>
            </a:pPr>
            <a:r>
              <a:rPr lang="zh-CN" altLang="zh-CN" sz="2800" dirty="0" smtClean="0">
                <a:ea typeface="黑体" panose="02010609060101010101" pitchFamily="49" charset="-122"/>
              </a:rPr>
              <a:t>当</a:t>
            </a:r>
            <a:r>
              <a:rPr lang="zh-CN" altLang="zh-CN" sz="2800" dirty="0">
                <a:ea typeface="黑体" panose="02010609060101010101" pitchFamily="49" charset="-122"/>
              </a:rPr>
              <a:t>模拟群体大小为</a:t>
            </a:r>
            <a:r>
              <a:rPr lang="en-US" altLang="zh-CN" sz="2800" dirty="0">
                <a:ea typeface="黑体" panose="02010609060101010101" pitchFamily="49" charset="-122"/>
              </a:rPr>
              <a:t>180 (</a:t>
            </a:r>
            <a:r>
              <a:rPr lang="zh-CN" altLang="zh-CN" sz="2800" dirty="0">
                <a:ea typeface="黑体" panose="02010609060101010101" pitchFamily="49" charset="-122"/>
              </a:rPr>
              <a:t>与真实群体一致</a:t>
            </a:r>
            <a:r>
              <a:rPr lang="en-US" altLang="zh-CN" sz="2800" dirty="0">
                <a:ea typeface="黑体" panose="02010609060101010101" pitchFamily="49" charset="-122"/>
              </a:rPr>
              <a:t>) </a:t>
            </a:r>
            <a:r>
              <a:rPr lang="zh-CN" altLang="zh-CN" sz="2800" dirty="0">
                <a:ea typeface="黑体" panose="02010609060101010101" pitchFamily="49" charset="-122"/>
              </a:rPr>
              <a:t>时</a:t>
            </a:r>
            <a:r>
              <a:rPr lang="en-US" altLang="zh-CN" sz="2800" dirty="0">
                <a:ea typeface="黑体" panose="02010609060101010101" pitchFamily="49" charset="-122"/>
              </a:rPr>
              <a:t>, </a:t>
            </a:r>
            <a:r>
              <a:rPr lang="zh-CN" altLang="zh-CN" sz="2800" dirty="0">
                <a:ea typeface="黑体" panose="02010609060101010101" pitchFamily="49" charset="-122"/>
              </a:rPr>
              <a:t>随着缺失率的增加</a:t>
            </a:r>
            <a:r>
              <a:rPr lang="en-US" altLang="zh-CN" sz="2800" dirty="0">
                <a:ea typeface="黑体" panose="02010609060101010101" pitchFamily="49" charset="-122"/>
              </a:rPr>
              <a:t>, </a:t>
            </a:r>
            <a:r>
              <a:rPr lang="zh-CN" altLang="zh-CN" sz="2800" dirty="0">
                <a:ea typeface="黑体" panose="02010609060101010101" pitchFamily="49" charset="-122"/>
              </a:rPr>
              <a:t>所有</a:t>
            </a:r>
            <a:r>
              <a:rPr lang="en-US" altLang="zh-CN" sz="2800" dirty="0">
                <a:ea typeface="黑体" panose="02010609060101010101" pitchFamily="49" charset="-122"/>
              </a:rPr>
              <a:t>QTL</a:t>
            </a:r>
            <a:r>
              <a:rPr lang="zh-CN" altLang="zh-CN" sz="2800" dirty="0">
                <a:ea typeface="黑体" panose="02010609060101010101" pitchFamily="49" charset="-122"/>
              </a:rPr>
              <a:t>的检测功效会逐步降低</a:t>
            </a:r>
            <a:r>
              <a:rPr lang="en-US" altLang="zh-CN" sz="2800" dirty="0">
                <a:ea typeface="黑体" panose="02010609060101010101" pitchFamily="49" charset="-122"/>
              </a:rPr>
              <a:t>, </a:t>
            </a:r>
            <a:r>
              <a:rPr lang="zh-CN" altLang="zh-CN" sz="2800" dirty="0">
                <a:ea typeface="黑体" panose="02010609060101010101" pitchFamily="49" charset="-122"/>
              </a:rPr>
              <a:t>假阳性</a:t>
            </a:r>
            <a:r>
              <a:rPr lang="en-US" altLang="zh-CN" sz="2800" dirty="0">
                <a:ea typeface="黑体" panose="02010609060101010101" pitchFamily="49" charset="-122"/>
              </a:rPr>
              <a:t>QTL</a:t>
            </a:r>
            <a:r>
              <a:rPr lang="zh-CN" altLang="zh-CN" sz="2800" dirty="0">
                <a:ea typeface="黑体" panose="02010609060101010101" pitchFamily="49" charset="-122"/>
              </a:rPr>
              <a:t>的比例呈逐渐上升的趋势</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10000"/>
              </a:lnSpc>
            </a:pPr>
            <a:r>
              <a:rPr lang="zh-CN" altLang="zh-CN" sz="2800" dirty="0" smtClean="0">
                <a:ea typeface="黑体" panose="02010609060101010101" pitchFamily="49" charset="-122"/>
              </a:rPr>
              <a:t>当</a:t>
            </a:r>
            <a:r>
              <a:rPr lang="zh-CN" altLang="zh-CN" sz="2800" dirty="0">
                <a:ea typeface="黑体" panose="02010609060101010101" pitchFamily="49" charset="-122"/>
              </a:rPr>
              <a:t>模拟群体大小为</a:t>
            </a:r>
            <a:r>
              <a:rPr lang="en-US" altLang="zh-CN" sz="2800" dirty="0">
                <a:ea typeface="黑体" panose="02010609060101010101" pitchFamily="49" charset="-122"/>
              </a:rPr>
              <a:t>500</a:t>
            </a:r>
            <a:r>
              <a:rPr lang="zh-CN" altLang="zh-CN" sz="2800" dirty="0">
                <a:ea typeface="黑体" panose="02010609060101010101" pitchFamily="49" charset="-122"/>
              </a:rPr>
              <a:t>时</a:t>
            </a:r>
            <a:r>
              <a:rPr lang="en-US" altLang="zh-CN" sz="2800" dirty="0">
                <a:ea typeface="黑体" panose="02010609060101010101" pitchFamily="49" charset="-122"/>
              </a:rPr>
              <a:t>, </a:t>
            </a:r>
            <a:r>
              <a:rPr lang="zh-CN" altLang="zh-CN" sz="2800" dirty="0">
                <a:ea typeface="黑体" panose="02010609060101010101" pitchFamily="49" charset="-122"/>
              </a:rPr>
              <a:t>随着缺失率的增加</a:t>
            </a:r>
            <a:r>
              <a:rPr lang="en-US" altLang="zh-CN" sz="2800" dirty="0">
                <a:ea typeface="黑体" panose="02010609060101010101" pitchFamily="49" charset="-122"/>
              </a:rPr>
              <a:t>, </a:t>
            </a:r>
            <a:r>
              <a:rPr lang="zh-CN" altLang="zh-CN" sz="2800" dirty="0">
                <a:ea typeface="黑体" panose="02010609060101010101" pitchFamily="49" charset="-122"/>
              </a:rPr>
              <a:t>效应较大的</a:t>
            </a:r>
            <a:r>
              <a:rPr lang="en-US" altLang="zh-CN" sz="2800" dirty="0">
                <a:ea typeface="黑体" panose="02010609060101010101" pitchFamily="49" charset="-122"/>
              </a:rPr>
              <a:t>QTL</a:t>
            </a:r>
            <a:r>
              <a:rPr lang="zh-CN" altLang="zh-CN" sz="2800" dirty="0">
                <a:ea typeface="黑体" panose="02010609060101010101" pitchFamily="49" charset="-122"/>
              </a:rPr>
              <a:t>的检测功效变化不明显</a:t>
            </a:r>
            <a:r>
              <a:rPr lang="en-US" altLang="zh-CN" sz="2800" dirty="0">
                <a:ea typeface="黑体" panose="02010609060101010101" pitchFamily="49" charset="-122"/>
              </a:rPr>
              <a:t>, </a:t>
            </a:r>
            <a:r>
              <a:rPr lang="zh-CN" altLang="zh-CN" sz="2800" dirty="0">
                <a:ea typeface="黑体" panose="02010609060101010101" pitchFamily="49" charset="-122"/>
              </a:rPr>
              <a:t>效应较小</a:t>
            </a:r>
            <a:r>
              <a:rPr lang="en-US" altLang="zh-CN" sz="2800" dirty="0">
                <a:ea typeface="黑体" panose="02010609060101010101" pitchFamily="49" charset="-122"/>
              </a:rPr>
              <a:t>QTL</a:t>
            </a:r>
            <a:r>
              <a:rPr lang="zh-CN" altLang="zh-CN" sz="2800" dirty="0">
                <a:ea typeface="黑体" panose="02010609060101010101" pitchFamily="49" charset="-122"/>
              </a:rPr>
              <a:t>的检测功效有明显的降低</a:t>
            </a:r>
            <a:r>
              <a:rPr lang="en-US" altLang="zh-CN" sz="2800" dirty="0">
                <a:ea typeface="黑体" panose="02010609060101010101" pitchFamily="49" charset="-122"/>
              </a:rPr>
              <a:t>. </a:t>
            </a:r>
            <a:r>
              <a:rPr lang="zh-CN" altLang="zh-CN" sz="2800" dirty="0">
                <a:ea typeface="黑体" panose="02010609060101010101" pitchFamily="49" charset="-122"/>
              </a:rPr>
              <a:t>与模拟群体大小</a:t>
            </a:r>
            <a:r>
              <a:rPr lang="en-US" altLang="zh-CN" sz="2800" dirty="0">
                <a:ea typeface="黑体" panose="02010609060101010101" pitchFamily="49" charset="-122"/>
              </a:rPr>
              <a:t>180</a:t>
            </a:r>
            <a:r>
              <a:rPr lang="zh-CN" altLang="zh-CN" sz="2800" dirty="0">
                <a:ea typeface="黑体" panose="02010609060101010101" pitchFamily="49" charset="-122"/>
              </a:rPr>
              <a:t>类似</a:t>
            </a:r>
            <a:r>
              <a:rPr lang="en-US" altLang="zh-CN" sz="2800" dirty="0">
                <a:ea typeface="黑体" panose="02010609060101010101" pitchFamily="49" charset="-122"/>
              </a:rPr>
              <a:t>, </a:t>
            </a:r>
            <a:r>
              <a:rPr lang="zh-CN" altLang="zh-CN" sz="2800" dirty="0">
                <a:ea typeface="黑体" panose="02010609060101010101" pitchFamily="49" charset="-122"/>
              </a:rPr>
              <a:t>假阳性</a:t>
            </a:r>
            <a:r>
              <a:rPr lang="en-US" altLang="zh-CN" sz="2800" dirty="0">
                <a:ea typeface="黑体" panose="02010609060101010101" pitchFamily="49" charset="-122"/>
              </a:rPr>
              <a:t>QTL</a:t>
            </a:r>
            <a:r>
              <a:rPr lang="zh-CN" altLang="zh-CN" sz="2800" dirty="0">
                <a:ea typeface="黑体" panose="02010609060101010101" pitchFamily="49" charset="-122"/>
              </a:rPr>
              <a:t>的比例呈逐渐上升的趋势</a:t>
            </a:r>
            <a:r>
              <a:rPr lang="en-US" altLang="zh-CN" sz="2800" dirty="0">
                <a:ea typeface="黑体" panose="02010609060101010101" pitchFamily="49" charset="-122"/>
              </a:rPr>
              <a:t>. </a:t>
            </a:r>
            <a:r>
              <a:rPr lang="zh-CN" altLang="zh-CN" sz="2800" dirty="0" smtClean="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对于效应较小的</a:t>
            </a:r>
            <a:r>
              <a:rPr lang="en-US" altLang="zh-CN" sz="2800" dirty="0">
                <a:ea typeface="黑体" panose="02010609060101010101" pitchFamily="49" charset="-122"/>
              </a:rPr>
              <a:t>QTL</a:t>
            </a:r>
            <a:r>
              <a:rPr lang="zh-CN" altLang="zh-CN" sz="2800" dirty="0">
                <a:ea typeface="黑体" panose="02010609060101010101" pitchFamily="49" charset="-122"/>
              </a:rPr>
              <a:t>和较小的群体</a:t>
            </a:r>
            <a:r>
              <a:rPr lang="en-US" altLang="zh-CN" sz="2800" dirty="0">
                <a:ea typeface="黑体" panose="02010609060101010101" pitchFamily="49" charset="-122"/>
              </a:rPr>
              <a:t>, </a:t>
            </a:r>
            <a:r>
              <a:rPr lang="zh-CN" altLang="zh-CN" sz="2800" dirty="0">
                <a:ea typeface="黑体" panose="02010609060101010101" pitchFamily="49" charset="-122"/>
              </a:rPr>
              <a:t>缺失标记对</a:t>
            </a:r>
            <a:r>
              <a:rPr lang="en-US" altLang="zh-CN" sz="2800" dirty="0">
                <a:ea typeface="黑体" panose="02010609060101010101" pitchFamily="49" charset="-122"/>
              </a:rPr>
              <a:t>QTL</a:t>
            </a:r>
            <a:r>
              <a:rPr lang="zh-CN" altLang="zh-CN" sz="2800" dirty="0">
                <a:ea typeface="黑体" panose="02010609060101010101" pitchFamily="49" charset="-122"/>
              </a:rPr>
              <a:t>作图的影响较大</a:t>
            </a:r>
            <a:r>
              <a:rPr lang="en-US" altLang="zh-CN" sz="2800" dirty="0">
                <a:ea typeface="黑体" panose="02010609060101010101" pitchFamily="49" charset="-122"/>
              </a:rPr>
              <a:t>. </a:t>
            </a:r>
            <a:r>
              <a:rPr lang="zh-CN" altLang="zh-CN" sz="2800" dirty="0">
                <a:ea typeface="黑体" panose="02010609060101010101" pitchFamily="49" charset="-122"/>
              </a:rPr>
              <a:t>对于效应较大的</a:t>
            </a:r>
            <a:r>
              <a:rPr lang="en-US" altLang="zh-CN" sz="2800" dirty="0">
                <a:ea typeface="黑体" panose="02010609060101010101" pitchFamily="49" charset="-122"/>
              </a:rPr>
              <a:t>QTL</a:t>
            </a:r>
            <a:r>
              <a:rPr lang="zh-CN" altLang="zh-CN" sz="2800" dirty="0">
                <a:ea typeface="黑体" panose="02010609060101010101" pitchFamily="49" charset="-122"/>
              </a:rPr>
              <a:t>和较大的群体</a:t>
            </a:r>
            <a:r>
              <a:rPr lang="en-US" altLang="zh-CN" sz="2800" dirty="0">
                <a:ea typeface="黑体" panose="02010609060101010101" pitchFamily="49" charset="-122"/>
              </a:rPr>
              <a:t>, </a:t>
            </a:r>
            <a:r>
              <a:rPr lang="zh-CN" altLang="zh-CN" sz="2800" dirty="0">
                <a:ea typeface="黑体" panose="02010609060101010101" pitchFamily="49" charset="-122"/>
              </a:rPr>
              <a:t>缺失标记对</a:t>
            </a:r>
            <a:r>
              <a:rPr lang="en-US" altLang="zh-CN" sz="2800" dirty="0">
                <a:ea typeface="黑体" panose="02010609060101010101" pitchFamily="49" charset="-122"/>
              </a:rPr>
              <a:t>QTL</a:t>
            </a:r>
            <a:r>
              <a:rPr lang="zh-CN" altLang="zh-CN" sz="2800" dirty="0">
                <a:ea typeface="黑体" panose="02010609060101010101" pitchFamily="49" charset="-122"/>
              </a:rPr>
              <a:t>作图的影响可以</a:t>
            </a:r>
            <a:r>
              <a:rPr lang="zh-CN" altLang="zh-CN" sz="2800" dirty="0" smtClean="0">
                <a:ea typeface="黑体" panose="02010609060101010101" pitchFamily="49" charset="-122"/>
              </a:rPr>
              <a:t>忽略</a:t>
            </a:r>
            <a:r>
              <a:rPr lang="en-US" altLang="zh-CN" sz="2800" dirty="0" smtClean="0">
                <a:ea typeface="黑体" panose="02010609060101010101" pitchFamily="49" charset="-122"/>
              </a:rPr>
              <a:t>. </a:t>
            </a:r>
          </a:p>
          <a:p>
            <a:pPr>
              <a:lnSpc>
                <a:spcPct val="110000"/>
              </a:lnSpc>
            </a:pPr>
            <a:r>
              <a:rPr lang="zh-CN" altLang="zh-CN" sz="2800" dirty="0" smtClean="0">
                <a:ea typeface="黑体" panose="02010609060101010101" pitchFamily="49" charset="-122"/>
              </a:rPr>
              <a:t>尽管</a:t>
            </a:r>
            <a:r>
              <a:rPr lang="zh-CN" altLang="zh-CN" sz="2800" dirty="0">
                <a:ea typeface="黑体" panose="02010609060101010101" pitchFamily="49" charset="-122"/>
              </a:rPr>
              <a:t>作图功效会受到缺失标记的影响</a:t>
            </a:r>
            <a:r>
              <a:rPr lang="en-US" altLang="zh-CN" sz="2800" dirty="0">
                <a:ea typeface="黑体" panose="02010609060101010101" pitchFamily="49" charset="-122"/>
              </a:rPr>
              <a:t>, </a:t>
            </a:r>
            <a:r>
              <a:rPr lang="zh-CN" altLang="zh-CN" sz="2800" dirty="0">
                <a:ea typeface="黑体" panose="02010609060101010101" pitchFamily="49" charset="-122"/>
              </a:rPr>
              <a:t>但在缺失标记条件下</a:t>
            </a:r>
            <a:r>
              <a:rPr lang="en-US" altLang="zh-CN" sz="2800" dirty="0">
                <a:ea typeface="黑体" panose="02010609060101010101" pitchFamily="49" charset="-122"/>
              </a:rPr>
              <a:t>, </a:t>
            </a:r>
            <a:r>
              <a:rPr lang="zh-CN" altLang="zh-CN" sz="2800" dirty="0">
                <a:ea typeface="黑体" panose="02010609060101010101" pitchFamily="49" charset="-122"/>
              </a:rPr>
              <a:t>被检测到的</a:t>
            </a:r>
            <a:r>
              <a:rPr lang="en-US" altLang="zh-CN" sz="2800" dirty="0">
                <a:ea typeface="黑体" panose="02010609060101010101" pitchFamily="49" charset="-122"/>
              </a:rPr>
              <a:t>QTL</a:t>
            </a:r>
            <a:r>
              <a:rPr lang="zh-CN" altLang="zh-CN" sz="2800" dirty="0">
                <a:ea typeface="黑体" panose="02010609060101010101" pitchFamily="49" charset="-122"/>
              </a:rPr>
              <a:t>位置和效应估计与无缺失条件下基本一致</a:t>
            </a:r>
            <a:r>
              <a:rPr lang="en-US" altLang="zh-CN" sz="2800" dirty="0">
                <a:ea typeface="黑体" panose="02010609060101010101" pitchFamily="49" charset="-122"/>
              </a:rPr>
              <a:t>, </a:t>
            </a:r>
            <a:r>
              <a:rPr lang="zh-CN" altLang="zh-CN" sz="2800" dirty="0">
                <a:ea typeface="黑体" panose="02010609060101010101" pitchFamily="49" charset="-122"/>
              </a:rPr>
              <a:t>都是渐近无偏的</a:t>
            </a:r>
            <a:r>
              <a:rPr lang="en-US" altLang="zh-CN" sz="2800" dirty="0">
                <a:ea typeface="黑体" panose="02010609060101010101" pitchFamily="49" charset="-122"/>
              </a:rPr>
              <a:t>, </a:t>
            </a:r>
            <a:r>
              <a:rPr lang="zh-CN" altLang="zh-CN" sz="2800" dirty="0">
                <a:ea typeface="黑体" panose="02010609060101010101" pitchFamily="49" charset="-122"/>
              </a:rPr>
              <a:t>估计值的方差也基本相同</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54078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720080"/>
          </a:xfrm>
        </p:spPr>
        <p:txBody>
          <a:bodyPr>
            <a:normAutofit/>
          </a:bodyPr>
          <a:lstStyle/>
          <a:p>
            <a:r>
              <a:rPr lang="zh-CN" altLang="zh-CN" sz="4000" b="1" dirty="0">
                <a:latin typeface="+mn-lt"/>
                <a:ea typeface="黑体" panose="02010609060101010101" pitchFamily="49" charset="-122"/>
              </a:rPr>
              <a:t>单个</a:t>
            </a:r>
            <a:r>
              <a:rPr lang="en-US" altLang="zh-CN" sz="4000" b="1" dirty="0">
                <a:latin typeface="+mn-lt"/>
                <a:ea typeface="黑体" panose="02010609060101010101" pitchFamily="49" charset="-122"/>
              </a:rPr>
              <a:t>QTL</a:t>
            </a:r>
            <a:r>
              <a:rPr lang="zh-CN" altLang="zh-CN" sz="4000" b="1" dirty="0" smtClean="0">
                <a:latin typeface="+mn-lt"/>
                <a:ea typeface="黑体" panose="02010609060101010101" pitchFamily="49" charset="-122"/>
              </a:rPr>
              <a:t>的</a:t>
            </a:r>
            <a:r>
              <a:rPr lang="zh-CN" altLang="en-US" sz="4000" b="1" dirty="0">
                <a:latin typeface="+mn-lt"/>
                <a:ea typeface="黑体" panose="02010609060101010101" pitchFamily="49" charset="-122"/>
              </a:rPr>
              <a:t>表型</a:t>
            </a:r>
            <a:r>
              <a:rPr lang="zh-CN" altLang="zh-CN" sz="4000" b="1" dirty="0" smtClean="0">
                <a:latin typeface="+mn-lt"/>
                <a:ea typeface="黑体" panose="02010609060101010101" pitchFamily="49" charset="-122"/>
              </a:rPr>
              <a:t>贡献率</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67544" y="1052736"/>
            <a:ext cx="8352928" cy="5328592"/>
          </a:xfrm>
        </p:spPr>
        <p:txBody>
          <a:bodyPr>
            <a:normAutofit fontScale="92500" lnSpcReduction="20000"/>
          </a:bodyPr>
          <a:lstStyle/>
          <a:p>
            <a:pPr>
              <a:lnSpc>
                <a:spcPct val="120000"/>
              </a:lnSpc>
            </a:pPr>
            <a:r>
              <a:rPr lang="de-AT" altLang="zh-CN" sz="2800" dirty="0" smtClean="0">
                <a:ea typeface="黑体" panose="02010609060101010101" pitchFamily="49" charset="-122"/>
              </a:rPr>
              <a:t>QTL</a:t>
            </a:r>
            <a:r>
              <a:rPr lang="ar-SA" altLang="zh-CN" sz="2800" dirty="0">
                <a:ea typeface="黑体" panose="02010609060101010101" pitchFamily="49" charset="-122"/>
              </a:rPr>
              <a:t>的贡献率定义为</a:t>
            </a:r>
            <a:r>
              <a:rPr lang="de-AT" altLang="zh-CN" sz="2800" dirty="0">
                <a:ea typeface="黑体" panose="02010609060101010101" pitchFamily="49" charset="-122"/>
              </a:rPr>
              <a:t>QTL</a:t>
            </a:r>
            <a:r>
              <a:rPr lang="ar-SA" altLang="zh-CN" sz="2800" dirty="0">
                <a:ea typeface="黑体" panose="02010609060101010101" pitchFamily="49" charset="-122"/>
              </a:rPr>
              <a:t>的遗传方差占表型方差的比例</a:t>
            </a:r>
            <a:r>
              <a:rPr lang="de-AT" altLang="zh-CN" sz="2800" dirty="0">
                <a:ea typeface="黑体" panose="02010609060101010101" pitchFamily="49" charset="-122"/>
              </a:rPr>
              <a:t>, </a:t>
            </a:r>
            <a:r>
              <a:rPr lang="ar-SA" altLang="zh-CN" sz="2800" dirty="0">
                <a:ea typeface="黑体" panose="02010609060101010101" pitchFamily="49" charset="-122"/>
              </a:rPr>
              <a:t>有时也称为</a:t>
            </a:r>
            <a:r>
              <a:rPr lang="de-AT" altLang="zh-CN" sz="2800" dirty="0">
                <a:ea typeface="黑体" panose="02010609060101010101" pitchFamily="49" charset="-122"/>
              </a:rPr>
              <a:t>QTL</a:t>
            </a:r>
            <a:r>
              <a:rPr lang="ar-SA" altLang="zh-CN" sz="2800" dirty="0">
                <a:ea typeface="黑体" panose="02010609060101010101" pitchFamily="49" charset="-122"/>
              </a:rPr>
              <a:t>所能解释的表型变异或表型方差的比例</a:t>
            </a:r>
            <a:r>
              <a:rPr lang="de-AT" altLang="zh-CN" sz="2800" dirty="0">
                <a:ea typeface="黑体" panose="02010609060101010101" pitchFamily="49" charset="-122"/>
              </a:rPr>
              <a:t> (phenotypic variance explained, PVE). QTL</a:t>
            </a:r>
            <a:r>
              <a:rPr lang="ar-SA" altLang="zh-CN" sz="2800" dirty="0">
                <a:ea typeface="黑体" panose="02010609060101010101" pitchFamily="49" charset="-122"/>
              </a:rPr>
              <a:t>贡献率或</a:t>
            </a:r>
            <a:r>
              <a:rPr lang="de-AT" altLang="zh-CN" sz="2800" dirty="0">
                <a:ea typeface="黑体" panose="02010609060101010101" pitchFamily="49" charset="-122"/>
              </a:rPr>
              <a:t>PVE</a:t>
            </a:r>
            <a:r>
              <a:rPr lang="ar-SA" altLang="zh-CN" sz="2800" dirty="0">
                <a:ea typeface="黑体" panose="02010609060101010101" pitchFamily="49" charset="-122"/>
              </a:rPr>
              <a:t>一般用百分数表示</a:t>
            </a:r>
            <a:r>
              <a:rPr lang="de-AT" altLang="zh-CN" sz="2800" dirty="0">
                <a:ea typeface="黑体" panose="02010609060101010101" pitchFamily="49" charset="-122"/>
              </a:rPr>
              <a:t>, </a:t>
            </a:r>
            <a:r>
              <a:rPr lang="ar-SA" altLang="zh-CN" sz="2800" dirty="0">
                <a:ea typeface="黑体" panose="02010609060101010101" pitchFamily="49" charset="-122"/>
              </a:rPr>
              <a:t>其计算公式是</a:t>
            </a:r>
            <a:r>
              <a:rPr lang="de-AT" altLang="zh-CN" sz="2800" dirty="0">
                <a:ea typeface="黑体" panose="02010609060101010101" pitchFamily="49" charset="-122"/>
              </a:rPr>
              <a:t>, </a:t>
            </a:r>
            <a:endParaRPr lang="de-AT" altLang="zh-CN" sz="2800" dirty="0" smtClean="0">
              <a:ea typeface="黑体" panose="02010609060101010101" pitchFamily="49" charset="-122"/>
            </a:endParaRPr>
          </a:p>
          <a:p>
            <a:pPr>
              <a:lnSpc>
                <a:spcPct val="120000"/>
              </a:lnSpc>
            </a:pPr>
            <a:endParaRPr lang="de-AT" altLang="zh-CN" sz="2800" dirty="0" smtClean="0">
              <a:ea typeface="黑体" panose="02010609060101010101" pitchFamily="49" charset="-122"/>
            </a:endParaRPr>
          </a:p>
          <a:p>
            <a:pPr>
              <a:lnSpc>
                <a:spcPct val="120000"/>
              </a:lnSpc>
            </a:pPr>
            <a:endParaRPr lang="de-AT" altLang="zh-CN" sz="2800" dirty="0">
              <a:ea typeface="黑体" panose="02010609060101010101" pitchFamily="49" charset="-122"/>
            </a:endParaRPr>
          </a:p>
          <a:p>
            <a:pPr>
              <a:lnSpc>
                <a:spcPct val="120000"/>
              </a:lnSpc>
            </a:pPr>
            <a:r>
              <a:rPr lang="ar-SA" altLang="zh-CN" sz="2800" dirty="0">
                <a:ea typeface="黑体" panose="02010609060101010101" pitchFamily="49" charset="-122"/>
              </a:rPr>
              <a:t>其中</a:t>
            </a:r>
            <a:r>
              <a:rPr lang="de-AT" altLang="zh-CN" sz="2800" dirty="0">
                <a:ea typeface="黑体" panose="02010609060101010101" pitchFamily="49" charset="-122"/>
              </a:rPr>
              <a:t>, </a:t>
            </a:r>
            <a:r>
              <a:rPr lang="de-AT" altLang="zh-CN" sz="2800" i="1" dirty="0">
                <a:ea typeface="黑体" panose="02010609060101010101" pitchFamily="49" charset="-122"/>
              </a:rPr>
              <a:t>V</a:t>
            </a:r>
            <a:r>
              <a:rPr lang="de-AT" altLang="zh-CN" sz="2800" i="1" baseline="-25000" dirty="0">
                <a:ea typeface="黑体" panose="02010609060101010101" pitchFamily="49" charset="-122"/>
              </a:rPr>
              <a:t>Q</a:t>
            </a:r>
            <a:r>
              <a:rPr lang="ar-SA" altLang="zh-CN" sz="2800" dirty="0">
                <a:ea typeface="黑体" panose="02010609060101010101" pitchFamily="49" charset="-122"/>
              </a:rPr>
              <a:t>是公式</a:t>
            </a:r>
            <a:r>
              <a:rPr lang="de-AT" altLang="zh-CN" sz="2800" dirty="0">
                <a:ea typeface="黑体" panose="02010609060101010101" pitchFamily="49" charset="-122"/>
              </a:rPr>
              <a:t>7.1.2~4</a:t>
            </a:r>
            <a:r>
              <a:rPr lang="ar-SA" altLang="zh-CN" sz="2800" dirty="0">
                <a:ea typeface="黑体" panose="02010609060101010101" pitchFamily="49" charset="-122"/>
              </a:rPr>
              <a:t>给出的</a:t>
            </a:r>
            <a:r>
              <a:rPr lang="de-AT" altLang="zh-CN" sz="2800" dirty="0">
                <a:ea typeface="黑体" panose="02010609060101010101" pitchFamily="49" charset="-122"/>
              </a:rPr>
              <a:t>QTL</a:t>
            </a:r>
            <a:r>
              <a:rPr lang="ar-SA" altLang="zh-CN" sz="2800" dirty="0">
                <a:ea typeface="黑体" panose="02010609060101010101" pitchFamily="49" charset="-122"/>
              </a:rPr>
              <a:t>遗传方差</a:t>
            </a:r>
            <a:r>
              <a:rPr lang="de-AT" altLang="zh-CN" sz="2800" dirty="0">
                <a:ea typeface="黑体" panose="02010609060101010101" pitchFamily="49" charset="-122"/>
              </a:rPr>
              <a:t>, </a:t>
            </a:r>
            <a:r>
              <a:rPr lang="de-AT" altLang="zh-CN" sz="2800" i="1" dirty="0">
                <a:ea typeface="黑体" panose="02010609060101010101" pitchFamily="49" charset="-122"/>
              </a:rPr>
              <a:t>V</a:t>
            </a:r>
            <a:r>
              <a:rPr lang="de-AT" altLang="zh-CN" sz="2800" i="1" baseline="-25000" dirty="0">
                <a:ea typeface="黑体" panose="02010609060101010101" pitchFamily="49" charset="-122"/>
              </a:rPr>
              <a:t>P</a:t>
            </a:r>
            <a:r>
              <a:rPr lang="ar-SA" altLang="zh-CN" sz="2800" dirty="0">
                <a:ea typeface="黑体" panose="02010609060101010101" pitchFamily="49" charset="-122"/>
              </a:rPr>
              <a:t>是性状的表型方差</a:t>
            </a:r>
            <a:r>
              <a:rPr lang="de-AT" altLang="zh-CN" sz="2800" dirty="0">
                <a:ea typeface="黑体" panose="02010609060101010101" pitchFamily="49" charset="-122"/>
              </a:rPr>
              <a:t>. </a:t>
            </a:r>
            <a:r>
              <a:rPr lang="ar-SA" altLang="zh-CN" sz="2800" dirty="0">
                <a:ea typeface="黑体" panose="02010609060101010101" pitchFamily="49" charset="-122"/>
              </a:rPr>
              <a:t>在一个无奇异分离的群体中</a:t>
            </a:r>
            <a:r>
              <a:rPr lang="de-AT" altLang="zh-CN" sz="2800" dirty="0">
                <a:ea typeface="黑体" panose="02010609060101010101" pitchFamily="49" charset="-122"/>
              </a:rPr>
              <a:t>, QTL</a:t>
            </a:r>
            <a:r>
              <a:rPr lang="ar-SA" altLang="zh-CN" sz="2800" dirty="0">
                <a:ea typeface="黑体" panose="02010609060101010101" pitchFamily="49" charset="-122"/>
              </a:rPr>
              <a:t>的遗传方差只依赖于</a:t>
            </a:r>
            <a:r>
              <a:rPr lang="de-AT" altLang="zh-CN" sz="2800" dirty="0">
                <a:ea typeface="黑体" panose="02010609060101010101" pitchFamily="49" charset="-122"/>
              </a:rPr>
              <a:t>QTL</a:t>
            </a:r>
            <a:r>
              <a:rPr lang="ar-SA" altLang="zh-CN" sz="2800" dirty="0">
                <a:ea typeface="黑体" panose="02010609060101010101" pitchFamily="49" charset="-122"/>
              </a:rPr>
              <a:t>的遗传效应</a:t>
            </a:r>
            <a:r>
              <a:rPr lang="de-AT" altLang="zh-CN" sz="2800" dirty="0">
                <a:ea typeface="黑体" panose="02010609060101010101" pitchFamily="49" charset="-122"/>
              </a:rPr>
              <a:t>, </a:t>
            </a:r>
            <a:r>
              <a:rPr lang="ar-SA" altLang="zh-CN" sz="2800" dirty="0">
                <a:ea typeface="黑体" panose="02010609060101010101" pitchFamily="49" charset="-122"/>
              </a:rPr>
              <a:t>效应大的</a:t>
            </a:r>
            <a:r>
              <a:rPr lang="de-AT" altLang="zh-CN" sz="2800" dirty="0">
                <a:ea typeface="黑体" panose="02010609060101010101" pitchFamily="49" charset="-122"/>
              </a:rPr>
              <a:t>QTL</a:t>
            </a:r>
            <a:r>
              <a:rPr lang="ar-SA" altLang="zh-CN" sz="2800" dirty="0">
                <a:ea typeface="黑体" panose="02010609060101010101" pitchFamily="49" charset="-122"/>
              </a:rPr>
              <a:t>同时也具有较高的</a:t>
            </a:r>
            <a:r>
              <a:rPr lang="de-AT" altLang="zh-CN" sz="2800" dirty="0">
                <a:ea typeface="黑体" panose="02010609060101010101" pitchFamily="49" charset="-122"/>
              </a:rPr>
              <a:t>PVE. </a:t>
            </a:r>
            <a:r>
              <a:rPr lang="ar-SA" altLang="zh-CN" sz="2800" dirty="0">
                <a:ea typeface="黑体" panose="02010609060101010101" pitchFamily="49" charset="-122"/>
              </a:rPr>
              <a:t>如果存在奇异分离</a:t>
            </a:r>
            <a:r>
              <a:rPr lang="de-AT" altLang="zh-CN" sz="2800" dirty="0">
                <a:ea typeface="黑体" panose="02010609060101010101" pitchFamily="49" charset="-122"/>
              </a:rPr>
              <a:t>, QTL</a:t>
            </a:r>
            <a:r>
              <a:rPr lang="ar-SA" altLang="zh-CN" sz="2800" dirty="0">
                <a:ea typeface="黑体" panose="02010609060101010101" pitchFamily="49" charset="-122"/>
              </a:rPr>
              <a:t>的遗传方差除依赖于</a:t>
            </a:r>
            <a:r>
              <a:rPr lang="de-AT" altLang="zh-CN" sz="2800" dirty="0">
                <a:ea typeface="黑体" panose="02010609060101010101" pitchFamily="49" charset="-122"/>
              </a:rPr>
              <a:t>QTL</a:t>
            </a:r>
            <a:r>
              <a:rPr lang="ar-SA" altLang="zh-CN" sz="2800" dirty="0">
                <a:ea typeface="黑体" panose="02010609060101010101" pitchFamily="49" charset="-122"/>
              </a:rPr>
              <a:t>的遗传效应外</a:t>
            </a:r>
            <a:r>
              <a:rPr lang="de-AT" altLang="zh-CN" sz="2800" dirty="0">
                <a:ea typeface="黑体" panose="02010609060101010101" pitchFamily="49" charset="-122"/>
              </a:rPr>
              <a:t>, </a:t>
            </a:r>
            <a:r>
              <a:rPr lang="ar-SA" altLang="zh-CN" sz="2800" dirty="0">
                <a:ea typeface="黑体" panose="02010609060101010101" pitchFamily="49" charset="-122"/>
              </a:rPr>
              <a:t>还依赖于基因型频率</a:t>
            </a:r>
            <a:r>
              <a:rPr lang="de-AT" altLang="zh-CN" sz="2800" dirty="0">
                <a:ea typeface="黑体" panose="02010609060101010101" pitchFamily="49" charset="-122"/>
              </a:rPr>
              <a:t>. </a:t>
            </a:r>
            <a:r>
              <a:rPr lang="ar-SA" altLang="zh-CN" sz="2800" dirty="0">
                <a:ea typeface="黑体" panose="02010609060101010101" pitchFamily="49" charset="-122"/>
              </a:rPr>
              <a:t>这时效应大的</a:t>
            </a:r>
            <a:r>
              <a:rPr lang="de-AT" altLang="zh-CN" sz="2800" dirty="0">
                <a:ea typeface="黑体" panose="02010609060101010101" pitchFamily="49" charset="-122"/>
              </a:rPr>
              <a:t>QTL, </a:t>
            </a:r>
            <a:r>
              <a:rPr lang="ar-SA" altLang="zh-CN" sz="2800" dirty="0">
                <a:ea typeface="黑体" panose="02010609060101010101" pitchFamily="49" charset="-122"/>
              </a:rPr>
              <a:t>其遗传方差和</a:t>
            </a:r>
            <a:r>
              <a:rPr lang="de-AT" altLang="zh-CN" sz="2800" dirty="0">
                <a:ea typeface="黑体" panose="02010609060101010101" pitchFamily="49" charset="-122"/>
              </a:rPr>
              <a:t>PVE</a:t>
            </a:r>
            <a:r>
              <a:rPr lang="ar-SA" altLang="zh-CN" sz="2800" dirty="0">
                <a:ea typeface="黑体" panose="02010609060101010101" pitchFamily="49" charset="-122"/>
              </a:rPr>
              <a:t>不一定就高</a:t>
            </a:r>
            <a:r>
              <a:rPr lang="de-AT" altLang="zh-CN" sz="2800" dirty="0">
                <a:ea typeface="黑体" panose="02010609060101010101" pitchFamily="49" charset="-122"/>
              </a:rPr>
              <a:t>. </a:t>
            </a:r>
            <a:endParaRPr lang="zh-CN" altLang="zh-CN" sz="2800" dirty="0">
              <a:ea typeface="黑体" panose="02010609060101010101" pitchFamily="49"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035053769"/>
              </p:ext>
            </p:extLst>
          </p:nvPr>
        </p:nvGraphicFramePr>
        <p:xfrm>
          <a:off x="3096836" y="2708920"/>
          <a:ext cx="2555284" cy="1008112"/>
        </p:xfrm>
        <a:graphic>
          <a:graphicData uri="http://schemas.openxmlformats.org/presentationml/2006/ole">
            <mc:AlternateContent xmlns:mc="http://schemas.openxmlformats.org/markup-compatibility/2006">
              <mc:Choice xmlns:v="urn:schemas-microsoft-com:vml" Requires="v">
                <p:oleObj spid="_x0000_s2095" name="公式" r:id="rId3" imgW="1155700" imgH="457200" progId="Equation.3">
                  <p:embed/>
                </p:oleObj>
              </mc:Choice>
              <mc:Fallback>
                <p:oleObj name="公式" r:id="rId3" imgW="11557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836" y="2708920"/>
                        <a:ext cx="2555284" cy="1008112"/>
                      </a:xfrm>
                      <a:prstGeom prst="rect">
                        <a:avLst/>
                      </a:prstGeom>
                      <a:noFill/>
                    </p:spPr>
                  </p:pic>
                </p:oleObj>
              </mc:Fallback>
            </mc:AlternateContent>
          </a:graphicData>
        </a:graphic>
      </p:graphicFrame>
    </p:spTree>
    <p:extLst>
      <p:ext uri="{BB962C8B-B14F-4D97-AF65-F5344CB8AC3E}">
        <p14:creationId xmlns:p14="http://schemas.microsoft.com/office/powerpoint/2010/main" val="29695475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4000" b="1" dirty="0" smtClean="0">
                <a:latin typeface="+mn-lt"/>
                <a:ea typeface="黑体" panose="02010609060101010101" pitchFamily="49" charset="-122"/>
              </a:rPr>
              <a:t>缺失标记对</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检测功效的</a:t>
            </a:r>
            <a:r>
              <a:rPr lang="zh-CN" altLang="zh-CN" sz="4000" b="1" dirty="0" smtClean="0">
                <a:latin typeface="+mn-lt"/>
                <a:ea typeface="黑体" panose="02010609060101010101" pitchFamily="49" charset="-122"/>
              </a:rPr>
              <a:t>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29600" cy="5472608"/>
          </a:xfrm>
        </p:spPr>
        <p:txBody>
          <a:bodyPr>
            <a:normAutofit lnSpcReduction="10000"/>
          </a:bodyPr>
          <a:lstStyle/>
          <a:p>
            <a:r>
              <a:rPr lang="zh-CN" altLang="zh-CN" sz="2800" dirty="0" smtClean="0">
                <a:ea typeface="黑体" panose="02010609060101010101" pitchFamily="49" charset="-122"/>
              </a:rPr>
              <a:t>利用</a:t>
            </a:r>
            <a:r>
              <a:rPr lang="zh-CN" altLang="zh-CN" sz="2800" dirty="0">
                <a:ea typeface="黑体" panose="02010609060101010101" pitchFamily="49" charset="-122"/>
              </a:rPr>
              <a:t>水稻</a:t>
            </a:r>
            <a:r>
              <a:rPr lang="en-US" altLang="zh-CN" sz="2800" dirty="0">
                <a:ea typeface="黑体" panose="02010609060101010101" pitchFamily="49" charset="-122"/>
              </a:rPr>
              <a:t>F</a:t>
            </a:r>
            <a:r>
              <a:rPr lang="en-US" altLang="zh-CN" sz="2800" baseline="-25000" dirty="0">
                <a:ea typeface="黑体" panose="02010609060101010101" pitchFamily="49" charset="-122"/>
              </a:rPr>
              <a:t>2</a:t>
            </a:r>
            <a:r>
              <a:rPr lang="zh-CN" altLang="zh-CN" sz="2800" dirty="0">
                <a:ea typeface="黑体" panose="02010609060101010101" pitchFamily="49" charset="-122"/>
              </a:rPr>
              <a:t>群体构建的连锁图谱</a:t>
            </a:r>
            <a:r>
              <a:rPr lang="en-US" altLang="zh-CN" sz="2800" dirty="0">
                <a:ea typeface="黑体" panose="02010609060101010101" pitchFamily="49" charset="-122"/>
              </a:rPr>
              <a:t>, </a:t>
            </a:r>
            <a:r>
              <a:rPr lang="zh-CN" altLang="zh-CN" sz="2800" dirty="0">
                <a:ea typeface="黑体" panose="02010609060101010101" pitchFamily="49" charset="-122"/>
              </a:rPr>
              <a:t>以及表</a:t>
            </a:r>
            <a:r>
              <a:rPr lang="en-US" altLang="zh-CN" sz="2800" dirty="0">
                <a:ea typeface="黑体" panose="02010609060101010101" pitchFamily="49" charset="-122"/>
              </a:rPr>
              <a:t>7.4.3</a:t>
            </a:r>
            <a:r>
              <a:rPr lang="zh-CN" altLang="zh-CN" sz="2800" dirty="0">
                <a:ea typeface="黑体" panose="02010609060101010101" pitchFamily="49" charset="-122"/>
              </a:rPr>
              <a:t>列出的</a:t>
            </a:r>
            <a:r>
              <a:rPr lang="en-US" altLang="zh-CN" sz="2800" dirty="0">
                <a:ea typeface="黑体" panose="02010609060101010101" pitchFamily="49" charset="-122"/>
              </a:rPr>
              <a:t>QTL</a:t>
            </a:r>
            <a:r>
              <a:rPr lang="zh-CN" altLang="zh-CN" sz="2800" dirty="0">
                <a:ea typeface="黑体" panose="02010609060101010101" pitchFamily="49" charset="-122"/>
              </a:rPr>
              <a:t>建立遗传模型</a:t>
            </a:r>
            <a:r>
              <a:rPr lang="en-US" altLang="zh-CN" sz="2800" dirty="0">
                <a:ea typeface="黑体" panose="02010609060101010101" pitchFamily="49" charset="-122"/>
              </a:rPr>
              <a:t>, </a:t>
            </a:r>
            <a:r>
              <a:rPr lang="zh-CN" altLang="zh-CN" sz="2800" dirty="0">
                <a:ea typeface="黑体" panose="02010609060101010101" pitchFamily="49" charset="-122"/>
              </a:rPr>
              <a:t>模拟无缺失标记的不同大小</a:t>
            </a:r>
            <a:r>
              <a:rPr lang="en-US" altLang="zh-CN" sz="2800" dirty="0">
                <a:ea typeface="黑体" panose="02010609060101010101" pitchFamily="49" charset="-122"/>
              </a:rPr>
              <a:t>F</a:t>
            </a:r>
            <a:r>
              <a:rPr lang="en-US" altLang="zh-CN" sz="2800" baseline="-25000" dirty="0">
                <a:ea typeface="黑体" panose="02010609060101010101" pitchFamily="49" charset="-122"/>
              </a:rPr>
              <a:t>2</a:t>
            </a:r>
            <a:r>
              <a:rPr lang="zh-CN" altLang="zh-CN" sz="2800" dirty="0">
                <a:ea typeface="黑体" panose="02010609060101010101" pitchFamily="49" charset="-122"/>
              </a:rPr>
              <a:t>群体</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当</a:t>
            </a:r>
            <a:r>
              <a:rPr lang="zh-CN" altLang="zh-CN" sz="2800" dirty="0">
                <a:ea typeface="黑体" panose="02010609060101010101" pitchFamily="49" charset="-122"/>
              </a:rPr>
              <a:t>模拟群体大小从</a:t>
            </a:r>
            <a:r>
              <a:rPr lang="en-US" altLang="zh-CN" sz="2800" dirty="0">
                <a:ea typeface="黑体" panose="02010609060101010101" pitchFamily="49" charset="-122"/>
              </a:rPr>
              <a:t>180 (</a:t>
            </a:r>
            <a:r>
              <a:rPr lang="zh-CN" altLang="zh-CN" sz="2800" dirty="0">
                <a:ea typeface="黑体" panose="02010609060101010101" pitchFamily="49" charset="-122"/>
              </a:rPr>
              <a:t>与真实群体一致</a:t>
            </a:r>
            <a:r>
              <a:rPr lang="en-US" altLang="zh-CN" sz="2800" dirty="0">
                <a:ea typeface="黑体" panose="02010609060101010101" pitchFamily="49" charset="-122"/>
              </a:rPr>
              <a:t>) </a:t>
            </a:r>
            <a:r>
              <a:rPr lang="zh-CN" altLang="zh-CN" sz="2800" dirty="0">
                <a:ea typeface="黑体" panose="02010609060101010101" pitchFamily="49" charset="-122"/>
              </a:rPr>
              <a:t>开始</a:t>
            </a:r>
            <a:r>
              <a:rPr lang="en-US" altLang="zh-CN" sz="2800" dirty="0">
                <a:ea typeface="黑体" panose="02010609060101010101" pitchFamily="49" charset="-122"/>
              </a:rPr>
              <a:t>, </a:t>
            </a:r>
            <a:r>
              <a:rPr lang="zh-CN" altLang="zh-CN" sz="2800" dirty="0">
                <a:ea typeface="黑体" panose="02010609060101010101" pitchFamily="49" charset="-122"/>
              </a:rPr>
              <a:t>然后逐渐减少</a:t>
            </a:r>
            <a:r>
              <a:rPr lang="en-US" altLang="zh-CN" sz="2800" dirty="0">
                <a:ea typeface="黑体" panose="02010609060101010101" pitchFamily="49" charset="-122"/>
              </a:rPr>
              <a:t>5%, 10%, 15%, 20%, 25%</a:t>
            </a:r>
            <a:r>
              <a:rPr lang="zh-CN" altLang="zh-CN" sz="2800" dirty="0">
                <a:ea typeface="黑体" panose="02010609060101010101" pitchFamily="49" charset="-122"/>
              </a:rPr>
              <a:t>和</a:t>
            </a:r>
            <a:r>
              <a:rPr lang="en-US" altLang="zh-CN" sz="2800" dirty="0">
                <a:ea typeface="黑体" panose="02010609060101010101" pitchFamily="49" charset="-122"/>
              </a:rPr>
              <a:t>30%</a:t>
            </a:r>
            <a:r>
              <a:rPr lang="zh-CN" altLang="zh-CN" sz="2800" dirty="0">
                <a:ea typeface="黑体" panose="02010609060101010101" pitchFamily="49" charset="-122"/>
              </a:rPr>
              <a:t>的情况下</a:t>
            </a:r>
            <a:r>
              <a:rPr lang="en-US" altLang="zh-CN" sz="2800" dirty="0">
                <a:ea typeface="黑体" panose="02010609060101010101" pitchFamily="49" charset="-122"/>
              </a:rPr>
              <a:t>, </a:t>
            </a:r>
            <a:r>
              <a:rPr lang="zh-CN" altLang="zh-CN" sz="2800" dirty="0">
                <a:ea typeface="黑体" panose="02010609060101010101" pitchFamily="49" charset="-122"/>
              </a:rPr>
              <a:t>除</a:t>
            </a:r>
            <a:r>
              <a:rPr lang="en-US" altLang="zh-CN" sz="2800" dirty="0">
                <a:ea typeface="黑体" panose="02010609060101010101" pitchFamily="49" charset="-122"/>
              </a:rPr>
              <a:t>PVE</a:t>
            </a:r>
            <a:r>
              <a:rPr lang="zh-CN" altLang="zh-CN" sz="2800" dirty="0">
                <a:ea typeface="黑体" panose="02010609060101010101" pitchFamily="49" charset="-122"/>
              </a:rPr>
              <a:t>最高的</a:t>
            </a:r>
            <a:r>
              <a:rPr lang="en-US" altLang="zh-CN" sz="2800" i="1" dirty="0">
                <a:ea typeface="黑体" panose="02010609060101010101" pitchFamily="49" charset="-122"/>
              </a:rPr>
              <a:t>qPH1-2</a:t>
            </a:r>
            <a:r>
              <a:rPr lang="zh-CN" altLang="zh-CN" sz="2800" dirty="0">
                <a:ea typeface="黑体" panose="02010609060101010101" pitchFamily="49" charset="-122"/>
              </a:rPr>
              <a:t>外</a:t>
            </a:r>
            <a:r>
              <a:rPr lang="en-US" altLang="zh-CN" sz="2800" dirty="0">
                <a:ea typeface="黑体" panose="02010609060101010101" pitchFamily="49" charset="-122"/>
              </a:rPr>
              <a:t>, </a:t>
            </a:r>
            <a:r>
              <a:rPr lang="zh-CN" altLang="zh-CN" sz="2800" dirty="0">
                <a:ea typeface="黑体" panose="02010609060101010101" pitchFamily="49" charset="-122"/>
              </a:rPr>
              <a:t>所有</a:t>
            </a:r>
            <a:r>
              <a:rPr lang="en-US" altLang="zh-CN" sz="2800" dirty="0">
                <a:ea typeface="黑体" panose="02010609060101010101" pitchFamily="49" charset="-122"/>
              </a:rPr>
              <a:t>QTL</a:t>
            </a:r>
            <a:r>
              <a:rPr lang="zh-CN" altLang="zh-CN" sz="2800" dirty="0">
                <a:ea typeface="黑体" panose="02010609060101010101" pitchFamily="49" charset="-122"/>
              </a:rPr>
              <a:t>的检测功效逐步降低</a:t>
            </a:r>
            <a:r>
              <a:rPr lang="en-US" altLang="zh-CN" sz="2800" dirty="0">
                <a:ea typeface="黑体" panose="02010609060101010101" pitchFamily="49" charset="-122"/>
              </a:rPr>
              <a:t>, </a:t>
            </a:r>
            <a:r>
              <a:rPr lang="zh-CN" altLang="zh-CN" sz="2800" dirty="0">
                <a:ea typeface="黑体" panose="02010609060101010101" pitchFamily="49" charset="-122"/>
              </a:rPr>
              <a:t>假阳性</a:t>
            </a:r>
            <a:r>
              <a:rPr lang="en-US" altLang="zh-CN" sz="2800" dirty="0">
                <a:ea typeface="黑体" panose="02010609060101010101" pitchFamily="49" charset="-122"/>
              </a:rPr>
              <a:t>QTL</a:t>
            </a:r>
            <a:r>
              <a:rPr lang="zh-CN" altLang="zh-CN" sz="2800" dirty="0">
                <a:ea typeface="黑体" panose="02010609060101010101" pitchFamily="49" charset="-122"/>
              </a:rPr>
              <a:t>的比例呈逐渐上升的趋势</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当</a:t>
            </a:r>
            <a:r>
              <a:rPr lang="zh-CN" altLang="zh-CN" sz="2800" dirty="0">
                <a:ea typeface="黑体" panose="02010609060101010101" pitchFamily="49" charset="-122"/>
              </a:rPr>
              <a:t>模拟群体大小从</a:t>
            </a:r>
            <a:r>
              <a:rPr lang="en-US" altLang="zh-CN" sz="2800" dirty="0">
                <a:ea typeface="黑体" panose="02010609060101010101" pitchFamily="49" charset="-122"/>
              </a:rPr>
              <a:t>500</a:t>
            </a:r>
            <a:r>
              <a:rPr lang="zh-CN" altLang="zh-CN" sz="2800" dirty="0">
                <a:ea typeface="黑体" panose="02010609060101010101" pitchFamily="49" charset="-122"/>
              </a:rPr>
              <a:t>开始</a:t>
            </a:r>
            <a:r>
              <a:rPr lang="en-US" altLang="zh-CN" sz="2800" dirty="0">
                <a:ea typeface="黑体" panose="02010609060101010101" pitchFamily="49" charset="-122"/>
              </a:rPr>
              <a:t>, </a:t>
            </a:r>
            <a:r>
              <a:rPr lang="zh-CN" altLang="zh-CN" sz="2800" dirty="0">
                <a:ea typeface="黑体" panose="02010609060101010101" pitchFamily="49" charset="-122"/>
              </a:rPr>
              <a:t>然后逐渐减少</a:t>
            </a:r>
            <a:r>
              <a:rPr lang="en-US" altLang="zh-CN" sz="2800" dirty="0">
                <a:ea typeface="黑体" panose="02010609060101010101" pitchFamily="49" charset="-122"/>
              </a:rPr>
              <a:t>5%, 10%, 15%, 20%, 25%</a:t>
            </a:r>
            <a:r>
              <a:rPr lang="zh-CN" altLang="zh-CN" sz="2800" dirty="0">
                <a:ea typeface="黑体" panose="02010609060101010101" pitchFamily="49" charset="-122"/>
              </a:rPr>
              <a:t>和</a:t>
            </a:r>
            <a:r>
              <a:rPr lang="en-US" altLang="zh-CN" sz="2800" dirty="0">
                <a:ea typeface="黑体" panose="02010609060101010101" pitchFamily="49" charset="-122"/>
              </a:rPr>
              <a:t>30%</a:t>
            </a:r>
            <a:r>
              <a:rPr lang="zh-CN" altLang="zh-CN" sz="2800" dirty="0">
                <a:ea typeface="黑体" panose="02010609060101010101" pitchFamily="49" charset="-122"/>
              </a:rPr>
              <a:t>的情况下</a:t>
            </a:r>
            <a:r>
              <a:rPr lang="en-US" altLang="zh-CN" sz="2800" dirty="0">
                <a:ea typeface="黑体" panose="02010609060101010101" pitchFamily="49" charset="-122"/>
              </a:rPr>
              <a:t>, </a:t>
            </a:r>
            <a:r>
              <a:rPr lang="zh-CN" altLang="zh-CN" sz="2800" dirty="0">
                <a:ea typeface="黑体" panose="02010609060101010101" pitchFamily="49" charset="-122"/>
              </a:rPr>
              <a:t>效应较大的</a:t>
            </a:r>
            <a:r>
              <a:rPr lang="en-US" altLang="zh-CN" sz="2800" dirty="0">
                <a:ea typeface="黑体" panose="02010609060101010101" pitchFamily="49" charset="-122"/>
              </a:rPr>
              <a:t>QTL</a:t>
            </a:r>
            <a:r>
              <a:rPr lang="zh-CN" altLang="zh-CN" sz="2800" dirty="0">
                <a:ea typeface="黑体" panose="02010609060101010101" pitchFamily="49" charset="-122"/>
              </a:rPr>
              <a:t>的检测功效变化不明显</a:t>
            </a:r>
            <a:r>
              <a:rPr lang="en-US" altLang="zh-CN" sz="2800" dirty="0">
                <a:ea typeface="黑体" panose="02010609060101010101" pitchFamily="49" charset="-122"/>
              </a:rPr>
              <a:t>, </a:t>
            </a:r>
            <a:r>
              <a:rPr lang="zh-CN" altLang="zh-CN" sz="2800" dirty="0">
                <a:ea typeface="黑体" panose="02010609060101010101" pitchFamily="49" charset="-122"/>
              </a:rPr>
              <a:t>效应较小</a:t>
            </a:r>
            <a:r>
              <a:rPr lang="en-US" altLang="zh-CN" sz="2800" dirty="0">
                <a:ea typeface="黑体" panose="02010609060101010101" pitchFamily="49" charset="-122"/>
              </a:rPr>
              <a:t>QTL</a:t>
            </a:r>
            <a:r>
              <a:rPr lang="zh-CN" altLang="zh-CN" sz="2800" dirty="0">
                <a:ea typeface="黑体" panose="02010609060101010101" pitchFamily="49" charset="-122"/>
              </a:rPr>
              <a:t>的检测功效有明显的降低</a:t>
            </a:r>
            <a:r>
              <a:rPr lang="en-US" altLang="zh-CN" sz="2800" dirty="0">
                <a:ea typeface="黑体" panose="02010609060101010101" pitchFamily="49" charset="-122"/>
              </a:rPr>
              <a:t>. </a:t>
            </a:r>
            <a:r>
              <a:rPr lang="zh-CN" altLang="zh-CN" sz="2800" dirty="0">
                <a:ea typeface="黑体" panose="02010609060101010101" pitchFamily="49" charset="-122"/>
              </a:rPr>
              <a:t>与模拟群体大小从</a:t>
            </a:r>
            <a:r>
              <a:rPr lang="en-US" altLang="zh-CN" sz="2800" dirty="0">
                <a:ea typeface="黑体" panose="02010609060101010101" pitchFamily="49" charset="-122"/>
              </a:rPr>
              <a:t>180</a:t>
            </a:r>
            <a:r>
              <a:rPr lang="zh-CN" altLang="zh-CN" sz="2800" dirty="0">
                <a:ea typeface="黑体" panose="02010609060101010101" pitchFamily="49" charset="-122"/>
              </a:rPr>
              <a:t>开始的情况类似</a:t>
            </a:r>
            <a:r>
              <a:rPr lang="en-US" altLang="zh-CN" sz="2800" dirty="0">
                <a:ea typeface="黑体" panose="02010609060101010101" pitchFamily="49" charset="-122"/>
              </a:rPr>
              <a:t>, </a:t>
            </a:r>
            <a:r>
              <a:rPr lang="zh-CN" altLang="zh-CN" sz="2800" dirty="0">
                <a:ea typeface="黑体" panose="02010609060101010101" pitchFamily="49" charset="-122"/>
              </a:rPr>
              <a:t>假阳性</a:t>
            </a:r>
            <a:r>
              <a:rPr lang="en-US" altLang="zh-CN" sz="2800" dirty="0">
                <a:ea typeface="黑体" panose="02010609060101010101" pitchFamily="49" charset="-122"/>
              </a:rPr>
              <a:t>QTL</a:t>
            </a:r>
            <a:r>
              <a:rPr lang="zh-CN" altLang="zh-CN" sz="2800" dirty="0">
                <a:ea typeface="黑体" panose="02010609060101010101" pitchFamily="49" charset="-122"/>
              </a:rPr>
              <a:t>的比例呈逐渐上升的趋势</a:t>
            </a:r>
            <a:r>
              <a:rPr lang="en-US" altLang="zh-CN" sz="2800" dirty="0">
                <a:ea typeface="黑体" panose="02010609060101010101" pitchFamily="49" charset="-122"/>
              </a:rPr>
              <a:t>.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群体大小对效应较小的</a:t>
            </a:r>
            <a:r>
              <a:rPr lang="en-US" altLang="zh-CN" sz="2800" dirty="0">
                <a:ea typeface="黑体" panose="02010609060101010101" pitchFamily="49" charset="-122"/>
              </a:rPr>
              <a:t>QTL</a:t>
            </a:r>
            <a:r>
              <a:rPr lang="zh-CN" altLang="zh-CN" sz="2800" dirty="0">
                <a:ea typeface="黑体" panose="02010609060101010101" pitchFamily="49" charset="-122"/>
              </a:rPr>
              <a:t>的影响较大</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42945306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Autofit/>
          </a:bodyPr>
          <a:lstStyle/>
          <a:p>
            <a:r>
              <a:rPr lang="zh-CN" altLang="zh-CN" sz="4000" b="1" dirty="0" smtClean="0">
                <a:latin typeface="+mn-lt"/>
                <a:ea typeface="黑体" panose="02010609060101010101" pitchFamily="49" charset="-122"/>
              </a:rPr>
              <a:t>缺失标记对</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检测功效的</a:t>
            </a:r>
            <a:r>
              <a:rPr lang="zh-CN" altLang="zh-CN" sz="4000" b="1" dirty="0" smtClean="0">
                <a:latin typeface="+mn-lt"/>
                <a:ea typeface="黑体" panose="02010609060101010101" pitchFamily="49" charset="-122"/>
              </a:rPr>
              <a:t>影响</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24744"/>
            <a:ext cx="8291264" cy="5400600"/>
          </a:xfrm>
        </p:spPr>
        <p:txBody>
          <a:bodyPr>
            <a:noAutofit/>
          </a:bodyPr>
          <a:lstStyle/>
          <a:p>
            <a:r>
              <a:rPr lang="zh-CN" altLang="zh-CN" sz="2400" dirty="0" smtClean="0">
                <a:ea typeface="黑体" panose="02010609060101010101" pitchFamily="49" charset="-122"/>
              </a:rPr>
              <a:t>比较</a:t>
            </a:r>
            <a:r>
              <a:rPr lang="zh-CN" altLang="zh-CN" sz="2400" dirty="0">
                <a:ea typeface="黑体" panose="02010609060101010101" pitchFamily="49" charset="-122"/>
              </a:rPr>
              <a:t>图</a:t>
            </a:r>
            <a:r>
              <a:rPr lang="en-US" altLang="zh-CN" sz="2400" dirty="0">
                <a:ea typeface="黑体" panose="02010609060101010101" pitchFamily="49" charset="-122"/>
              </a:rPr>
              <a:t>7.4.1</a:t>
            </a:r>
            <a:r>
              <a:rPr lang="zh-CN" altLang="zh-CN" sz="2400" dirty="0">
                <a:ea typeface="黑体" panose="02010609060101010101" pitchFamily="49" charset="-122"/>
              </a:rPr>
              <a:t>和图</a:t>
            </a:r>
            <a:r>
              <a:rPr lang="en-US" altLang="zh-CN" sz="2400" dirty="0">
                <a:ea typeface="黑体" panose="02010609060101010101" pitchFamily="49" charset="-122"/>
              </a:rPr>
              <a:t>7.4.2</a:t>
            </a:r>
            <a:r>
              <a:rPr lang="zh-CN" altLang="zh-CN" sz="2400" dirty="0">
                <a:ea typeface="黑体" panose="02010609060101010101" pitchFamily="49" charset="-122"/>
              </a:rPr>
              <a:t>的检测功效和假阳性发现率可以发现</a:t>
            </a:r>
            <a:r>
              <a:rPr lang="en-US" altLang="zh-CN" sz="2400" dirty="0">
                <a:ea typeface="黑体" panose="02010609060101010101" pitchFamily="49" charset="-122"/>
              </a:rPr>
              <a:t>, </a:t>
            </a:r>
            <a:r>
              <a:rPr lang="zh-CN" altLang="zh-CN" sz="2400" dirty="0">
                <a:ea typeface="黑体" panose="02010609060101010101" pitchFamily="49" charset="-122"/>
              </a:rPr>
              <a:t>一定比例的标记缺失对</a:t>
            </a:r>
            <a:r>
              <a:rPr lang="en-US" altLang="zh-CN" sz="2400" dirty="0">
                <a:ea typeface="黑体" panose="02010609060101010101" pitchFamily="49" charset="-122"/>
              </a:rPr>
              <a:t>QTL</a:t>
            </a:r>
            <a:r>
              <a:rPr lang="zh-CN" altLang="zh-CN" sz="2400" dirty="0">
                <a:ea typeface="黑体" panose="02010609060101010101" pitchFamily="49" charset="-122"/>
              </a:rPr>
              <a:t>作图结果的影响相当于一定比例个体缺失对</a:t>
            </a:r>
            <a:r>
              <a:rPr lang="en-US" altLang="zh-CN" sz="2400" dirty="0">
                <a:ea typeface="黑体" panose="02010609060101010101" pitchFamily="49" charset="-122"/>
              </a:rPr>
              <a:t>QTL</a:t>
            </a:r>
            <a:r>
              <a:rPr lang="zh-CN" altLang="zh-CN" sz="2400" dirty="0">
                <a:ea typeface="黑体" panose="02010609060101010101" pitchFamily="49" charset="-122"/>
              </a:rPr>
              <a:t>作图的影响. </a:t>
            </a:r>
            <a:r>
              <a:rPr lang="zh-CN" altLang="zh-CN" sz="2600" b="1" dirty="0" smtClean="0">
                <a:solidFill>
                  <a:srgbClr val="00B0F0"/>
                </a:solidFill>
                <a:ea typeface="黑体" panose="02010609060101010101" pitchFamily="49" charset="-122"/>
              </a:rPr>
              <a:t>也就是说</a:t>
            </a:r>
            <a:r>
              <a:rPr lang="zh-CN" altLang="zh-CN" sz="2600" b="1" dirty="0">
                <a:solidFill>
                  <a:srgbClr val="00B0F0"/>
                </a:solidFill>
                <a:ea typeface="黑体" panose="02010609060101010101" pitchFamily="49" charset="-122"/>
              </a:rPr>
              <a:t>, 一个群体大小为</a:t>
            </a:r>
            <a:r>
              <a:rPr lang="en-US" altLang="zh-CN" sz="2600" b="1" i="1" dirty="0">
                <a:solidFill>
                  <a:srgbClr val="00B0F0"/>
                </a:solidFill>
                <a:ea typeface="黑体" panose="02010609060101010101" pitchFamily="49" charset="-122"/>
              </a:rPr>
              <a:t>n</a:t>
            </a:r>
            <a:r>
              <a:rPr lang="zh-CN" altLang="zh-CN" sz="2600" b="1" dirty="0">
                <a:solidFill>
                  <a:srgbClr val="00B0F0"/>
                </a:solidFill>
                <a:ea typeface="黑体" panose="02010609060101010101" pitchFamily="49" charset="-122"/>
              </a:rPr>
              <a:t>, 标记型缺失率为</a:t>
            </a:r>
            <a:r>
              <a:rPr lang="en-US" altLang="zh-CN" sz="2600" b="1" i="1" dirty="0">
                <a:solidFill>
                  <a:srgbClr val="00B0F0"/>
                </a:solidFill>
                <a:ea typeface="黑体" panose="02010609060101010101" pitchFamily="49" charset="-122"/>
              </a:rPr>
              <a:t>p</a:t>
            </a:r>
            <a:r>
              <a:rPr lang="zh-CN" altLang="zh-CN" sz="2600" b="1" dirty="0">
                <a:solidFill>
                  <a:srgbClr val="00B0F0"/>
                </a:solidFill>
                <a:ea typeface="黑体" panose="02010609060101010101" pitchFamily="49" charset="-122"/>
              </a:rPr>
              <a:t>的群体的作图功效, 与大小为</a:t>
            </a:r>
            <a:r>
              <a:rPr lang="en-US" altLang="zh-CN" sz="2600" b="1" i="1" dirty="0">
                <a:solidFill>
                  <a:srgbClr val="00B0F0"/>
                </a:solidFill>
                <a:ea typeface="黑体" panose="02010609060101010101" pitchFamily="49" charset="-122"/>
              </a:rPr>
              <a:t>n</a:t>
            </a:r>
            <a:r>
              <a:rPr lang="zh-CN" altLang="zh-CN" sz="2600" b="1" dirty="0">
                <a:solidFill>
                  <a:srgbClr val="00B0F0"/>
                </a:solidFill>
                <a:ea typeface="黑体" panose="02010609060101010101" pitchFamily="49" charset="-122"/>
              </a:rPr>
              <a:t>(1-</a:t>
            </a:r>
            <a:r>
              <a:rPr lang="en-US" altLang="zh-CN" sz="2600" b="1" i="1" dirty="0">
                <a:solidFill>
                  <a:srgbClr val="00B0F0"/>
                </a:solidFill>
                <a:ea typeface="黑体" panose="02010609060101010101" pitchFamily="49" charset="-122"/>
              </a:rPr>
              <a:t>p</a:t>
            </a:r>
            <a:r>
              <a:rPr lang="zh-CN" altLang="zh-CN" sz="2600" b="1" dirty="0">
                <a:solidFill>
                  <a:srgbClr val="00B0F0"/>
                </a:solidFill>
                <a:ea typeface="黑体" panose="02010609060101010101" pitchFamily="49" charset="-122"/>
              </a:rPr>
              <a:t>)</a:t>
            </a:r>
            <a:r>
              <a:rPr lang="en-US" altLang="zh-CN" sz="2600" b="1" dirty="0">
                <a:solidFill>
                  <a:srgbClr val="00B0F0"/>
                </a:solidFill>
                <a:ea typeface="黑体" panose="02010609060101010101" pitchFamily="49" charset="-122"/>
              </a:rPr>
              <a:t>, </a:t>
            </a:r>
            <a:r>
              <a:rPr lang="zh-CN" altLang="zh-CN" sz="2600" b="1" dirty="0">
                <a:solidFill>
                  <a:srgbClr val="00B0F0"/>
                </a:solidFill>
                <a:ea typeface="黑体" panose="02010609060101010101" pitchFamily="49" charset="-122"/>
              </a:rPr>
              <a:t>无标记型缺失群体的作图功效大致相同</a:t>
            </a:r>
            <a:r>
              <a:rPr lang="en-US" altLang="zh-CN" sz="2600" b="1" dirty="0">
                <a:solidFill>
                  <a:srgbClr val="00B0F0"/>
                </a:solidFill>
                <a:ea typeface="黑体" panose="02010609060101010101" pitchFamily="49" charset="-122"/>
              </a:rPr>
              <a:t>. </a:t>
            </a:r>
            <a:endParaRPr lang="en-US" altLang="zh-CN" sz="2600" b="1" dirty="0" smtClean="0">
              <a:solidFill>
                <a:srgbClr val="00B0F0"/>
              </a:solidFill>
              <a:ea typeface="黑体" panose="02010609060101010101" pitchFamily="49" charset="-122"/>
            </a:endParaRPr>
          </a:p>
          <a:p>
            <a:r>
              <a:rPr lang="zh-CN" altLang="zh-CN" sz="2400" dirty="0" smtClean="0">
                <a:ea typeface="黑体" panose="02010609060101010101" pitchFamily="49" charset="-122"/>
              </a:rPr>
              <a:t>因此</a:t>
            </a:r>
            <a:r>
              <a:rPr lang="en-US" altLang="zh-CN" sz="2400" dirty="0">
                <a:ea typeface="黑体" panose="02010609060101010101" pitchFamily="49" charset="-122"/>
              </a:rPr>
              <a:t>, </a:t>
            </a:r>
            <a:r>
              <a:rPr lang="zh-CN" altLang="zh-CN" sz="2400" dirty="0">
                <a:ea typeface="黑体" panose="02010609060101010101" pitchFamily="49" charset="-122"/>
              </a:rPr>
              <a:t>尽管大多数</a:t>
            </a:r>
            <a:r>
              <a:rPr lang="en-US" altLang="zh-CN" sz="2400" dirty="0">
                <a:ea typeface="黑体" panose="02010609060101010101" pitchFamily="49" charset="-122"/>
              </a:rPr>
              <a:t>QTL</a:t>
            </a:r>
            <a:r>
              <a:rPr lang="zh-CN" altLang="zh-CN" sz="2400" dirty="0">
                <a:ea typeface="黑体" panose="02010609060101010101" pitchFamily="49" charset="-122"/>
              </a:rPr>
              <a:t>作图方法和软件可以处理带有缺失标记的数据</a:t>
            </a:r>
            <a:r>
              <a:rPr lang="en-US" altLang="zh-CN" sz="2400" dirty="0">
                <a:ea typeface="黑体" panose="02010609060101010101" pitchFamily="49" charset="-122"/>
              </a:rPr>
              <a:t>, </a:t>
            </a:r>
            <a:r>
              <a:rPr lang="zh-CN" altLang="zh-CN" sz="2400" dirty="0">
                <a:ea typeface="黑体" panose="02010609060101010101" pitchFamily="49" charset="-122"/>
              </a:rPr>
              <a:t>在遗传群体的基因型鉴定的过程中</a:t>
            </a:r>
            <a:r>
              <a:rPr lang="en-US" altLang="zh-CN" sz="2400" dirty="0">
                <a:ea typeface="黑体" panose="02010609060101010101" pitchFamily="49" charset="-122"/>
              </a:rPr>
              <a:t>, </a:t>
            </a:r>
            <a:r>
              <a:rPr lang="zh-CN" altLang="zh-CN" sz="2400" dirty="0">
                <a:ea typeface="黑体" panose="02010609060101010101" pitchFamily="49" charset="-122"/>
              </a:rPr>
              <a:t>还是要尽可能避免缺失数据的发生</a:t>
            </a:r>
            <a:r>
              <a:rPr lang="en-US" altLang="zh-CN" sz="2400" dirty="0">
                <a:ea typeface="黑体" panose="02010609060101010101" pitchFamily="49" charset="-122"/>
              </a:rPr>
              <a:t>, </a:t>
            </a:r>
            <a:r>
              <a:rPr lang="zh-CN" altLang="zh-CN" sz="2400" dirty="0">
                <a:ea typeface="黑体" panose="02010609060101010101" pitchFamily="49" charset="-122"/>
              </a:rPr>
              <a:t>从而得到更好的遗传研究结果</a:t>
            </a:r>
            <a:r>
              <a:rPr lang="en-US" altLang="zh-CN" sz="2400" dirty="0">
                <a:ea typeface="黑体" panose="02010609060101010101" pitchFamily="49" charset="-122"/>
              </a:rPr>
              <a:t>. </a:t>
            </a:r>
            <a:r>
              <a:rPr lang="zh-CN" altLang="zh-CN" sz="2400" dirty="0">
                <a:ea typeface="黑体" panose="02010609060101010101" pitchFamily="49" charset="-122"/>
              </a:rPr>
              <a:t>缺失标记的填补只是一种技术手段</a:t>
            </a:r>
            <a:r>
              <a:rPr lang="en-US" altLang="zh-CN" sz="2400" dirty="0">
                <a:ea typeface="黑体" panose="02010609060101010101" pitchFamily="49" charset="-122"/>
              </a:rPr>
              <a:t>. </a:t>
            </a:r>
            <a:r>
              <a:rPr lang="zh-CN" altLang="zh-CN" sz="2400" dirty="0">
                <a:ea typeface="黑体" panose="02010609060101010101" pitchFamily="49" charset="-122"/>
              </a:rPr>
              <a:t>如果不利用其他额外信息</a:t>
            </a:r>
            <a:r>
              <a:rPr lang="en-US" altLang="zh-CN" sz="2400" dirty="0">
                <a:ea typeface="黑体" panose="02010609060101010101" pitchFamily="49" charset="-122"/>
              </a:rPr>
              <a:t>, </a:t>
            </a:r>
            <a:r>
              <a:rPr lang="zh-CN" altLang="zh-CN" sz="2400" dirty="0">
                <a:ea typeface="黑体" panose="02010609060101010101" pitchFamily="49" charset="-122"/>
              </a:rPr>
              <a:t>就填补本身来说</a:t>
            </a:r>
            <a:r>
              <a:rPr lang="en-US" altLang="zh-CN" sz="2400" dirty="0">
                <a:ea typeface="黑体" panose="02010609060101010101" pitchFamily="49" charset="-122"/>
              </a:rPr>
              <a:t>, </a:t>
            </a:r>
            <a:r>
              <a:rPr lang="zh-CN" altLang="zh-CN" sz="2400" dirty="0">
                <a:ea typeface="黑体" panose="02010609060101010101" pitchFamily="49" charset="-122"/>
              </a:rPr>
              <a:t>是不会增加</a:t>
            </a:r>
            <a:r>
              <a:rPr lang="en-US" altLang="zh-CN" sz="2400" dirty="0">
                <a:ea typeface="黑体" panose="02010609060101010101" pitchFamily="49" charset="-122"/>
              </a:rPr>
              <a:t>QTL</a:t>
            </a:r>
            <a:r>
              <a:rPr lang="zh-CN" altLang="zh-CN" sz="2400" dirty="0">
                <a:ea typeface="黑体" panose="02010609060101010101" pitchFamily="49" charset="-122"/>
              </a:rPr>
              <a:t>检测功效的</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r>
              <a:rPr lang="zh-CN" altLang="zh-CN" sz="2400" dirty="0" smtClean="0">
                <a:ea typeface="黑体" panose="02010609060101010101" pitchFamily="49" charset="-122"/>
              </a:rPr>
              <a:t>当然</a:t>
            </a:r>
            <a:r>
              <a:rPr lang="en-US" altLang="zh-CN" sz="2400" dirty="0">
                <a:ea typeface="黑体" panose="02010609060101010101" pitchFamily="49" charset="-122"/>
              </a:rPr>
              <a:t>, </a:t>
            </a:r>
            <a:r>
              <a:rPr lang="zh-CN" altLang="zh-CN" sz="2400" dirty="0">
                <a:ea typeface="黑体" panose="02010609060101010101" pitchFamily="49" charset="-122"/>
              </a:rPr>
              <a:t>如果采用对缺失的标记型重新进行基因型分析的方式进行填补</a:t>
            </a:r>
            <a:r>
              <a:rPr lang="en-US" altLang="zh-CN" sz="2400" dirty="0">
                <a:ea typeface="黑体" panose="02010609060101010101" pitchFamily="49" charset="-122"/>
              </a:rPr>
              <a:t>, </a:t>
            </a:r>
            <a:r>
              <a:rPr lang="zh-CN" altLang="zh-CN" sz="2400" dirty="0">
                <a:ea typeface="黑体" panose="02010609060101010101" pitchFamily="49" charset="-122"/>
              </a:rPr>
              <a:t>这时相当于利用额外信息对缺失标记进行填补</a:t>
            </a:r>
            <a:r>
              <a:rPr lang="en-US" altLang="zh-CN" sz="2400" dirty="0">
                <a:ea typeface="黑体" panose="02010609060101010101" pitchFamily="49" charset="-122"/>
              </a:rPr>
              <a:t>, </a:t>
            </a:r>
            <a:r>
              <a:rPr lang="zh-CN" altLang="zh-CN" sz="2400" dirty="0">
                <a:ea typeface="黑体" panose="02010609060101010101" pitchFamily="49" charset="-122"/>
              </a:rPr>
              <a:t>其结果是降低标记数据的缺失率</a:t>
            </a:r>
            <a:r>
              <a:rPr lang="en-US" altLang="zh-CN" sz="2400" dirty="0">
                <a:ea typeface="黑体" panose="02010609060101010101" pitchFamily="49" charset="-122"/>
              </a:rPr>
              <a:t>. </a:t>
            </a:r>
            <a:r>
              <a:rPr lang="zh-CN" altLang="zh-CN" sz="2400" dirty="0">
                <a:ea typeface="黑体" panose="02010609060101010101" pitchFamily="49" charset="-122"/>
              </a:rPr>
              <a:t>采用这种方式填补缺失标记</a:t>
            </a:r>
            <a:r>
              <a:rPr lang="en-US" altLang="zh-CN" sz="2400" dirty="0">
                <a:ea typeface="黑体" panose="02010609060101010101" pitchFamily="49" charset="-122"/>
              </a:rPr>
              <a:t>, </a:t>
            </a:r>
            <a:r>
              <a:rPr lang="zh-CN" altLang="zh-CN" sz="2400" dirty="0">
                <a:ea typeface="黑体" panose="02010609060101010101" pitchFamily="49" charset="-122"/>
              </a:rPr>
              <a:t>可以增加</a:t>
            </a:r>
            <a:r>
              <a:rPr lang="en-US" altLang="zh-CN" sz="2400" dirty="0">
                <a:ea typeface="黑体" panose="02010609060101010101" pitchFamily="49" charset="-122"/>
              </a:rPr>
              <a:t>QTL</a:t>
            </a:r>
            <a:r>
              <a:rPr lang="zh-CN" altLang="zh-CN" sz="2400" dirty="0">
                <a:ea typeface="黑体" panose="02010609060101010101" pitchFamily="49" charset="-122"/>
              </a:rPr>
              <a:t>的检测功效</a:t>
            </a:r>
            <a:r>
              <a:rPr lang="en-US" altLang="zh-CN" sz="2400" dirty="0">
                <a:ea typeface="黑体" panose="02010609060101010101" pitchFamily="49" charset="-122"/>
              </a:rPr>
              <a:t>, </a:t>
            </a:r>
            <a:r>
              <a:rPr lang="zh-CN" altLang="zh-CN" sz="2400" dirty="0">
                <a:ea typeface="黑体" panose="02010609060101010101" pitchFamily="49" charset="-122"/>
              </a:rPr>
              <a:t>提高遗传分析的准确性</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1519028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a typeface="黑体" panose="02010609060101010101" pitchFamily="49" charset="-122"/>
              </a:rPr>
              <a:t>§7.5 </a:t>
            </a:r>
            <a:r>
              <a:rPr lang="zh-CN" altLang="en-US" b="1" dirty="0">
                <a:ea typeface="黑体" panose="02010609060101010101" pitchFamily="49" charset="-122"/>
              </a:rPr>
              <a:t>奇异分离对遗传研究的影响</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7.5.1 </a:t>
            </a:r>
            <a:r>
              <a:rPr lang="zh-CN" altLang="en-US" dirty="0">
                <a:ea typeface="黑体" panose="02010609060101010101" pitchFamily="49" charset="-122"/>
              </a:rPr>
              <a:t>一个水稻</a:t>
            </a:r>
            <a:r>
              <a:rPr lang="en-US" altLang="zh-CN" dirty="0">
                <a:ea typeface="黑体" panose="02010609060101010101" pitchFamily="49" charset="-122"/>
              </a:rPr>
              <a:t>F2</a:t>
            </a:r>
            <a:r>
              <a:rPr lang="zh-CN" altLang="en-US" dirty="0">
                <a:ea typeface="黑体" panose="02010609060101010101" pitchFamily="49" charset="-122"/>
              </a:rPr>
              <a:t>群体中的奇异分离</a:t>
            </a:r>
            <a:r>
              <a:rPr lang="zh-CN" altLang="en-US" dirty="0" smtClean="0">
                <a:ea typeface="黑体" panose="02010609060101010101" pitchFamily="49" charset="-122"/>
              </a:rPr>
              <a:t>标记</a:t>
            </a:r>
            <a:endParaRPr lang="en-US" altLang="zh-CN" dirty="0">
              <a:ea typeface="黑体" panose="02010609060101010101" pitchFamily="49" charset="-122"/>
            </a:endParaRPr>
          </a:p>
          <a:p>
            <a:r>
              <a:rPr lang="en-US" altLang="zh-CN" dirty="0">
                <a:ea typeface="黑体" panose="02010609060101010101" pitchFamily="49" charset="-122"/>
              </a:rPr>
              <a:t>§7.5.2 </a:t>
            </a:r>
            <a:r>
              <a:rPr lang="zh-CN" altLang="en-US" dirty="0">
                <a:ea typeface="黑体" panose="02010609060101010101" pitchFamily="49" charset="-122"/>
              </a:rPr>
              <a:t>奇异分离在三种基因型群体中对</a:t>
            </a:r>
            <a:r>
              <a:rPr lang="en-US" altLang="zh-CN" dirty="0">
                <a:ea typeface="黑体" panose="02010609060101010101" pitchFamily="49" charset="-122"/>
              </a:rPr>
              <a:t>QTL</a:t>
            </a:r>
            <a:r>
              <a:rPr lang="zh-CN" altLang="en-US" dirty="0">
                <a:ea typeface="黑体" panose="02010609060101010101" pitchFamily="49" charset="-122"/>
              </a:rPr>
              <a:t>作图的</a:t>
            </a:r>
            <a:r>
              <a:rPr lang="zh-CN" altLang="en-US" dirty="0" smtClean="0">
                <a:ea typeface="黑体" panose="02010609060101010101" pitchFamily="49" charset="-122"/>
              </a:rPr>
              <a:t>影响</a:t>
            </a:r>
            <a:endParaRPr lang="en-US" altLang="zh-CN" dirty="0">
              <a:ea typeface="黑体" panose="02010609060101010101" pitchFamily="49" charset="-122"/>
            </a:endParaRPr>
          </a:p>
          <a:p>
            <a:r>
              <a:rPr lang="en-US" altLang="zh-CN" dirty="0">
                <a:ea typeface="黑体" panose="02010609060101010101" pitchFamily="49" charset="-122"/>
              </a:rPr>
              <a:t>§7.5.3 </a:t>
            </a:r>
            <a:r>
              <a:rPr lang="zh-CN" altLang="en-US" dirty="0">
                <a:ea typeface="黑体" panose="02010609060101010101" pitchFamily="49" charset="-122"/>
              </a:rPr>
              <a:t>奇异分离影响的</a:t>
            </a:r>
            <a:r>
              <a:rPr lang="zh-CN" altLang="en-US" dirty="0" smtClean="0">
                <a:ea typeface="黑体" panose="02010609060101010101" pitchFamily="49" charset="-122"/>
              </a:rPr>
              <a:t>距离</a:t>
            </a:r>
            <a:endParaRPr lang="en-US" altLang="zh-CN" dirty="0">
              <a:ea typeface="黑体" panose="02010609060101010101" pitchFamily="49" charset="-122"/>
            </a:endParaRPr>
          </a:p>
          <a:p>
            <a:r>
              <a:rPr lang="en-US" altLang="zh-CN" dirty="0">
                <a:ea typeface="黑体" panose="02010609060101010101" pitchFamily="49" charset="-122"/>
              </a:rPr>
              <a:t>§7.5.4 </a:t>
            </a:r>
            <a:r>
              <a:rPr lang="zh-CN" altLang="en-US" dirty="0">
                <a:ea typeface="黑体" panose="02010609060101010101" pitchFamily="49" charset="-122"/>
              </a:rPr>
              <a:t>奇异分离在两种基因型群体中对</a:t>
            </a:r>
            <a:r>
              <a:rPr lang="en-US" altLang="zh-CN" dirty="0">
                <a:ea typeface="黑体" panose="02010609060101010101" pitchFamily="49" charset="-122"/>
              </a:rPr>
              <a:t>QTL</a:t>
            </a:r>
            <a:r>
              <a:rPr lang="zh-CN" altLang="en-US" dirty="0">
                <a:ea typeface="黑体" panose="02010609060101010101" pitchFamily="49" charset="-122"/>
              </a:rPr>
              <a:t>作图的</a:t>
            </a:r>
            <a:r>
              <a:rPr lang="zh-CN" altLang="en-US" dirty="0" smtClean="0">
                <a:ea typeface="黑体" panose="02010609060101010101" pitchFamily="49" charset="-122"/>
              </a:rPr>
              <a:t>影响</a:t>
            </a:r>
            <a:endParaRPr lang="en-US" altLang="zh-CN" dirty="0">
              <a:ea typeface="黑体" panose="02010609060101010101" pitchFamily="49" charset="-122"/>
            </a:endParaRPr>
          </a:p>
        </p:txBody>
      </p:sp>
    </p:spTree>
    <p:extLst>
      <p:ext uri="{BB962C8B-B14F-4D97-AF65-F5344CB8AC3E}">
        <p14:creationId xmlns:p14="http://schemas.microsoft.com/office/powerpoint/2010/main" val="368799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b="1" dirty="0" smtClean="0">
                <a:ea typeface="黑体" panose="02010609060101010101" pitchFamily="49" charset="-122"/>
              </a:rPr>
              <a:t>奇异分离</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196752"/>
            <a:ext cx="8352928" cy="4968552"/>
          </a:xfrm>
        </p:spPr>
        <p:txBody>
          <a:bodyPr>
            <a:normAutofit fontScale="77500" lnSpcReduction="20000"/>
          </a:bodyPr>
          <a:lstStyle/>
          <a:p>
            <a:pPr>
              <a:lnSpc>
                <a:spcPct val="120000"/>
              </a:lnSpc>
            </a:pPr>
            <a:r>
              <a:rPr lang="zh-CN" altLang="zh-CN" dirty="0">
                <a:ea typeface="黑体" panose="02010609060101010101" pitchFamily="49" charset="-122"/>
              </a:rPr>
              <a:t>奇异分离几乎存在于所有的遗传研究群体中</a:t>
            </a:r>
            <a:r>
              <a:rPr lang="en-US" altLang="zh-CN" dirty="0">
                <a:ea typeface="黑体" panose="02010609060101010101" pitchFamily="49" charset="-122"/>
              </a:rPr>
              <a:t>, </a:t>
            </a:r>
            <a:r>
              <a:rPr lang="zh-CN" altLang="zh-CN" dirty="0">
                <a:ea typeface="黑体" panose="02010609060101010101" pitchFamily="49" charset="-122"/>
              </a:rPr>
              <a:t>是一个广泛研究的遗传学问题</a:t>
            </a:r>
            <a:r>
              <a:rPr lang="en-US" altLang="zh-CN" dirty="0">
                <a:ea typeface="黑体" panose="02010609060101010101" pitchFamily="49" charset="-122"/>
              </a:rPr>
              <a:t> (Hedrick and </a:t>
            </a:r>
            <a:r>
              <a:rPr lang="en-US" altLang="zh-CN" dirty="0" err="1">
                <a:ea typeface="黑体" panose="02010609060101010101" pitchFamily="49" charset="-122"/>
              </a:rPr>
              <a:t>Muona</a:t>
            </a:r>
            <a:r>
              <a:rPr lang="en-US" altLang="zh-CN" dirty="0">
                <a:ea typeface="黑体" panose="02010609060101010101" pitchFamily="49" charset="-122"/>
              </a:rPr>
              <a:t>, 1990; Lorieux et al., 1995; Hackett and </a:t>
            </a:r>
            <a:r>
              <a:rPr lang="en-US" altLang="zh-CN" dirty="0" err="1">
                <a:ea typeface="黑体" panose="02010609060101010101" pitchFamily="49" charset="-122"/>
              </a:rPr>
              <a:t>Broadfoot</a:t>
            </a:r>
            <a:r>
              <a:rPr lang="en-US" altLang="zh-CN" dirty="0">
                <a:ea typeface="黑体" panose="02010609060101010101" pitchFamily="49" charset="-122"/>
              </a:rPr>
              <a:t>, 2003; Luo et al., 2005; Zhu et al., 2007; Xu, 2008). </a:t>
            </a:r>
            <a:endParaRPr lang="en-US" altLang="zh-CN" dirty="0" smtClean="0">
              <a:ea typeface="黑体" panose="02010609060101010101" pitchFamily="49" charset="-122"/>
            </a:endParaRPr>
          </a:p>
          <a:p>
            <a:pPr>
              <a:lnSpc>
                <a:spcPct val="120000"/>
              </a:lnSpc>
            </a:pPr>
            <a:r>
              <a:rPr lang="zh-CN" altLang="zh-CN" dirty="0" smtClean="0">
                <a:ea typeface="黑体" panose="02010609060101010101" pitchFamily="49" charset="-122"/>
              </a:rPr>
              <a:t>在</a:t>
            </a:r>
            <a:r>
              <a:rPr lang="en-US" altLang="zh-CN" dirty="0">
                <a:ea typeface="黑体" panose="02010609060101010101" pitchFamily="49" charset="-122"/>
              </a:rPr>
              <a:t>§7.4</a:t>
            </a:r>
            <a:r>
              <a:rPr lang="zh-CN" altLang="zh-CN" dirty="0">
                <a:ea typeface="黑体" panose="02010609060101010101" pitchFamily="49" charset="-122"/>
              </a:rPr>
              <a:t>的水稻</a:t>
            </a:r>
            <a:r>
              <a:rPr lang="en-US" altLang="zh-CN" dirty="0">
                <a:ea typeface="黑体" panose="02010609060101010101" pitchFamily="49" charset="-122"/>
              </a:rPr>
              <a:t>F2</a:t>
            </a:r>
            <a:r>
              <a:rPr lang="zh-CN" altLang="zh-CN" dirty="0">
                <a:ea typeface="黑体" panose="02010609060101010101" pitchFamily="49" charset="-122"/>
              </a:rPr>
              <a:t>群体中</a:t>
            </a:r>
            <a:r>
              <a:rPr lang="en-US" altLang="zh-CN" dirty="0">
                <a:ea typeface="黑体" panose="02010609060101010101" pitchFamily="49" charset="-122"/>
              </a:rPr>
              <a:t>, </a:t>
            </a:r>
            <a:r>
              <a:rPr lang="zh-CN" altLang="zh-CN" dirty="0">
                <a:ea typeface="黑体" panose="02010609060101010101" pitchFamily="49" charset="-122"/>
              </a:rPr>
              <a:t>对每个标记做</a:t>
            </a:r>
            <a:r>
              <a:rPr lang="en-US" altLang="zh-CN" dirty="0">
                <a:ea typeface="黑体" panose="02010609060101010101" pitchFamily="49" charset="-122"/>
              </a:rPr>
              <a:t>1:2:1</a:t>
            </a:r>
            <a:r>
              <a:rPr lang="zh-CN" altLang="zh-CN" dirty="0">
                <a:ea typeface="黑体" panose="02010609060101010101" pitchFamily="49" charset="-122"/>
              </a:rPr>
              <a:t>的孟德尔分离比适合性检验</a:t>
            </a:r>
            <a:r>
              <a:rPr lang="en-US" altLang="zh-CN" dirty="0">
                <a:ea typeface="黑体" panose="02010609060101010101" pitchFamily="49" charset="-122"/>
              </a:rPr>
              <a:t>, </a:t>
            </a:r>
            <a:r>
              <a:rPr lang="zh-CN" altLang="zh-CN" dirty="0">
                <a:ea typeface="黑体" panose="02010609060101010101" pitchFamily="49" charset="-122"/>
              </a:rPr>
              <a:t>在</a:t>
            </a:r>
            <a:r>
              <a:rPr lang="en-US" altLang="zh-CN" dirty="0">
                <a:ea typeface="黑体" panose="02010609060101010101" pitchFamily="49" charset="-122"/>
              </a:rPr>
              <a:t>0.01</a:t>
            </a:r>
            <a:r>
              <a:rPr lang="zh-CN" altLang="zh-CN" dirty="0">
                <a:ea typeface="黑体" panose="02010609060101010101" pitchFamily="49" charset="-122"/>
              </a:rPr>
              <a:t>的显著性水平下</a:t>
            </a:r>
            <a:r>
              <a:rPr lang="en-US" altLang="zh-CN" dirty="0">
                <a:ea typeface="黑体" panose="02010609060101010101" pitchFamily="49" charset="-122"/>
              </a:rPr>
              <a:t>, </a:t>
            </a:r>
            <a:r>
              <a:rPr lang="zh-CN" altLang="zh-CN" dirty="0">
                <a:ea typeface="黑体" panose="02010609060101010101" pitchFamily="49" charset="-122"/>
              </a:rPr>
              <a:t>存在</a:t>
            </a:r>
            <a:r>
              <a:rPr lang="en-US" altLang="zh-CN" dirty="0">
                <a:ea typeface="黑体" panose="02010609060101010101" pitchFamily="49" charset="-122"/>
              </a:rPr>
              <a:t>9</a:t>
            </a:r>
            <a:r>
              <a:rPr lang="zh-CN" altLang="zh-CN" dirty="0">
                <a:ea typeface="黑体" panose="02010609060101010101" pitchFamily="49" charset="-122"/>
              </a:rPr>
              <a:t>个显著偏离孟德尔分离比的标记</a:t>
            </a:r>
            <a:r>
              <a:rPr lang="en-US" altLang="zh-CN" dirty="0">
                <a:ea typeface="黑体" panose="02010609060101010101" pitchFamily="49" charset="-122"/>
              </a:rPr>
              <a:t> (</a:t>
            </a:r>
            <a:r>
              <a:rPr lang="zh-CN" altLang="zh-CN" dirty="0">
                <a:ea typeface="黑体" panose="02010609060101010101" pitchFamily="49" charset="-122"/>
              </a:rPr>
              <a:t>表</a:t>
            </a:r>
            <a:r>
              <a:rPr lang="en-US" altLang="zh-CN" dirty="0">
                <a:ea typeface="黑体" panose="02010609060101010101" pitchFamily="49" charset="-122"/>
              </a:rPr>
              <a:t>7.5.1). </a:t>
            </a:r>
            <a:r>
              <a:rPr lang="zh-CN" altLang="zh-CN" dirty="0">
                <a:ea typeface="黑体" panose="02010609060101010101" pitchFamily="49" charset="-122"/>
              </a:rPr>
              <a:t>这些标记分布在水稻第</a:t>
            </a:r>
            <a:r>
              <a:rPr lang="en-US" altLang="zh-CN" dirty="0">
                <a:ea typeface="黑体" panose="02010609060101010101" pitchFamily="49" charset="-122"/>
              </a:rPr>
              <a:t>2, 3, 5, 8, 10, 11</a:t>
            </a:r>
            <a:r>
              <a:rPr lang="zh-CN" altLang="zh-CN" dirty="0">
                <a:ea typeface="黑体" panose="02010609060101010101" pitchFamily="49" charset="-122"/>
              </a:rPr>
              <a:t>和</a:t>
            </a:r>
            <a:r>
              <a:rPr lang="en-US" altLang="zh-CN" dirty="0">
                <a:ea typeface="黑体" panose="02010609060101010101" pitchFamily="49" charset="-122"/>
              </a:rPr>
              <a:t>12</a:t>
            </a:r>
            <a:r>
              <a:rPr lang="zh-CN" altLang="zh-CN" dirty="0">
                <a:ea typeface="黑体" panose="02010609060101010101" pitchFamily="49" charset="-122"/>
              </a:rPr>
              <a:t>染色体上</a:t>
            </a:r>
            <a:r>
              <a:rPr lang="en-US" altLang="zh-CN" dirty="0">
                <a:ea typeface="黑体" panose="02010609060101010101" pitchFamily="49" charset="-122"/>
              </a:rPr>
              <a:t> (Zhang et al., 2010). </a:t>
            </a:r>
            <a:r>
              <a:rPr lang="zh-CN" altLang="zh-CN" dirty="0">
                <a:ea typeface="黑体" panose="02010609060101010101" pitchFamily="49" charset="-122"/>
              </a:rPr>
              <a:t>显著性检验中</a:t>
            </a:r>
            <a:r>
              <a:rPr lang="en-US" altLang="zh-CN" dirty="0">
                <a:ea typeface="黑体" panose="02010609060101010101" pitchFamily="49" charset="-122"/>
              </a:rPr>
              <a:t>, -log</a:t>
            </a:r>
            <a:r>
              <a:rPr lang="en-US" altLang="zh-CN" baseline="-25000" dirty="0">
                <a:ea typeface="黑体" panose="02010609060101010101" pitchFamily="49" charset="-122"/>
              </a:rPr>
              <a:t>10</a:t>
            </a:r>
            <a:r>
              <a:rPr lang="en-US" altLang="zh-CN" dirty="0">
                <a:ea typeface="黑体" panose="02010609060101010101" pitchFamily="49" charset="-122"/>
              </a:rPr>
              <a:t>(</a:t>
            </a:r>
            <a:r>
              <a:rPr lang="en-US" altLang="zh-CN" i="1" dirty="0">
                <a:ea typeface="黑体" panose="02010609060101010101" pitchFamily="49" charset="-122"/>
              </a:rPr>
              <a:t>P</a:t>
            </a:r>
            <a:r>
              <a:rPr lang="en-US" altLang="zh-CN" dirty="0">
                <a:ea typeface="黑体" panose="02010609060101010101" pitchFamily="49" charset="-122"/>
              </a:rPr>
              <a:t>) (</a:t>
            </a:r>
            <a:r>
              <a:rPr lang="en-US" altLang="zh-CN" i="1" dirty="0">
                <a:ea typeface="黑体" panose="02010609060101010101" pitchFamily="49" charset="-122"/>
              </a:rPr>
              <a:t>P</a:t>
            </a:r>
            <a:r>
              <a:rPr lang="zh-CN" altLang="zh-CN" dirty="0">
                <a:ea typeface="黑体" panose="02010609060101010101" pitchFamily="49" charset="-122"/>
              </a:rPr>
              <a:t>为显著性水平概率</a:t>
            </a:r>
            <a:r>
              <a:rPr lang="en-US" altLang="zh-CN" dirty="0">
                <a:ea typeface="黑体" panose="02010609060101010101" pitchFamily="49" charset="-122"/>
              </a:rPr>
              <a:t>) </a:t>
            </a:r>
            <a:r>
              <a:rPr lang="zh-CN" altLang="zh-CN" dirty="0">
                <a:ea typeface="黑体" panose="02010609060101010101" pitchFamily="49" charset="-122"/>
              </a:rPr>
              <a:t>的最大值是</a:t>
            </a:r>
            <a:r>
              <a:rPr lang="en-US" altLang="zh-CN" dirty="0">
                <a:ea typeface="黑体" panose="02010609060101010101" pitchFamily="49" charset="-122"/>
              </a:rPr>
              <a:t>20.02, </a:t>
            </a:r>
            <a:r>
              <a:rPr lang="zh-CN" altLang="zh-CN" dirty="0">
                <a:ea typeface="黑体" panose="02010609060101010101" pitchFamily="49" charset="-122"/>
              </a:rPr>
              <a:t>对应于第</a:t>
            </a:r>
            <a:r>
              <a:rPr lang="en-US" altLang="zh-CN" dirty="0">
                <a:ea typeface="黑体" panose="02010609060101010101" pitchFamily="49" charset="-122"/>
              </a:rPr>
              <a:t>12</a:t>
            </a:r>
            <a:r>
              <a:rPr lang="zh-CN" altLang="zh-CN" dirty="0">
                <a:ea typeface="黑体" panose="02010609060101010101" pitchFamily="49" charset="-122"/>
              </a:rPr>
              <a:t>条染色体上的标记</a:t>
            </a:r>
            <a:r>
              <a:rPr lang="en-US" altLang="zh-CN" dirty="0">
                <a:ea typeface="黑体" panose="02010609060101010101" pitchFamily="49" charset="-122"/>
              </a:rPr>
              <a:t>RP129. RM304</a:t>
            </a:r>
            <a:r>
              <a:rPr lang="zh-CN" altLang="zh-CN" dirty="0">
                <a:ea typeface="黑体" panose="02010609060101010101" pitchFamily="49" charset="-122"/>
              </a:rPr>
              <a:t>和</a:t>
            </a:r>
            <a:r>
              <a:rPr lang="en-US" altLang="zh-CN" dirty="0">
                <a:ea typeface="黑体" panose="02010609060101010101" pitchFamily="49" charset="-122"/>
              </a:rPr>
              <a:t>RP129</a:t>
            </a:r>
            <a:r>
              <a:rPr lang="zh-CN" altLang="zh-CN" dirty="0">
                <a:ea typeface="黑体" panose="02010609060101010101" pitchFamily="49" charset="-122"/>
              </a:rPr>
              <a:t>周围的一些标记也是显著的</a:t>
            </a:r>
            <a:r>
              <a:rPr lang="en-US" altLang="zh-CN" dirty="0">
                <a:ea typeface="黑体" panose="02010609060101010101" pitchFamily="49" charset="-122"/>
              </a:rPr>
              <a:t>, </a:t>
            </a:r>
            <a:r>
              <a:rPr lang="zh-CN" altLang="zh-CN" dirty="0">
                <a:ea typeface="黑体" panose="02010609060101010101" pitchFamily="49" charset="-122"/>
              </a:rPr>
              <a:t>但这很可能是由连锁造成的</a:t>
            </a:r>
            <a:r>
              <a:rPr lang="en-US" altLang="zh-CN" dirty="0">
                <a:ea typeface="黑体" panose="02010609060101010101" pitchFamily="49" charset="-122"/>
              </a:rPr>
              <a:t>, </a:t>
            </a:r>
            <a:r>
              <a:rPr lang="zh-CN" altLang="zh-CN" dirty="0">
                <a:ea typeface="黑体" panose="02010609060101010101" pitchFamily="49" charset="-122"/>
              </a:rPr>
              <a:t>因此没有在表</a:t>
            </a:r>
            <a:r>
              <a:rPr lang="en-US" altLang="zh-CN" dirty="0">
                <a:ea typeface="黑体" panose="02010609060101010101" pitchFamily="49" charset="-122"/>
              </a:rPr>
              <a:t>7.5.1</a:t>
            </a:r>
            <a:r>
              <a:rPr lang="zh-CN" altLang="zh-CN" dirty="0">
                <a:ea typeface="黑体" panose="02010609060101010101" pitchFamily="49" charset="-122"/>
              </a:rPr>
              <a:t>中给出</a:t>
            </a:r>
            <a:r>
              <a:rPr lang="en-US" altLang="zh-CN" dirty="0">
                <a:ea typeface="黑体" panose="02010609060101010101" pitchFamily="49" charset="-122"/>
              </a:rPr>
              <a:t>. </a:t>
            </a:r>
            <a:endParaRPr lang="zh-CN" altLang="zh-CN" dirty="0">
              <a:ea typeface="黑体" panose="02010609060101010101" pitchFamily="49" charset="-122"/>
            </a:endParaRPr>
          </a:p>
        </p:txBody>
      </p:sp>
    </p:spTree>
    <p:extLst>
      <p:ext uri="{BB962C8B-B14F-4D97-AF65-F5344CB8AC3E}">
        <p14:creationId xmlns:p14="http://schemas.microsoft.com/office/powerpoint/2010/main" val="3799608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fontScale="90000"/>
          </a:bodyPr>
          <a:lstStyle/>
          <a:p>
            <a:r>
              <a:rPr lang="zh-CN" altLang="zh-CN" b="1" dirty="0">
                <a:latin typeface="+mn-lt"/>
                <a:ea typeface="黑体" panose="02010609060101010101" pitchFamily="49" charset="-122"/>
              </a:rPr>
              <a:t>一个水稻</a:t>
            </a:r>
            <a:r>
              <a:rPr lang="en-US" altLang="zh-CN" b="1" dirty="0">
                <a:latin typeface="+mn-lt"/>
                <a:ea typeface="黑体" panose="02010609060101010101" pitchFamily="49" charset="-122"/>
              </a:rPr>
              <a:t>F</a:t>
            </a:r>
            <a:r>
              <a:rPr lang="en-US" altLang="zh-CN" b="1" baseline="-25000" dirty="0">
                <a:latin typeface="+mn-lt"/>
                <a:ea typeface="黑体" panose="02010609060101010101" pitchFamily="49" charset="-122"/>
              </a:rPr>
              <a:t>2</a:t>
            </a:r>
            <a:r>
              <a:rPr lang="zh-CN" altLang="zh-CN" b="1" dirty="0">
                <a:latin typeface="+mn-lt"/>
                <a:ea typeface="黑体" panose="02010609060101010101" pitchFamily="49" charset="-122"/>
              </a:rPr>
              <a:t>群体中的奇异分离标记 </a:t>
            </a:r>
            <a:endParaRPr lang="zh-CN" altLang="en-US" b="1" dirty="0">
              <a:latin typeface="+mn-lt"/>
              <a:ea typeface="黑体" panose="02010609060101010101" pitchFamily="49"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2356191636"/>
              </p:ext>
            </p:extLst>
          </p:nvPr>
        </p:nvGraphicFramePr>
        <p:xfrm>
          <a:off x="35496" y="1096131"/>
          <a:ext cx="9043989" cy="5141180"/>
        </p:xfrm>
        <a:graphic>
          <a:graphicData uri="http://schemas.openxmlformats.org/drawingml/2006/table">
            <a:tbl>
              <a:tblPr firstRow="1" firstCol="1" bandRow="1">
                <a:tableStyleId>{5C22544A-7EE6-4342-B048-85BDC9FD1C3A}</a:tableStyleId>
              </a:tblPr>
              <a:tblGrid>
                <a:gridCol w="1430973"/>
                <a:gridCol w="1124585"/>
                <a:gridCol w="726123"/>
                <a:gridCol w="708660"/>
                <a:gridCol w="691198"/>
                <a:gridCol w="822960"/>
                <a:gridCol w="1308735"/>
                <a:gridCol w="743585"/>
                <a:gridCol w="743585"/>
                <a:gridCol w="743585"/>
              </a:tblGrid>
              <a:tr h="467380">
                <a:tc rowSpan="2">
                  <a:txBody>
                    <a:bodyPr/>
                    <a:lstStyle/>
                    <a:p>
                      <a:pPr algn="just">
                        <a:lnSpc>
                          <a:spcPct val="100000"/>
                        </a:lnSpc>
                        <a:spcAft>
                          <a:spcPts val="0"/>
                        </a:spcAft>
                      </a:pPr>
                      <a:r>
                        <a:rPr lang="zh-CN" sz="2400" kern="100" dirty="0">
                          <a:effectLst/>
                          <a:latin typeface="+mn-lt"/>
                          <a:ea typeface="黑体" panose="02010609060101010101" pitchFamily="49" charset="-122"/>
                        </a:rPr>
                        <a:t>标记名称</a:t>
                      </a:r>
                      <a:endParaRPr lang="zh-CN" sz="2400" kern="100" dirty="0">
                        <a:effectLst/>
                        <a:latin typeface="+mn-lt"/>
                        <a:ea typeface="黑体" panose="02010609060101010101" pitchFamily="49" charset="-122"/>
                        <a:cs typeface="Times New Roman"/>
                      </a:endParaRPr>
                    </a:p>
                  </a:txBody>
                  <a:tcPr marL="68580" marR="68580" marT="0" marB="0" anchor="ctr"/>
                </a:tc>
                <a:tc rowSpan="2">
                  <a:txBody>
                    <a:bodyPr/>
                    <a:lstStyle/>
                    <a:p>
                      <a:pPr algn="just">
                        <a:lnSpc>
                          <a:spcPct val="100000"/>
                        </a:lnSpc>
                        <a:spcAft>
                          <a:spcPts val="0"/>
                        </a:spcAft>
                      </a:pPr>
                      <a:r>
                        <a:rPr lang="zh-CN" sz="2400" kern="100">
                          <a:effectLst/>
                          <a:latin typeface="+mn-lt"/>
                          <a:ea typeface="黑体" panose="02010609060101010101" pitchFamily="49" charset="-122"/>
                        </a:rPr>
                        <a:t>染色体</a:t>
                      </a:r>
                      <a:endParaRPr lang="zh-CN" sz="2400" kern="100">
                        <a:effectLst/>
                        <a:latin typeface="+mn-lt"/>
                        <a:ea typeface="黑体" panose="02010609060101010101" pitchFamily="49" charset="-122"/>
                        <a:cs typeface="Times New Roman"/>
                      </a:endParaRPr>
                    </a:p>
                  </a:txBody>
                  <a:tcPr marL="68580" marR="68580" marT="0" marB="0" anchor="ctr"/>
                </a:tc>
                <a:tc gridSpan="3">
                  <a:txBody>
                    <a:bodyPr/>
                    <a:lstStyle/>
                    <a:p>
                      <a:pPr algn="just">
                        <a:lnSpc>
                          <a:spcPct val="100000"/>
                        </a:lnSpc>
                        <a:spcAft>
                          <a:spcPts val="0"/>
                        </a:spcAft>
                      </a:pPr>
                      <a:r>
                        <a:rPr lang="zh-CN" sz="2400" kern="100">
                          <a:effectLst/>
                          <a:latin typeface="+mn-lt"/>
                          <a:ea typeface="黑体" panose="02010609060101010101" pitchFamily="49" charset="-122"/>
                        </a:rPr>
                        <a:t>样本量</a:t>
                      </a:r>
                      <a:r>
                        <a:rPr lang="en-US" sz="2400" kern="100">
                          <a:effectLst/>
                          <a:latin typeface="+mn-lt"/>
                          <a:ea typeface="黑体" panose="02010609060101010101" pitchFamily="49" charset="-122"/>
                        </a:rPr>
                        <a:t> </a:t>
                      </a:r>
                      <a:endParaRPr lang="zh-CN" sz="2400" kern="100">
                        <a:effectLst/>
                        <a:latin typeface="+mn-lt"/>
                        <a:ea typeface="黑体" panose="02010609060101010101" pitchFamily="49"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rowSpan="2">
                  <a:txBody>
                    <a:bodyPr/>
                    <a:lstStyle/>
                    <a:p>
                      <a:pPr algn="just">
                        <a:lnSpc>
                          <a:spcPct val="100000"/>
                        </a:lnSpc>
                        <a:spcAft>
                          <a:spcPts val="0"/>
                        </a:spcAft>
                      </a:pPr>
                      <a:r>
                        <a:rPr lang="en-US" sz="2400" kern="100">
                          <a:effectLst/>
                          <a:latin typeface="+mn-lt"/>
                          <a:ea typeface="黑体" panose="02010609060101010101" pitchFamily="49" charset="-122"/>
                        </a:rPr>
                        <a:t>M:m</a:t>
                      </a:r>
                      <a:endParaRPr lang="zh-CN" sz="2400" kern="100">
                        <a:effectLst/>
                        <a:latin typeface="+mn-lt"/>
                        <a:ea typeface="黑体" panose="02010609060101010101" pitchFamily="49" charset="-122"/>
                        <a:cs typeface="Times New Roman"/>
                      </a:endParaRPr>
                    </a:p>
                  </a:txBody>
                  <a:tcPr marL="68580" marR="68580" marT="0" marB="0" anchor="ctr"/>
                </a:tc>
                <a:tc rowSpan="2">
                  <a:txBody>
                    <a:bodyPr/>
                    <a:lstStyle/>
                    <a:p>
                      <a:pPr algn="just">
                        <a:lnSpc>
                          <a:spcPct val="100000"/>
                        </a:lnSpc>
                        <a:spcAft>
                          <a:spcPts val="0"/>
                        </a:spcAft>
                      </a:pPr>
                      <a:r>
                        <a:rPr lang="en-US" sz="2400" kern="100">
                          <a:effectLst/>
                          <a:latin typeface="+mn-lt"/>
                          <a:ea typeface="黑体" panose="02010609060101010101" pitchFamily="49" charset="-122"/>
                        </a:rPr>
                        <a:t>-log</a:t>
                      </a:r>
                      <a:r>
                        <a:rPr lang="en-US" sz="2400" kern="100" baseline="-25000">
                          <a:effectLst/>
                          <a:latin typeface="+mn-lt"/>
                          <a:ea typeface="黑体" panose="02010609060101010101" pitchFamily="49" charset="-122"/>
                        </a:rPr>
                        <a:t>10</a:t>
                      </a:r>
                      <a:r>
                        <a:rPr lang="en-US" sz="2400" kern="100">
                          <a:effectLst/>
                          <a:latin typeface="+mn-lt"/>
                          <a:ea typeface="黑体" panose="02010609060101010101" pitchFamily="49" charset="-122"/>
                        </a:rPr>
                        <a:t>(P) </a:t>
                      </a:r>
                      <a:endParaRPr lang="zh-CN" sz="2400" kern="100">
                        <a:effectLst/>
                        <a:latin typeface="+mn-lt"/>
                        <a:ea typeface="黑体" panose="02010609060101010101" pitchFamily="49" charset="-122"/>
                        <a:cs typeface="Times New Roman"/>
                      </a:endParaRPr>
                    </a:p>
                  </a:txBody>
                  <a:tcPr marL="68580" marR="68580" marT="0" marB="0" anchor="ctr"/>
                </a:tc>
                <a:tc gridSpan="3">
                  <a:txBody>
                    <a:bodyPr/>
                    <a:lstStyle/>
                    <a:p>
                      <a:pPr algn="just">
                        <a:lnSpc>
                          <a:spcPct val="100000"/>
                        </a:lnSpc>
                        <a:spcAft>
                          <a:spcPts val="0"/>
                        </a:spcAft>
                      </a:pPr>
                      <a:r>
                        <a:rPr lang="zh-CN" sz="2400" kern="100" dirty="0">
                          <a:effectLst/>
                          <a:latin typeface="+mn-lt"/>
                          <a:ea typeface="黑体" panose="02010609060101010101" pitchFamily="49" charset="-122"/>
                        </a:rPr>
                        <a:t>适合度</a:t>
                      </a:r>
                      <a:endParaRPr lang="zh-CN" sz="2400" kern="100" dirty="0">
                        <a:effectLst/>
                        <a:latin typeface="+mn-lt"/>
                        <a:ea typeface="黑体" panose="02010609060101010101" pitchFamily="49" charset="-122"/>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r>
              <a:tr h="467380">
                <a:tc vMerge="1">
                  <a:txBody>
                    <a:bodyPr/>
                    <a:lstStyle/>
                    <a:p>
                      <a:endParaRPr lang="zh-CN" altLang="en-US"/>
                    </a:p>
                  </a:txBody>
                  <a:tcPr/>
                </a:tc>
                <a:tc vMerge="1">
                  <a:txBody>
                    <a:bodyPr/>
                    <a:lstStyle/>
                    <a:p>
                      <a:endParaRPr lang="zh-CN" altLang="en-US"/>
                    </a:p>
                  </a:txBody>
                  <a:tcPr/>
                </a:tc>
                <a:tc>
                  <a:txBody>
                    <a:bodyPr/>
                    <a:lstStyle/>
                    <a:p>
                      <a:pPr algn="just">
                        <a:lnSpc>
                          <a:spcPct val="100000"/>
                        </a:lnSpc>
                        <a:spcAft>
                          <a:spcPts val="0"/>
                        </a:spcAft>
                      </a:pPr>
                      <a:r>
                        <a:rPr lang="en-US" sz="2400" kern="100" dirty="0">
                          <a:effectLst/>
                          <a:latin typeface="+mn-lt"/>
                          <a:ea typeface="黑体" panose="02010609060101010101" pitchFamily="49" charset="-122"/>
                        </a:rPr>
                        <a:t>MM</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dirty="0">
                          <a:effectLst/>
                          <a:latin typeface="+mn-lt"/>
                          <a:ea typeface="黑体" panose="02010609060101010101" pitchFamily="49" charset="-122"/>
                        </a:rPr>
                        <a:t>Mm</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mm</a:t>
                      </a:r>
                      <a:endParaRPr lang="zh-CN" sz="2400" kern="100">
                        <a:effectLst/>
                        <a:latin typeface="+mn-lt"/>
                        <a:ea typeface="黑体" panose="02010609060101010101" pitchFamily="49" charset="-122"/>
                        <a:cs typeface="Times New Roman"/>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just">
                        <a:lnSpc>
                          <a:spcPct val="100000"/>
                        </a:lnSpc>
                        <a:spcAft>
                          <a:spcPts val="0"/>
                        </a:spcAft>
                      </a:pPr>
                      <a:r>
                        <a:rPr lang="en-US" sz="2400" kern="100">
                          <a:effectLst/>
                          <a:latin typeface="+mn-lt"/>
                          <a:ea typeface="黑体" panose="02010609060101010101" pitchFamily="49" charset="-122"/>
                        </a:rPr>
                        <a:t>MM</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Mm</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dirty="0">
                          <a:effectLst/>
                          <a:latin typeface="+mn-lt"/>
                          <a:ea typeface="黑体" panose="02010609060101010101" pitchFamily="49" charset="-122"/>
                        </a:rPr>
                        <a:t>mm</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RP178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72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33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2.03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13.83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0.23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0.38</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RM143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85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64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1.98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11.14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0.38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0.32</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RM159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32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33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79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0.51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15.84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0.41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0.21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1.00</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RM44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64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83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1.66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4.54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0.65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0.34</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RM304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75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78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1.78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6.69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0.52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0.33</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RM147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39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78</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0.57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16.80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0.50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0.17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1.00</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RM552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57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110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1.65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6.60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0.96</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0.23</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RP129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92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87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3.04</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20.02</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1.00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0.47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0.01</a:t>
                      </a:r>
                      <a:endParaRPr lang="zh-CN" sz="2400" kern="100" dirty="0">
                        <a:effectLst/>
                        <a:latin typeface="+mn-lt"/>
                        <a:ea typeface="黑体" panose="02010609060101010101" pitchFamily="49" charset="-122"/>
                        <a:cs typeface="Times New Roman"/>
                      </a:endParaRPr>
                    </a:p>
                  </a:txBody>
                  <a:tcPr marL="68580" marR="68580" marT="0" marB="0" anchor="ctr"/>
                </a:tc>
              </a:tr>
              <a:tr h="467380">
                <a:tc>
                  <a:txBody>
                    <a:bodyPr/>
                    <a:lstStyle/>
                    <a:p>
                      <a:pPr algn="l">
                        <a:lnSpc>
                          <a:spcPct val="100000"/>
                        </a:lnSpc>
                        <a:spcAft>
                          <a:spcPts val="0"/>
                        </a:spcAft>
                      </a:pPr>
                      <a:r>
                        <a:rPr lang="en-US" sz="2400" kern="100">
                          <a:effectLst/>
                          <a:latin typeface="+mn-lt"/>
                          <a:ea typeface="黑体" panose="02010609060101010101" pitchFamily="49" charset="-122"/>
                        </a:rPr>
                        <a:t>RM491</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dirty="0">
                          <a:effectLst/>
                          <a:latin typeface="+mn-lt"/>
                          <a:ea typeface="黑体" panose="02010609060101010101" pitchFamily="49" charset="-122"/>
                        </a:rPr>
                        <a:t>12</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27</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28</a:t>
                      </a:r>
                      <a:endParaRPr lang="zh-CN" sz="2400" kern="100" dirty="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60</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0.55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just">
                        <a:lnSpc>
                          <a:spcPct val="100000"/>
                        </a:lnSpc>
                        <a:spcAft>
                          <a:spcPts val="0"/>
                        </a:spcAft>
                      </a:pPr>
                      <a:r>
                        <a:rPr lang="en-US" sz="2400" kern="100">
                          <a:effectLst/>
                          <a:latin typeface="+mn-lt"/>
                          <a:ea typeface="黑体" panose="02010609060101010101" pitchFamily="49" charset="-122"/>
                        </a:rPr>
                        <a:t>10.69</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0.45</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a:effectLst/>
                          <a:latin typeface="+mn-lt"/>
                          <a:ea typeface="黑体" panose="02010609060101010101" pitchFamily="49" charset="-122"/>
                        </a:rPr>
                        <a:t>0.23</a:t>
                      </a:r>
                      <a:endParaRPr lang="zh-CN" sz="2400" kern="100">
                        <a:effectLst/>
                        <a:latin typeface="+mn-lt"/>
                        <a:ea typeface="黑体" panose="02010609060101010101" pitchFamily="49" charset="-122"/>
                        <a:cs typeface="Times New Roman"/>
                      </a:endParaRPr>
                    </a:p>
                  </a:txBody>
                  <a:tcPr marL="68580" marR="68580" marT="0" marB="0" anchor="ctr"/>
                </a:tc>
                <a:tc>
                  <a:txBody>
                    <a:bodyPr/>
                    <a:lstStyle/>
                    <a:p>
                      <a:pPr algn="l">
                        <a:lnSpc>
                          <a:spcPct val="100000"/>
                        </a:lnSpc>
                        <a:spcAft>
                          <a:spcPts val="0"/>
                        </a:spcAft>
                      </a:pPr>
                      <a:r>
                        <a:rPr lang="en-US" sz="2400" kern="100" dirty="0">
                          <a:effectLst/>
                          <a:latin typeface="+mn-lt"/>
                          <a:ea typeface="黑体" panose="02010609060101010101" pitchFamily="49" charset="-122"/>
                        </a:rPr>
                        <a:t>1.00</a:t>
                      </a:r>
                      <a:endParaRPr lang="zh-CN" sz="2400" kern="100" dirty="0">
                        <a:effectLst/>
                        <a:latin typeface="+mn-lt"/>
                        <a:ea typeface="黑体" panose="02010609060101010101" pitchFamily="49" charset="-122"/>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271736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b="1" dirty="0" smtClean="0">
                <a:latin typeface="+mn-lt"/>
                <a:ea typeface="黑体" panose="02010609060101010101" pitchFamily="49" charset="-122"/>
              </a:rPr>
              <a:t>适合度及其估计</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57200" y="980728"/>
            <a:ext cx="8229600" cy="5112568"/>
          </a:xfrm>
        </p:spPr>
        <p:txBody>
          <a:bodyPr>
            <a:noAutofit/>
          </a:bodyPr>
          <a:lstStyle/>
          <a:p>
            <a:r>
              <a:rPr lang="zh-CN" altLang="zh-CN" sz="2400" dirty="0">
                <a:ea typeface="黑体" panose="02010609060101010101" pitchFamily="49" charset="-122"/>
              </a:rPr>
              <a:t>适合度是群体遗传学中研究选择效应的重要</a:t>
            </a:r>
            <a:r>
              <a:rPr lang="zh-CN" altLang="zh-CN" sz="2400" dirty="0" smtClean="0">
                <a:ea typeface="黑体" panose="02010609060101010101" pitchFamily="49" charset="-122"/>
              </a:rPr>
              <a:t>参数</a:t>
            </a:r>
            <a:r>
              <a:rPr lang="en-US" altLang="zh-CN" sz="2400" dirty="0" smtClean="0">
                <a:ea typeface="黑体" panose="02010609060101010101" pitchFamily="49" charset="-122"/>
              </a:rPr>
              <a:t>. </a:t>
            </a:r>
            <a:r>
              <a:rPr lang="zh-CN" altLang="zh-CN" sz="2400" dirty="0">
                <a:ea typeface="黑体" panose="02010609060101010101" pitchFamily="49" charset="-122"/>
              </a:rPr>
              <a:t>适合度是指某基因型繁殖后代的相对能力</a:t>
            </a:r>
            <a:r>
              <a:rPr lang="en-US" altLang="zh-CN" sz="2400" dirty="0">
                <a:ea typeface="黑体" panose="02010609060101010101" pitchFamily="49" charset="-122"/>
              </a:rPr>
              <a:t>, </a:t>
            </a:r>
            <a:r>
              <a:rPr lang="zh-CN" altLang="zh-CN" sz="2400" dirty="0">
                <a:ea typeface="黑体" panose="02010609060101010101" pitchFamily="49" charset="-122"/>
              </a:rPr>
              <a:t>取值在</a:t>
            </a:r>
            <a:r>
              <a:rPr lang="en-US" altLang="zh-CN" sz="2400" dirty="0">
                <a:ea typeface="黑体" panose="02010609060101010101" pitchFamily="49" charset="-122"/>
              </a:rPr>
              <a:t>0</a:t>
            </a:r>
            <a:r>
              <a:rPr lang="zh-CN" altLang="zh-CN" sz="2400" dirty="0">
                <a:ea typeface="黑体" panose="02010609060101010101" pitchFamily="49" charset="-122"/>
              </a:rPr>
              <a:t>和</a:t>
            </a:r>
            <a:r>
              <a:rPr lang="en-US" altLang="zh-CN" sz="2400" dirty="0">
                <a:ea typeface="黑体" panose="02010609060101010101" pitchFamily="49" charset="-122"/>
              </a:rPr>
              <a:t>1</a:t>
            </a:r>
            <a:r>
              <a:rPr lang="zh-CN" altLang="zh-CN" sz="2400" dirty="0">
                <a:ea typeface="黑体" panose="02010609060101010101" pitchFamily="49" charset="-122"/>
              </a:rPr>
              <a:t>之间</a:t>
            </a:r>
            <a:r>
              <a:rPr lang="en-US" altLang="zh-CN" sz="2400" dirty="0">
                <a:ea typeface="黑体" panose="02010609060101010101" pitchFamily="49" charset="-122"/>
              </a:rPr>
              <a:t>. </a:t>
            </a:r>
            <a:r>
              <a:rPr lang="zh-CN" altLang="zh-CN" sz="2400" dirty="0">
                <a:ea typeface="黑体" panose="02010609060101010101" pitchFamily="49" charset="-122"/>
              </a:rPr>
              <a:t>假定两种基因型</a:t>
            </a:r>
            <a:r>
              <a:rPr lang="en-US" altLang="zh-CN" sz="2400" dirty="0">
                <a:ea typeface="黑体" panose="02010609060101010101" pitchFamily="49" charset="-122"/>
              </a:rPr>
              <a:t>AA</a:t>
            </a:r>
            <a:r>
              <a:rPr lang="zh-CN" altLang="zh-CN" sz="2400" dirty="0">
                <a:ea typeface="黑体" panose="02010609060101010101" pitchFamily="49" charset="-122"/>
              </a:rPr>
              <a:t>和</a:t>
            </a:r>
            <a:r>
              <a:rPr lang="en-US" altLang="zh-CN" sz="2400" dirty="0">
                <a:ea typeface="黑体" panose="02010609060101010101" pitchFamily="49" charset="-122"/>
              </a:rPr>
              <a:t>aa</a:t>
            </a:r>
            <a:r>
              <a:rPr lang="zh-CN" altLang="zh-CN" sz="2400" dirty="0">
                <a:ea typeface="黑体" panose="02010609060101010101" pitchFamily="49" charset="-122"/>
              </a:rPr>
              <a:t>的个体各有</a:t>
            </a:r>
            <a:r>
              <a:rPr lang="en-US" altLang="zh-CN" sz="2400" dirty="0">
                <a:ea typeface="黑体" panose="02010609060101010101" pitchFamily="49" charset="-122"/>
              </a:rPr>
              <a:t>100</a:t>
            </a:r>
            <a:r>
              <a:rPr lang="zh-CN" altLang="zh-CN" sz="2400" dirty="0">
                <a:ea typeface="黑体" panose="02010609060101010101" pitchFamily="49" charset="-122"/>
              </a:rPr>
              <a:t>个</a:t>
            </a:r>
            <a:r>
              <a:rPr lang="en-US" altLang="zh-CN" sz="2400" dirty="0">
                <a:ea typeface="黑体" panose="02010609060101010101" pitchFamily="49" charset="-122"/>
              </a:rPr>
              <a:t>, </a:t>
            </a:r>
            <a:r>
              <a:rPr lang="zh-CN" altLang="zh-CN" sz="2400" dirty="0">
                <a:ea typeface="黑体" panose="02010609060101010101" pitchFamily="49" charset="-122"/>
              </a:rPr>
              <a:t>有</a:t>
            </a:r>
            <a:r>
              <a:rPr lang="en-US" altLang="zh-CN" sz="2400" dirty="0">
                <a:ea typeface="黑体" panose="02010609060101010101" pitchFamily="49" charset="-122"/>
              </a:rPr>
              <a:t>10</a:t>
            </a:r>
            <a:r>
              <a:rPr lang="zh-CN" altLang="zh-CN" sz="2400" dirty="0">
                <a:ea typeface="黑体" panose="02010609060101010101" pitchFamily="49" charset="-122"/>
              </a:rPr>
              <a:t>个基因型</a:t>
            </a:r>
            <a:r>
              <a:rPr lang="en-US" altLang="zh-CN" sz="2400" dirty="0">
                <a:ea typeface="黑体" panose="02010609060101010101" pitchFamily="49" charset="-122"/>
              </a:rPr>
              <a:t>AA</a:t>
            </a:r>
            <a:r>
              <a:rPr lang="zh-CN" altLang="zh-CN" sz="2400" dirty="0">
                <a:ea typeface="黑体" panose="02010609060101010101" pitchFamily="49" charset="-122"/>
              </a:rPr>
              <a:t>的个体和</a:t>
            </a:r>
            <a:r>
              <a:rPr lang="en-US" altLang="zh-CN" sz="2400" dirty="0">
                <a:ea typeface="黑体" panose="02010609060101010101" pitchFamily="49" charset="-122"/>
              </a:rPr>
              <a:t>9</a:t>
            </a:r>
            <a:r>
              <a:rPr lang="zh-CN" altLang="zh-CN" sz="2400" dirty="0">
                <a:ea typeface="黑体" panose="02010609060101010101" pitchFamily="49" charset="-122"/>
              </a:rPr>
              <a:t>个</a:t>
            </a:r>
            <a:r>
              <a:rPr lang="en-US" altLang="zh-CN" sz="2400" dirty="0">
                <a:ea typeface="黑体" panose="02010609060101010101" pitchFamily="49" charset="-122"/>
              </a:rPr>
              <a:t>aa</a:t>
            </a:r>
            <a:r>
              <a:rPr lang="zh-CN" altLang="zh-CN" sz="2400" dirty="0">
                <a:ea typeface="黑体" panose="02010609060101010101" pitchFamily="49" charset="-122"/>
              </a:rPr>
              <a:t>基因型的个体成活下来</a:t>
            </a:r>
            <a:r>
              <a:rPr lang="en-US" altLang="zh-CN" sz="2400" dirty="0">
                <a:ea typeface="黑体" panose="02010609060101010101" pitchFamily="49" charset="-122"/>
              </a:rPr>
              <a:t>. </a:t>
            </a:r>
            <a:r>
              <a:rPr lang="zh-CN" altLang="zh-CN" sz="2400" dirty="0">
                <a:ea typeface="黑体" panose="02010609060101010101" pitchFamily="49" charset="-122"/>
              </a:rPr>
              <a:t>那么</a:t>
            </a:r>
            <a:r>
              <a:rPr lang="en-US" altLang="zh-CN" sz="2400" dirty="0">
                <a:ea typeface="黑体" panose="02010609060101010101" pitchFamily="49" charset="-122"/>
              </a:rPr>
              <a:t>, aa</a:t>
            </a:r>
            <a:r>
              <a:rPr lang="zh-CN" altLang="zh-CN" sz="2400" dirty="0">
                <a:ea typeface="黑体" panose="02010609060101010101" pitchFamily="49" charset="-122"/>
              </a:rPr>
              <a:t>的繁殖成活率是</a:t>
            </a:r>
            <a:r>
              <a:rPr lang="en-US" altLang="zh-CN" sz="2400" dirty="0">
                <a:ea typeface="黑体" panose="02010609060101010101" pitchFamily="49" charset="-122"/>
              </a:rPr>
              <a:t>AA</a:t>
            </a:r>
            <a:r>
              <a:rPr lang="zh-CN" altLang="zh-CN" sz="2400" dirty="0">
                <a:ea typeface="黑体" panose="02010609060101010101" pitchFamily="49" charset="-122"/>
              </a:rPr>
              <a:t>的</a:t>
            </a:r>
            <a:r>
              <a:rPr lang="en-US" altLang="zh-CN" sz="2400" dirty="0">
                <a:ea typeface="黑体" panose="02010609060101010101" pitchFamily="49" charset="-122"/>
              </a:rPr>
              <a:t>0.9</a:t>
            </a:r>
            <a:r>
              <a:rPr lang="zh-CN" altLang="zh-CN" sz="2400" dirty="0">
                <a:ea typeface="黑体" panose="02010609060101010101" pitchFamily="49" charset="-122"/>
              </a:rPr>
              <a:t>倍</a:t>
            </a:r>
            <a:r>
              <a:rPr lang="en-US" altLang="zh-CN" sz="2400" dirty="0">
                <a:ea typeface="黑体" panose="02010609060101010101" pitchFamily="49" charset="-122"/>
              </a:rPr>
              <a:t>. </a:t>
            </a:r>
            <a:r>
              <a:rPr lang="zh-CN" altLang="zh-CN" sz="2400" dirty="0">
                <a:ea typeface="黑体" panose="02010609060101010101" pitchFamily="49" charset="-122"/>
              </a:rPr>
              <a:t>这时</a:t>
            </a:r>
            <a:r>
              <a:rPr lang="en-US" altLang="zh-CN" sz="2400" dirty="0">
                <a:ea typeface="黑体" panose="02010609060101010101" pitchFamily="49" charset="-122"/>
              </a:rPr>
              <a:t>, </a:t>
            </a:r>
            <a:r>
              <a:rPr lang="zh-CN" altLang="zh-CN" sz="2400" dirty="0">
                <a:ea typeface="黑体" panose="02010609060101010101" pitchFamily="49" charset="-122"/>
              </a:rPr>
              <a:t>认为</a:t>
            </a:r>
            <a:r>
              <a:rPr lang="en-US" altLang="zh-CN" sz="2400" dirty="0">
                <a:ea typeface="黑体" panose="02010609060101010101" pitchFamily="49" charset="-122"/>
              </a:rPr>
              <a:t>AA</a:t>
            </a:r>
            <a:r>
              <a:rPr lang="zh-CN" altLang="zh-CN" sz="2400" dirty="0">
                <a:ea typeface="黑体" panose="02010609060101010101" pitchFamily="49" charset="-122"/>
              </a:rPr>
              <a:t>的适合度为</a:t>
            </a:r>
            <a:r>
              <a:rPr lang="en-US" altLang="zh-CN" sz="2400" dirty="0">
                <a:ea typeface="黑体" panose="02010609060101010101" pitchFamily="49" charset="-122"/>
              </a:rPr>
              <a:t>1, aa</a:t>
            </a:r>
            <a:r>
              <a:rPr lang="zh-CN" altLang="zh-CN" sz="2400" dirty="0">
                <a:ea typeface="黑体" panose="02010609060101010101" pitchFamily="49" charset="-122"/>
              </a:rPr>
              <a:t>的适合度为</a:t>
            </a:r>
            <a:r>
              <a:rPr lang="en-US" altLang="zh-CN" sz="2400" dirty="0">
                <a:ea typeface="黑体" panose="02010609060101010101" pitchFamily="49" charset="-122"/>
              </a:rPr>
              <a:t>0.9. </a:t>
            </a:r>
            <a:endParaRPr lang="en-US" altLang="zh-CN" sz="2400" dirty="0" smtClean="0">
              <a:ea typeface="黑体" panose="02010609060101010101" pitchFamily="49" charset="-122"/>
            </a:endParaRPr>
          </a:p>
          <a:p>
            <a:r>
              <a:rPr lang="zh-CN" altLang="zh-CN" sz="2400" dirty="0" smtClean="0">
                <a:ea typeface="黑体" panose="02010609060101010101" pitchFamily="49" charset="-122"/>
              </a:rPr>
              <a:t>对于</a:t>
            </a:r>
            <a:r>
              <a:rPr lang="zh-CN" altLang="zh-CN" sz="2400" dirty="0">
                <a:ea typeface="黑体" panose="02010609060101010101" pitchFamily="49" charset="-122"/>
              </a:rPr>
              <a:t>一个</a:t>
            </a:r>
            <a:r>
              <a:rPr lang="en-US" altLang="zh-CN" sz="2400" dirty="0">
                <a:ea typeface="黑体" panose="02010609060101010101" pitchFamily="49" charset="-122"/>
              </a:rPr>
              <a:t>F</a:t>
            </a:r>
            <a:r>
              <a:rPr lang="en-US" altLang="zh-CN" sz="2400" baseline="-25000" dirty="0">
                <a:ea typeface="黑体" panose="02010609060101010101" pitchFamily="49" charset="-122"/>
              </a:rPr>
              <a:t>2</a:t>
            </a:r>
            <a:r>
              <a:rPr lang="zh-CN" altLang="zh-CN" sz="2400" dirty="0">
                <a:ea typeface="黑体" panose="02010609060101010101" pitchFamily="49" charset="-122"/>
              </a:rPr>
              <a:t>群体中的三种基因型</a:t>
            </a:r>
            <a:r>
              <a:rPr lang="en-US" altLang="zh-CN" sz="2400" dirty="0">
                <a:ea typeface="黑体" panose="02010609060101010101" pitchFamily="49" charset="-122"/>
              </a:rPr>
              <a:t>AA, Aa</a:t>
            </a:r>
            <a:r>
              <a:rPr lang="zh-CN" altLang="zh-CN" sz="2400" dirty="0">
                <a:ea typeface="黑体" panose="02010609060101010101" pitchFamily="49" charset="-122"/>
              </a:rPr>
              <a:t>和</a:t>
            </a:r>
            <a:r>
              <a:rPr lang="en-US" altLang="zh-CN" sz="2400" dirty="0">
                <a:ea typeface="黑体" panose="02010609060101010101" pitchFamily="49" charset="-122"/>
              </a:rPr>
              <a:t>aa, </a:t>
            </a:r>
            <a:r>
              <a:rPr lang="zh-CN" altLang="zh-CN" sz="2400" dirty="0">
                <a:ea typeface="黑体" panose="02010609060101010101" pitchFamily="49" charset="-122"/>
              </a:rPr>
              <a:t>如果适合度均为</a:t>
            </a:r>
            <a:r>
              <a:rPr lang="en-US" altLang="zh-CN" sz="2400" dirty="0">
                <a:ea typeface="黑体" panose="02010609060101010101" pitchFamily="49" charset="-122"/>
              </a:rPr>
              <a:t>1, </a:t>
            </a:r>
            <a:r>
              <a:rPr lang="zh-CN" altLang="zh-CN" sz="2400" dirty="0">
                <a:ea typeface="黑体" panose="02010609060101010101" pitchFamily="49" charset="-122"/>
              </a:rPr>
              <a:t>三种基因型的频率将分别为</a:t>
            </a:r>
            <a:r>
              <a:rPr lang="en-US" altLang="zh-CN" sz="2400" dirty="0">
                <a:ea typeface="黑体" panose="02010609060101010101" pitchFamily="49" charset="-122"/>
              </a:rPr>
              <a:t>0.25, 0.5</a:t>
            </a:r>
            <a:r>
              <a:rPr lang="zh-CN" altLang="zh-CN" sz="2400" dirty="0">
                <a:ea typeface="黑体" panose="02010609060101010101" pitchFamily="49" charset="-122"/>
              </a:rPr>
              <a:t>和</a:t>
            </a:r>
            <a:r>
              <a:rPr lang="en-US" altLang="zh-CN" sz="2400" dirty="0">
                <a:ea typeface="黑体" panose="02010609060101010101" pitchFamily="49" charset="-122"/>
              </a:rPr>
              <a:t>0.25. </a:t>
            </a:r>
            <a:r>
              <a:rPr lang="zh-CN" altLang="zh-CN" sz="2400" dirty="0">
                <a:ea typeface="黑体" panose="02010609060101010101" pitchFamily="49" charset="-122"/>
              </a:rPr>
              <a:t>否则的话</a:t>
            </a:r>
            <a:r>
              <a:rPr lang="en-US" altLang="zh-CN" sz="2400" dirty="0">
                <a:ea typeface="黑体" panose="02010609060101010101" pitchFamily="49" charset="-122"/>
              </a:rPr>
              <a:t>, </a:t>
            </a:r>
            <a:r>
              <a:rPr lang="zh-CN" altLang="zh-CN" sz="2400" dirty="0">
                <a:ea typeface="黑体" panose="02010609060101010101" pitchFamily="49" charset="-122"/>
              </a:rPr>
              <a:t>三种基因型将偏离</a:t>
            </a:r>
            <a:r>
              <a:rPr lang="en-US" altLang="zh-CN" sz="2400" dirty="0">
                <a:ea typeface="黑体" panose="02010609060101010101" pitchFamily="49" charset="-122"/>
              </a:rPr>
              <a:t>1:2:1</a:t>
            </a:r>
            <a:r>
              <a:rPr lang="zh-CN" altLang="zh-CN" sz="2400" dirty="0">
                <a:ea typeface="黑体" panose="02010609060101010101" pitchFamily="49" charset="-122"/>
              </a:rPr>
              <a:t>的孟德尔分离比</a:t>
            </a:r>
            <a:r>
              <a:rPr lang="en-US" altLang="zh-CN" sz="2400" dirty="0">
                <a:ea typeface="黑体" panose="02010609060101010101" pitchFamily="49" charset="-122"/>
              </a:rPr>
              <a:t>. </a:t>
            </a:r>
            <a:r>
              <a:rPr lang="zh-CN" altLang="zh-CN" sz="2400" dirty="0">
                <a:ea typeface="黑体" panose="02010609060101010101" pitchFamily="49" charset="-122"/>
              </a:rPr>
              <a:t>因此</a:t>
            </a:r>
            <a:r>
              <a:rPr lang="en-US" altLang="zh-CN" sz="2400" dirty="0">
                <a:ea typeface="黑体" panose="02010609060101010101" pitchFamily="49" charset="-122"/>
              </a:rPr>
              <a:t>, </a:t>
            </a:r>
            <a:r>
              <a:rPr lang="zh-CN" altLang="zh-CN" sz="2400" dirty="0">
                <a:ea typeface="黑体" panose="02010609060101010101" pitchFamily="49" charset="-122"/>
              </a:rPr>
              <a:t>可以通过基因型的相对频率</a:t>
            </a:r>
            <a:r>
              <a:rPr lang="en-US" altLang="zh-CN" sz="2400" dirty="0">
                <a:ea typeface="黑体" panose="02010609060101010101" pitchFamily="49" charset="-122"/>
              </a:rPr>
              <a:t>, </a:t>
            </a:r>
            <a:r>
              <a:rPr lang="zh-CN" altLang="zh-CN" sz="2400" dirty="0">
                <a:ea typeface="黑体" panose="02010609060101010101" pitchFamily="49" charset="-122"/>
              </a:rPr>
              <a:t>定义三种基因型的适合度</a:t>
            </a:r>
            <a:r>
              <a:rPr lang="en-US" altLang="zh-CN" sz="2400" dirty="0">
                <a:ea typeface="黑体" panose="02010609060101010101" pitchFamily="49" charset="-122"/>
              </a:rPr>
              <a:t>. </a:t>
            </a:r>
            <a:r>
              <a:rPr lang="zh-CN" altLang="zh-CN" sz="2400" dirty="0" smtClean="0">
                <a:ea typeface="黑体" panose="02010609060101010101" pitchFamily="49" charset="-122"/>
              </a:rPr>
              <a:t>假定</a:t>
            </a:r>
            <a:r>
              <a:rPr lang="en-US" altLang="zh-CN" sz="2400" dirty="0">
                <a:ea typeface="黑体" panose="02010609060101010101" pitchFamily="49" charset="-122"/>
              </a:rPr>
              <a:t>M</a:t>
            </a:r>
            <a:r>
              <a:rPr lang="zh-CN" altLang="zh-CN" sz="2400" dirty="0">
                <a:ea typeface="黑体" panose="02010609060101010101" pitchFamily="49" charset="-122"/>
              </a:rPr>
              <a:t>来自亲本</a:t>
            </a:r>
            <a:r>
              <a:rPr lang="en-US" altLang="zh-CN" sz="2400" dirty="0">
                <a:ea typeface="黑体" panose="02010609060101010101" pitchFamily="49" charset="-122"/>
              </a:rPr>
              <a:t>PA64s, m</a:t>
            </a:r>
            <a:r>
              <a:rPr lang="zh-CN" altLang="zh-CN" sz="2400" dirty="0">
                <a:ea typeface="黑体" panose="02010609060101010101" pitchFamily="49" charset="-122"/>
              </a:rPr>
              <a:t>来自亲本</a:t>
            </a:r>
            <a:r>
              <a:rPr lang="en-US" altLang="zh-CN" sz="2400" dirty="0" err="1">
                <a:ea typeface="黑体" panose="02010609060101010101" pitchFamily="49" charset="-122"/>
              </a:rPr>
              <a:t>Nipponbare</a:t>
            </a:r>
            <a:r>
              <a:rPr lang="en-US" altLang="zh-CN" sz="2400" dirty="0">
                <a:ea typeface="黑体" panose="02010609060101010101" pitchFamily="49" charset="-122"/>
              </a:rPr>
              <a:t>. </a:t>
            </a:r>
            <a:r>
              <a:rPr lang="zh-CN" altLang="zh-CN" sz="2400" dirty="0">
                <a:ea typeface="黑体" panose="02010609060101010101" pitchFamily="49" charset="-122"/>
              </a:rPr>
              <a:t>用</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en-US" altLang="zh-CN" sz="2400" dirty="0">
                <a:ea typeface="黑体" panose="02010609060101010101" pitchFamily="49" charset="-122"/>
              </a:rPr>
              <a:t>, </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zh-CN" altLang="zh-CN" sz="2400" dirty="0">
                <a:ea typeface="黑体" panose="02010609060101010101" pitchFamily="49" charset="-122"/>
              </a:rPr>
              <a:t>和</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zh-CN" altLang="zh-CN" sz="2400" dirty="0">
                <a:ea typeface="黑体" panose="02010609060101010101" pitchFamily="49" charset="-122"/>
              </a:rPr>
              <a:t>表示三种标记型</a:t>
            </a:r>
            <a:r>
              <a:rPr lang="en-US" altLang="zh-CN" sz="2400" dirty="0">
                <a:ea typeface="黑体" panose="02010609060101010101" pitchFamily="49" charset="-122"/>
              </a:rPr>
              <a:t>MM, Mm</a:t>
            </a:r>
            <a:r>
              <a:rPr lang="zh-CN" altLang="zh-CN" sz="2400" dirty="0">
                <a:ea typeface="黑体" panose="02010609060101010101" pitchFamily="49" charset="-122"/>
              </a:rPr>
              <a:t>和</a:t>
            </a:r>
            <a:r>
              <a:rPr lang="en-US" altLang="zh-CN" sz="2400" dirty="0">
                <a:ea typeface="黑体" panose="02010609060101010101" pitchFamily="49" charset="-122"/>
              </a:rPr>
              <a:t>mm</a:t>
            </a:r>
            <a:r>
              <a:rPr lang="zh-CN" altLang="zh-CN" sz="2400" dirty="0">
                <a:ea typeface="黑体" panose="02010609060101010101" pitchFamily="49" charset="-122"/>
              </a:rPr>
              <a:t>的样本量</a:t>
            </a:r>
            <a:r>
              <a:rPr lang="en-US" altLang="zh-CN" sz="2400" dirty="0">
                <a:ea typeface="黑体" panose="02010609060101010101" pitchFamily="49" charset="-122"/>
              </a:rPr>
              <a:t>, </a:t>
            </a:r>
            <a:r>
              <a:rPr lang="zh-CN" altLang="zh-CN" sz="2400" dirty="0">
                <a:ea typeface="黑体" panose="02010609060101010101" pitchFamily="49" charset="-122"/>
              </a:rPr>
              <a:t>用</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MAX</a:t>
            </a:r>
            <a:r>
              <a:rPr lang="zh-CN" altLang="zh-CN" sz="2400" dirty="0">
                <a:ea typeface="黑体" panose="02010609060101010101" pitchFamily="49" charset="-122"/>
              </a:rPr>
              <a:t>表示</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en-US" altLang="zh-CN" sz="2400" dirty="0">
                <a:ea typeface="黑体" panose="02010609060101010101" pitchFamily="49" charset="-122"/>
              </a:rPr>
              <a:t>, 0.5*</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zh-CN" altLang="zh-CN" sz="2400" dirty="0">
                <a:ea typeface="黑体" panose="02010609060101010101" pitchFamily="49" charset="-122"/>
              </a:rPr>
              <a:t>和</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zh-CN" altLang="zh-CN" sz="2400" dirty="0">
                <a:ea typeface="黑体" panose="02010609060101010101" pitchFamily="49" charset="-122"/>
              </a:rPr>
              <a:t>三者中的最大值</a:t>
            </a:r>
            <a:r>
              <a:rPr lang="en-US" altLang="zh-CN" sz="2400" dirty="0">
                <a:ea typeface="黑体" panose="02010609060101010101" pitchFamily="49" charset="-122"/>
              </a:rPr>
              <a:t>. </a:t>
            </a:r>
            <a:r>
              <a:rPr lang="zh-CN" altLang="zh-CN" sz="2400" dirty="0">
                <a:ea typeface="黑体" panose="02010609060101010101" pitchFamily="49" charset="-122"/>
              </a:rPr>
              <a:t>那么</a:t>
            </a:r>
            <a:r>
              <a:rPr lang="en-US" altLang="zh-CN" sz="2400" dirty="0">
                <a:ea typeface="黑体" panose="02010609060101010101" pitchFamily="49" charset="-122"/>
              </a:rPr>
              <a:t>, </a:t>
            </a:r>
            <a:r>
              <a:rPr lang="zh-CN" altLang="zh-CN" sz="2400" dirty="0">
                <a:ea typeface="黑体" panose="02010609060101010101" pitchFamily="49" charset="-122"/>
              </a:rPr>
              <a:t>三种标记型的适合度分别为</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en-US" altLang="zh-CN" sz="2400" dirty="0">
                <a:ea typeface="黑体" panose="02010609060101010101" pitchFamily="49" charset="-122"/>
              </a:rPr>
              <a:t>/</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MAX</a:t>
            </a:r>
            <a:r>
              <a:rPr lang="en-US" altLang="zh-CN" sz="2400" dirty="0">
                <a:ea typeface="黑体" panose="02010609060101010101" pitchFamily="49" charset="-122"/>
              </a:rPr>
              <a:t>, 0.5*</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en-US" altLang="zh-CN" sz="2400" dirty="0">
                <a:ea typeface="黑体" panose="02010609060101010101" pitchFamily="49" charset="-122"/>
              </a:rPr>
              <a:t>/</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MAX</a:t>
            </a:r>
            <a:r>
              <a:rPr lang="zh-CN" altLang="zh-CN" sz="2400" dirty="0">
                <a:ea typeface="黑体" panose="02010609060101010101" pitchFamily="49" charset="-122"/>
              </a:rPr>
              <a:t>和</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mm</a:t>
            </a:r>
            <a:r>
              <a:rPr lang="en-US" altLang="zh-CN" sz="2400" dirty="0">
                <a:ea typeface="黑体" panose="02010609060101010101" pitchFamily="49" charset="-122"/>
              </a:rPr>
              <a:t>/</a:t>
            </a:r>
            <a:r>
              <a:rPr lang="en-US" altLang="zh-CN" sz="2400" i="1" dirty="0" err="1">
                <a:ea typeface="黑体" panose="02010609060101010101" pitchFamily="49" charset="-122"/>
              </a:rPr>
              <a:t>n</a:t>
            </a:r>
            <a:r>
              <a:rPr lang="en-US" altLang="zh-CN" sz="2400" baseline="-25000" dirty="0" err="1">
                <a:ea typeface="黑体" panose="02010609060101010101" pitchFamily="49" charset="-122"/>
              </a:rPr>
              <a:t>MAX</a:t>
            </a:r>
            <a:r>
              <a:rPr lang="en-US" altLang="zh-CN" sz="2400" dirty="0">
                <a:ea typeface="黑体" panose="02010609060101010101" pitchFamily="49" charset="-122"/>
              </a:rPr>
              <a:t>. </a:t>
            </a:r>
            <a:endParaRPr lang="zh-CN" altLang="zh-CN" sz="2400" dirty="0">
              <a:ea typeface="黑体" panose="02010609060101010101" pitchFamily="49" charset="-122"/>
            </a:endParaRPr>
          </a:p>
        </p:txBody>
      </p:sp>
    </p:spTree>
    <p:extLst>
      <p:ext uri="{BB962C8B-B14F-4D97-AF65-F5344CB8AC3E}">
        <p14:creationId xmlns:p14="http://schemas.microsoft.com/office/powerpoint/2010/main" val="1522602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496944" cy="720080"/>
          </a:xfrm>
        </p:spPr>
        <p:txBody>
          <a:bodyPr>
            <a:noAutofit/>
          </a:bodyPr>
          <a:lstStyle/>
          <a:p>
            <a:r>
              <a:rPr lang="en-US" altLang="zh-CN" sz="3600" b="1" dirty="0">
                <a:latin typeface="+mn-lt"/>
                <a:ea typeface="黑体" panose="02010609060101010101" pitchFamily="49" charset="-122"/>
              </a:rPr>
              <a:t>F</a:t>
            </a:r>
            <a:r>
              <a:rPr lang="en-US" altLang="zh-CN" sz="3600" b="1" baseline="-25000" dirty="0">
                <a:latin typeface="+mn-lt"/>
                <a:ea typeface="黑体" panose="02010609060101010101" pitchFamily="49" charset="-122"/>
              </a:rPr>
              <a:t>2</a:t>
            </a:r>
            <a:r>
              <a:rPr lang="zh-CN" altLang="zh-CN" sz="3600" b="1" dirty="0">
                <a:latin typeface="+mn-lt"/>
                <a:ea typeface="黑体" panose="02010609060101010101" pitchFamily="49" charset="-122"/>
              </a:rPr>
              <a:t>群体中存在奇异分离时的</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检测功效</a:t>
            </a:r>
            <a:endParaRPr lang="zh-CN" altLang="en-US" sz="3600" b="1" dirty="0">
              <a:latin typeface="+mn-lt"/>
              <a:ea typeface="黑体" panose="02010609060101010101" pitchFamily="49" charset="-122"/>
            </a:endParaRP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52736"/>
            <a:ext cx="9144000" cy="5472608"/>
          </a:xfrm>
          <a:prstGeom prst="rect">
            <a:avLst/>
          </a:prstGeom>
          <a:noFill/>
          <a:ln>
            <a:noFill/>
          </a:ln>
        </p:spPr>
      </p:pic>
    </p:spTree>
    <p:extLst>
      <p:ext uri="{BB962C8B-B14F-4D97-AF65-F5344CB8AC3E}">
        <p14:creationId xmlns:p14="http://schemas.microsoft.com/office/powerpoint/2010/main" val="32103339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920880" cy="648072"/>
          </a:xfrm>
        </p:spPr>
        <p:txBody>
          <a:bodyPr>
            <a:noAutofit/>
          </a:bodyPr>
          <a:lstStyle/>
          <a:p>
            <a:r>
              <a:rPr lang="zh-CN" altLang="en-US" sz="4000" b="1" dirty="0" smtClean="0">
                <a:latin typeface="+mn-lt"/>
                <a:ea typeface="黑体" panose="02010609060101010101" pitchFamily="49" charset="-122"/>
              </a:rPr>
              <a:t>有、无</a:t>
            </a:r>
            <a:r>
              <a:rPr lang="zh-CN" altLang="zh-CN" sz="4000" b="1" dirty="0" smtClean="0">
                <a:latin typeface="+mn-lt"/>
                <a:ea typeface="黑体" panose="02010609060101010101" pitchFamily="49" charset="-122"/>
              </a:rPr>
              <a:t>奇异分离</a:t>
            </a:r>
            <a:r>
              <a:rPr lang="zh-CN" altLang="en-US" sz="4000" b="1" dirty="0" smtClean="0">
                <a:latin typeface="+mn-lt"/>
                <a:ea typeface="黑体" panose="02010609060101010101" pitchFamily="49" charset="-122"/>
              </a:rPr>
              <a:t>的方差比值</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052736"/>
            <a:ext cx="8507288" cy="5544616"/>
          </a:xfrm>
        </p:spPr>
        <p:txBody>
          <a:bodyPr>
            <a:noAutofit/>
          </a:bodyPr>
          <a:lstStyle/>
          <a:p>
            <a:r>
              <a:rPr lang="zh-CN" altLang="zh-CN" sz="2400" dirty="0">
                <a:ea typeface="黑体" panose="02010609060101010101" pitchFamily="49" charset="-122"/>
              </a:rPr>
              <a:t>将</a:t>
            </a:r>
            <a:r>
              <a:rPr lang="en-US" altLang="zh-CN" sz="2400" dirty="0">
                <a:ea typeface="黑体" panose="02010609060101010101" pitchFamily="49" charset="-122"/>
              </a:rPr>
              <a:t>QTL</a:t>
            </a:r>
            <a:r>
              <a:rPr lang="zh-CN" altLang="zh-CN" sz="2400" dirty="0">
                <a:ea typeface="黑体" panose="02010609060101010101" pitchFamily="49" charset="-122"/>
              </a:rPr>
              <a:t>的显性度用</a:t>
            </a:r>
            <a:r>
              <a:rPr lang="en-US" altLang="zh-CN" sz="2400" i="1" dirty="0">
                <a:ea typeface="黑体" panose="02010609060101010101" pitchFamily="49" charset="-122"/>
              </a:rPr>
              <a:t>s</a:t>
            </a:r>
            <a:r>
              <a:rPr lang="en-US" altLang="zh-CN" sz="2400" dirty="0">
                <a:ea typeface="黑体" panose="02010609060101010101" pitchFamily="49" charset="-122"/>
              </a:rPr>
              <a:t>=</a:t>
            </a:r>
            <a:r>
              <a:rPr lang="en-US" altLang="zh-CN" sz="2400" i="1" dirty="0">
                <a:ea typeface="黑体" panose="02010609060101010101" pitchFamily="49" charset="-122"/>
              </a:rPr>
              <a:t>d</a:t>
            </a:r>
            <a:r>
              <a:rPr lang="en-US" altLang="zh-CN" sz="2400" dirty="0">
                <a:ea typeface="黑体" panose="02010609060101010101" pitchFamily="49" charset="-122"/>
              </a:rPr>
              <a:t>/</a:t>
            </a:r>
            <a:r>
              <a:rPr lang="en-US" altLang="zh-CN" sz="2400" i="1" dirty="0">
                <a:ea typeface="黑体" panose="02010609060101010101" pitchFamily="49" charset="-122"/>
              </a:rPr>
              <a:t>a</a:t>
            </a:r>
            <a:r>
              <a:rPr lang="zh-CN" altLang="zh-CN" sz="2400" dirty="0">
                <a:ea typeface="黑体" panose="02010609060101010101" pitchFamily="49" charset="-122"/>
              </a:rPr>
              <a:t>表示</a:t>
            </a:r>
            <a:r>
              <a:rPr lang="en-US" altLang="zh-CN" sz="2400" dirty="0">
                <a:ea typeface="黑体" panose="02010609060101010101" pitchFamily="49" charset="-122"/>
              </a:rPr>
              <a:t>. </a:t>
            </a:r>
            <a:r>
              <a:rPr lang="zh-CN" altLang="zh-CN" sz="2400" dirty="0">
                <a:ea typeface="黑体" panose="02010609060101010101" pitchFamily="49" charset="-122"/>
              </a:rPr>
              <a:t>从等式</a:t>
            </a:r>
            <a:r>
              <a:rPr lang="en-US" altLang="zh-CN" sz="2400" dirty="0">
                <a:ea typeface="黑体" panose="02010609060101010101" pitchFamily="49" charset="-122"/>
              </a:rPr>
              <a:t> (7.5.1) </a:t>
            </a:r>
            <a:r>
              <a:rPr lang="zh-CN" altLang="zh-CN" sz="2400" dirty="0">
                <a:ea typeface="黑体" panose="02010609060101010101" pitchFamily="49" charset="-122"/>
              </a:rPr>
              <a:t>和</a:t>
            </a:r>
            <a:r>
              <a:rPr lang="en-US" altLang="zh-CN" sz="2400" dirty="0">
                <a:ea typeface="黑体" panose="02010609060101010101" pitchFamily="49" charset="-122"/>
              </a:rPr>
              <a:t> (7.5.2) </a:t>
            </a:r>
            <a:r>
              <a:rPr lang="zh-CN" altLang="zh-CN" sz="2400" dirty="0">
                <a:ea typeface="黑体" panose="02010609060101010101" pitchFamily="49" charset="-122"/>
              </a:rPr>
              <a:t>可以得到有无奇异分离情况下</a:t>
            </a:r>
            <a:r>
              <a:rPr lang="en-US" altLang="zh-CN" sz="2400" dirty="0">
                <a:ea typeface="黑体" panose="02010609060101010101" pitchFamily="49" charset="-122"/>
              </a:rPr>
              <a:t>QTL</a:t>
            </a:r>
            <a:r>
              <a:rPr lang="zh-CN" altLang="zh-CN" sz="2400" dirty="0">
                <a:ea typeface="黑体" panose="02010609060101010101" pitchFamily="49" charset="-122"/>
              </a:rPr>
              <a:t>的两个遗传方差的比值为</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endParaRPr lang="en-US" altLang="zh-CN" sz="2400" dirty="0">
              <a:ea typeface="黑体" panose="02010609060101010101" pitchFamily="49" charset="-122"/>
            </a:endParaRPr>
          </a:p>
          <a:p>
            <a:endParaRPr lang="en-US" altLang="zh-CN" sz="2400" dirty="0" smtClean="0">
              <a:ea typeface="黑体" panose="02010609060101010101" pitchFamily="49" charset="-122"/>
            </a:endParaRPr>
          </a:p>
          <a:p>
            <a:r>
              <a:rPr lang="zh-CN" altLang="zh-CN" sz="2400" dirty="0" smtClean="0">
                <a:ea typeface="黑体" panose="02010609060101010101" pitchFamily="49" charset="-122"/>
              </a:rPr>
              <a:t>统计学</a:t>
            </a:r>
            <a:r>
              <a:rPr lang="zh-CN" altLang="zh-CN" sz="2400" dirty="0">
                <a:ea typeface="黑体" panose="02010609060101010101" pitchFamily="49" charset="-122"/>
              </a:rPr>
              <a:t>上</a:t>
            </a:r>
            <a:r>
              <a:rPr lang="en-US" altLang="zh-CN" sz="2400" dirty="0">
                <a:ea typeface="黑体" panose="02010609060101010101" pitchFamily="49" charset="-122"/>
              </a:rPr>
              <a:t>, </a:t>
            </a:r>
            <a:r>
              <a:rPr lang="zh-CN" altLang="zh-CN" sz="2400" dirty="0">
                <a:ea typeface="黑体" panose="02010609060101010101" pitchFamily="49" charset="-122"/>
              </a:rPr>
              <a:t>一个决定因素的不同水平之间的方差越大</a:t>
            </a:r>
            <a:r>
              <a:rPr lang="en-US" altLang="zh-CN" sz="2400" dirty="0">
                <a:ea typeface="黑体" panose="02010609060101010101" pitchFamily="49" charset="-122"/>
              </a:rPr>
              <a:t>, </a:t>
            </a:r>
            <a:r>
              <a:rPr lang="zh-CN" altLang="zh-CN" sz="2400" dirty="0">
                <a:ea typeface="黑体" panose="02010609060101010101" pitchFamily="49" charset="-122"/>
              </a:rPr>
              <a:t>这些水平间的差异越易于检测</a:t>
            </a:r>
            <a:r>
              <a:rPr lang="en-US" altLang="zh-CN" sz="2400" dirty="0">
                <a:ea typeface="黑体" panose="02010609060101010101" pitchFamily="49" charset="-122"/>
              </a:rPr>
              <a:t>. </a:t>
            </a:r>
            <a:r>
              <a:rPr lang="zh-CN" altLang="zh-CN" sz="2400" dirty="0">
                <a:ea typeface="黑体" panose="02010609060101010101" pitchFamily="49" charset="-122"/>
              </a:rPr>
              <a:t>不同水平间较大的差异会造成高的显著性概率</a:t>
            </a:r>
            <a:r>
              <a:rPr lang="en-US" altLang="zh-CN" sz="2400" dirty="0">
                <a:ea typeface="黑体" panose="02010609060101010101" pitchFamily="49" charset="-122"/>
              </a:rPr>
              <a:t>, </a:t>
            </a:r>
            <a:r>
              <a:rPr lang="zh-CN" altLang="zh-CN" sz="2400" dirty="0">
                <a:ea typeface="黑体" panose="02010609060101010101" pitchFamily="49" charset="-122"/>
              </a:rPr>
              <a:t>因此也会有较高的检测功效</a:t>
            </a:r>
            <a:r>
              <a:rPr lang="en-US" altLang="zh-CN" sz="2400" dirty="0">
                <a:ea typeface="黑体" panose="02010609060101010101" pitchFamily="49" charset="-122"/>
              </a:rPr>
              <a:t>. QTL</a:t>
            </a:r>
            <a:r>
              <a:rPr lang="zh-CN" altLang="zh-CN" sz="2400" dirty="0">
                <a:ea typeface="黑体" panose="02010609060101010101" pitchFamily="49" charset="-122"/>
              </a:rPr>
              <a:t>作图也是如此</a:t>
            </a:r>
            <a:r>
              <a:rPr lang="en-US" altLang="zh-CN" sz="2400" dirty="0">
                <a:ea typeface="黑体" panose="02010609060101010101" pitchFamily="49" charset="-122"/>
              </a:rPr>
              <a:t>. </a:t>
            </a:r>
            <a:endParaRPr lang="en-US" altLang="zh-CN" sz="2400" dirty="0" smtClean="0">
              <a:ea typeface="黑体" panose="02010609060101010101" pitchFamily="49" charset="-122"/>
            </a:endParaRPr>
          </a:p>
          <a:p>
            <a:r>
              <a:rPr lang="zh-CN" altLang="zh-CN" sz="2400" dirty="0" smtClean="0">
                <a:ea typeface="黑体" panose="02010609060101010101" pitchFamily="49" charset="-122"/>
              </a:rPr>
              <a:t>如果</a:t>
            </a:r>
            <a:r>
              <a:rPr lang="zh-CN" altLang="zh-CN" sz="2400" dirty="0">
                <a:ea typeface="黑体" panose="02010609060101010101" pitchFamily="49" charset="-122"/>
              </a:rPr>
              <a:t>一个</a:t>
            </a:r>
            <a:r>
              <a:rPr lang="en-US" altLang="zh-CN" sz="2400" dirty="0">
                <a:ea typeface="黑体" panose="02010609060101010101" pitchFamily="49" charset="-122"/>
              </a:rPr>
              <a:t>QTL</a:t>
            </a:r>
            <a:r>
              <a:rPr lang="zh-CN" altLang="zh-CN" sz="2400" dirty="0">
                <a:ea typeface="黑体" panose="02010609060101010101" pitchFamily="49" charset="-122"/>
              </a:rPr>
              <a:t>的遗传方差很大</a:t>
            </a:r>
            <a:r>
              <a:rPr lang="en-US" altLang="zh-CN" sz="2400" dirty="0">
                <a:ea typeface="黑体" panose="02010609060101010101" pitchFamily="49" charset="-122"/>
              </a:rPr>
              <a:t>, </a:t>
            </a:r>
            <a:r>
              <a:rPr lang="zh-CN" altLang="zh-CN" sz="2400" dirty="0">
                <a:ea typeface="黑体" panose="02010609060101010101" pitchFamily="49" charset="-122"/>
              </a:rPr>
              <a:t>这个</a:t>
            </a:r>
            <a:r>
              <a:rPr lang="en-US" altLang="zh-CN" sz="2400" dirty="0">
                <a:ea typeface="黑体" panose="02010609060101010101" pitchFamily="49" charset="-122"/>
              </a:rPr>
              <a:t>QTL</a:t>
            </a:r>
            <a:r>
              <a:rPr lang="zh-CN" altLang="zh-CN" sz="2400" dirty="0">
                <a:ea typeface="黑体" panose="02010609060101010101" pitchFamily="49" charset="-122"/>
              </a:rPr>
              <a:t>就会产生很高的</a:t>
            </a:r>
            <a:r>
              <a:rPr lang="en-US" altLang="zh-CN" sz="2400" dirty="0">
                <a:ea typeface="黑体" panose="02010609060101010101" pitchFamily="49" charset="-122"/>
              </a:rPr>
              <a:t>LOD</a:t>
            </a:r>
            <a:r>
              <a:rPr lang="zh-CN" altLang="zh-CN" sz="2400" dirty="0">
                <a:ea typeface="黑体" panose="02010609060101010101" pitchFamily="49" charset="-122"/>
              </a:rPr>
              <a:t>值</a:t>
            </a:r>
            <a:r>
              <a:rPr lang="en-US" altLang="zh-CN" sz="2400" dirty="0">
                <a:ea typeface="黑体" panose="02010609060101010101" pitchFamily="49" charset="-122"/>
              </a:rPr>
              <a:t>, </a:t>
            </a:r>
            <a:r>
              <a:rPr lang="zh-CN" altLang="zh-CN" sz="2400" dirty="0">
                <a:ea typeface="黑体" panose="02010609060101010101" pitchFamily="49" charset="-122"/>
              </a:rPr>
              <a:t>也就容易被检测到</a:t>
            </a:r>
            <a:r>
              <a:rPr lang="en-US" altLang="zh-CN" sz="2400" dirty="0">
                <a:ea typeface="黑体" panose="02010609060101010101" pitchFamily="49" charset="-122"/>
              </a:rPr>
              <a:t>. </a:t>
            </a:r>
            <a:r>
              <a:rPr lang="zh-CN" altLang="zh-CN" sz="2400" dirty="0">
                <a:ea typeface="黑体" panose="02010609060101010101" pitchFamily="49" charset="-122"/>
              </a:rPr>
              <a:t>等式</a:t>
            </a:r>
            <a:r>
              <a:rPr lang="en-US" altLang="zh-CN" sz="2400" dirty="0">
                <a:ea typeface="黑体" panose="02010609060101010101" pitchFamily="49" charset="-122"/>
              </a:rPr>
              <a:t> (7.5.3) </a:t>
            </a:r>
            <a:r>
              <a:rPr lang="zh-CN" altLang="zh-CN" sz="2400" dirty="0">
                <a:ea typeface="黑体" panose="02010609060101010101" pitchFamily="49" charset="-122"/>
              </a:rPr>
              <a:t>给出了有无奇异分离</a:t>
            </a:r>
            <a:r>
              <a:rPr lang="en-US" altLang="zh-CN" sz="2400" dirty="0">
                <a:ea typeface="黑体" panose="02010609060101010101" pitchFamily="49" charset="-122"/>
              </a:rPr>
              <a:t>QTL</a:t>
            </a:r>
            <a:r>
              <a:rPr lang="zh-CN" altLang="zh-CN" sz="2400" dirty="0">
                <a:ea typeface="黑体" panose="02010609060101010101" pitchFamily="49" charset="-122"/>
              </a:rPr>
              <a:t>遗传方差的相对变化</a:t>
            </a:r>
            <a:r>
              <a:rPr lang="en-US" altLang="zh-CN" sz="2400" dirty="0">
                <a:ea typeface="黑体" panose="02010609060101010101" pitchFamily="49" charset="-122"/>
              </a:rPr>
              <a:t>, </a:t>
            </a:r>
            <a:r>
              <a:rPr lang="zh-CN" altLang="zh-CN" sz="2400" dirty="0">
                <a:ea typeface="黑体" panose="02010609060101010101" pitchFamily="49" charset="-122"/>
              </a:rPr>
              <a:t>可用于定量解释奇异分离对</a:t>
            </a:r>
            <a:r>
              <a:rPr lang="en-US" altLang="zh-CN" sz="2400" dirty="0">
                <a:ea typeface="黑体" panose="02010609060101010101" pitchFamily="49" charset="-122"/>
              </a:rPr>
              <a:t>QTL</a:t>
            </a:r>
            <a:r>
              <a:rPr lang="zh-CN" altLang="zh-CN" sz="2400" dirty="0">
                <a:ea typeface="黑体" panose="02010609060101010101" pitchFamily="49" charset="-122"/>
              </a:rPr>
              <a:t>作图的影响</a:t>
            </a:r>
            <a:r>
              <a:rPr lang="en-US" altLang="zh-CN" sz="2400" dirty="0">
                <a:ea typeface="黑体" panose="02010609060101010101" pitchFamily="49" charset="-122"/>
              </a:rPr>
              <a:t>. </a:t>
            </a:r>
            <a:r>
              <a:rPr lang="zh-CN" altLang="zh-CN" sz="2400" dirty="0">
                <a:ea typeface="黑体" panose="02010609060101010101" pitchFamily="49" charset="-122"/>
              </a:rPr>
              <a:t>从直观上看</a:t>
            </a:r>
            <a:r>
              <a:rPr lang="en-US" altLang="zh-CN" sz="2400" dirty="0">
                <a:ea typeface="黑体" panose="02010609060101010101" pitchFamily="49" charset="-122"/>
              </a:rPr>
              <a:t>, </a:t>
            </a:r>
            <a:r>
              <a:rPr lang="zh-CN" altLang="zh-CN" sz="2400" dirty="0">
                <a:ea typeface="黑体" panose="02010609060101010101" pitchFamily="49" charset="-122"/>
              </a:rPr>
              <a:t>若</a:t>
            </a:r>
            <a:r>
              <a:rPr lang="en-US" altLang="zh-CN" sz="2400" i="1" dirty="0">
                <a:ea typeface="黑体" panose="02010609060101010101" pitchFamily="49" charset="-122"/>
              </a:rPr>
              <a:t>k</a:t>
            </a:r>
            <a:r>
              <a:rPr lang="zh-CN" altLang="zh-CN" sz="2400" dirty="0">
                <a:ea typeface="黑体" panose="02010609060101010101" pitchFamily="49" charset="-122"/>
              </a:rPr>
              <a:t>大于</a:t>
            </a:r>
            <a:r>
              <a:rPr lang="en-US" altLang="zh-CN" sz="2400" dirty="0">
                <a:ea typeface="黑体" panose="02010609060101010101" pitchFamily="49" charset="-122"/>
              </a:rPr>
              <a:t>1, </a:t>
            </a:r>
            <a:r>
              <a:rPr lang="zh-CN" altLang="zh-CN" sz="2400" dirty="0">
                <a:ea typeface="黑体" panose="02010609060101010101" pitchFamily="49" charset="-122"/>
              </a:rPr>
              <a:t>奇异分离会引起</a:t>
            </a:r>
            <a:r>
              <a:rPr lang="en-US" altLang="zh-CN" sz="2400" dirty="0">
                <a:ea typeface="黑体" panose="02010609060101010101" pitchFamily="49" charset="-122"/>
              </a:rPr>
              <a:t>QTL</a:t>
            </a:r>
            <a:r>
              <a:rPr lang="zh-CN" altLang="zh-CN" sz="2400" dirty="0">
                <a:ea typeface="黑体" panose="02010609060101010101" pitchFamily="49" charset="-122"/>
              </a:rPr>
              <a:t>遗传方差的增加</a:t>
            </a:r>
            <a:r>
              <a:rPr lang="en-US" altLang="zh-CN" sz="2400" dirty="0">
                <a:ea typeface="黑体" panose="02010609060101010101" pitchFamily="49" charset="-122"/>
              </a:rPr>
              <a:t>, </a:t>
            </a:r>
            <a:r>
              <a:rPr lang="zh-CN" altLang="zh-CN" sz="2400" dirty="0">
                <a:ea typeface="黑体" panose="02010609060101010101" pitchFamily="49" charset="-122"/>
              </a:rPr>
              <a:t>因此有益于</a:t>
            </a:r>
            <a:r>
              <a:rPr lang="en-US" altLang="zh-CN" sz="2400" dirty="0">
                <a:ea typeface="黑体" panose="02010609060101010101" pitchFamily="49" charset="-122"/>
              </a:rPr>
              <a:t>QTL</a:t>
            </a:r>
            <a:r>
              <a:rPr lang="zh-CN" altLang="zh-CN" sz="2400" dirty="0">
                <a:ea typeface="黑体" panose="02010609060101010101" pitchFamily="49" charset="-122"/>
              </a:rPr>
              <a:t>的检测</a:t>
            </a:r>
            <a:r>
              <a:rPr lang="en-US" altLang="zh-CN" sz="2400" dirty="0">
                <a:ea typeface="黑体" panose="02010609060101010101" pitchFamily="49" charset="-122"/>
              </a:rPr>
              <a:t>. </a:t>
            </a:r>
            <a:r>
              <a:rPr lang="zh-CN" altLang="zh-CN" sz="2400" dirty="0">
                <a:ea typeface="黑体" panose="02010609060101010101" pitchFamily="49" charset="-122"/>
              </a:rPr>
              <a:t>若</a:t>
            </a:r>
            <a:r>
              <a:rPr lang="en-US" altLang="zh-CN" sz="2400" i="1" dirty="0">
                <a:ea typeface="黑体" panose="02010609060101010101" pitchFamily="49" charset="-122"/>
              </a:rPr>
              <a:t>k</a:t>
            </a:r>
            <a:r>
              <a:rPr lang="zh-CN" altLang="zh-CN" sz="2400" dirty="0">
                <a:ea typeface="黑体" panose="02010609060101010101" pitchFamily="49" charset="-122"/>
              </a:rPr>
              <a:t>小于</a:t>
            </a:r>
            <a:r>
              <a:rPr lang="en-US" altLang="zh-CN" sz="2400" dirty="0">
                <a:ea typeface="黑体" panose="02010609060101010101" pitchFamily="49" charset="-122"/>
              </a:rPr>
              <a:t>1, </a:t>
            </a:r>
            <a:r>
              <a:rPr lang="zh-CN" altLang="zh-CN" sz="2400" dirty="0">
                <a:ea typeface="黑体" panose="02010609060101010101" pitchFamily="49" charset="-122"/>
              </a:rPr>
              <a:t>奇异分离会引起</a:t>
            </a:r>
            <a:r>
              <a:rPr lang="en-US" altLang="zh-CN" sz="2400" dirty="0">
                <a:ea typeface="黑体" panose="02010609060101010101" pitchFamily="49" charset="-122"/>
              </a:rPr>
              <a:t>QTL</a:t>
            </a:r>
            <a:r>
              <a:rPr lang="zh-CN" altLang="zh-CN" sz="2400" dirty="0">
                <a:ea typeface="黑体" panose="02010609060101010101" pitchFamily="49" charset="-122"/>
              </a:rPr>
              <a:t>遗传方差的降低</a:t>
            </a:r>
            <a:r>
              <a:rPr lang="en-US" altLang="zh-CN" sz="2400" dirty="0">
                <a:ea typeface="黑体" panose="02010609060101010101" pitchFamily="49" charset="-122"/>
              </a:rPr>
              <a:t>, </a:t>
            </a:r>
            <a:r>
              <a:rPr lang="zh-CN" altLang="zh-CN" sz="2400" dirty="0">
                <a:ea typeface="黑体" panose="02010609060101010101" pitchFamily="49" charset="-122"/>
              </a:rPr>
              <a:t>因此不利于</a:t>
            </a:r>
            <a:r>
              <a:rPr lang="en-US" altLang="zh-CN" sz="2400" dirty="0">
                <a:ea typeface="黑体" panose="02010609060101010101" pitchFamily="49" charset="-122"/>
              </a:rPr>
              <a:t>QTL</a:t>
            </a:r>
            <a:r>
              <a:rPr lang="zh-CN" altLang="zh-CN" sz="2400" dirty="0">
                <a:ea typeface="黑体" panose="02010609060101010101" pitchFamily="49" charset="-122"/>
              </a:rPr>
              <a:t>的检测</a:t>
            </a:r>
            <a:r>
              <a:rPr lang="en-US" altLang="zh-CN" sz="2400" dirty="0">
                <a:ea typeface="黑体" panose="02010609060101010101" pitchFamily="49" charset="-122"/>
              </a:rPr>
              <a:t>. </a:t>
            </a:r>
            <a:r>
              <a:rPr lang="zh-CN" altLang="zh-CN" sz="2400" dirty="0">
                <a:ea typeface="黑体" panose="02010609060101010101" pitchFamily="49" charset="-122"/>
              </a:rPr>
              <a:t>若</a:t>
            </a:r>
            <a:r>
              <a:rPr lang="en-US" altLang="zh-CN" sz="2400" i="1" dirty="0">
                <a:ea typeface="黑体" panose="02010609060101010101" pitchFamily="49" charset="-122"/>
              </a:rPr>
              <a:t>k</a:t>
            </a:r>
            <a:r>
              <a:rPr lang="zh-CN" altLang="zh-CN" sz="2400" dirty="0">
                <a:ea typeface="黑体" panose="02010609060101010101" pitchFamily="49" charset="-122"/>
              </a:rPr>
              <a:t>等于</a:t>
            </a:r>
            <a:r>
              <a:rPr lang="en-US" altLang="zh-CN" sz="2400" dirty="0">
                <a:ea typeface="黑体" panose="02010609060101010101" pitchFamily="49" charset="-122"/>
              </a:rPr>
              <a:t>1, </a:t>
            </a:r>
            <a:r>
              <a:rPr lang="zh-CN" altLang="zh-CN" sz="2400" dirty="0">
                <a:ea typeface="黑体" panose="02010609060101010101" pitchFamily="49" charset="-122"/>
              </a:rPr>
              <a:t>奇异分离不会影响到</a:t>
            </a:r>
            <a:r>
              <a:rPr lang="en-US" altLang="zh-CN" sz="2400" dirty="0">
                <a:ea typeface="黑体" panose="02010609060101010101" pitchFamily="49" charset="-122"/>
              </a:rPr>
              <a:t>QTL</a:t>
            </a:r>
            <a:r>
              <a:rPr lang="zh-CN" altLang="zh-CN" sz="2400" dirty="0">
                <a:ea typeface="黑体" panose="02010609060101010101" pitchFamily="49" charset="-122"/>
              </a:rPr>
              <a:t>的检测 </a:t>
            </a:r>
            <a:r>
              <a:rPr lang="en-US" altLang="zh-CN" sz="2400" dirty="0">
                <a:ea typeface="黑体" panose="02010609060101010101" pitchFamily="49" charset="-122"/>
              </a:rPr>
              <a:t>(Zhang et al., 2010). </a:t>
            </a:r>
            <a:endParaRPr lang="zh-CN" altLang="zh-CN" sz="2400" dirty="0">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57161748"/>
              </p:ext>
            </p:extLst>
          </p:nvPr>
        </p:nvGraphicFramePr>
        <p:xfrm>
          <a:off x="467544" y="1916832"/>
          <a:ext cx="8380292" cy="792088"/>
        </p:xfrm>
        <a:graphic>
          <a:graphicData uri="http://schemas.openxmlformats.org/presentationml/2006/ole">
            <mc:AlternateContent xmlns:mc="http://schemas.openxmlformats.org/markup-compatibility/2006">
              <mc:Choice xmlns:v="urn:schemas-microsoft-com:vml" Requires="v">
                <p:oleObj spid="_x0000_s19466" name="公式" r:id="rId3" imgW="4495800" imgH="431800" progId="Equation.3">
                  <p:embed/>
                </p:oleObj>
              </mc:Choice>
              <mc:Fallback>
                <p:oleObj name="公式" r:id="rId3" imgW="44958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916832"/>
                        <a:ext cx="8380292" cy="792088"/>
                      </a:xfrm>
                      <a:prstGeom prst="rect">
                        <a:avLst/>
                      </a:prstGeom>
                      <a:noFill/>
                    </p:spPr>
                  </p:pic>
                </p:oleObj>
              </mc:Fallback>
            </mc:AlternateContent>
          </a:graphicData>
        </a:graphic>
      </p:graphicFrame>
    </p:spTree>
    <p:extLst>
      <p:ext uri="{BB962C8B-B14F-4D97-AF65-F5344CB8AC3E}">
        <p14:creationId xmlns:p14="http://schemas.microsoft.com/office/powerpoint/2010/main" val="39699628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920880" cy="1512168"/>
          </a:xfrm>
        </p:spPr>
        <p:txBody>
          <a:bodyPr>
            <a:noAutofit/>
          </a:bodyPr>
          <a:lstStyle/>
          <a:p>
            <a:r>
              <a:rPr lang="en-US" altLang="zh-CN" sz="3200" b="1" dirty="0">
                <a:latin typeface="+mn-lt"/>
                <a:ea typeface="黑体" panose="02010609060101010101" pitchFamily="49" charset="-122"/>
              </a:rPr>
              <a:t>F</a:t>
            </a:r>
            <a:r>
              <a:rPr lang="en-US" altLang="zh-CN" sz="3200" b="1" baseline="-25000" dirty="0">
                <a:latin typeface="+mn-lt"/>
                <a:ea typeface="黑体" panose="02010609060101010101" pitchFamily="49" charset="-122"/>
              </a:rPr>
              <a:t>2</a:t>
            </a:r>
            <a:r>
              <a:rPr lang="zh-CN" altLang="zh-CN" sz="3200" b="1" dirty="0">
                <a:latin typeface="+mn-lt"/>
                <a:ea typeface="黑体" panose="02010609060101010101" pitchFamily="49" charset="-122"/>
              </a:rPr>
              <a:t>群体中不同基因型频率的遗传方差与无奇异分离时方差的</a:t>
            </a:r>
            <a:r>
              <a:rPr lang="zh-CN" altLang="zh-CN" sz="3200" b="1" dirty="0" smtClean="0">
                <a:latin typeface="+mn-lt"/>
                <a:ea typeface="黑体" panose="02010609060101010101" pitchFamily="49" charset="-122"/>
              </a:rPr>
              <a:t>比值</a:t>
            </a:r>
            <a:r>
              <a:rPr lang="en-US" altLang="zh-CN" sz="3200" b="1" dirty="0" smtClean="0">
                <a:latin typeface="+mn-lt"/>
                <a:ea typeface="黑体" panose="02010609060101010101" pitchFamily="49" charset="-122"/>
              </a:rPr>
              <a:t/>
            </a:r>
            <a:br>
              <a:rPr lang="en-US" altLang="zh-CN" sz="3200" b="1" dirty="0" smtClean="0">
                <a:latin typeface="+mn-lt"/>
                <a:ea typeface="黑体" panose="02010609060101010101" pitchFamily="49" charset="-122"/>
              </a:rPr>
            </a:br>
            <a:r>
              <a:rPr lang="zh-CN" altLang="zh-CN" sz="2000" dirty="0" smtClean="0">
                <a:latin typeface="+mn-lt"/>
                <a:ea typeface="黑体" panose="02010609060101010101" pitchFamily="49" charset="-122"/>
              </a:rPr>
              <a:t>从</a:t>
            </a:r>
            <a:r>
              <a:rPr lang="zh-CN" altLang="zh-CN" sz="2000" dirty="0">
                <a:latin typeface="+mn-lt"/>
                <a:ea typeface="黑体" panose="02010609060101010101" pitchFamily="49" charset="-122"/>
              </a:rPr>
              <a:t>左到右代表四种显性度</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即无显性</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部分显性</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完全显性和超显性</a:t>
            </a:r>
            <a:r>
              <a:rPr lang="en-US" altLang="zh-CN" sz="2000" dirty="0">
                <a:latin typeface="+mn-lt"/>
                <a:ea typeface="黑体" panose="02010609060101010101" pitchFamily="49" charset="-122"/>
              </a:rPr>
              <a:t>. </a:t>
            </a:r>
            <a:endParaRPr lang="zh-CN" altLang="en-US" sz="2000" b="1" dirty="0">
              <a:latin typeface="+mn-lt"/>
              <a:ea typeface="黑体" panose="02010609060101010101" pitchFamily="49" charset="-122"/>
            </a:endParaRPr>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88840"/>
            <a:ext cx="9144000" cy="2736304"/>
          </a:xfrm>
          <a:prstGeom prst="rect">
            <a:avLst/>
          </a:prstGeom>
          <a:noFill/>
          <a:ln>
            <a:noFill/>
          </a:ln>
        </p:spPr>
      </p:pic>
    </p:spTree>
    <p:extLst>
      <p:ext uri="{BB962C8B-B14F-4D97-AF65-F5344CB8AC3E}">
        <p14:creationId xmlns:p14="http://schemas.microsoft.com/office/powerpoint/2010/main" val="4923066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920880" cy="1296144"/>
          </a:xfrm>
        </p:spPr>
        <p:txBody>
          <a:bodyPr>
            <a:noAutofit/>
          </a:bodyPr>
          <a:lstStyle/>
          <a:p>
            <a:r>
              <a:rPr lang="en-US" altLang="zh-CN" sz="3600" b="1" dirty="0">
                <a:latin typeface="+mn-lt"/>
                <a:ea typeface="黑体" panose="02010609060101010101" pitchFamily="49" charset="-122"/>
              </a:rPr>
              <a:t>F</a:t>
            </a:r>
            <a:r>
              <a:rPr lang="en-US" altLang="zh-CN" sz="3600" b="1" baseline="-25000" dirty="0">
                <a:latin typeface="+mn-lt"/>
                <a:ea typeface="黑体" panose="02010609060101010101" pitchFamily="49" charset="-122"/>
              </a:rPr>
              <a:t>2</a:t>
            </a:r>
            <a:r>
              <a:rPr lang="zh-CN" altLang="zh-CN" sz="3600" b="1" dirty="0">
                <a:latin typeface="+mn-lt"/>
                <a:ea typeface="黑体" panose="02010609060101010101" pitchFamily="49" charset="-122"/>
              </a:rPr>
              <a:t>群体中奇异分离标记与</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之间连锁距离对</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遗传方差比值的关系</a:t>
            </a:r>
            <a:endParaRPr lang="zh-CN" altLang="en-US" sz="3600" b="1" dirty="0">
              <a:latin typeface="+mn-lt"/>
              <a:ea typeface="黑体" panose="02010609060101010101"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44000" cy="4104456"/>
          </a:xfrm>
          <a:prstGeom prst="rect">
            <a:avLst/>
          </a:prstGeom>
          <a:noFill/>
          <a:ln>
            <a:noFill/>
          </a:ln>
        </p:spPr>
      </p:pic>
    </p:spTree>
    <p:extLst>
      <p:ext uri="{BB962C8B-B14F-4D97-AF65-F5344CB8AC3E}">
        <p14:creationId xmlns:p14="http://schemas.microsoft.com/office/powerpoint/2010/main" val="90698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2656"/>
            <a:ext cx="7488832" cy="1872208"/>
          </a:xfrm>
        </p:spPr>
        <p:txBody>
          <a:bodyPr>
            <a:normAutofit fontScale="90000"/>
          </a:bodyPr>
          <a:lstStyle/>
          <a:p>
            <a:r>
              <a:rPr lang="zh-CN" altLang="zh-CN" sz="3600" b="1" dirty="0">
                <a:latin typeface="+mn-lt"/>
                <a:ea typeface="黑体" panose="02010609060101010101" pitchFamily="49" charset="-122"/>
              </a:rPr>
              <a:t>两个连锁</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在无奇异分离</a:t>
            </a:r>
            <a:r>
              <a:rPr lang="en-US" altLang="zh-CN" sz="3600" b="1" dirty="0">
                <a:latin typeface="+mn-lt"/>
                <a:ea typeface="黑体" panose="02010609060101010101" pitchFamily="49" charset="-122"/>
              </a:rPr>
              <a:t>DH</a:t>
            </a:r>
            <a:r>
              <a:rPr lang="zh-CN" altLang="zh-CN" sz="3600" b="1" dirty="0">
                <a:latin typeface="+mn-lt"/>
                <a:ea typeface="黑体" panose="02010609060101010101" pitchFamily="49" charset="-122"/>
              </a:rPr>
              <a:t>群体中</a:t>
            </a:r>
            <a:r>
              <a:rPr lang="en-US" altLang="zh-CN" sz="3600" b="1" dirty="0">
                <a:latin typeface="+mn-lt"/>
                <a:ea typeface="黑体" panose="02010609060101010101" pitchFamily="49" charset="-122"/>
              </a:rPr>
              <a:t>4</a:t>
            </a:r>
            <a:r>
              <a:rPr lang="zh-CN" altLang="zh-CN" sz="3600" b="1" dirty="0">
                <a:latin typeface="+mn-lt"/>
                <a:ea typeface="黑体" panose="02010609060101010101" pitchFamily="49" charset="-122"/>
              </a:rPr>
              <a:t>种基因型的频率和</a:t>
            </a:r>
            <a:r>
              <a:rPr lang="zh-CN" altLang="zh-CN" sz="3600" b="1" dirty="0" smtClean="0">
                <a:latin typeface="+mn-lt"/>
                <a:ea typeface="黑体" panose="02010609060101010101" pitchFamily="49" charset="-122"/>
              </a:rPr>
              <a:t>基因型值</a:t>
            </a:r>
            <a:r>
              <a:rPr lang="en-US" altLang="zh-CN" sz="3600" b="1" dirty="0" smtClean="0">
                <a:latin typeface="+mn-lt"/>
                <a:ea typeface="黑体" panose="02010609060101010101" pitchFamily="49" charset="-122"/>
              </a:rPr>
              <a:t/>
            </a:r>
            <a:br>
              <a:rPr lang="en-US" altLang="zh-CN" sz="3600" b="1" dirty="0" smtClean="0">
                <a:latin typeface="+mn-lt"/>
                <a:ea typeface="黑体" panose="02010609060101010101" pitchFamily="49" charset="-122"/>
              </a:rPr>
            </a:br>
            <a:r>
              <a:rPr lang="en-US" altLang="zh-CN" sz="2700" i="1" dirty="0" smtClean="0">
                <a:latin typeface="+mn-lt"/>
                <a:ea typeface="黑体" panose="02010609060101010101" pitchFamily="49" charset="-122"/>
              </a:rPr>
              <a:t>a</a:t>
            </a:r>
            <a:r>
              <a:rPr lang="en-US" altLang="zh-CN" sz="2700" baseline="-25000" dirty="0" smtClean="0">
                <a:latin typeface="+mn-lt"/>
                <a:ea typeface="黑体" panose="02010609060101010101" pitchFamily="49" charset="-122"/>
              </a:rPr>
              <a:t>1</a:t>
            </a:r>
            <a:r>
              <a:rPr lang="zh-CN" altLang="zh-CN" sz="2700" dirty="0">
                <a:latin typeface="+mn-lt"/>
                <a:ea typeface="黑体" panose="02010609060101010101" pitchFamily="49" charset="-122"/>
              </a:rPr>
              <a:t>代表</a:t>
            </a:r>
            <a:r>
              <a:rPr lang="en-US" altLang="zh-CN" sz="2700" dirty="0">
                <a:latin typeface="+mn-lt"/>
                <a:ea typeface="黑体" panose="02010609060101010101" pitchFamily="49" charset="-122"/>
              </a:rPr>
              <a:t>Q</a:t>
            </a:r>
            <a:r>
              <a:rPr lang="en-US" altLang="zh-CN" sz="2700" baseline="-25000" dirty="0">
                <a:latin typeface="+mn-lt"/>
                <a:ea typeface="黑体" panose="02010609060101010101" pitchFamily="49" charset="-122"/>
              </a:rPr>
              <a:t>1</a:t>
            </a:r>
            <a:r>
              <a:rPr lang="en-US" altLang="zh-CN" sz="2700" dirty="0">
                <a:latin typeface="+mn-lt"/>
                <a:ea typeface="黑体" panose="02010609060101010101" pitchFamily="49" charset="-122"/>
              </a:rPr>
              <a:t>-q</a:t>
            </a:r>
            <a:r>
              <a:rPr lang="en-US" altLang="zh-CN" sz="2700" baseline="-25000" dirty="0">
                <a:latin typeface="+mn-lt"/>
                <a:ea typeface="黑体" panose="02010609060101010101" pitchFamily="49" charset="-122"/>
              </a:rPr>
              <a:t>1</a:t>
            </a:r>
            <a:r>
              <a:rPr lang="zh-CN" altLang="zh-CN" sz="2700" dirty="0">
                <a:latin typeface="+mn-lt"/>
                <a:ea typeface="黑体" panose="02010609060101010101" pitchFamily="49" charset="-122"/>
              </a:rPr>
              <a:t>的加性遗传效应</a:t>
            </a:r>
            <a:r>
              <a:rPr lang="en-US" altLang="zh-CN" sz="2700" dirty="0">
                <a:latin typeface="+mn-lt"/>
                <a:ea typeface="黑体" panose="02010609060101010101" pitchFamily="49" charset="-122"/>
              </a:rPr>
              <a:t>, </a:t>
            </a:r>
            <a:r>
              <a:rPr lang="en-US" altLang="zh-CN" sz="2700" i="1" dirty="0">
                <a:latin typeface="+mn-lt"/>
                <a:ea typeface="黑体" panose="02010609060101010101" pitchFamily="49" charset="-122"/>
              </a:rPr>
              <a:t>a</a:t>
            </a:r>
            <a:r>
              <a:rPr lang="en-US" altLang="zh-CN" sz="2700" baseline="-25000" dirty="0">
                <a:latin typeface="+mn-lt"/>
                <a:ea typeface="黑体" panose="02010609060101010101" pitchFamily="49" charset="-122"/>
              </a:rPr>
              <a:t>2</a:t>
            </a:r>
            <a:r>
              <a:rPr lang="zh-CN" altLang="zh-CN" sz="2700" dirty="0">
                <a:latin typeface="+mn-lt"/>
                <a:ea typeface="黑体" panose="02010609060101010101" pitchFamily="49" charset="-122"/>
              </a:rPr>
              <a:t>代表</a:t>
            </a:r>
            <a:r>
              <a:rPr lang="en-US" altLang="zh-CN" sz="2700" dirty="0">
                <a:latin typeface="+mn-lt"/>
                <a:ea typeface="黑体" panose="02010609060101010101" pitchFamily="49" charset="-122"/>
              </a:rPr>
              <a:t>Q</a:t>
            </a:r>
            <a:r>
              <a:rPr lang="en-US" altLang="zh-CN" sz="2700" baseline="-25000" dirty="0">
                <a:latin typeface="+mn-lt"/>
                <a:ea typeface="黑体" panose="02010609060101010101" pitchFamily="49" charset="-122"/>
              </a:rPr>
              <a:t>2</a:t>
            </a:r>
            <a:r>
              <a:rPr lang="en-US" altLang="zh-CN" sz="2700" dirty="0">
                <a:latin typeface="+mn-lt"/>
                <a:ea typeface="黑体" panose="02010609060101010101" pitchFamily="49" charset="-122"/>
              </a:rPr>
              <a:t>-q</a:t>
            </a:r>
            <a:r>
              <a:rPr lang="en-US" altLang="zh-CN" sz="2700" baseline="-25000" dirty="0">
                <a:latin typeface="+mn-lt"/>
                <a:ea typeface="黑体" panose="02010609060101010101" pitchFamily="49" charset="-122"/>
              </a:rPr>
              <a:t>2</a:t>
            </a:r>
            <a:r>
              <a:rPr lang="zh-CN" altLang="zh-CN" sz="2700" dirty="0">
                <a:latin typeface="+mn-lt"/>
                <a:ea typeface="黑体" panose="02010609060101010101" pitchFamily="49" charset="-122"/>
              </a:rPr>
              <a:t>的加性遗传效应</a:t>
            </a:r>
            <a:r>
              <a:rPr lang="en-US" altLang="zh-CN" sz="2700" dirty="0">
                <a:latin typeface="+mn-lt"/>
                <a:ea typeface="黑体" panose="02010609060101010101" pitchFamily="49" charset="-122"/>
              </a:rPr>
              <a:t>, Q1</a:t>
            </a:r>
            <a:r>
              <a:rPr lang="zh-CN" altLang="zh-CN" sz="2700" dirty="0">
                <a:latin typeface="+mn-lt"/>
                <a:ea typeface="黑体" panose="02010609060101010101" pitchFamily="49" charset="-122"/>
              </a:rPr>
              <a:t>和</a:t>
            </a:r>
            <a:r>
              <a:rPr lang="en-US" altLang="zh-CN" sz="2700" dirty="0">
                <a:latin typeface="+mn-lt"/>
                <a:ea typeface="黑体" panose="02010609060101010101" pitchFamily="49" charset="-122"/>
              </a:rPr>
              <a:t>Q2</a:t>
            </a:r>
            <a:r>
              <a:rPr lang="zh-CN" altLang="zh-CN" sz="2700" dirty="0">
                <a:latin typeface="+mn-lt"/>
                <a:ea typeface="黑体" panose="02010609060101010101" pitchFamily="49" charset="-122"/>
              </a:rPr>
              <a:t>间的重组率为</a:t>
            </a:r>
            <a:r>
              <a:rPr lang="en-US" altLang="zh-CN" sz="2700" i="1" dirty="0">
                <a:latin typeface="+mn-lt"/>
                <a:ea typeface="黑体" panose="02010609060101010101" pitchFamily="49" charset="-122"/>
              </a:rPr>
              <a:t>r</a:t>
            </a:r>
            <a:r>
              <a:rPr lang="en-US" altLang="zh-CN" sz="2700" dirty="0">
                <a:latin typeface="+mn-lt"/>
                <a:ea typeface="黑体" panose="02010609060101010101" pitchFamily="49" charset="-122"/>
              </a:rPr>
              <a:t>. </a:t>
            </a:r>
            <a:endParaRPr lang="zh-CN" altLang="en-US" sz="2700" b="1" dirty="0">
              <a:latin typeface="+mn-lt"/>
              <a:ea typeface="黑体" panose="02010609060101010101" pitchFamily="49" charset="-122"/>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1256186314"/>
              </p:ext>
            </p:extLst>
          </p:nvPr>
        </p:nvGraphicFramePr>
        <p:xfrm>
          <a:off x="457200" y="2348880"/>
          <a:ext cx="8229600" cy="2880320"/>
        </p:xfrm>
        <a:graphic>
          <a:graphicData uri="http://schemas.openxmlformats.org/drawingml/2006/table">
            <a:tbl>
              <a:tblPr firstRow="1" firstCol="1" bandRow="1">
                <a:tableStyleId>{5C22544A-7EE6-4342-B048-85BDC9FD1C3A}</a:tableStyleId>
              </a:tblPr>
              <a:tblGrid>
                <a:gridCol w="2279599"/>
                <a:gridCol w="2432670"/>
                <a:gridCol w="3517331"/>
              </a:tblGrid>
              <a:tr h="576064">
                <a:tc>
                  <a:txBody>
                    <a:bodyPr/>
                    <a:lstStyle/>
                    <a:p>
                      <a:pPr indent="266700">
                        <a:spcAft>
                          <a:spcPts val="0"/>
                        </a:spcAft>
                      </a:pPr>
                      <a:r>
                        <a:rPr lang="ar-SA" sz="2800" kern="100" dirty="0">
                          <a:effectLst/>
                          <a:latin typeface="+mn-lt"/>
                          <a:ea typeface="黑体" panose="02010609060101010101" pitchFamily="49" charset="-122"/>
                        </a:rPr>
                        <a:t>基因型</a:t>
                      </a:r>
                      <a:endParaRPr lang="zh-CN" sz="2800" kern="100" dirty="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ar-SA" sz="2800" kern="100">
                          <a:effectLst/>
                          <a:latin typeface="+mn-lt"/>
                          <a:ea typeface="黑体" panose="02010609060101010101" pitchFamily="49" charset="-122"/>
                        </a:rPr>
                        <a:t>频率 </a:t>
                      </a:r>
                      <a:endParaRPr lang="zh-CN" sz="2800" kern="10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ar-SA" sz="2800" kern="100">
                          <a:effectLst/>
                          <a:latin typeface="+mn-lt"/>
                          <a:ea typeface="黑体" panose="02010609060101010101" pitchFamily="49" charset="-122"/>
                        </a:rPr>
                        <a:t>基因型值</a:t>
                      </a:r>
                      <a:endParaRPr lang="zh-CN" sz="2800" kern="100">
                        <a:effectLst/>
                        <a:latin typeface="+mn-lt"/>
                        <a:ea typeface="黑体" panose="02010609060101010101" pitchFamily="49" charset="-122"/>
                        <a:cs typeface="Times New Roman"/>
                      </a:endParaRPr>
                    </a:p>
                  </a:txBody>
                  <a:tcPr marL="68580" marR="68580" marT="0" marB="0"/>
                </a:tc>
              </a:tr>
              <a:tr h="576064">
                <a:tc>
                  <a:txBody>
                    <a:bodyPr/>
                    <a:lstStyle/>
                    <a:p>
                      <a:pPr indent="266700">
                        <a:spcAft>
                          <a:spcPts val="0"/>
                        </a:spcAft>
                      </a:pP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endParaRPr lang="zh-CN" sz="2800" kern="10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smtClean="0">
                          <a:effectLst/>
                          <a:latin typeface="+mn-lt"/>
                          <a:ea typeface="黑体" panose="02010609060101010101" pitchFamily="49" charset="-122"/>
                          <a:cs typeface="Times New Roman"/>
                        </a:rPr>
                        <a:t>(1-r)/2</a:t>
                      </a:r>
                      <a:endParaRPr lang="de-AT" sz="2800" kern="100" dirty="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a:effectLst/>
                          <a:latin typeface="+mn-lt"/>
                          <a:ea typeface="黑体" panose="02010609060101010101" pitchFamily="49" charset="-122"/>
                        </a:rPr>
                        <a:t>μ</a:t>
                      </a:r>
                      <a:r>
                        <a:rPr lang="de-AT" sz="2800" kern="100" baseline="-25000" dirty="0">
                          <a:effectLst/>
                          <a:latin typeface="+mn-lt"/>
                          <a:ea typeface="黑体" panose="02010609060101010101" pitchFamily="49" charset="-122"/>
                        </a:rPr>
                        <a:t>11</a:t>
                      </a:r>
                      <a:r>
                        <a:rPr lang="de-AT" sz="2800" kern="100" dirty="0">
                          <a:effectLst/>
                          <a:latin typeface="+mn-lt"/>
                          <a:ea typeface="黑体" panose="02010609060101010101" pitchFamily="49" charset="-122"/>
                        </a:rPr>
                        <a:t> = m + a</a:t>
                      </a:r>
                      <a:r>
                        <a:rPr lang="de-AT" sz="2800" kern="100" baseline="-25000" dirty="0">
                          <a:effectLst/>
                          <a:latin typeface="+mn-lt"/>
                          <a:ea typeface="黑体" panose="02010609060101010101" pitchFamily="49" charset="-122"/>
                        </a:rPr>
                        <a:t>1</a:t>
                      </a:r>
                      <a:r>
                        <a:rPr lang="de-AT" sz="2800" kern="100" dirty="0">
                          <a:effectLst/>
                          <a:latin typeface="+mn-lt"/>
                          <a:ea typeface="黑体" panose="02010609060101010101" pitchFamily="49" charset="-122"/>
                        </a:rPr>
                        <a:t> + a</a:t>
                      </a:r>
                      <a:r>
                        <a:rPr lang="de-AT" sz="2800" kern="100" baseline="-25000" dirty="0">
                          <a:effectLst/>
                          <a:latin typeface="+mn-lt"/>
                          <a:ea typeface="黑体" panose="02010609060101010101" pitchFamily="49" charset="-122"/>
                        </a:rPr>
                        <a:t>2</a:t>
                      </a:r>
                      <a:r>
                        <a:rPr lang="de-AT" sz="2800" kern="100" dirty="0">
                          <a:effectLst/>
                          <a:latin typeface="+mn-lt"/>
                          <a:ea typeface="黑体" panose="02010609060101010101" pitchFamily="49" charset="-122"/>
                        </a:rPr>
                        <a:t> </a:t>
                      </a:r>
                      <a:endParaRPr lang="zh-CN" sz="2800" kern="100" dirty="0">
                        <a:effectLst/>
                        <a:latin typeface="+mn-lt"/>
                        <a:ea typeface="黑体" panose="02010609060101010101" pitchFamily="49" charset="-122"/>
                        <a:cs typeface="Times New Roman"/>
                      </a:endParaRPr>
                    </a:p>
                  </a:txBody>
                  <a:tcPr marL="68580" marR="68580" marT="0" marB="0"/>
                </a:tc>
              </a:tr>
              <a:tr h="576064">
                <a:tc>
                  <a:txBody>
                    <a:bodyPr/>
                    <a:lstStyle/>
                    <a:p>
                      <a:pPr indent="266700">
                        <a:spcAft>
                          <a:spcPts val="0"/>
                        </a:spcAft>
                      </a:pP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endParaRPr lang="zh-CN" sz="2800" kern="10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smtClean="0">
                          <a:effectLst/>
                          <a:latin typeface="+mn-lt"/>
                          <a:ea typeface="黑体" panose="02010609060101010101" pitchFamily="49" charset="-122"/>
                          <a:cs typeface="Times New Roman"/>
                        </a:rPr>
                        <a:t>r/2</a:t>
                      </a:r>
                      <a:endParaRPr lang="de-AT" sz="2800" kern="100" dirty="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a:effectLst/>
                          <a:latin typeface="+mn-lt"/>
                          <a:ea typeface="黑体" panose="02010609060101010101" pitchFamily="49" charset="-122"/>
                        </a:rPr>
                        <a:t>μ</a:t>
                      </a:r>
                      <a:r>
                        <a:rPr lang="de-AT" sz="2800" kern="100" baseline="-25000" dirty="0">
                          <a:effectLst/>
                          <a:latin typeface="+mn-lt"/>
                          <a:ea typeface="黑体" panose="02010609060101010101" pitchFamily="49" charset="-122"/>
                        </a:rPr>
                        <a:t>12</a:t>
                      </a:r>
                      <a:r>
                        <a:rPr lang="de-AT" sz="2800" kern="100" dirty="0">
                          <a:effectLst/>
                          <a:latin typeface="+mn-lt"/>
                          <a:ea typeface="黑体" panose="02010609060101010101" pitchFamily="49" charset="-122"/>
                        </a:rPr>
                        <a:t> = m +a</a:t>
                      </a:r>
                      <a:r>
                        <a:rPr lang="de-AT" sz="2800" kern="100" baseline="-25000" dirty="0">
                          <a:effectLst/>
                          <a:latin typeface="+mn-lt"/>
                          <a:ea typeface="黑体" panose="02010609060101010101" pitchFamily="49" charset="-122"/>
                        </a:rPr>
                        <a:t>1</a:t>
                      </a:r>
                      <a:r>
                        <a:rPr lang="de-AT" sz="2800" kern="100" dirty="0">
                          <a:effectLst/>
                          <a:latin typeface="+mn-lt"/>
                          <a:ea typeface="黑体" panose="02010609060101010101" pitchFamily="49" charset="-122"/>
                        </a:rPr>
                        <a:t> - a</a:t>
                      </a:r>
                      <a:r>
                        <a:rPr lang="de-AT" sz="2800" kern="100" baseline="-25000" dirty="0">
                          <a:effectLst/>
                          <a:latin typeface="+mn-lt"/>
                          <a:ea typeface="黑体" panose="02010609060101010101" pitchFamily="49" charset="-122"/>
                        </a:rPr>
                        <a:t>2</a:t>
                      </a:r>
                      <a:endParaRPr lang="zh-CN" sz="2800" kern="100" dirty="0">
                        <a:effectLst/>
                        <a:latin typeface="+mn-lt"/>
                        <a:ea typeface="黑体" panose="02010609060101010101" pitchFamily="49" charset="-122"/>
                        <a:cs typeface="Times New Roman"/>
                      </a:endParaRPr>
                    </a:p>
                  </a:txBody>
                  <a:tcPr marL="68580" marR="68580" marT="0" marB="0"/>
                </a:tc>
              </a:tr>
              <a:tr h="576064">
                <a:tc>
                  <a:txBody>
                    <a:bodyPr/>
                    <a:lstStyle/>
                    <a:p>
                      <a:pPr indent="266700">
                        <a:spcAft>
                          <a:spcPts val="0"/>
                        </a:spcAft>
                      </a:pP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endParaRPr lang="zh-CN" sz="2800" kern="10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smtClean="0">
                          <a:effectLst/>
                          <a:latin typeface="+mn-lt"/>
                          <a:ea typeface="黑体" panose="02010609060101010101" pitchFamily="49" charset="-122"/>
                          <a:cs typeface="Times New Roman"/>
                        </a:rPr>
                        <a:t>r/2</a:t>
                      </a:r>
                      <a:endParaRPr lang="de-AT" sz="2800" kern="100" dirty="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a:effectLst/>
                          <a:latin typeface="+mn-lt"/>
                          <a:ea typeface="黑体" panose="02010609060101010101" pitchFamily="49" charset="-122"/>
                        </a:rPr>
                        <a:t>μ</a:t>
                      </a:r>
                      <a:r>
                        <a:rPr lang="de-AT" sz="2800" kern="100" baseline="-25000" dirty="0">
                          <a:effectLst/>
                          <a:latin typeface="+mn-lt"/>
                          <a:ea typeface="黑体" panose="02010609060101010101" pitchFamily="49" charset="-122"/>
                        </a:rPr>
                        <a:t>21</a:t>
                      </a:r>
                      <a:r>
                        <a:rPr lang="de-AT" sz="2800" kern="100" dirty="0">
                          <a:effectLst/>
                          <a:latin typeface="+mn-lt"/>
                          <a:ea typeface="黑体" panose="02010609060101010101" pitchFamily="49" charset="-122"/>
                        </a:rPr>
                        <a:t> = m - a</a:t>
                      </a:r>
                      <a:r>
                        <a:rPr lang="de-AT" sz="2800" kern="100" baseline="-25000" dirty="0">
                          <a:effectLst/>
                          <a:latin typeface="+mn-lt"/>
                          <a:ea typeface="黑体" panose="02010609060101010101" pitchFamily="49" charset="-122"/>
                        </a:rPr>
                        <a:t>1</a:t>
                      </a:r>
                      <a:r>
                        <a:rPr lang="de-AT" sz="2800" kern="100" dirty="0">
                          <a:effectLst/>
                          <a:latin typeface="+mn-lt"/>
                          <a:ea typeface="黑体" panose="02010609060101010101" pitchFamily="49" charset="-122"/>
                        </a:rPr>
                        <a:t> + a</a:t>
                      </a:r>
                      <a:r>
                        <a:rPr lang="de-AT" sz="2800" kern="100" baseline="-25000" dirty="0">
                          <a:effectLst/>
                          <a:latin typeface="+mn-lt"/>
                          <a:ea typeface="黑体" panose="02010609060101010101" pitchFamily="49" charset="-122"/>
                        </a:rPr>
                        <a:t>2</a:t>
                      </a:r>
                      <a:r>
                        <a:rPr lang="de-AT" sz="2800" kern="100" dirty="0">
                          <a:effectLst/>
                          <a:latin typeface="+mn-lt"/>
                          <a:ea typeface="黑体" panose="02010609060101010101" pitchFamily="49" charset="-122"/>
                        </a:rPr>
                        <a:t> </a:t>
                      </a:r>
                      <a:endParaRPr lang="zh-CN" sz="2800" kern="100" dirty="0">
                        <a:effectLst/>
                        <a:latin typeface="+mn-lt"/>
                        <a:ea typeface="黑体" panose="02010609060101010101" pitchFamily="49" charset="-122"/>
                        <a:cs typeface="Times New Roman"/>
                      </a:endParaRPr>
                    </a:p>
                  </a:txBody>
                  <a:tcPr marL="68580" marR="68580" marT="0" marB="0"/>
                </a:tc>
              </a:tr>
              <a:tr h="576064">
                <a:tc>
                  <a:txBody>
                    <a:bodyPr/>
                    <a:lstStyle/>
                    <a:p>
                      <a:pPr indent="266700">
                        <a:spcAft>
                          <a:spcPts val="0"/>
                        </a:spcAft>
                      </a:pP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1</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r>
                        <a:rPr lang="de-AT" sz="2800" kern="100">
                          <a:effectLst/>
                          <a:latin typeface="+mn-lt"/>
                          <a:ea typeface="黑体" panose="02010609060101010101" pitchFamily="49" charset="-122"/>
                        </a:rPr>
                        <a:t>q</a:t>
                      </a:r>
                      <a:r>
                        <a:rPr lang="de-AT" sz="2800" kern="100" baseline="-25000">
                          <a:effectLst/>
                          <a:latin typeface="+mn-lt"/>
                          <a:ea typeface="黑体" panose="02010609060101010101" pitchFamily="49" charset="-122"/>
                        </a:rPr>
                        <a:t>2</a:t>
                      </a:r>
                      <a:endParaRPr lang="zh-CN" sz="2800" kern="10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smtClean="0">
                          <a:effectLst/>
                          <a:latin typeface="+mn-lt"/>
                          <a:ea typeface="黑体" panose="02010609060101010101" pitchFamily="49" charset="-122"/>
                          <a:cs typeface="Times New Roman"/>
                        </a:rPr>
                        <a:t>(1-r)/2</a:t>
                      </a:r>
                      <a:endParaRPr lang="de-AT" sz="2800" kern="100" dirty="0">
                        <a:effectLst/>
                        <a:latin typeface="+mn-lt"/>
                        <a:ea typeface="黑体" panose="02010609060101010101" pitchFamily="49" charset="-122"/>
                        <a:cs typeface="Times New Roman"/>
                      </a:endParaRPr>
                    </a:p>
                  </a:txBody>
                  <a:tcPr marL="68580" marR="68580" marT="0" marB="0"/>
                </a:tc>
                <a:tc>
                  <a:txBody>
                    <a:bodyPr/>
                    <a:lstStyle/>
                    <a:p>
                      <a:pPr indent="266700">
                        <a:spcAft>
                          <a:spcPts val="0"/>
                        </a:spcAft>
                      </a:pPr>
                      <a:r>
                        <a:rPr lang="de-AT" sz="2800" kern="100" dirty="0">
                          <a:effectLst/>
                          <a:latin typeface="+mn-lt"/>
                          <a:ea typeface="黑体" panose="02010609060101010101" pitchFamily="49" charset="-122"/>
                        </a:rPr>
                        <a:t>μ</a:t>
                      </a:r>
                      <a:r>
                        <a:rPr lang="de-AT" sz="2800" kern="100" baseline="-25000" dirty="0">
                          <a:effectLst/>
                          <a:latin typeface="+mn-lt"/>
                          <a:ea typeface="黑体" panose="02010609060101010101" pitchFamily="49" charset="-122"/>
                        </a:rPr>
                        <a:t>22</a:t>
                      </a:r>
                      <a:r>
                        <a:rPr lang="de-AT" sz="2800" kern="100" dirty="0">
                          <a:effectLst/>
                          <a:latin typeface="+mn-lt"/>
                          <a:ea typeface="黑体" panose="02010609060101010101" pitchFamily="49" charset="-122"/>
                        </a:rPr>
                        <a:t> = m - a</a:t>
                      </a:r>
                      <a:r>
                        <a:rPr lang="de-AT" sz="2800" kern="100" baseline="-25000" dirty="0">
                          <a:effectLst/>
                          <a:latin typeface="+mn-lt"/>
                          <a:ea typeface="黑体" panose="02010609060101010101" pitchFamily="49" charset="-122"/>
                        </a:rPr>
                        <a:t>1</a:t>
                      </a:r>
                      <a:r>
                        <a:rPr lang="de-AT" sz="2800" kern="100" dirty="0">
                          <a:effectLst/>
                          <a:latin typeface="+mn-lt"/>
                          <a:ea typeface="黑体" panose="02010609060101010101" pitchFamily="49" charset="-122"/>
                        </a:rPr>
                        <a:t> - a</a:t>
                      </a:r>
                      <a:r>
                        <a:rPr lang="de-AT" sz="2800" kern="100" baseline="-25000" dirty="0">
                          <a:effectLst/>
                          <a:latin typeface="+mn-lt"/>
                          <a:ea typeface="黑体" panose="02010609060101010101" pitchFamily="49" charset="-122"/>
                        </a:rPr>
                        <a:t>2</a:t>
                      </a:r>
                      <a:r>
                        <a:rPr lang="de-AT" sz="2800" kern="100" dirty="0">
                          <a:effectLst/>
                          <a:latin typeface="+mn-lt"/>
                          <a:ea typeface="黑体" panose="02010609060101010101" pitchFamily="49" charset="-122"/>
                        </a:rPr>
                        <a:t> </a:t>
                      </a:r>
                      <a:endParaRPr lang="zh-CN" sz="2800" kern="100" dirty="0">
                        <a:effectLst/>
                        <a:latin typeface="+mn-lt"/>
                        <a:ea typeface="黑体" panose="02010609060101010101" pitchFamily="49" charset="-122"/>
                        <a:cs typeface="Times New Roman"/>
                      </a:endParaRPr>
                    </a:p>
                  </a:txBody>
                  <a:tcPr marL="68580" marR="68580" marT="0" marB="0"/>
                </a:tc>
              </a:tr>
            </a:tbl>
          </a:graphicData>
        </a:graphic>
      </p:graphicFrame>
    </p:spTree>
    <p:extLst>
      <p:ext uri="{BB962C8B-B14F-4D97-AF65-F5344CB8AC3E}">
        <p14:creationId xmlns:p14="http://schemas.microsoft.com/office/powerpoint/2010/main" val="9577355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Autofit/>
          </a:bodyPr>
          <a:lstStyle/>
          <a:p>
            <a:r>
              <a:rPr lang="zh-CN" altLang="zh-CN" sz="4000" b="1" dirty="0" smtClean="0">
                <a:latin typeface="+mn-lt"/>
                <a:ea typeface="黑体" panose="02010609060101010101" pitchFamily="49" charset="-122"/>
              </a:rPr>
              <a:t>奇异分离</a:t>
            </a:r>
            <a:r>
              <a:rPr lang="zh-CN" altLang="en-US" sz="4000" b="1" dirty="0" smtClean="0">
                <a:latin typeface="+mn-lt"/>
                <a:ea typeface="黑体" panose="02010609060101010101" pitchFamily="49" charset="-122"/>
              </a:rPr>
              <a:t>影响的</a:t>
            </a:r>
            <a:r>
              <a:rPr lang="zh-CN" altLang="zh-CN" sz="4000" b="1" dirty="0" smtClean="0">
                <a:latin typeface="+mn-lt"/>
                <a:ea typeface="黑体" panose="02010609060101010101" pitchFamily="49" charset="-122"/>
              </a:rPr>
              <a:t>距离</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96752"/>
            <a:ext cx="8229600" cy="5184576"/>
          </a:xfrm>
        </p:spPr>
        <p:txBody>
          <a:bodyPr>
            <a:normAutofit fontScale="85000" lnSpcReduction="20000"/>
          </a:bodyPr>
          <a:lstStyle/>
          <a:p>
            <a:pPr>
              <a:lnSpc>
                <a:spcPct val="110000"/>
              </a:lnSpc>
            </a:pPr>
            <a:r>
              <a:rPr lang="zh-CN" altLang="zh-CN" dirty="0">
                <a:ea typeface="黑体" panose="02010609060101010101" pitchFamily="49" charset="-122"/>
              </a:rPr>
              <a:t>根据表</a:t>
            </a:r>
            <a:r>
              <a:rPr lang="de-AT" altLang="zh-CN" dirty="0">
                <a:ea typeface="黑体" panose="02010609060101010101" pitchFamily="49" charset="-122"/>
              </a:rPr>
              <a:t>7.5.2, </a:t>
            </a:r>
            <a:r>
              <a:rPr lang="zh-CN" altLang="zh-CN" dirty="0">
                <a:ea typeface="黑体" panose="02010609060101010101" pitchFamily="49" charset="-122"/>
              </a:rPr>
              <a:t>可以计算不同连锁距离时</a:t>
            </a:r>
            <a:r>
              <a:rPr lang="de-AT" altLang="zh-CN" dirty="0">
                <a:ea typeface="黑体" panose="02010609060101010101" pitchFamily="49" charset="-122"/>
              </a:rPr>
              <a:t>QTL</a:t>
            </a:r>
            <a:r>
              <a:rPr lang="zh-CN" altLang="zh-CN" dirty="0">
                <a:ea typeface="黑体" panose="02010609060101010101" pitchFamily="49" charset="-122"/>
              </a:rPr>
              <a:t>基因型的频率</a:t>
            </a:r>
            <a:r>
              <a:rPr lang="de-AT" altLang="zh-CN" dirty="0">
                <a:ea typeface="黑体" panose="02010609060101010101" pitchFamily="49" charset="-122"/>
              </a:rPr>
              <a:t>. </a:t>
            </a:r>
            <a:r>
              <a:rPr lang="zh-CN" altLang="zh-CN" dirty="0">
                <a:ea typeface="黑体" panose="02010609060101010101" pitchFamily="49" charset="-122"/>
              </a:rPr>
              <a:t>进而计算不同连锁距离下遗传方差比值</a:t>
            </a:r>
            <a:r>
              <a:rPr lang="de-AT" altLang="zh-CN" i="1" dirty="0">
                <a:ea typeface="黑体" panose="02010609060101010101" pitchFamily="49" charset="-122"/>
              </a:rPr>
              <a:t>k</a:t>
            </a:r>
            <a:r>
              <a:rPr lang="de-AT" altLang="zh-CN" dirty="0">
                <a:ea typeface="黑体" panose="02010609060101010101" pitchFamily="49" charset="-122"/>
              </a:rPr>
              <a:t>, </a:t>
            </a:r>
            <a:r>
              <a:rPr lang="zh-CN" altLang="zh-CN" dirty="0">
                <a:ea typeface="黑体" panose="02010609060101010101" pitchFamily="49" charset="-122"/>
              </a:rPr>
              <a:t>并由此推测一个奇异分离所能影响的距离</a:t>
            </a:r>
            <a:r>
              <a:rPr lang="de-AT" altLang="zh-CN" dirty="0">
                <a:ea typeface="黑体" panose="02010609060101010101" pitchFamily="49" charset="-122"/>
              </a:rPr>
              <a:t>. </a:t>
            </a:r>
            <a:endParaRPr lang="de-AT" altLang="zh-CN" dirty="0" smtClean="0">
              <a:ea typeface="黑体" panose="02010609060101010101" pitchFamily="49" charset="-122"/>
            </a:endParaRPr>
          </a:p>
          <a:p>
            <a:pPr>
              <a:lnSpc>
                <a:spcPct val="110000"/>
              </a:lnSpc>
            </a:pPr>
            <a:r>
              <a:rPr lang="zh-CN" altLang="zh-CN" dirty="0" smtClean="0">
                <a:ea typeface="黑体" panose="02010609060101010101" pitchFamily="49" charset="-122"/>
              </a:rPr>
              <a:t>以</a:t>
            </a:r>
            <a:r>
              <a:rPr lang="zh-CN" altLang="zh-CN" dirty="0">
                <a:ea typeface="黑体" panose="02010609060101010101" pitchFamily="49" charset="-122"/>
              </a:rPr>
              <a:t>表</a:t>
            </a:r>
            <a:r>
              <a:rPr lang="de-AT" altLang="zh-CN" dirty="0">
                <a:ea typeface="黑体" panose="02010609060101010101" pitchFamily="49" charset="-122"/>
              </a:rPr>
              <a:t>7.5.1</a:t>
            </a:r>
            <a:r>
              <a:rPr lang="zh-CN" altLang="zh-CN" dirty="0">
                <a:ea typeface="黑体" panose="02010609060101010101" pitchFamily="49" charset="-122"/>
              </a:rPr>
              <a:t>中的四种奇异分离标记为例</a:t>
            </a:r>
            <a:r>
              <a:rPr lang="de-AT" altLang="zh-CN" dirty="0">
                <a:ea typeface="黑体" panose="02010609060101010101" pitchFamily="49" charset="-122"/>
              </a:rPr>
              <a:t>, </a:t>
            </a:r>
            <a:r>
              <a:rPr lang="zh-CN" altLang="zh-CN" dirty="0">
                <a:ea typeface="黑体" panose="02010609060101010101" pitchFamily="49" charset="-122"/>
              </a:rPr>
              <a:t>图</a:t>
            </a:r>
            <a:r>
              <a:rPr lang="de-AT" altLang="zh-CN" dirty="0">
                <a:ea typeface="黑体" panose="02010609060101010101" pitchFamily="49" charset="-122"/>
              </a:rPr>
              <a:t>7.5.3</a:t>
            </a:r>
            <a:r>
              <a:rPr lang="zh-CN" altLang="zh-CN" dirty="0">
                <a:ea typeface="黑体" panose="02010609060101010101" pitchFamily="49" charset="-122"/>
              </a:rPr>
              <a:t>给出</a:t>
            </a:r>
            <a:r>
              <a:rPr lang="de-AT" altLang="zh-CN" dirty="0">
                <a:ea typeface="黑体" panose="02010609060101010101" pitchFamily="49" charset="-122"/>
              </a:rPr>
              <a:t>QTL</a:t>
            </a:r>
            <a:r>
              <a:rPr lang="zh-CN" altLang="zh-CN" dirty="0">
                <a:ea typeface="黑体" panose="02010609060101010101" pitchFamily="49" charset="-122"/>
              </a:rPr>
              <a:t>遗传方差比值随标记与</a:t>
            </a:r>
            <a:r>
              <a:rPr lang="de-AT" altLang="zh-CN" dirty="0">
                <a:ea typeface="黑体" panose="02010609060101010101" pitchFamily="49" charset="-122"/>
              </a:rPr>
              <a:t>QTL</a:t>
            </a:r>
            <a:r>
              <a:rPr lang="zh-CN" altLang="zh-CN" dirty="0">
                <a:ea typeface="黑体" panose="02010609060101010101" pitchFamily="49" charset="-122"/>
              </a:rPr>
              <a:t>间遗传距离的变化曲线</a:t>
            </a:r>
            <a:r>
              <a:rPr lang="de-AT" altLang="zh-CN" dirty="0">
                <a:ea typeface="黑体" panose="02010609060101010101" pitchFamily="49" charset="-122"/>
              </a:rPr>
              <a:t>. </a:t>
            </a:r>
            <a:r>
              <a:rPr lang="zh-CN" altLang="zh-CN" dirty="0">
                <a:ea typeface="黑体" panose="02010609060101010101" pitchFamily="49" charset="-122"/>
              </a:rPr>
              <a:t>可以看出</a:t>
            </a:r>
            <a:r>
              <a:rPr lang="de-AT" altLang="zh-CN" dirty="0">
                <a:ea typeface="黑体" panose="02010609060101010101" pitchFamily="49" charset="-122"/>
              </a:rPr>
              <a:t>, </a:t>
            </a:r>
            <a:r>
              <a:rPr lang="zh-CN" altLang="zh-CN" dirty="0">
                <a:ea typeface="黑体" panose="02010609060101010101" pitchFamily="49" charset="-122"/>
              </a:rPr>
              <a:t>当奇异分离标记与</a:t>
            </a:r>
            <a:r>
              <a:rPr lang="de-AT" altLang="zh-CN" dirty="0">
                <a:ea typeface="黑体" panose="02010609060101010101" pitchFamily="49" charset="-122"/>
              </a:rPr>
              <a:t>QTL</a:t>
            </a:r>
            <a:r>
              <a:rPr lang="zh-CN" altLang="zh-CN" dirty="0">
                <a:ea typeface="黑体" panose="02010609060101010101" pitchFamily="49" charset="-122"/>
              </a:rPr>
              <a:t>紧密连锁时</a:t>
            </a:r>
            <a:r>
              <a:rPr lang="de-AT" altLang="zh-CN" dirty="0">
                <a:ea typeface="黑体" panose="02010609060101010101" pitchFamily="49" charset="-122"/>
              </a:rPr>
              <a:t>, </a:t>
            </a:r>
            <a:r>
              <a:rPr lang="zh-CN" altLang="zh-CN" dirty="0">
                <a:ea typeface="黑体" panose="02010609060101010101" pitchFamily="49" charset="-122"/>
              </a:rPr>
              <a:t>有些</a:t>
            </a:r>
            <a:r>
              <a:rPr lang="de-AT" altLang="zh-CN" dirty="0">
                <a:ea typeface="黑体" panose="02010609060101010101" pitchFamily="49" charset="-122"/>
              </a:rPr>
              <a:t>QTL</a:t>
            </a:r>
            <a:r>
              <a:rPr lang="zh-CN" altLang="zh-CN" dirty="0">
                <a:ea typeface="黑体" panose="02010609060101010101" pitchFamily="49" charset="-122"/>
              </a:rPr>
              <a:t>的</a:t>
            </a:r>
            <a:r>
              <a:rPr lang="de-AT" altLang="zh-CN" i="1" dirty="0">
                <a:ea typeface="黑体" panose="02010609060101010101" pitchFamily="49" charset="-122"/>
              </a:rPr>
              <a:t>k</a:t>
            </a:r>
            <a:r>
              <a:rPr lang="zh-CN" altLang="zh-CN" dirty="0">
                <a:ea typeface="黑体" panose="02010609060101010101" pitchFamily="49" charset="-122"/>
              </a:rPr>
              <a:t>值远低于</a:t>
            </a:r>
            <a:r>
              <a:rPr lang="de-AT" altLang="zh-CN" dirty="0">
                <a:ea typeface="黑体" panose="02010609060101010101" pitchFamily="49" charset="-122"/>
              </a:rPr>
              <a:t>1, </a:t>
            </a:r>
            <a:r>
              <a:rPr lang="zh-CN" altLang="zh-CN" dirty="0">
                <a:ea typeface="黑体" panose="02010609060101010101" pitchFamily="49" charset="-122"/>
              </a:rPr>
              <a:t>有些</a:t>
            </a:r>
            <a:r>
              <a:rPr lang="de-AT" altLang="zh-CN" dirty="0">
                <a:ea typeface="黑体" panose="02010609060101010101" pitchFamily="49" charset="-122"/>
              </a:rPr>
              <a:t>QTL</a:t>
            </a:r>
            <a:r>
              <a:rPr lang="zh-CN" altLang="zh-CN" dirty="0">
                <a:ea typeface="黑体" panose="02010609060101010101" pitchFamily="49" charset="-122"/>
              </a:rPr>
              <a:t>的</a:t>
            </a:r>
            <a:r>
              <a:rPr lang="de-AT" altLang="zh-CN" i="1" dirty="0">
                <a:ea typeface="黑体" panose="02010609060101010101" pitchFamily="49" charset="-122"/>
              </a:rPr>
              <a:t>k</a:t>
            </a:r>
            <a:r>
              <a:rPr lang="zh-CN" altLang="zh-CN" dirty="0">
                <a:ea typeface="黑体" panose="02010609060101010101" pitchFamily="49" charset="-122"/>
              </a:rPr>
              <a:t>值远高于</a:t>
            </a:r>
            <a:r>
              <a:rPr lang="de-AT" altLang="zh-CN" dirty="0">
                <a:ea typeface="黑体" panose="02010609060101010101" pitchFamily="49" charset="-122"/>
              </a:rPr>
              <a:t>1. </a:t>
            </a:r>
            <a:r>
              <a:rPr lang="zh-CN" altLang="zh-CN" dirty="0">
                <a:ea typeface="黑体" panose="02010609060101010101" pitchFamily="49" charset="-122"/>
              </a:rPr>
              <a:t>随着遗传距离的增加</a:t>
            </a:r>
            <a:r>
              <a:rPr lang="de-AT" altLang="zh-CN" dirty="0">
                <a:ea typeface="黑体" panose="02010609060101010101" pitchFamily="49" charset="-122"/>
              </a:rPr>
              <a:t>, </a:t>
            </a:r>
            <a:r>
              <a:rPr lang="zh-CN" altLang="zh-CN" dirty="0">
                <a:ea typeface="黑体" panose="02010609060101010101" pitchFamily="49" charset="-122"/>
              </a:rPr>
              <a:t>所有</a:t>
            </a:r>
            <a:r>
              <a:rPr lang="de-AT" altLang="zh-CN" dirty="0">
                <a:ea typeface="黑体" panose="02010609060101010101" pitchFamily="49" charset="-122"/>
              </a:rPr>
              <a:t>QTL</a:t>
            </a:r>
            <a:r>
              <a:rPr lang="zh-CN" altLang="zh-CN" dirty="0">
                <a:ea typeface="黑体" panose="02010609060101010101" pitchFamily="49" charset="-122"/>
              </a:rPr>
              <a:t>的方差比值都趋向于</a:t>
            </a:r>
            <a:r>
              <a:rPr lang="de-AT" altLang="zh-CN" dirty="0">
                <a:ea typeface="黑体" panose="02010609060101010101" pitchFamily="49" charset="-122"/>
              </a:rPr>
              <a:t>1. </a:t>
            </a:r>
            <a:r>
              <a:rPr lang="zh-CN" altLang="zh-CN" dirty="0">
                <a:ea typeface="黑体" panose="02010609060101010101" pitchFamily="49" charset="-122"/>
              </a:rPr>
              <a:t>说明奇异分离对遗传分析的影响变得越来越小</a:t>
            </a:r>
            <a:r>
              <a:rPr lang="de-AT" altLang="zh-CN" dirty="0">
                <a:ea typeface="黑体" panose="02010609060101010101" pitchFamily="49" charset="-122"/>
              </a:rPr>
              <a:t>. </a:t>
            </a:r>
            <a:endParaRPr lang="de-AT" altLang="zh-CN" dirty="0" smtClean="0">
              <a:ea typeface="黑体" panose="02010609060101010101" pitchFamily="49" charset="-122"/>
            </a:endParaRPr>
          </a:p>
          <a:p>
            <a:pPr>
              <a:lnSpc>
                <a:spcPct val="110000"/>
              </a:lnSpc>
            </a:pPr>
            <a:r>
              <a:rPr lang="zh-CN" altLang="zh-CN" dirty="0" smtClean="0">
                <a:ea typeface="黑体" panose="02010609060101010101" pitchFamily="49" charset="-122"/>
              </a:rPr>
              <a:t>从</a:t>
            </a:r>
            <a:r>
              <a:rPr lang="zh-CN" altLang="zh-CN" dirty="0">
                <a:ea typeface="黑体" panose="02010609060101010101" pitchFamily="49" charset="-122"/>
              </a:rPr>
              <a:t>图</a:t>
            </a:r>
            <a:r>
              <a:rPr lang="de-AT" altLang="zh-CN" dirty="0">
                <a:ea typeface="黑体" panose="02010609060101010101" pitchFamily="49" charset="-122"/>
              </a:rPr>
              <a:t>7.5.3</a:t>
            </a:r>
            <a:r>
              <a:rPr lang="zh-CN" altLang="zh-CN" dirty="0">
                <a:ea typeface="黑体" panose="02010609060101010101" pitchFamily="49" charset="-122"/>
              </a:rPr>
              <a:t>可以看出</a:t>
            </a:r>
            <a:r>
              <a:rPr lang="de-AT" altLang="zh-CN" dirty="0">
                <a:ea typeface="黑体" panose="02010609060101010101" pitchFamily="49" charset="-122"/>
              </a:rPr>
              <a:t>, </a:t>
            </a:r>
            <a:r>
              <a:rPr lang="zh-CN" altLang="zh-CN" dirty="0">
                <a:ea typeface="黑体" panose="02010609060101010101" pitchFamily="49" charset="-122"/>
              </a:rPr>
              <a:t>当标记与</a:t>
            </a:r>
            <a:r>
              <a:rPr lang="de-AT" altLang="zh-CN" dirty="0">
                <a:ea typeface="黑体" panose="02010609060101010101" pitchFamily="49" charset="-122"/>
              </a:rPr>
              <a:t>QTL</a:t>
            </a:r>
            <a:r>
              <a:rPr lang="zh-CN" altLang="zh-CN" dirty="0">
                <a:ea typeface="黑体" panose="02010609060101010101" pitchFamily="49" charset="-122"/>
              </a:rPr>
              <a:t>间遗传距离超过</a:t>
            </a:r>
            <a:r>
              <a:rPr lang="de-AT" altLang="zh-CN" dirty="0">
                <a:ea typeface="黑体" panose="02010609060101010101" pitchFamily="49" charset="-122"/>
              </a:rPr>
              <a:t>20cM</a:t>
            </a:r>
            <a:r>
              <a:rPr lang="zh-CN" altLang="zh-CN" dirty="0">
                <a:ea typeface="黑体" panose="02010609060101010101" pitchFamily="49" charset="-122"/>
              </a:rPr>
              <a:t>时</a:t>
            </a:r>
            <a:r>
              <a:rPr lang="de-AT" altLang="zh-CN" dirty="0">
                <a:ea typeface="黑体" panose="02010609060101010101" pitchFamily="49" charset="-122"/>
              </a:rPr>
              <a:t>, </a:t>
            </a:r>
            <a:r>
              <a:rPr lang="de-AT" altLang="zh-CN" i="1" dirty="0">
                <a:ea typeface="黑体" panose="02010609060101010101" pitchFamily="49" charset="-122"/>
              </a:rPr>
              <a:t>k</a:t>
            </a:r>
            <a:r>
              <a:rPr lang="zh-CN" altLang="zh-CN" dirty="0">
                <a:ea typeface="黑体" panose="02010609060101010101" pitchFamily="49" charset="-122"/>
              </a:rPr>
              <a:t>值将在</a:t>
            </a:r>
            <a:r>
              <a:rPr lang="de-AT" altLang="zh-CN" dirty="0">
                <a:ea typeface="黑体" panose="02010609060101010101" pitchFamily="49" charset="-122"/>
              </a:rPr>
              <a:t>0.8</a:t>
            </a:r>
            <a:r>
              <a:rPr lang="zh-CN" altLang="zh-CN" dirty="0">
                <a:ea typeface="黑体" panose="02010609060101010101" pitchFamily="49" charset="-122"/>
              </a:rPr>
              <a:t>到</a:t>
            </a:r>
            <a:r>
              <a:rPr lang="de-AT" altLang="zh-CN" dirty="0">
                <a:ea typeface="黑体" panose="02010609060101010101" pitchFamily="49" charset="-122"/>
              </a:rPr>
              <a:t>1.2</a:t>
            </a:r>
            <a:r>
              <a:rPr lang="zh-CN" altLang="zh-CN" dirty="0">
                <a:ea typeface="黑体" panose="02010609060101010101" pitchFamily="49" charset="-122"/>
              </a:rPr>
              <a:t>的范围内</a:t>
            </a:r>
            <a:r>
              <a:rPr lang="de-AT" altLang="zh-CN" dirty="0">
                <a:ea typeface="黑体" panose="02010609060101010101" pitchFamily="49" charset="-122"/>
              </a:rPr>
              <a:t>. </a:t>
            </a:r>
            <a:r>
              <a:rPr lang="zh-CN" altLang="zh-CN" dirty="0">
                <a:ea typeface="黑体" panose="02010609060101010101" pitchFamily="49" charset="-122"/>
              </a:rPr>
              <a:t>如果这个范围内的</a:t>
            </a:r>
            <a:r>
              <a:rPr lang="de-AT" altLang="zh-CN" i="1" dirty="0">
                <a:ea typeface="黑体" panose="02010609060101010101" pitchFamily="49" charset="-122"/>
              </a:rPr>
              <a:t>k</a:t>
            </a:r>
            <a:r>
              <a:rPr lang="zh-CN" altLang="zh-CN" dirty="0">
                <a:ea typeface="黑体" panose="02010609060101010101" pitchFamily="49" charset="-122"/>
              </a:rPr>
              <a:t>值可以忽略奇异分离影响的话</a:t>
            </a:r>
            <a:r>
              <a:rPr lang="de-AT" altLang="zh-CN" dirty="0">
                <a:ea typeface="黑体" panose="02010609060101010101" pitchFamily="49" charset="-122"/>
              </a:rPr>
              <a:t>, </a:t>
            </a:r>
            <a:r>
              <a:rPr lang="zh-CN" altLang="zh-CN" dirty="0">
                <a:ea typeface="黑体" panose="02010609060101010101" pitchFamily="49" charset="-122"/>
              </a:rPr>
              <a:t>可以认为</a:t>
            </a:r>
            <a:r>
              <a:rPr lang="de-AT" altLang="zh-CN" dirty="0">
                <a:ea typeface="黑体" panose="02010609060101010101" pitchFamily="49" charset="-122"/>
              </a:rPr>
              <a:t>, </a:t>
            </a:r>
            <a:r>
              <a:rPr lang="zh-CN" altLang="zh-CN" dirty="0">
                <a:ea typeface="黑体" panose="02010609060101010101" pitchFamily="49" charset="-122"/>
              </a:rPr>
              <a:t>奇异分离的影响距离不超过</a:t>
            </a:r>
            <a:r>
              <a:rPr lang="de-AT" altLang="zh-CN" dirty="0">
                <a:ea typeface="黑体" panose="02010609060101010101" pitchFamily="49" charset="-122"/>
              </a:rPr>
              <a:t>20cM (Zhang et al., 2010). </a:t>
            </a:r>
            <a:endParaRPr lang="zh-CN" altLang="zh-CN" dirty="0">
              <a:ea typeface="黑体" panose="02010609060101010101" pitchFamily="49" charset="-122"/>
            </a:endParaRPr>
          </a:p>
        </p:txBody>
      </p:sp>
    </p:spTree>
    <p:extLst>
      <p:ext uri="{BB962C8B-B14F-4D97-AF65-F5344CB8AC3E}">
        <p14:creationId xmlns:p14="http://schemas.microsoft.com/office/powerpoint/2010/main" val="1398783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640960" cy="648072"/>
          </a:xfrm>
        </p:spPr>
        <p:txBody>
          <a:bodyPr>
            <a:noAutofit/>
          </a:bodyPr>
          <a:lstStyle/>
          <a:p>
            <a:r>
              <a:rPr lang="zh-CN" altLang="zh-CN" sz="3200" b="1" dirty="0">
                <a:latin typeface="+mn-lt"/>
                <a:ea typeface="黑体" panose="02010609060101010101" pitchFamily="49" charset="-122"/>
              </a:rPr>
              <a:t>奇异分离在两种基因型群体中对</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作图的影响</a:t>
            </a:r>
            <a:endParaRPr lang="zh-CN" altLang="en-US" sz="3200" b="1" dirty="0">
              <a:latin typeface="+mn-lt"/>
              <a:ea typeface="黑体" panose="02010609060101010101" pitchFamily="49" charset="-122"/>
            </a:endParaRPr>
          </a:p>
        </p:txBody>
      </p:sp>
      <p:sp>
        <p:nvSpPr>
          <p:cNvPr id="3" name="内容占位符 2"/>
          <p:cNvSpPr>
            <a:spLocks noGrp="1"/>
          </p:cNvSpPr>
          <p:nvPr>
            <p:ph idx="1"/>
          </p:nvPr>
        </p:nvSpPr>
        <p:spPr>
          <a:xfrm>
            <a:off x="457200" y="1196752"/>
            <a:ext cx="8229600" cy="2448272"/>
          </a:xfrm>
        </p:spPr>
        <p:txBody>
          <a:bodyPr>
            <a:normAutofit/>
          </a:bodyPr>
          <a:lstStyle/>
          <a:p>
            <a:r>
              <a:rPr lang="zh-CN" altLang="zh-CN" sz="2800" dirty="0">
                <a:ea typeface="黑体" panose="02010609060101010101" pitchFamily="49" charset="-122"/>
              </a:rPr>
              <a:t>对于仅有两种基因型的群体</a:t>
            </a:r>
            <a:r>
              <a:rPr lang="en-US" altLang="zh-CN" sz="2800" dirty="0">
                <a:ea typeface="黑体" panose="02010609060101010101" pitchFamily="49" charset="-122"/>
              </a:rPr>
              <a:t>, </a:t>
            </a:r>
            <a:r>
              <a:rPr lang="zh-CN" altLang="zh-CN" sz="2800" dirty="0">
                <a:ea typeface="黑体" panose="02010609060101010101" pitchFamily="49" charset="-122"/>
              </a:rPr>
              <a:t>奇异分离对</a:t>
            </a:r>
            <a:r>
              <a:rPr lang="en-US" altLang="zh-CN" sz="2800" dirty="0">
                <a:ea typeface="黑体" panose="02010609060101010101" pitchFamily="49" charset="-122"/>
              </a:rPr>
              <a:t>QTL</a:t>
            </a:r>
            <a:r>
              <a:rPr lang="zh-CN" altLang="zh-CN" sz="2800" dirty="0">
                <a:ea typeface="黑体" panose="02010609060101010101" pitchFamily="49" charset="-122"/>
              </a:rPr>
              <a:t>作图的影响显得简单些</a:t>
            </a:r>
            <a:r>
              <a:rPr lang="en-US" altLang="zh-CN" sz="2800" dirty="0">
                <a:ea typeface="黑体" panose="02010609060101010101" pitchFamily="49" charset="-122"/>
              </a:rPr>
              <a:t> (</a:t>
            </a:r>
            <a:r>
              <a:rPr lang="zh-CN" altLang="zh-CN" sz="2800" dirty="0">
                <a:ea typeface="黑体" panose="02010609060101010101" pitchFamily="49" charset="-122"/>
              </a:rPr>
              <a:t>李慧慧等</a:t>
            </a:r>
            <a:r>
              <a:rPr lang="en-US" altLang="zh-CN" sz="2800" dirty="0">
                <a:ea typeface="黑体" panose="02010609060101010101" pitchFamily="49" charset="-122"/>
              </a:rPr>
              <a:t>, 2010). </a:t>
            </a:r>
            <a:r>
              <a:rPr lang="zh-CN" altLang="zh-CN" sz="2800" dirty="0">
                <a:ea typeface="黑体" panose="02010609060101010101" pitchFamily="49" charset="-122"/>
              </a:rPr>
              <a:t>假定真实群体中</a:t>
            </a:r>
            <a:r>
              <a:rPr lang="en-US" altLang="zh-CN" sz="2800" dirty="0">
                <a:ea typeface="黑体" panose="02010609060101010101" pitchFamily="49" charset="-122"/>
              </a:rPr>
              <a:t>, </a:t>
            </a:r>
            <a:r>
              <a:rPr lang="zh-CN" altLang="zh-CN" sz="2800" dirty="0">
                <a:ea typeface="黑体" panose="02010609060101010101" pitchFamily="49" charset="-122"/>
              </a:rPr>
              <a:t>两种</a:t>
            </a:r>
            <a:r>
              <a:rPr lang="en-US" altLang="zh-CN" sz="2800" dirty="0">
                <a:ea typeface="黑体" panose="02010609060101010101" pitchFamily="49" charset="-122"/>
              </a:rPr>
              <a:t>QTL</a:t>
            </a:r>
            <a:r>
              <a:rPr lang="zh-CN" altLang="zh-CN" sz="2800" dirty="0">
                <a:ea typeface="黑体" panose="02010609060101010101" pitchFamily="49" charset="-122"/>
              </a:rPr>
              <a:t>基因型的频率分别用</a:t>
            </a:r>
            <a:r>
              <a:rPr lang="en-US" altLang="zh-CN" sz="2800" i="1" dirty="0">
                <a:ea typeface="黑体" panose="02010609060101010101" pitchFamily="49" charset="-122"/>
              </a:rPr>
              <a:t>p</a:t>
            </a:r>
            <a:r>
              <a:rPr lang="zh-CN" altLang="zh-CN" sz="2800" dirty="0">
                <a:ea typeface="黑体" panose="02010609060101010101" pitchFamily="49" charset="-122"/>
              </a:rPr>
              <a:t>和</a:t>
            </a:r>
            <a:r>
              <a:rPr lang="en-US" altLang="zh-CN" sz="2800" dirty="0">
                <a:ea typeface="黑体" panose="02010609060101010101" pitchFamily="49" charset="-122"/>
              </a:rPr>
              <a:t>1-</a:t>
            </a:r>
            <a:r>
              <a:rPr lang="en-US" altLang="zh-CN" sz="2800" i="1" dirty="0">
                <a:ea typeface="黑体" panose="02010609060101010101" pitchFamily="49" charset="-122"/>
              </a:rPr>
              <a:t>p</a:t>
            </a:r>
            <a:r>
              <a:rPr lang="zh-CN" altLang="zh-CN" sz="2800" dirty="0">
                <a:ea typeface="黑体" panose="02010609060101010101" pitchFamily="49" charset="-122"/>
              </a:rPr>
              <a:t>表示</a:t>
            </a:r>
            <a:r>
              <a:rPr lang="en-US" altLang="zh-CN" sz="2800" dirty="0">
                <a:ea typeface="黑体" panose="02010609060101010101" pitchFamily="49" charset="-122"/>
              </a:rPr>
              <a:t>. </a:t>
            </a:r>
            <a:r>
              <a:rPr lang="zh-CN" altLang="zh-CN" sz="2800" dirty="0">
                <a:ea typeface="黑体" panose="02010609060101010101" pitchFamily="49" charset="-122"/>
              </a:rPr>
              <a:t>无奇异分离群体中</a:t>
            </a:r>
            <a:r>
              <a:rPr lang="en-US" altLang="zh-CN" sz="2800" dirty="0">
                <a:ea typeface="黑体" panose="02010609060101010101" pitchFamily="49" charset="-122"/>
              </a:rPr>
              <a:t>QTL</a:t>
            </a:r>
            <a:r>
              <a:rPr lang="zh-CN" altLang="zh-CN" sz="2800" dirty="0">
                <a:ea typeface="黑体" panose="02010609060101010101" pitchFamily="49" charset="-122"/>
              </a:rPr>
              <a:t>基因型频率分别用</a:t>
            </a:r>
            <a:r>
              <a:rPr lang="en-US" altLang="zh-CN" sz="2800" i="1" dirty="0">
                <a:ea typeface="黑体" panose="02010609060101010101" pitchFamily="49" charset="-122"/>
              </a:rPr>
              <a:t>f</a:t>
            </a:r>
            <a:r>
              <a:rPr lang="zh-CN" altLang="zh-CN" sz="2800" dirty="0">
                <a:ea typeface="黑体" panose="02010609060101010101" pitchFamily="49" charset="-122"/>
              </a:rPr>
              <a:t>和</a:t>
            </a:r>
            <a:r>
              <a:rPr lang="en-US" altLang="zh-CN" sz="2800" dirty="0">
                <a:ea typeface="黑体" panose="02010609060101010101" pitchFamily="49" charset="-122"/>
              </a:rPr>
              <a:t>1-</a:t>
            </a:r>
            <a:r>
              <a:rPr lang="en-US" altLang="zh-CN" sz="2800" i="1" dirty="0">
                <a:ea typeface="黑体" panose="02010609060101010101" pitchFamily="49" charset="-122"/>
              </a:rPr>
              <a:t>f</a:t>
            </a:r>
            <a:r>
              <a:rPr lang="zh-CN" altLang="zh-CN" sz="2800" dirty="0">
                <a:ea typeface="黑体" panose="02010609060101010101" pitchFamily="49" charset="-122"/>
              </a:rPr>
              <a:t>表示</a:t>
            </a:r>
            <a:r>
              <a:rPr lang="en-US" altLang="zh-CN" sz="2800" dirty="0">
                <a:ea typeface="黑体" panose="02010609060101010101" pitchFamily="49" charset="-122"/>
              </a:rPr>
              <a:t>. </a:t>
            </a:r>
            <a:r>
              <a:rPr lang="zh-CN" altLang="zh-CN" sz="2800" dirty="0">
                <a:ea typeface="黑体" panose="02010609060101010101" pitchFamily="49" charset="-122"/>
              </a:rPr>
              <a:t>那么</a:t>
            </a:r>
            <a:r>
              <a:rPr lang="en-US" altLang="zh-CN" sz="2800" dirty="0">
                <a:ea typeface="黑体" panose="02010609060101010101" pitchFamily="49" charset="-122"/>
              </a:rPr>
              <a:t>, QTL</a:t>
            </a:r>
            <a:r>
              <a:rPr lang="zh-CN" altLang="zh-CN" sz="2800" dirty="0">
                <a:ea typeface="黑体" panose="02010609060101010101" pitchFamily="49" charset="-122"/>
              </a:rPr>
              <a:t>在两种情况下遗传方差的比值为</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695175362"/>
              </p:ext>
            </p:extLst>
          </p:nvPr>
        </p:nvGraphicFramePr>
        <p:xfrm>
          <a:off x="1979712" y="3573016"/>
          <a:ext cx="5167777" cy="1080120"/>
        </p:xfrm>
        <a:graphic>
          <a:graphicData uri="http://schemas.openxmlformats.org/presentationml/2006/ole">
            <mc:AlternateContent xmlns:mc="http://schemas.openxmlformats.org/markup-compatibility/2006">
              <mc:Choice xmlns:v="urn:schemas-microsoft-com:vml" Requires="v">
                <p:oleObj spid="_x0000_s20488" name="公式" r:id="rId3" imgW="2145369" imgH="444307" progId="Equation.3">
                  <p:embed/>
                </p:oleObj>
              </mc:Choice>
              <mc:Fallback>
                <p:oleObj name="公式" r:id="rId3" imgW="2145369" imgH="444307"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573016"/>
                        <a:ext cx="5167777" cy="1080120"/>
                      </a:xfrm>
                      <a:prstGeom prst="rect">
                        <a:avLst/>
                      </a:prstGeom>
                      <a:noFill/>
                    </p:spPr>
                  </p:pic>
                </p:oleObj>
              </mc:Fallback>
            </mc:AlternateContent>
          </a:graphicData>
        </a:graphic>
      </p:graphicFrame>
    </p:spTree>
    <p:extLst>
      <p:ext uri="{BB962C8B-B14F-4D97-AF65-F5344CB8AC3E}">
        <p14:creationId xmlns:p14="http://schemas.microsoft.com/office/powerpoint/2010/main" val="42141544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640960" cy="648072"/>
          </a:xfrm>
        </p:spPr>
        <p:txBody>
          <a:bodyPr>
            <a:noAutofit/>
          </a:bodyPr>
          <a:lstStyle/>
          <a:p>
            <a:r>
              <a:rPr lang="zh-CN" altLang="zh-CN" sz="3200" b="1" dirty="0">
                <a:latin typeface="+mn-lt"/>
                <a:ea typeface="黑体" panose="02010609060101010101" pitchFamily="49" charset="-122"/>
              </a:rPr>
              <a:t>奇异分离在两种基因型群体中对</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作图的影响</a:t>
            </a:r>
            <a:endParaRPr lang="zh-CN" altLang="en-US" sz="3200" b="1" dirty="0">
              <a:latin typeface="+mn-lt"/>
              <a:ea typeface="黑体" panose="02010609060101010101" pitchFamily="49" charset="-122"/>
            </a:endParaRPr>
          </a:p>
        </p:txBody>
      </p:sp>
      <p:sp>
        <p:nvSpPr>
          <p:cNvPr id="3" name="内容占位符 2"/>
          <p:cNvSpPr>
            <a:spLocks noGrp="1"/>
          </p:cNvSpPr>
          <p:nvPr>
            <p:ph idx="1"/>
          </p:nvPr>
        </p:nvSpPr>
        <p:spPr>
          <a:xfrm>
            <a:off x="457200" y="1196752"/>
            <a:ext cx="8229600" cy="4752528"/>
          </a:xfrm>
        </p:spPr>
        <p:txBody>
          <a:bodyPr>
            <a:normAutofit/>
          </a:bodyPr>
          <a:lstStyle/>
          <a:p>
            <a:r>
              <a:rPr lang="zh-CN" altLang="zh-CN" sz="2800" dirty="0">
                <a:ea typeface="黑体" panose="02010609060101010101" pitchFamily="49" charset="-122"/>
              </a:rPr>
              <a:t>在</a:t>
            </a:r>
            <a:r>
              <a:rPr lang="en-US" altLang="zh-CN" sz="2800" dirty="0">
                <a:ea typeface="黑体" panose="02010609060101010101" pitchFamily="49" charset="-122"/>
              </a:rPr>
              <a:t>F</a:t>
            </a:r>
            <a:r>
              <a:rPr lang="en-US" altLang="zh-CN" sz="2800" baseline="-25000" dirty="0">
                <a:ea typeface="黑体" panose="02010609060101010101" pitchFamily="49" charset="-122"/>
              </a:rPr>
              <a:t>1</a:t>
            </a:r>
            <a:r>
              <a:rPr lang="zh-CN" altLang="zh-CN" sz="2800" dirty="0">
                <a:ea typeface="黑体" panose="02010609060101010101" pitchFamily="49" charset="-122"/>
              </a:rPr>
              <a:t>衍生的</a:t>
            </a:r>
            <a:r>
              <a:rPr lang="en-US" altLang="zh-CN" sz="2800" dirty="0">
                <a:ea typeface="黑体" panose="02010609060101010101" pitchFamily="49" charset="-122"/>
              </a:rPr>
              <a:t>RIL</a:t>
            </a:r>
            <a:r>
              <a:rPr lang="zh-CN" altLang="zh-CN" sz="2800" dirty="0">
                <a:ea typeface="黑体" panose="02010609060101010101" pitchFamily="49" charset="-122"/>
              </a:rPr>
              <a:t>或</a:t>
            </a:r>
            <a:r>
              <a:rPr lang="en-US" altLang="zh-CN" sz="2800" dirty="0">
                <a:ea typeface="黑体" panose="02010609060101010101" pitchFamily="49" charset="-122"/>
              </a:rPr>
              <a:t>DH</a:t>
            </a:r>
            <a:r>
              <a:rPr lang="zh-CN" altLang="zh-CN" sz="2800" dirty="0">
                <a:ea typeface="黑体" panose="02010609060101010101" pitchFamily="49" charset="-122"/>
              </a:rPr>
              <a:t>群体中</a:t>
            </a:r>
            <a:r>
              <a:rPr lang="en-US" altLang="zh-CN" sz="2800" dirty="0">
                <a:ea typeface="黑体" panose="02010609060101010101" pitchFamily="49" charset="-122"/>
              </a:rPr>
              <a:t>, </a:t>
            </a:r>
            <a:r>
              <a:rPr lang="zh-CN" altLang="zh-CN" sz="2800" dirty="0">
                <a:ea typeface="黑体" panose="02010609060101010101" pitchFamily="49" charset="-122"/>
              </a:rPr>
              <a:t>两种基因型的期望频率比为</a:t>
            </a:r>
            <a:r>
              <a:rPr lang="en-US" altLang="zh-CN" sz="2800" dirty="0">
                <a:ea typeface="黑体" panose="02010609060101010101" pitchFamily="49" charset="-122"/>
              </a:rPr>
              <a:t>1:1. </a:t>
            </a:r>
            <a:r>
              <a:rPr lang="zh-CN" altLang="zh-CN" sz="2800" dirty="0">
                <a:ea typeface="黑体" panose="02010609060101010101" pitchFamily="49" charset="-122"/>
              </a:rPr>
              <a:t>这时</a:t>
            </a:r>
            <a:r>
              <a:rPr lang="en-US" altLang="zh-CN" sz="2800" dirty="0">
                <a:ea typeface="黑体" panose="02010609060101010101" pitchFamily="49" charset="-122"/>
              </a:rPr>
              <a:t>, </a:t>
            </a:r>
            <a:r>
              <a:rPr lang="en-US" altLang="zh-CN" sz="2800" i="1" dirty="0">
                <a:ea typeface="黑体" panose="02010609060101010101" pitchFamily="49" charset="-122"/>
              </a:rPr>
              <a:t>f</a:t>
            </a:r>
            <a:r>
              <a:rPr lang="en-US" altLang="zh-CN" sz="2800" dirty="0">
                <a:ea typeface="黑体" panose="02010609060101010101" pitchFamily="49" charset="-122"/>
              </a:rPr>
              <a:t>=0.5, </a:t>
            </a:r>
            <a:r>
              <a:rPr lang="en-US" altLang="zh-CN" sz="2800" i="1" dirty="0" smtClean="0">
                <a:ea typeface="黑体" panose="02010609060101010101" pitchFamily="49" charset="-122"/>
              </a:rPr>
              <a:t>k</a:t>
            </a:r>
            <a:r>
              <a:rPr lang="en-US" altLang="zh-CN" sz="2800" dirty="0" smtClean="0">
                <a:ea typeface="黑体" panose="02010609060101010101" pitchFamily="49" charset="-122"/>
              </a:rPr>
              <a:t>=4</a:t>
            </a:r>
            <a:r>
              <a:rPr lang="en-US" altLang="zh-CN" sz="2800" i="1" dirty="0" smtClean="0">
                <a:ea typeface="黑体" panose="02010609060101010101" pitchFamily="49" charset="-122"/>
              </a:rPr>
              <a:t>p</a:t>
            </a:r>
            <a:r>
              <a:rPr lang="en-US" altLang="zh-CN" sz="2800" dirty="0" smtClean="0">
                <a:ea typeface="黑体" panose="02010609060101010101" pitchFamily="49" charset="-122"/>
              </a:rPr>
              <a:t>(1-</a:t>
            </a:r>
            <a:r>
              <a:rPr lang="en-US" altLang="zh-CN" sz="2800" i="1" dirty="0" smtClean="0">
                <a:ea typeface="黑体" panose="02010609060101010101" pitchFamily="49" charset="-122"/>
              </a:rPr>
              <a:t>p</a:t>
            </a:r>
            <a:r>
              <a:rPr lang="en-US" altLang="zh-CN" sz="2800" dirty="0" smtClean="0">
                <a:ea typeface="黑体" panose="02010609060101010101" pitchFamily="49" charset="-122"/>
              </a:rPr>
              <a:t>).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只有在</a:t>
            </a:r>
            <a:r>
              <a:rPr lang="en-US" altLang="zh-CN" sz="2800" i="1" dirty="0">
                <a:ea typeface="黑体" panose="02010609060101010101" pitchFamily="49" charset="-122"/>
              </a:rPr>
              <a:t>p</a:t>
            </a:r>
            <a:r>
              <a:rPr lang="en-US" altLang="zh-CN" sz="2800" dirty="0">
                <a:ea typeface="黑体" panose="02010609060101010101" pitchFamily="49" charset="-122"/>
              </a:rPr>
              <a:t>=0.5</a:t>
            </a:r>
            <a:r>
              <a:rPr lang="zh-CN" altLang="zh-CN" sz="2800" dirty="0">
                <a:ea typeface="黑体" panose="02010609060101010101" pitchFamily="49" charset="-122"/>
              </a:rPr>
              <a:t>的情况下才有</a:t>
            </a:r>
            <a:r>
              <a:rPr lang="en-US" altLang="zh-CN" sz="2800" i="1" dirty="0">
                <a:ea typeface="黑体" panose="02010609060101010101" pitchFamily="49" charset="-122"/>
              </a:rPr>
              <a:t>k</a:t>
            </a:r>
            <a:r>
              <a:rPr lang="en-US" altLang="zh-CN" sz="2800" dirty="0">
                <a:ea typeface="黑体" panose="02010609060101010101" pitchFamily="49" charset="-122"/>
              </a:rPr>
              <a:t>=1. </a:t>
            </a:r>
            <a:r>
              <a:rPr lang="zh-CN" altLang="zh-CN" sz="2800" dirty="0">
                <a:ea typeface="黑体" panose="02010609060101010101" pitchFamily="49" charset="-122"/>
              </a:rPr>
              <a:t>任何奇异分离都会使</a:t>
            </a:r>
            <a:r>
              <a:rPr lang="en-US" altLang="zh-CN" sz="2800" i="1" dirty="0">
                <a:ea typeface="黑体" panose="02010609060101010101" pitchFamily="49" charset="-122"/>
              </a:rPr>
              <a:t>k</a:t>
            </a:r>
            <a:r>
              <a:rPr lang="zh-CN" altLang="zh-CN" sz="2800" dirty="0">
                <a:ea typeface="黑体" panose="02010609060101010101" pitchFamily="49" charset="-122"/>
              </a:rPr>
              <a:t>小于</a:t>
            </a:r>
            <a:r>
              <a:rPr lang="en-US" altLang="zh-CN" sz="2800" dirty="0">
                <a:ea typeface="黑体" panose="02010609060101010101" pitchFamily="49" charset="-122"/>
              </a:rPr>
              <a:t>1, </a:t>
            </a:r>
            <a:r>
              <a:rPr lang="zh-CN" altLang="zh-CN" sz="2800" dirty="0">
                <a:ea typeface="黑体" panose="02010609060101010101" pitchFamily="49" charset="-122"/>
              </a:rPr>
              <a:t>从而降低</a:t>
            </a:r>
            <a:r>
              <a:rPr lang="en-US" altLang="zh-CN" sz="2800" dirty="0">
                <a:ea typeface="黑体" panose="02010609060101010101" pitchFamily="49" charset="-122"/>
              </a:rPr>
              <a:t>QTL</a:t>
            </a:r>
            <a:r>
              <a:rPr lang="zh-CN" altLang="zh-CN" sz="2800" dirty="0">
                <a:ea typeface="黑体" panose="02010609060101010101" pitchFamily="49" charset="-122"/>
              </a:rPr>
              <a:t>的作图功效</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r>
              <a:rPr lang="zh-CN" altLang="zh-CN" sz="2800" dirty="0" smtClean="0">
                <a:ea typeface="黑体" panose="02010609060101010101" pitchFamily="49" charset="-122"/>
              </a:rPr>
              <a:t>如果</a:t>
            </a:r>
            <a:r>
              <a:rPr lang="zh-CN" altLang="zh-CN" sz="2800" dirty="0">
                <a:ea typeface="黑体" panose="02010609060101010101" pitchFamily="49" charset="-122"/>
              </a:rPr>
              <a:t>两种基因型的期望比不为</a:t>
            </a:r>
            <a:r>
              <a:rPr lang="en-US" altLang="zh-CN" sz="2800" dirty="0">
                <a:ea typeface="黑体" panose="02010609060101010101" pitchFamily="49" charset="-122"/>
              </a:rPr>
              <a:t>1:1, </a:t>
            </a:r>
            <a:r>
              <a:rPr lang="zh-CN" altLang="zh-CN" sz="2800" dirty="0">
                <a:ea typeface="黑体" panose="02010609060101010101" pitchFamily="49" charset="-122"/>
              </a:rPr>
              <a:t>例如回交衍生的重组近交家系或回交衍生的加倍单倍体群体中</a:t>
            </a:r>
            <a:r>
              <a:rPr lang="en-US" altLang="zh-CN" sz="2800" dirty="0">
                <a:ea typeface="黑体" panose="02010609060101010101" pitchFamily="49" charset="-122"/>
              </a:rPr>
              <a:t>, </a:t>
            </a:r>
            <a:r>
              <a:rPr lang="zh-CN" altLang="zh-CN" sz="2800" dirty="0">
                <a:ea typeface="黑体" panose="02010609060101010101" pitchFamily="49" charset="-122"/>
              </a:rPr>
              <a:t>无奇异分离时两种基因型频率满足</a:t>
            </a:r>
            <a:r>
              <a:rPr lang="en-US" altLang="zh-CN" sz="2800" dirty="0">
                <a:ea typeface="黑体" panose="02010609060101010101" pitchFamily="49" charset="-122"/>
              </a:rPr>
              <a:t>3:1</a:t>
            </a:r>
            <a:r>
              <a:rPr lang="zh-CN" altLang="zh-CN" sz="2800" dirty="0">
                <a:ea typeface="黑体" panose="02010609060101010101" pitchFamily="49" charset="-122"/>
              </a:rPr>
              <a:t>的分离比</a:t>
            </a:r>
            <a:r>
              <a:rPr lang="en-US" altLang="zh-CN" sz="2800" dirty="0">
                <a:ea typeface="黑体" panose="02010609060101010101" pitchFamily="49" charset="-122"/>
              </a:rPr>
              <a:t>. </a:t>
            </a:r>
            <a:r>
              <a:rPr lang="zh-CN" altLang="zh-CN" sz="2800" dirty="0">
                <a:ea typeface="黑体" panose="02010609060101010101" pitchFamily="49" charset="-122"/>
              </a:rPr>
              <a:t>这时</a:t>
            </a:r>
            <a:r>
              <a:rPr lang="en-US" altLang="zh-CN" sz="2800" dirty="0">
                <a:ea typeface="黑体" panose="02010609060101010101" pitchFamily="49" charset="-122"/>
              </a:rPr>
              <a:t>, </a:t>
            </a:r>
            <a:r>
              <a:rPr lang="zh-CN" altLang="zh-CN" sz="2800" dirty="0">
                <a:ea typeface="黑体" panose="02010609060101010101" pitchFamily="49" charset="-122"/>
              </a:rPr>
              <a:t>如果奇异分离能引起两种基因型偏向于频率</a:t>
            </a:r>
            <a:r>
              <a:rPr lang="en-US" altLang="zh-CN" sz="2800" dirty="0">
                <a:ea typeface="黑体" panose="02010609060101010101" pitchFamily="49" charset="-122"/>
              </a:rPr>
              <a:t>1:1</a:t>
            </a:r>
            <a:r>
              <a:rPr lang="zh-CN" altLang="zh-CN" sz="2800" dirty="0">
                <a:ea typeface="黑体" panose="02010609060101010101" pitchFamily="49" charset="-122"/>
              </a:rPr>
              <a:t>的方向</a:t>
            </a:r>
            <a:r>
              <a:rPr lang="en-US" altLang="zh-CN" sz="2800" dirty="0">
                <a:ea typeface="黑体" panose="02010609060101010101" pitchFamily="49" charset="-122"/>
              </a:rPr>
              <a:t>, </a:t>
            </a:r>
            <a:r>
              <a:rPr lang="zh-CN" altLang="zh-CN" sz="2800" dirty="0">
                <a:ea typeface="黑体" panose="02010609060101010101" pitchFamily="49" charset="-122"/>
              </a:rPr>
              <a:t>就会增加</a:t>
            </a:r>
            <a:r>
              <a:rPr lang="en-US" altLang="zh-CN" sz="2800" dirty="0">
                <a:ea typeface="黑体" panose="02010609060101010101" pitchFamily="49" charset="-122"/>
              </a:rPr>
              <a:t>QTL</a:t>
            </a:r>
            <a:r>
              <a:rPr lang="zh-CN" altLang="zh-CN" sz="2800" dirty="0">
                <a:ea typeface="黑体" panose="02010609060101010101" pitchFamily="49" charset="-122"/>
              </a:rPr>
              <a:t>的遗传方差</a:t>
            </a:r>
            <a:r>
              <a:rPr lang="en-US" altLang="zh-CN" sz="2800" dirty="0">
                <a:ea typeface="黑体" panose="02010609060101010101" pitchFamily="49" charset="-122"/>
              </a:rPr>
              <a:t>.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方差的比值</a:t>
            </a:r>
            <a:r>
              <a:rPr lang="en-US" altLang="zh-CN" sz="2800" i="1" dirty="0">
                <a:ea typeface="黑体" panose="02010609060101010101" pitchFamily="49" charset="-122"/>
              </a:rPr>
              <a:t>k</a:t>
            </a:r>
            <a:r>
              <a:rPr lang="zh-CN" altLang="zh-CN" sz="2800" dirty="0">
                <a:ea typeface="黑体" panose="02010609060101010101" pitchFamily="49" charset="-122"/>
              </a:rPr>
              <a:t>就会大于</a:t>
            </a:r>
            <a:r>
              <a:rPr lang="en-US" altLang="zh-CN" sz="2800" dirty="0">
                <a:ea typeface="黑体" panose="02010609060101010101" pitchFamily="49" charset="-122"/>
              </a:rPr>
              <a:t>1, </a:t>
            </a:r>
            <a:r>
              <a:rPr lang="zh-CN" altLang="zh-CN" sz="2800" dirty="0">
                <a:ea typeface="黑体" panose="02010609060101010101" pitchFamily="49" charset="-122"/>
              </a:rPr>
              <a:t>奇异分离会有利于</a:t>
            </a:r>
            <a:r>
              <a:rPr lang="en-US" altLang="zh-CN" sz="2800" dirty="0">
                <a:ea typeface="黑体" panose="02010609060101010101" pitchFamily="49" charset="-122"/>
              </a:rPr>
              <a:t>QTL</a:t>
            </a:r>
            <a:r>
              <a:rPr lang="zh-CN" altLang="zh-CN" sz="2800" dirty="0">
                <a:ea typeface="黑体" panose="02010609060101010101" pitchFamily="49" charset="-122"/>
              </a:rPr>
              <a:t>的检测</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3971604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32656"/>
            <a:ext cx="8640960" cy="1152128"/>
          </a:xfrm>
        </p:spPr>
        <p:txBody>
          <a:bodyPr>
            <a:noAutofit/>
          </a:bodyPr>
          <a:lstStyle/>
          <a:p>
            <a:r>
              <a:rPr lang="en-US" altLang="zh-CN" sz="3200" b="1" dirty="0">
                <a:latin typeface="+mn-lt"/>
                <a:ea typeface="黑体" panose="02010609060101010101" pitchFamily="49" charset="-122"/>
              </a:rPr>
              <a:t>BC</a:t>
            </a:r>
            <a:r>
              <a:rPr lang="en-US" altLang="zh-CN" sz="3200" b="1" baseline="-25000" dirty="0">
                <a:latin typeface="+mn-lt"/>
                <a:ea typeface="黑体" panose="02010609060101010101" pitchFamily="49" charset="-122"/>
              </a:rPr>
              <a:t>1</a:t>
            </a:r>
            <a:r>
              <a:rPr lang="zh-CN" altLang="zh-CN" sz="3200" b="1" dirty="0">
                <a:latin typeface="+mn-lt"/>
                <a:ea typeface="黑体" panose="02010609060101010101" pitchFamily="49" charset="-122"/>
              </a:rPr>
              <a:t>和</a:t>
            </a:r>
            <a:r>
              <a:rPr lang="en-US" altLang="zh-CN" sz="3200" b="1" dirty="0">
                <a:latin typeface="+mn-lt"/>
                <a:ea typeface="黑体" panose="02010609060101010101" pitchFamily="49" charset="-122"/>
              </a:rPr>
              <a:t>F</a:t>
            </a:r>
            <a:r>
              <a:rPr lang="en-US" altLang="zh-CN" sz="3200" b="1" baseline="-25000" dirty="0">
                <a:latin typeface="+mn-lt"/>
                <a:ea typeface="黑体" panose="02010609060101010101" pitchFamily="49" charset="-122"/>
              </a:rPr>
              <a:t>1</a:t>
            </a:r>
            <a:r>
              <a:rPr lang="zh-CN" altLang="zh-CN" sz="3200" b="1" dirty="0">
                <a:latin typeface="+mn-lt"/>
                <a:ea typeface="黑体" panose="02010609060101010101" pitchFamily="49" charset="-122"/>
              </a:rPr>
              <a:t>产生的</a:t>
            </a:r>
            <a:r>
              <a:rPr lang="en-US" altLang="zh-CN" sz="3200" b="1" dirty="0">
                <a:latin typeface="+mn-lt"/>
                <a:ea typeface="黑体" panose="02010609060101010101" pitchFamily="49" charset="-122"/>
              </a:rPr>
              <a:t>DH</a:t>
            </a:r>
            <a:r>
              <a:rPr lang="zh-CN" altLang="zh-CN" sz="3200" b="1" dirty="0">
                <a:latin typeface="+mn-lt"/>
                <a:ea typeface="黑体" panose="02010609060101010101" pitchFamily="49" charset="-122"/>
              </a:rPr>
              <a:t>作图群体中</a:t>
            </a:r>
            <a:r>
              <a:rPr lang="en-US" altLang="zh-CN" sz="3200" b="1" dirty="0">
                <a:latin typeface="+mn-lt"/>
                <a:ea typeface="黑体" panose="02010609060101010101" pitchFamily="49" charset="-122"/>
              </a:rPr>
              <a:t>, </a:t>
            </a:r>
            <a:r>
              <a:rPr lang="zh-CN" altLang="zh-CN" sz="3200" b="1" dirty="0">
                <a:latin typeface="+mn-lt"/>
                <a:ea typeface="黑体" panose="02010609060101010101" pitchFamily="49" charset="-122"/>
              </a:rPr>
              <a:t>奇异分离</a:t>
            </a:r>
            <a:r>
              <a:rPr lang="en-US" altLang="zh-CN" sz="3200" b="1" dirty="0">
                <a:latin typeface="+mn-lt"/>
                <a:ea typeface="黑体" panose="02010609060101010101" pitchFamily="49" charset="-122"/>
              </a:rPr>
              <a:t>QTL</a:t>
            </a:r>
            <a:r>
              <a:rPr lang="zh-CN" altLang="zh-CN" sz="3200" b="1" dirty="0">
                <a:latin typeface="+mn-lt"/>
                <a:ea typeface="黑体" panose="02010609060101010101" pitchFamily="49" charset="-122"/>
              </a:rPr>
              <a:t>的遗传方差与无奇异分离时的遗传方差的比值</a:t>
            </a:r>
            <a:endParaRPr lang="zh-CN" altLang="en-US" sz="32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556792"/>
            <a:ext cx="6048672" cy="4608512"/>
          </a:xfrm>
          <a:prstGeom prst="rect">
            <a:avLst/>
          </a:prstGeom>
          <a:noFill/>
          <a:ln>
            <a:noFill/>
          </a:ln>
        </p:spPr>
      </p:pic>
    </p:spTree>
    <p:extLst>
      <p:ext uri="{BB962C8B-B14F-4D97-AF65-F5344CB8AC3E}">
        <p14:creationId xmlns:p14="http://schemas.microsoft.com/office/powerpoint/2010/main" val="1986442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ea typeface="黑体" panose="02010609060101010101" pitchFamily="49" charset="-122"/>
              </a:rPr>
              <a:t>§7.6 </a:t>
            </a:r>
            <a:r>
              <a:rPr lang="zh-CN" altLang="en-US" b="1" dirty="0">
                <a:ea typeface="黑体" panose="02010609060101010101" pitchFamily="49" charset="-122"/>
              </a:rPr>
              <a:t>数量性状表型分布的非正态性</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484784"/>
            <a:ext cx="8352928" cy="4525963"/>
          </a:xfrm>
        </p:spPr>
        <p:txBody>
          <a:bodyPr>
            <a:normAutofit/>
          </a:bodyPr>
          <a:lstStyle/>
          <a:p>
            <a:r>
              <a:rPr lang="en-US" altLang="zh-CN" dirty="0" smtClean="0">
                <a:ea typeface="黑体" panose="02010609060101010101" pitchFamily="49" charset="-122"/>
              </a:rPr>
              <a:t>§</a:t>
            </a:r>
            <a:r>
              <a:rPr lang="en-US" altLang="zh-CN" dirty="0">
                <a:ea typeface="黑体" panose="02010609060101010101" pitchFamily="49" charset="-122"/>
              </a:rPr>
              <a:t>7.6.1 </a:t>
            </a:r>
            <a:r>
              <a:rPr lang="zh-CN" altLang="en-US" dirty="0">
                <a:ea typeface="黑体" panose="02010609060101010101" pitchFamily="49" charset="-122"/>
              </a:rPr>
              <a:t>数量性状的表型模型与</a:t>
            </a:r>
            <a:r>
              <a:rPr lang="zh-CN" altLang="en-US" dirty="0" smtClean="0">
                <a:ea typeface="黑体" panose="02010609060101010101" pitchFamily="49" charset="-122"/>
              </a:rPr>
              <a:t>表型分布</a:t>
            </a:r>
            <a:endParaRPr lang="en-US" altLang="zh-CN" dirty="0">
              <a:ea typeface="黑体" panose="02010609060101010101" pitchFamily="49" charset="-122"/>
            </a:endParaRPr>
          </a:p>
          <a:p>
            <a:r>
              <a:rPr lang="en-US" altLang="zh-CN" dirty="0">
                <a:ea typeface="黑体" panose="02010609060101010101" pitchFamily="49" charset="-122"/>
              </a:rPr>
              <a:t>§7.6.2 </a:t>
            </a:r>
            <a:r>
              <a:rPr lang="zh-CN" altLang="en-US" dirty="0">
                <a:ea typeface="黑体" panose="02010609060101010101" pitchFamily="49" charset="-122"/>
              </a:rPr>
              <a:t>非正态表型分布的</a:t>
            </a:r>
            <a:r>
              <a:rPr lang="en-US" altLang="zh-CN" dirty="0">
                <a:ea typeface="黑体" panose="02010609060101010101" pitchFamily="49" charset="-122"/>
              </a:rPr>
              <a:t>QTL</a:t>
            </a:r>
            <a:r>
              <a:rPr lang="zh-CN" altLang="en-US" dirty="0" smtClean="0">
                <a:ea typeface="黑体" panose="02010609060101010101" pitchFamily="49" charset="-122"/>
              </a:rPr>
              <a:t>作图</a:t>
            </a:r>
            <a:endParaRPr lang="en-US" altLang="zh-CN" dirty="0">
              <a:ea typeface="黑体" panose="02010609060101010101" pitchFamily="49" charset="-122"/>
            </a:endParaRPr>
          </a:p>
        </p:txBody>
      </p:sp>
    </p:spTree>
    <p:extLst>
      <p:ext uri="{BB962C8B-B14F-4D97-AF65-F5344CB8AC3E}">
        <p14:creationId xmlns:p14="http://schemas.microsoft.com/office/powerpoint/2010/main" val="407589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706090"/>
          </a:xfrm>
        </p:spPr>
        <p:txBody>
          <a:bodyPr>
            <a:normAutofit fontScale="90000"/>
          </a:bodyPr>
          <a:lstStyle/>
          <a:p>
            <a:r>
              <a:rPr lang="zh-CN" altLang="en-US" b="1" dirty="0" smtClean="0">
                <a:ea typeface="黑体" panose="02010609060101010101" pitchFamily="49" charset="-122"/>
              </a:rPr>
              <a:t>随机误差</a:t>
            </a:r>
            <a:r>
              <a:rPr lang="zh-CN" altLang="en-US" b="1" dirty="0">
                <a:ea typeface="黑体" panose="02010609060101010101" pitchFamily="49" charset="-122"/>
              </a:rPr>
              <a:t>效应</a:t>
            </a:r>
            <a:r>
              <a:rPr lang="zh-CN" altLang="en-US" b="1" dirty="0" smtClean="0">
                <a:ea typeface="黑体" panose="02010609060101010101" pitchFamily="49" charset="-122"/>
              </a:rPr>
              <a:t>的正</a:t>
            </a:r>
            <a:r>
              <a:rPr lang="zh-CN" altLang="en-US" b="1" dirty="0">
                <a:ea typeface="黑体" panose="02010609060101010101" pitchFamily="49" charset="-122"/>
              </a:rPr>
              <a:t>态</a:t>
            </a:r>
            <a:r>
              <a:rPr lang="zh-CN" altLang="en-US" b="1" dirty="0" smtClean="0">
                <a:ea typeface="黑体" panose="02010609060101010101" pitchFamily="49" charset="-122"/>
              </a:rPr>
              <a:t>性假定</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268760"/>
            <a:ext cx="8352928" cy="4741987"/>
          </a:xfrm>
        </p:spPr>
        <p:txBody>
          <a:bodyPr>
            <a:normAutofit/>
          </a:bodyPr>
          <a:lstStyle/>
          <a:p>
            <a:r>
              <a:rPr lang="zh-CN" altLang="zh-CN" sz="2800" dirty="0">
                <a:ea typeface="黑体" panose="02010609060101010101" pitchFamily="49" charset="-122"/>
              </a:rPr>
              <a:t>大部分</a:t>
            </a:r>
            <a:r>
              <a:rPr lang="en-US" altLang="zh-CN" sz="2800" dirty="0">
                <a:ea typeface="黑体" panose="02010609060101010101" pitchFamily="49" charset="-122"/>
              </a:rPr>
              <a:t>QTL</a:t>
            </a:r>
            <a:r>
              <a:rPr lang="zh-CN" altLang="zh-CN" sz="2800" dirty="0">
                <a:ea typeface="黑体" panose="02010609060101010101" pitchFamily="49" charset="-122"/>
              </a:rPr>
              <a:t>作图方法只是要求表型数据中的随机误差项服从正态分布</a:t>
            </a:r>
            <a:r>
              <a:rPr lang="en-US" altLang="zh-CN" sz="2800" dirty="0">
                <a:ea typeface="黑体" panose="02010609060101010101" pitchFamily="49" charset="-122"/>
              </a:rPr>
              <a:t>, </a:t>
            </a:r>
            <a:r>
              <a:rPr lang="zh-CN" altLang="zh-CN" sz="2800" dirty="0">
                <a:ea typeface="黑体" panose="02010609060101010101" pitchFamily="49" charset="-122"/>
              </a:rPr>
              <a:t>并没有要求表型数据满足正态分布</a:t>
            </a:r>
            <a:r>
              <a:rPr lang="en-US" altLang="zh-CN" sz="2800" dirty="0">
                <a:ea typeface="黑体" panose="02010609060101010101" pitchFamily="49" charset="-122"/>
              </a:rPr>
              <a:t>. </a:t>
            </a:r>
            <a:r>
              <a:rPr lang="zh-CN" altLang="zh-CN" sz="2800" dirty="0">
                <a:ea typeface="黑体" panose="02010609060101010101" pitchFamily="49" charset="-122"/>
              </a:rPr>
              <a:t>数量性状只有在多基因假说下才真正符合正态分布</a:t>
            </a:r>
            <a:r>
              <a:rPr lang="en-US" altLang="zh-CN" sz="2800" dirty="0">
                <a:ea typeface="黑体" panose="02010609060101010101" pitchFamily="49" charset="-122"/>
              </a:rPr>
              <a:t>, </a:t>
            </a:r>
            <a:r>
              <a:rPr lang="zh-CN" altLang="zh-CN" sz="2800" dirty="0">
                <a:ea typeface="黑体" panose="02010609060101010101" pitchFamily="49" charset="-122"/>
              </a:rPr>
              <a:t>表型数据的非正态性并不影响</a:t>
            </a:r>
            <a:r>
              <a:rPr lang="en-US" altLang="zh-CN" sz="2800" dirty="0">
                <a:ea typeface="黑体" panose="02010609060101010101" pitchFamily="49" charset="-122"/>
              </a:rPr>
              <a:t>QTL</a:t>
            </a:r>
            <a:r>
              <a:rPr lang="zh-CN" altLang="zh-CN" sz="2800" dirty="0" smtClean="0">
                <a:ea typeface="黑体" panose="02010609060101010101" pitchFamily="49" charset="-122"/>
              </a:rPr>
              <a:t>作图</a:t>
            </a:r>
            <a:r>
              <a:rPr lang="en-US" altLang="zh-CN" sz="2800" dirty="0" smtClean="0">
                <a:ea typeface="黑体" panose="02010609060101010101" pitchFamily="49" charset="-122"/>
              </a:rPr>
              <a:t>. </a:t>
            </a:r>
          </a:p>
          <a:p>
            <a:r>
              <a:rPr lang="zh-CN" altLang="en-US" sz="2800" dirty="0" smtClean="0">
                <a:ea typeface="黑体" panose="02010609060101010101" pitchFamily="49" charset="-122"/>
              </a:rPr>
              <a:t>误差理论的基石是误差效应服从均值为</a:t>
            </a:r>
            <a:r>
              <a:rPr lang="en-US" altLang="zh-CN" sz="2800" dirty="0" smtClean="0">
                <a:ea typeface="黑体" panose="02010609060101010101" pitchFamily="49" charset="-122"/>
              </a:rPr>
              <a:t>0</a:t>
            </a:r>
            <a:r>
              <a:rPr lang="zh-CN" altLang="en-US" sz="2800" dirty="0" smtClean="0">
                <a:ea typeface="黑体" panose="02010609060101010101" pitchFamily="49" charset="-122"/>
              </a:rPr>
              <a:t>的正态分布</a:t>
            </a:r>
            <a:r>
              <a:rPr lang="en-US" altLang="zh-CN" sz="2800" dirty="0">
                <a:ea typeface="黑体" panose="02010609060101010101" pitchFamily="49" charset="-122"/>
              </a:rPr>
              <a:t>. </a:t>
            </a:r>
            <a:r>
              <a:rPr lang="zh-CN" altLang="en-US" sz="2800" dirty="0">
                <a:ea typeface="黑体" panose="02010609060101010101" pitchFamily="49" charset="-122"/>
              </a:rPr>
              <a:t>这一</a:t>
            </a:r>
            <a:r>
              <a:rPr lang="zh-CN" altLang="en-US" sz="2800" dirty="0" smtClean="0">
                <a:ea typeface="黑体" panose="02010609060101010101" pitchFamily="49" charset="-122"/>
              </a:rPr>
              <a:t>假定也是大多数统计理论的基石</a:t>
            </a:r>
            <a:r>
              <a:rPr lang="en-US" altLang="zh-CN" sz="2800" dirty="0" smtClean="0">
                <a:ea typeface="黑体" panose="02010609060101010101" pitchFamily="49" charset="-122"/>
              </a:rPr>
              <a:t>. </a:t>
            </a:r>
            <a:endParaRPr lang="en-US" altLang="zh-CN" sz="2800" dirty="0">
              <a:ea typeface="黑体" panose="02010609060101010101" pitchFamily="49" charset="-122"/>
            </a:endParaRPr>
          </a:p>
          <a:p>
            <a:r>
              <a:rPr lang="zh-CN" altLang="en-US" sz="2800" dirty="0" smtClean="0">
                <a:ea typeface="黑体" panose="02010609060101010101" pitchFamily="49" charset="-122"/>
              </a:rPr>
              <a:t>一个遗传群体中的表型不一定服从正态分布</a:t>
            </a:r>
            <a:r>
              <a:rPr lang="en-US" altLang="zh-CN" sz="2800" dirty="0">
                <a:ea typeface="黑体" panose="02010609060101010101" pitchFamily="49" charset="-122"/>
              </a:rPr>
              <a:t>. </a:t>
            </a:r>
          </a:p>
        </p:txBody>
      </p:sp>
    </p:spTree>
    <p:extLst>
      <p:ext uri="{BB962C8B-B14F-4D97-AF65-F5344CB8AC3E}">
        <p14:creationId xmlns:p14="http://schemas.microsoft.com/office/powerpoint/2010/main" val="6182137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06090"/>
          </a:xfrm>
        </p:spPr>
        <p:txBody>
          <a:bodyPr>
            <a:normAutofit fontScale="90000"/>
          </a:bodyPr>
          <a:lstStyle/>
          <a:p>
            <a:r>
              <a:rPr lang="zh-CN" altLang="zh-CN" b="1" dirty="0">
                <a:latin typeface="+mn-lt"/>
                <a:ea typeface="黑体" panose="02010609060101010101" pitchFamily="49" charset="-122"/>
              </a:rPr>
              <a:t>数量性状的表型模型与表型分布</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196752"/>
            <a:ext cx="8352928" cy="5112568"/>
          </a:xfrm>
        </p:spPr>
        <p:txBody>
          <a:bodyPr>
            <a:normAutofit fontScale="92500"/>
          </a:bodyPr>
          <a:lstStyle/>
          <a:p>
            <a:pPr>
              <a:lnSpc>
                <a:spcPct val="110000"/>
              </a:lnSpc>
            </a:pPr>
            <a:r>
              <a:rPr lang="zh-CN" altLang="zh-CN" sz="2800" dirty="0">
                <a:ea typeface="黑体" panose="02010609060101010101" pitchFamily="49" charset="-122"/>
              </a:rPr>
              <a:t>个体在特定环境下的表型是个体遗传效应值</a:t>
            </a:r>
            <a:r>
              <a:rPr lang="en-US" altLang="zh-CN" sz="2800" i="1" dirty="0">
                <a:ea typeface="黑体" panose="02010609060101010101" pitchFamily="49" charset="-122"/>
              </a:rPr>
              <a:t>G</a:t>
            </a:r>
            <a:r>
              <a:rPr lang="zh-CN" altLang="zh-CN" sz="2800" dirty="0">
                <a:ea typeface="黑体" panose="02010609060101010101" pitchFamily="49" charset="-122"/>
              </a:rPr>
              <a:t>和随机误差效应</a:t>
            </a:r>
            <a:r>
              <a:rPr lang="en-US" altLang="zh-CN" sz="2800" dirty="0">
                <a:ea typeface="黑体" panose="02010609060101010101" pitchFamily="49" charset="-122"/>
              </a:rPr>
              <a:t>ε</a:t>
            </a:r>
            <a:r>
              <a:rPr lang="zh-CN" altLang="zh-CN" sz="2800" dirty="0">
                <a:ea typeface="黑体" panose="02010609060101010101" pitchFamily="49" charset="-122"/>
              </a:rPr>
              <a:t>之和</a:t>
            </a:r>
            <a:r>
              <a:rPr lang="en-US" altLang="zh-CN" sz="2800" dirty="0">
                <a:ea typeface="黑体" panose="02010609060101010101" pitchFamily="49" charset="-122"/>
              </a:rPr>
              <a:t>. </a:t>
            </a:r>
            <a:r>
              <a:rPr lang="zh-CN" altLang="zh-CN" sz="2800" dirty="0">
                <a:ea typeface="黑体" panose="02010609060101010101" pitchFamily="49" charset="-122"/>
              </a:rPr>
              <a:t>这就是纯系理论的主要内容</a:t>
            </a:r>
            <a:r>
              <a:rPr lang="en-US" altLang="zh-CN" sz="2800" dirty="0">
                <a:ea typeface="黑体" panose="02010609060101010101" pitchFamily="49" charset="-122"/>
              </a:rPr>
              <a:t>, </a:t>
            </a:r>
            <a:r>
              <a:rPr lang="zh-CN" altLang="zh-CN" sz="2800" dirty="0">
                <a:ea typeface="黑体" panose="02010609060101010101" pitchFamily="49" charset="-122"/>
              </a:rPr>
              <a:t>用一个线性统计模型表示</a:t>
            </a:r>
            <a:r>
              <a:rPr lang="zh-CN" altLang="zh-CN" sz="2800" dirty="0" smtClean="0">
                <a:ea typeface="黑体" panose="02010609060101010101" pitchFamily="49" charset="-122"/>
              </a:rPr>
              <a:t>为</a:t>
            </a:r>
            <a:r>
              <a:rPr lang="zh-CN" altLang="en-US" sz="2800" dirty="0" smtClean="0">
                <a:ea typeface="黑体" panose="02010609060101010101" pitchFamily="49" charset="-122"/>
              </a:rPr>
              <a:t>：</a:t>
            </a:r>
            <a:r>
              <a:rPr lang="en-US" altLang="zh-CN" sz="2800" i="1" dirty="0" smtClean="0">
                <a:ea typeface="黑体" panose="02010609060101010101" pitchFamily="49" charset="-122"/>
              </a:rPr>
              <a:t>P</a:t>
            </a:r>
            <a:r>
              <a:rPr lang="en-US" altLang="zh-CN" sz="2800" dirty="0" smtClean="0">
                <a:ea typeface="黑体" panose="02010609060101010101" pitchFamily="49" charset="-122"/>
              </a:rPr>
              <a:t>=</a:t>
            </a:r>
            <a:r>
              <a:rPr lang="en-US" altLang="zh-CN" sz="2800" i="1" dirty="0" smtClean="0">
                <a:ea typeface="黑体" panose="02010609060101010101" pitchFamily="49" charset="-122"/>
              </a:rPr>
              <a:t>G</a:t>
            </a:r>
            <a:r>
              <a:rPr lang="en-US" altLang="zh-CN" sz="2800" dirty="0" smtClean="0">
                <a:ea typeface="黑体" panose="02010609060101010101" pitchFamily="49" charset="-122"/>
              </a:rPr>
              <a:t>+</a:t>
            </a:r>
            <a:r>
              <a:rPr lang="el-GR" altLang="zh-CN" sz="2800" dirty="0" smtClean="0">
                <a:ea typeface="黑体" panose="02010609060101010101" pitchFamily="49" charset="-122"/>
              </a:rPr>
              <a:t>ε</a:t>
            </a:r>
            <a:r>
              <a:rPr lang="zh-CN" altLang="en-US" sz="2800" dirty="0" smtClean="0">
                <a:ea typeface="黑体" panose="02010609060101010101" pitchFamily="49" charset="-122"/>
              </a:rPr>
              <a:t>，</a:t>
            </a:r>
            <a:r>
              <a:rPr lang="zh-CN" altLang="zh-CN" sz="2800" dirty="0" smtClean="0">
                <a:ea typeface="黑体" panose="02010609060101010101" pitchFamily="49" charset="-122"/>
              </a:rPr>
              <a:t>其中</a:t>
            </a:r>
            <a:r>
              <a:rPr lang="en-US" altLang="zh-CN" sz="2800" dirty="0">
                <a:ea typeface="黑体" panose="02010609060101010101" pitchFamily="49" charset="-122"/>
              </a:rPr>
              <a:t>, </a:t>
            </a:r>
            <a:r>
              <a:rPr lang="zh-CN" altLang="zh-CN" sz="2800" dirty="0">
                <a:ea typeface="黑体" panose="02010609060101010101" pitchFamily="49" charset="-122"/>
              </a:rPr>
              <a:t>随机误差效应</a:t>
            </a:r>
            <a:r>
              <a:rPr lang="en-US" altLang="zh-CN" sz="2800" dirty="0">
                <a:ea typeface="黑体" panose="02010609060101010101" pitchFamily="49" charset="-122"/>
              </a:rPr>
              <a:t>ε</a:t>
            </a:r>
            <a:r>
              <a:rPr lang="zh-CN" altLang="zh-CN" sz="2800" dirty="0">
                <a:ea typeface="黑体" panose="02010609060101010101" pitchFamily="49" charset="-122"/>
              </a:rPr>
              <a:t>服从均值为</a:t>
            </a:r>
            <a:r>
              <a:rPr lang="en-US" altLang="zh-CN" sz="2800" dirty="0">
                <a:ea typeface="黑体" panose="02010609060101010101" pitchFamily="49" charset="-122"/>
              </a:rPr>
              <a:t>0</a:t>
            </a:r>
            <a:r>
              <a:rPr lang="zh-CN" altLang="zh-CN" sz="2800" dirty="0">
                <a:ea typeface="黑体" panose="02010609060101010101" pitchFamily="49" charset="-122"/>
              </a:rPr>
              <a:t>和一个特定</a:t>
            </a:r>
            <a:r>
              <a:rPr lang="zh-CN" altLang="zh-CN" sz="2800" dirty="0" smtClean="0">
                <a:ea typeface="黑体" panose="02010609060101010101" pitchFamily="49" charset="-122"/>
              </a:rPr>
              <a:t>方差</a:t>
            </a:r>
            <a:r>
              <a:rPr lang="en-US" altLang="zh-CN" sz="2800" dirty="0" smtClean="0">
                <a:ea typeface="黑体" panose="02010609060101010101" pitchFamily="49" charset="-122"/>
              </a:rPr>
              <a:t>σ</a:t>
            </a:r>
            <a:r>
              <a:rPr lang="el-GR" altLang="zh-CN" sz="2800" baseline="-25000" dirty="0" smtClean="0">
                <a:ea typeface="黑体" panose="02010609060101010101" pitchFamily="49" charset="-122"/>
              </a:rPr>
              <a:t>ε</a:t>
            </a:r>
            <a:r>
              <a:rPr lang="en-US" altLang="zh-CN" sz="2800" baseline="30000" dirty="0" smtClean="0">
                <a:ea typeface="黑体" panose="02010609060101010101" pitchFamily="49" charset="-122"/>
              </a:rPr>
              <a:t>2</a:t>
            </a:r>
            <a:r>
              <a:rPr lang="zh-CN" altLang="zh-CN" sz="2800" dirty="0" smtClean="0">
                <a:ea typeface="黑体" panose="02010609060101010101" pitchFamily="49" charset="-122"/>
              </a:rPr>
              <a:t>的</a:t>
            </a:r>
            <a:r>
              <a:rPr lang="zh-CN" altLang="zh-CN" sz="2800" dirty="0">
                <a:ea typeface="黑体" panose="02010609060101010101" pitchFamily="49" charset="-122"/>
              </a:rPr>
              <a:t>正态分布</a:t>
            </a:r>
            <a:r>
              <a:rPr lang="en-US" altLang="zh-CN" sz="2800" dirty="0">
                <a:ea typeface="黑体" panose="02010609060101010101" pitchFamily="49" charset="-122"/>
              </a:rPr>
              <a:t>, </a:t>
            </a:r>
            <a:r>
              <a:rPr lang="zh-CN" altLang="zh-CN" sz="2800" dirty="0" smtClean="0">
                <a:ea typeface="黑体" panose="02010609060101010101" pitchFamily="49" charset="-122"/>
              </a:rPr>
              <a:t>即</a:t>
            </a:r>
            <a:r>
              <a:rPr lang="el-GR" altLang="zh-CN" sz="2800" dirty="0" smtClean="0">
                <a:ea typeface="黑体" panose="02010609060101010101" pitchFamily="49" charset="-122"/>
              </a:rPr>
              <a:t>ε</a:t>
            </a:r>
            <a:r>
              <a:rPr lang="en-US" altLang="zh-CN" sz="2800" dirty="0" smtClean="0">
                <a:ea typeface="黑体" panose="02010609060101010101" pitchFamily="49" charset="-122"/>
              </a:rPr>
              <a:t>~N(0, </a:t>
            </a:r>
            <a:r>
              <a:rPr lang="en-US" altLang="zh-CN" sz="2800" dirty="0">
                <a:ea typeface="黑体" panose="02010609060101010101" pitchFamily="49" charset="-122"/>
              </a:rPr>
              <a:t>σ</a:t>
            </a:r>
            <a:r>
              <a:rPr lang="el-GR" altLang="zh-CN" sz="2800" baseline="-25000" dirty="0">
                <a:ea typeface="黑体" panose="02010609060101010101" pitchFamily="49" charset="-122"/>
              </a:rPr>
              <a:t>ε</a:t>
            </a:r>
            <a:r>
              <a:rPr lang="en-US" altLang="zh-CN" sz="2800" baseline="30000" dirty="0" smtClean="0">
                <a:ea typeface="黑体" panose="02010609060101010101" pitchFamily="49" charset="-122"/>
              </a:rPr>
              <a:t>2</a:t>
            </a:r>
            <a:r>
              <a:rPr lang="en-US" altLang="zh-CN" sz="2800" dirty="0">
                <a:ea typeface="黑体" panose="02010609060101010101" pitchFamily="49" charset="-122"/>
              </a:rPr>
              <a:t>)</a:t>
            </a:r>
            <a:r>
              <a:rPr lang="en-US" altLang="zh-CN" sz="2800" dirty="0" smtClean="0">
                <a:ea typeface="黑体" panose="02010609060101010101" pitchFamily="49" charset="-122"/>
              </a:rPr>
              <a:t>. </a:t>
            </a:r>
          </a:p>
          <a:p>
            <a:pPr>
              <a:lnSpc>
                <a:spcPct val="110000"/>
              </a:lnSpc>
            </a:pPr>
            <a:r>
              <a:rPr lang="zh-CN" altLang="zh-CN" sz="2800" dirty="0" smtClean="0">
                <a:ea typeface="黑体" panose="02010609060101010101" pitchFamily="49" charset="-122"/>
              </a:rPr>
              <a:t>从</a:t>
            </a:r>
            <a:r>
              <a:rPr lang="zh-CN" altLang="en-US" sz="2800" dirty="0">
                <a:ea typeface="黑体" panose="02010609060101010101" pitchFamily="49" charset="-122"/>
              </a:rPr>
              <a:t>上面</a:t>
            </a:r>
            <a:r>
              <a:rPr lang="zh-CN" altLang="en-US" sz="2800" dirty="0" smtClean="0">
                <a:ea typeface="黑体" panose="02010609060101010101" pitchFamily="49" charset="-122"/>
              </a:rPr>
              <a:t>的表型</a:t>
            </a:r>
            <a:r>
              <a:rPr lang="zh-CN" altLang="zh-CN" sz="2800" dirty="0" smtClean="0">
                <a:ea typeface="黑体" panose="02010609060101010101" pitchFamily="49" charset="-122"/>
              </a:rPr>
              <a:t>模型可以</a:t>
            </a:r>
            <a:r>
              <a:rPr lang="zh-CN" altLang="zh-CN" sz="2800" dirty="0">
                <a:ea typeface="黑体" panose="02010609060101010101" pitchFamily="49" charset="-122"/>
              </a:rPr>
              <a:t>看出</a:t>
            </a:r>
            <a:r>
              <a:rPr lang="en-US" altLang="zh-CN" sz="2800" dirty="0">
                <a:ea typeface="黑体" panose="02010609060101010101" pitchFamily="49" charset="-122"/>
              </a:rPr>
              <a:t>, </a:t>
            </a:r>
            <a:r>
              <a:rPr lang="zh-CN" altLang="zh-CN" sz="2800" dirty="0">
                <a:ea typeface="黑体" panose="02010609060101010101" pitchFamily="49" charset="-122"/>
              </a:rPr>
              <a:t>对于一个特定的基因型来说</a:t>
            </a:r>
            <a:r>
              <a:rPr lang="en-US" altLang="zh-CN" sz="2800" dirty="0">
                <a:ea typeface="黑体" panose="02010609060101010101" pitchFamily="49" charset="-122"/>
              </a:rPr>
              <a:t>, </a:t>
            </a:r>
            <a:r>
              <a:rPr lang="zh-CN" altLang="zh-CN" sz="2800" dirty="0">
                <a:ea typeface="黑体" panose="02010609060101010101" pitchFamily="49" charset="-122"/>
              </a:rPr>
              <a:t>其表型重复观测值服从正态分布</a:t>
            </a:r>
            <a:r>
              <a:rPr lang="en-US" altLang="zh-CN" sz="2800" dirty="0">
                <a:ea typeface="黑体" panose="02010609060101010101" pitchFamily="49" charset="-122"/>
              </a:rPr>
              <a:t>. </a:t>
            </a:r>
            <a:r>
              <a:rPr lang="zh-CN" altLang="zh-CN" sz="2800" dirty="0">
                <a:ea typeface="黑体" panose="02010609060101010101" pitchFamily="49" charset="-122"/>
              </a:rPr>
              <a:t>这一要求也是绝大多数统计分析方法的前提</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10000"/>
              </a:lnSpc>
            </a:pPr>
            <a:r>
              <a:rPr lang="zh-CN" altLang="zh-CN" sz="2800" dirty="0" smtClean="0">
                <a:ea typeface="黑体" panose="02010609060101010101" pitchFamily="49" charset="-122"/>
              </a:rPr>
              <a:t>在</a:t>
            </a:r>
            <a:r>
              <a:rPr lang="zh-CN" altLang="zh-CN" sz="2800" dirty="0">
                <a:ea typeface="黑体" panose="02010609060101010101" pitchFamily="49" charset="-122"/>
              </a:rPr>
              <a:t>一个遗传群体中</a:t>
            </a:r>
            <a:r>
              <a:rPr lang="en-US" altLang="zh-CN" sz="2800" dirty="0">
                <a:ea typeface="黑体" panose="02010609060101010101" pitchFamily="49" charset="-122"/>
              </a:rPr>
              <a:t>, </a:t>
            </a:r>
            <a:r>
              <a:rPr lang="zh-CN" altLang="zh-CN" sz="2800" dirty="0">
                <a:ea typeface="黑体" panose="02010609060101010101" pitchFamily="49" charset="-122"/>
              </a:rPr>
              <a:t>不同基因型有着不尽相同的基因型值</a:t>
            </a:r>
            <a:r>
              <a:rPr lang="en-US" altLang="zh-CN" sz="2800" dirty="0">
                <a:ea typeface="黑体" panose="02010609060101010101" pitchFamily="49" charset="-122"/>
              </a:rPr>
              <a:t>, </a:t>
            </a:r>
            <a:r>
              <a:rPr lang="zh-CN" altLang="zh-CN" sz="2800" dirty="0">
                <a:ea typeface="黑体" panose="02010609060101010101" pitchFamily="49" charset="-122"/>
              </a:rPr>
              <a:t>基因型值之间差异是开展遗传研究的前提</a:t>
            </a:r>
            <a:r>
              <a:rPr lang="en-US" altLang="zh-CN" sz="2800" dirty="0">
                <a:ea typeface="黑体" panose="02010609060101010101" pitchFamily="49" charset="-122"/>
              </a:rPr>
              <a:t>. </a:t>
            </a:r>
            <a:r>
              <a:rPr lang="zh-CN" altLang="zh-CN" sz="2800" dirty="0">
                <a:ea typeface="黑体" panose="02010609060101010101" pitchFamily="49" charset="-122"/>
              </a:rPr>
              <a:t>不同基因型的表型</a:t>
            </a:r>
            <a:r>
              <a:rPr lang="en-US" altLang="zh-CN" sz="2800" i="1" dirty="0">
                <a:ea typeface="黑体" panose="02010609060101010101" pitchFamily="49" charset="-122"/>
              </a:rPr>
              <a:t>P</a:t>
            </a:r>
            <a:r>
              <a:rPr lang="zh-CN" altLang="zh-CN" sz="2800" dirty="0">
                <a:ea typeface="黑体" panose="02010609060101010101" pitchFamily="49" charset="-122"/>
              </a:rPr>
              <a:t>服从的分布不仅与随机误差效应</a:t>
            </a:r>
            <a:r>
              <a:rPr lang="en-US" altLang="zh-CN" sz="2800" dirty="0">
                <a:ea typeface="黑体" panose="02010609060101010101" pitchFamily="49" charset="-122"/>
              </a:rPr>
              <a:t>ε</a:t>
            </a:r>
            <a:r>
              <a:rPr lang="zh-CN" altLang="zh-CN" sz="2800" dirty="0">
                <a:ea typeface="黑体" panose="02010609060101010101" pitchFamily="49" charset="-122"/>
              </a:rPr>
              <a:t>的分布有关</a:t>
            </a:r>
            <a:r>
              <a:rPr lang="en-US" altLang="zh-CN" sz="2800" dirty="0">
                <a:ea typeface="黑体" panose="02010609060101010101" pitchFamily="49" charset="-122"/>
              </a:rPr>
              <a:t>, </a:t>
            </a:r>
            <a:r>
              <a:rPr lang="zh-CN" altLang="zh-CN" sz="2800" dirty="0">
                <a:ea typeface="黑体" panose="02010609060101010101" pitchFamily="49" charset="-122"/>
              </a:rPr>
              <a:t>而且还依赖于不同基因型值</a:t>
            </a:r>
            <a:r>
              <a:rPr lang="en-US" altLang="zh-CN" sz="2800" i="1" dirty="0">
                <a:ea typeface="黑体" panose="02010609060101010101" pitchFamily="49" charset="-122"/>
              </a:rPr>
              <a:t>G</a:t>
            </a:r>
            <a:r>
              <a:rPr lang="zh-CN" altLang="zh-CN" sz="2800" dirty="0">
                <a:ea typeface="黑体" panose="02010609060101010101" pitchFamily="49" charset="-122"/>
              </a:rPr>
              <a:t>构成的分布</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5782713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576064"/>
          </a:xfrm>
        </p:spPr>
        <p:txBody>
          <a:bodyPr>
            <a:normAutofit fontScale="90000"/>
          </a:bodyPr>
          <a:lstStyle/>
          <a:p>
            <a:r>
              <a:rPr lang="zh-CN" altLang="zh-CN" b="1" dirty="0">
                <a:latin typeface="+mn-lt"/>
                <a:ea typeface="黑体" panose="02010609060101010101" pitchFamily="49" charset="-122"/>
              </a:rPr>
              <a:t>数量性状</a:t>
            </a:r>
            <a:r>
              <a:rPr lang="zh-CN" altLang="zh-CN" b="1" dirty="0" smtClean="0">
                <a:latin typeface="+mn-lt"/>
                <a:ea typeface="黑体" panose="02010609060101010101" pitchFamily="49" charset="-122"/>
              </a:rPr>
              <a:t>的</a:t>
            </a:r>
            <a:r>
              <a:rPr lang="zh-CN" altLang="en-US" b="1" dirty="0" smtClean="0">
                <a:latin typeface="+mn-lt"/>
                <a:ea typeface="黑体" panose="02010609060101010101" pitchFamily="49" charset="-122"/>
              </a:rPr>
              <a:t>基因型值模型</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052736"/>
            <a:ext cx="8496944" cy="4896544"/>
          </a:xfrm>
        </p:spPr>
        <p:txBody>
          <a:bodyPr>
            <a:normAutofit lnSpcReduction="10000"/>
          </a:bodyPr>
          <a:lstStyle/>
          <a:p>
            <a:pPr>
              <a:lnSpc>
                <a:spcPct val="120000"/>
              </a:lnSpc>
            </a:pPr>
            <a:r>
              <a:rPr lang="zh-CN" altLang="zh-CN" sz="2800" dirty="0">
                <a:ea typeface="黑体" panose="02010609060101010101" pitchFamily="49" charset="-122"/>
              </a:rPr>
              <a:t>在加显性模型下</a:t>
            </a:r>
            <a:r>
              <a:rPr lang="en-US" altLang="zh-CN" sz="2800" dirty="0">
                <a:ea typeface="黑体" panose="02010609060101010101" pitchFamily="49" charset="-122"/>
              </a:rPr>
              <a:t>, </a:t>
            </a:r>
            <a:r>
              <a:rPr lang="zh-CN" altLang="zh-CN" sz="2800" dirty="0">
                <a:ea typeface="黑体" panose="02010609060101010101" pitchFamily="49" charset="-122"/>
              </a:rPr>
              <a:t>包含</a:t>
            </a:r>
            <a:r>
              <a:rPr lang="en-US" altLang="zh-CN" sz="2800" i="1" dirty="0">
                <a:ea typeface="黑体" panose="02010609060101010101" pitchFamily="49" charset="-122"/>
              </a:rPr>
              <a:t>q</a:t>
            </a:r>
            <a:r>
              <a:rPr lang="zh-CN" altLang="zh-CN" sz="2800" dirty="0">
                <a:ea typeface="黑体" panose="02010609060101010101" pitchFamily="49" charset="-122"/>
              </a:rPr>
              <a:t>个</a:t>
            </a:r>
            <a:r>
              <a:rPr lang="en-US" altLang="zh-CN" sz="2800" dirty="0">
                <a:ea typeface="黑体" panose="02010609060101010101" pitchFamily="49" charset="-122"/>
              </a:rPr>
              <a:t>QTL</a:t>
            </a:r>
            <a:r>
              <a:rPr lang="zh-CN" altLang="zh-CN" sz="2800" dirty="0">
                <a:ea typeface="黑体" panose="02010609060101010101" pitchFamily="49" charset="-122"/>
              </a:rPr>
              <a:t>的遗传模型为</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20000"/>
              </a:lnSpc>
            </a:pPr>
            <a:endParaRPr lang="zh-CN" altLang="zh-CN" sz="2800" dirty="0">
              <a:ea typeface="黑体" panose="02010609060101010101" pitchFamily="49" charset="-122"/>
            </a:endParaRPr>
          </a:p>
          <a:p>
            <a:pPr marL="0" indent="0">
              <a:lnSpc>
                <a:spcPct val="120000"/>
              </a:lnSpc>
              <a:buNone/>
            </a:pPr>
            <a:endParaRPr lang="zh-CN" altLang="zh-CN" sz="2800" dirty="0">
              <a:ea typeface="黑体" panose="02010609060101010101" pitchFamily="49" charset="-122"/>
            </a:endParaRPr>
          </a:p>
          <a:p>
            <a:pPr>
              <a:lnSpc>
                <a:spcPct val="120000"/>
              </a:lnSpc>
            </a:pPr>
            <a:r>
              <a:rPr lang="zh-CN" altLang="zh-CN" sz="2800" dirty="0">
                <a:ea typeface="黑体" panose="02010609060101010101" pitchFamily="49" charset="-122"/>
              </a:rPr>
              <a:t>其中</a:t>
            </a:r>
            <a:r>
              <a:rPr lang="en-US" altLang="zh-CN" sz="2800" dirty="0">
                <a:ea typeface="黑体" panose="02010609060101010101" pitchFamily="49" charset="-122"/>
              </a:rPr>
              <a:t>, </a:t>
            </a:r>
            <a:r>
              <a:rPr lang="en-US" altLang="zh-CN" sz="2800" i="1" dirty="0">
                <a:ea typeface="黑体" panose="02010609060101010101" pitchFamily="49" charset="-122"/>
              </a:rPr>
              <a:t>m</a:t>
            </a:r>
            <a:r>
              <a:rPr lang="zh-CN" altLang="zh-CN" sz="2800" dirty="0">
                <a:ea typeface="黑体" panose="02010609060101010101" pitchFamily="49" charset="-122"/>
              </a:rPr>
              <a:t>是所有可能纯合基因型的平均表现</a:t>
            </a:r>
            <a:r>
              <a:rPr lang="en-US" altLang="zh-CN" sz="2800" dirty="0">
                <a:ea typeface="黑体" panose="02010609060101010101" pitchFamily="49" charset="-122"/>
              </a:rPr>
              <a:t>, </a:t>
            </a:r>
            <a:r>
              <a:rPr lang="en-US" altLang="zh-CN" sz="2800" i="1" dirty="0" err="1">
                <a:ea typeface="黑体" panose="02010609060101010101" pitchFamily="49" charset="-122"/>
              </a:rPr>
              <a:t>w</a:t>
            </a:r>
            <a:r>
              <a:rPr lang="en-US" altLang="zh-CN" sz="2800" i="1" baseline="-25000" dirty="0" err="1">
                <a:ea typeface="黑体" panose="02010609060101010101" pitchFamily="49" charset="-122"/>
              </a:rPr>
              <a:t>j</a:t>
            </a:r>
            <a:r>
              <a:rPr lang="zh-CN" altLang="zh-CN" sz="2800" dirty="0">
                <a:ea typeface="黑体" panose="02010609060101010101" pitchFamily="49" charset="-122"/>
              </a:rPr>
              <a:t>和</a:t>
            </a:r>
            <a:r>
              <a:rPr lang="en-US" altLang="zh-CN" sz="2800" i="1" dirty="0" err="1">
                <a:ea typeface="黑体" panose="02010609060101010101" pitchFamily="49" charset="-122"/>
              </a:rPr>
              <a:t>v</a:t>
            </a:r>
            <a:r>
              <a:rPr lang="en-US" altLang="zh-CN" sz="2800" i="1" baseline="-25000" dirty="0" err="1">
                <a:ea typeface="黑体" panose="02010609060101010101" pitchFamily="49" charset="-122"/>
              </a:rPr>
              <a:t>j</a:t>
            </a:r>
            <a:r>
              <a:rPr lang="zh-CN" altLang="zh-CN" sz="2800" dirty="0">
                <a:ea typeface="黑体" panose="02010609060101010101" pitchFamily="49" charset="-122"/>
              </a:rPr>
              <a:t>是第</a:t>
            </a:r>
            <a:r>
              <a:rPr lang="en-US" altLang="zh-CN" sz="2800" i="1" dirty="0">
                <a:ea typeface="黑体" panose="02010609060101010101" pitchFamily="49" charset="-122"/>
              </a:rPr>
              <a:t>j</a:t>
            </a:r>
            <a:r>
              <a:rPr lang="zh-CN" altLang="zh-CN" sz="2800" dirty="0">
                <a:ea typeface="黑体" panose="02010609060101010101" pitchFamily="49" charset="-122"/>
              </a:rPr>
              <a:t>个</a:t>
            </a:r>
            <a:r>
              <a:rPr lang="en-US" altLang="zh-CN" sz="2800" dirty="0">
                <a:ea typeface="黑体" panose="02010609060101010101" pitchFamily="49" charset="-122"/>
              </a:rPr>
              <a:t>QTL</a:t>
            </a:r>
            <a:r>
              <a:rPr lang="zh-CN" altLang="zh-CN" sz="2800" dirty="0">
                <a:ea typeface="黑体" panose="02010609060101010101" pitchFamily="49" charset="-122"/>
              </a:rPr>
              <a:t>基因型的指示变量</a:t>
            </a:r>
            <a:r>
              <a:rPr lang="en-US" altLang="zh-CN" sz="2800" dirty="0">
                <a:ea typeface="黑体" panose="02010609060101010101" pitchFamily="49" charset="-122"/>
              </a:rPr>
              <a:t>, </a:t>
            </a:r>
            <a:r>
              <a:rPr lang="zh-CN" altLang="zh-CN" sz="2800" dirty="0">
                <a:ea typeface="黑体" panose="02010609060101010101" pitchFamily="49" charset="-122"/>
              </a:rPr>
              <a:t>对于基因型</a:t>
            </a:r>
            <a:r>
              <a:rPr lang="en-US" altLang="zh-CN" sz="2800" dirty="0">
                <a:ea typeface="黑体" panose="02010609060101010101" pitchFamily="49" charset="-122"/>
              </a:rPr>
              <a:t>QQ</a:t>
            </a:r>
            <a:r>
              <a:rPr lang="zh-CN" altLang="zh-CN" sz="2800" dirty="0">
                <a:ea typeface="黑体" panose="02010609060101010101" pitchFamily="49" charset="-122"/>
              </a:rPr>
              <a:t>取</a:t>
            </a:r>
            <a:r>
              <a:rPr lang="en-US" altLang="zh-CN" sz="2800" dirty="0">
                <a:ea typeface="黑体" panose="02010609060101010101" pitchFamily="49" charset="-122"/>
              </a:rPr>
              <a:t>1</a:t>
            </a:r>
            <a:r>
              <a:rPr lang="zh-CN" altLang="zh-CN" sz="2800" dirty="0">
                <a:ea typeface="黑体" panose="02010609060101010101" pitchFamily="49" charset="-122"/>
              </a:rPr>
              <a:t>和</a:t>
            </a:r>
            <a:r>
              <a:rPr lang="en-US" altLang="zh-CN" sz="2800" dirty="0">
                <a:ea typeface="黑体" panose="02010609060101010101" pitchFamily="49" charset="-122"/>
              </a:rPr>
              <a:t>0, </a:t>
            </a:r>
            <a:r>
              <a:rPr lang="zh-CN" altLang="zh-CN" sz="2800" dirty="0">
                <a:ea typeface="黑体" panose="02010609060101010101" pitchFamily="49" charset="-122"/>
              </a:rPr>
              <a:t>对于基因型</a:t>
            </a:r>
            <a:r>
              <a:rPr lang="en-US" altLang="zh-CN" sz="2800" dirty="0" err="1">
                <a:ea typeface="黑体" panose="02010609060101010101" pitchFamily="49" charset="-122"/>
              </a:rPr>
              <a:t>Qq</a:t>
            </a:r>
            <a:r>
              <a:rPr lang="zh-CN" altLang="zh-CN" sz="2800" dirty="0">
                <a:ea typeface="黑体" panose="02010609060101010101" pitchFamily="49" charset="-122"/>
              </a:rPr>
              <a:t>取</a:t>
            </a:r>
            <a:r>
              <a:rPr lang="en-US" altLang="zh-CN" sz="2800" dirty="0">
                <a:ea typeface="黑体" panose="02010609060101010101" pitchFamily="49" charset="-122"/>
              </a:rPr>
              <a:t>0</a:t>
            </a:r>
            <a:r>
              <a:rPr lang="zh-CN" altLang="zh-CN" sz="2800" dirty="0">
                <a:ea typeface="黑体" panose="02010609060101010101" pitchFamily="49" charset="-122"/>
              </a:rPr>
              <a:t>和</a:t>
            </a:r>
            <a:r>
              <a:rPr lang="en-US" altLang="zh-CN" sz="2800" dirty="0">
                <a:ea typeface="黑体" panose="02010609060101010101" pitchFamily="49" charset="-122"/>
              </a:rPr>
              <a:t>1, </a:t>
            </a:r>
            <a:r>
              <a:rPr lang="zh-CN" altLang="zh-CN" sz="2800" dirty="0">
                <a:ea typeface="黑体" panose="02010609060101010101" pitchFamily="49" charset="-122"/>
              </a:rPr>
              <a:t>对于基因型</a:t>
            </a:r>
            <a:r>
              <a:rPr lang="en-US" altLang="zh-CN" sz="2800" dirty="0" err="1">
                <a:ea typeface="黑体" panose="02010609060101010101" pitchFamily="49" charset="-122"/>
              </a:rPr>
              <a:t>qq</a:t>
            </a:r>
            <a:r>
              <a:rPr lang="zh-CN" altLang="zh-CN" sz="2800" dirty="0">
                <a:ea typeface="黑体" panose="02010609060101010101" pitchFamily="49" charset="-122"/>
              </a:rPr>
              <a:t>取</a:t>
            </a:r>
            <a:r>
              <a:rPr lang="en-US" altLang="zh-CN" sz="2800" dirty="0">
                <a:ea typeface="黑体" panose="02010609060101010101" pitchFamily="49" charset="-122"/>
              </a:rPr>
              <a:t>-1</a:t>
            </a:r>
            <a:r>
              <a:rPr lang="zh-CN" altLang="zh-CN" sz="2800" dirty="0">
                <a:ea typeface="黑体" panose="02010609060101010101" pitchFamily="49" charset="-122"/>
              </a:rPr>
              <a:t>和</a:t>
            </a:r>
            <a:r>
              <a:rPr lang="en-US" altLang="zh-CN" sz="2800" dirty="0">
                <a:ea typeface="黑体" panose="02010609060101010101" pitchFamily="49" charset="-122"/>
              </a:rPr>
              <a:t>0. </a:t>
            </a:r>
            <a:r>
              <a:rPr lang="zh-CN" altLang="zh-CN" sz="2800" dirty="0" smtClean="0">
                <a:ea typeface="黑体" panose="02010609060101010101" pitchFamily="49" charset="-122"/>
              </a:rPr>
              <a:t>不同</a:t>
            </a:r>
            <a:r>
              <a:rPr lang="zh-CN" altLang="zh-CN" sz="2800" dirty="0">
                <a:ea typeface="黑体" panose="02010609060101010101" pitchFamily="49" charset="-122"/>
              </a:rPr>
              <a:t>的遗传群体</a:t>
            </a:r>
            <a:r>
              <a:rPr lang="en-US" altLang="zh-CN" sz="2800" dirty="0">
                <a:ea typeface="黑体" panose="02010609060101010101" pitchFamily="49" charset="-122"/>
              </a:rPr>
              <a:t>, </a:t>
            </a:r>
            <a:r>
              <a:rPr lang="zh-CN" altLang="zh-CN" sz="2800" dirty="0">
                <a:ea typeface="黑体" panose="02010609060101010101" pitchFamily="49" charset="-122"/>
              </a:rPr>
              <a:t>有着不同的基因频率和基因型频率</a:t>
            </a:r>
            <a:r>
              <a:rPr lang="en-US" altLang="zh-CN" sz="2800" dirty="0">
                <a:ea typeface="黑体" panose="02010609060101010101" pitchFamily="49" charset="-122"/>
              </a:rPr>
              <a:t>. </a:t>
            </a:r>
            <a:r>
              <a:rPr lang="zh-CN" altLang="zh-CN" sz="2800" dirty="0">
                <a:ea typeface="黑体" panose="02010609060101010101" pitchFamily="49" charset="-122"/>
              </a:rPr>
              <a:t>因此</a:t>
            </a:r>
            <a:r>
              <a:rPr lang="en-US" altLang="zh-CN" sz="2800" dirty="0">
                <a:ea typeface="黑体" panose="02010609060101010101" pitchFamily="49" charset="-122"/>
              </a:rPr>
              <a:t>, </a:t>
            </a:r>
            <a:r>
              <a:rPr lang="zh-CN" altLang="zh-CN" sz="2800" dirty="0">
                <a:ea typeface="黑体" panose="02010609060101010101" pitchFamily="49" charset="-122"/>
              </a:rPr>
              <a:t>模型</a:t>
            </a:r>
            <a:r>
              <a:rPr lang="en-US" altLang="zh-CN" sz="2800" dirty="0">
                <a:ea typeface="黑体" panose="02010609060101010101" pitchFamily="49" charset="-122"/>
              </a:rPr>
              <a:t> (7.6.2) </a:t>
            </a:r>
            <a:r>
              <a:rPr lang="zh-CN" altLang="zh-CN" sz="2800" dirty="0">
                <a:ea typeface="黑体" panose="02010609060101010101" pitchFamily="49" charset="-122"/>
              </a:rPr>
              <a:t>中的</a:t>
            </a:r>
            <a:r>
              <a:rPr lang="en-US" altLang="zh-CN" sz="2800" i="1" dirty="0">
                <a:ea typeface="黑体" panose="02010609060101010101" pitchFamily="49" charset="-122"/>
              </a:rPr>
              <a:t>G</a:t>
            </a:r>
            <a:r>
              <a:rPr lang="zh-CN" altLang="zh-CN" sz="2800" dirty="0">
                <a:ea typeface="黑体" panose="02010609060101010101" pitchFamily="49" charset="-122"/>
              </a:rPr>
              <a:t>有不同的取值</a:t>
            </a:r>
            <a:r>
              <a:rPr lang="en-US" altLang="zh-CN" sz="2800" dirty="0">
                <a:ea typeface="黑体" panose="02010609060101010101" pitchFamily="49" charset="-122"/>
              </a:rPr>
              <a:t>, </a:t>
            </a:r>
            <a:r>
              <a:rPr lang="zh-CN" altLang="zh-CN" sz="2800" dirty="0">
                <a:ea typeface="黑体" panose="02010609060101010101" pitchFamily="49" charset="-122"/>
              </a:rPr>
              <a:t>这些不同的取值还有着不同的频率</a:t>
            </a:r>
            <a:r>
              <a:rPr lang="en-US" altLang="zh-CN" sz="2800" dirty="0">
                <a:ea typeface="黑体" panose="02010609060101010101" pitchFamily="49" charset="-122"/>
              </a:rPr>
              <a:t>. </a:t>
            </a:r>
            <a:r>
              <a:rPr lang="en-US" altLang="zh-CN" sz="2800" dirty="0" smtClean="0">
                <a:ea typeface="黑体" panose="02010609060101010101" pitchFamily="49" charset="-122"/>
              </a:rPr>
              <a:t> </a:t>
            </a:r>
            <a:endParaRPr lang="zh-CN" altLang="zh-CN" sz="2800" dirty="0">
              <a:ea typeface="黑体" panose="020106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559656564"/>
              </p:ext>
            </p:extLst>
          </p:nvPr>
        </p:nvGraphicFramePr>
        <p:xfrm>
          <a:off x="2627783" y="1628800"/>
          <a:ext cx="3444383" cy="1008112"/>
        </p:xfrm>
        <a:graphic>
          <a:graphicData uri="http://schemas.openxmlformats.org/presentationml/2006/ole">
            <mc:AlternateContent xmlns:mc="http://schemas.openxmlformats.org/markup-compatibility/2006">
              <mc:Choice xmlns:v="urn:schemas-microsoft-com:vml" Requires="v">
                <p:oleObj spid="_x0000_s24582" name="公式" r:id="rId3" imgW="1562100" imgH="457200" progId="Equation.3">
                  <p:embed/>
                </p:oleObj>
              </mc:Choice>
              <mc:Fallback>
                <p:oleObj name="公式" r:id="rId3" imgW="15621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3" y="1628800"/>
                        <a:ext cx="3444383" cy="1008112"/>
                      </a:xfrm>
                      <a:prstGeom prst="rect">
                        <a:avLst/>
                      </a:prstGeom>
                      <a:noFill/>
                    </p:spPr>
                  </p:pic>
                </p:oleObj>
              </mc:Fallback>
            </mc:AlternateContent>
          </a:graphicData>
        </a:graphic>
      </p:graphicFrame>
    </p:spTree>
    <p:extLst>
      <p:ext uri="{BB962C8B-B14F-4D97-AF65-F5344CB8AC3E}">
        <p14:creationId xmlns:p14="http://schemas.microsoft.com/office/powerpoint/2010/main" val="41900995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720080"/>
          </a:xfrm>
        </p:spPr>
        <p:txBody>
          <a:bodyPr>
            <a:normAutofit fontScale="90000"/>
          </a:bodyPr>
          <a:lstStyle/>
          <a:p>
            <a:r>
              <a:rPr lang="zh-CN" altLang="zh-CN" b="1" dirty="0">
                <a:latin typeface="+mn-lt"/>
                <a:ea typeface="黑体" panose="02010609060101010101" pitchFamily="49" charset="-122"/>
              </a:rPr>
              <a:t>数量性状</a:t>
            </a:r>
            <a:r>
              <a:rPr lang="zh-CN" altLang="zh-CN" b="1" dirty="0" smtClean="0">
                <a:latin typeface="+mn-lt"/>
                <a:ea typeface="黑体" panose="02010609060101010101" pitchFamily="49" charset="-122"/>
              </a:rPr>
              <a:t>的</a:t>
            </a:r>
            <a:r>
              <a:rPr lang="zh-CN" altLang="en-US" b="1" dirty="0" smtClean="0">
                <a:latin typeface="+mn-lt"/>
                <a:ea typeface="黑体" panose="02010609060101010101" pitchFamily="49" charset="-122"/>
              </a:rPr>
              <a:t>表型分布</a:t>
            </a:r>
            <a:endParaRPr lang="zh-CN" altLang="en-US" b="1" dirty="0">
              <a:latin typeface="+mn-lt"/>
              <a:ea typeface="黑体" panose="02010609060101010101" pitchFamily="49" charset="-122"/>
            </a:endParaRPr>
          </a:p>
        </p:txBody>
      </p:sp>
      <p:sp>
        <p:nvSpPr>
          <p:cNvPr id="3" name="内容占位符 2"/>
          <p:cNvSpPr>
            <a:spLocks noGrp="1"/>
          </p:cNvSpPr>
          <p:nvPr>
            <p:ph idx="1"/>
          </p:nvPr>
        </p:nvSpPr>
        <p:spPr>
          <a:xfrm>
            <a:off x="467544" y="1268760"/>
            <a:ext cx="8352928" cy="4392488"/>
          </a:xfrm>
        </p:spPr>
        <p:txBody>
          <a:bodyPr>
            <a:normAutofit/>
          </a:bodyPr>
          <a:lstStyle/>
          <a:p>
            <a:pPr>
              <a:lnSpc>
                <a:spcPct val="120000"/>
              </a:lnSpc>
            </a:pPr>
            <a:r>
              <a:rPr lang="zh-CN" altLang="zh-CN" sz="2800" dirty="0" smtClean="0">
                <a:ea typeface="黑体" panose="02010609060101010101" pitchFamily="49" charset="-122"/>
              </a:rPr>
              <a:t>在</a:t>
            </a:r>
            <a:r>
              <a:rPr lang="zh-CN" altLang="zh-CN" sz="2800" dirty="0">
                <a:ea typeface="黑体" panose="02010609060101010101" pitchFamily="49" charset="-122"/>
              </a:rPr>
              <a:t>多基因假说下</a:t>
            </a:r>
            <a:r>
              <a:rPr lang="en-US" altLang="zh-CN" sz="2800" dirty="0">
                <a:ea typeface="黑体" panose="02010609060101010101" pitchFamily="49" charset="-122"/>
              </a:rPr>
              <a:t>, </a:t>
            </a:r>
            <a:r>
              <a:rPr lang="zh-CN" altLang="zh-CN" sz="2800" dirty="0">
                <a:ea typeface="黑体" panose="02010609060101010101" pitchFamily="49" charset="-122"/>
              </a:rPr>
              <a:t>群体的基因型值</a:t>
            </a:r>
            <a:r>
              <a:rPr lang="en-US" altLang="zh-CN" sz="2800" i="1" dirty="0">
                <a:ea typeface="黑体" panose="02010609060101010101" pitchFamily="49" charset="-122"/>
              </a:rPr>
              <a:t>G</a:t>
            </a:r>
            <a:r>
              <a:rPr lang="zh-CN" altLang="zh-CN" sz="2800" dirty="0">
                <a:ea typeface="黑体" panose="02010609060101010101" pitchFamily="49" charset="-122"/>
              </a:rPr>
              <a:t>是一个近似正态分布</a:t>
            </a:r>
            <a:r>
              <a:rPr lang="en-US" altLang="zh-CN" sz="2800" dirty="0">
                <a:ea typeface="黑体" panose="02010609060101010101" pitchFamily="49" charset="-122"/>
              </a:rPr>
              <a:t>, </a:t>
            </a:r>
            <a:r>
              <a:rPr lang="zh-CN" altLang="zh-CN" sz="2800" dirty="0">
                <a:ea typeface="黑体" panose="02010609060101010101" pitchFamily="49" charset="-122"/>
              </a:rPr>
              <a:t>再加上具有正态分布的随机效应</a:t>
            </a:r>
            <a:r>
              <a:rPr lang="en-US" altLang="zh-CN" sz="2800" dirty="0">
                <a:ea typeface="黑体" panose="02010609060101010101" pitchFamily="49" charset="-122"/>
              </a:rPr>
              <a:t>ε</a:t>
            </a:r>
            <a:r>
              <a:rPr lang="zh-CN" altLang="zh-CN" sz="2800" dirty="0">
                <a:ea typeface="黑体" panose="02010609060101010101" pitchFamily="49" charset="-122"/>
              </a:rPr>
              <a:t>的修饰</a:t>
            </a:r>
            <a:r>
              <a:rPr lang="en-US" altLang="zh-CN" sz="2800" dirty="0">
                <a:ea typeface="黑体" panose="02010609060101010101" pitchFamily="49" charset="-122"/>
              </a:rPr>
              <a:t>, </a:t>
            </a:r>
            <a:r>
              <a:rPr lang="zh-CN" altLang="zh-CN" sz="2800" dirty="0">
                <a:ea typeface="黑体" panose="02010609060101010101" pitchFamily="49" charset="-122"/>
              </a:rPr>
              <a:t>群体的表型才会呈现出正态分布</a:t>
            </a:r>
            <a:r>
              <a:rPr lang="en-US" altLang="zh-CN" sz="2800" dirty="0">
                <a:ea typeface="黑体" panose="02010609060101010101" pitchFamily="49" charset="-122"/>
              </a:rPr>
              <a:t>. </a:t>
            </a:r>
            <a:endParaRPr lang="en-US" altLang="zh-CN" sz="2800" dirty="0" smtClean="0">
              <a:ea typeface="黑体" panose="02010609060101010101" pitchFamily="49" charset="-122"/>
            </a:endParaRPr>
          </a:p>
          <a:p>
            <a:pPr>
              <a:lnSpc>
                <a:spcPct val="120000"/>
              </a:lnSpc>
            </a:pPr>
            <a:r>
              <a:rPr lang="zh-CN" altLang="zh-CN" sz="2800" dirty="0" smtClean="0">
                <a:ea typeface="黑体" panose="02010609060101010101" pitchFamily="49" charset="-122"/>
              </a:rPr>
              <a:t>在</a:t>
            </a:r>
            <a:r>
              <a:rPr lang="zh-CN" altLang="zh-CN" sz="2800" dirty="0">
                <a:ea typeface="黑体" panose="02010609060101010101" pitchFamily="49" charset="-122"/>
              </a:rPr>
              <a:t>多基因假说不成立的情况下</a:t>
            </a:r>
            <a:r>
              <a:rPr lang="en-US" altLang="zh-CN" sz="2800" dirty="0">
                <a:ea typeface="黑体" panose="02010609060101010101" pitchFamily="49" charset="-122"/>
              </a:rPr>
              <a:t>, </a:t>
            </a:r>
            <a:r>
              <a:rPr lang="zh-CN" altLang="zh-CN" sz="2800" dirty="0">
                <a:ea typeface="黑体" panose="02010609060101010101" pitchFamily="49" charset="-122"/>
              </a:rPr>
              <a:t>如</a:t>
            </a:r>
            <a:r>
              <a:rPr lang="en-US" altLang="zh-CN" sz="2800" dirty="0">
                <a:ea typeface="黑体" panose="02010609060101010101" pitchFamily="49" charset="-122"/>
              </a:rPr>
              <a:t>QTL</a:t>
            </a:r>
            <a:r>
              <a:rPr lang="zh-CN" altLang="zh-CN" sz="2800" dirty="0">
                <a:ea typeface="黑体" panose="02010609060101010101" pitchFamily="49" charset="-122"/>
              </a:rPr>
              <a:t>的个数较少</a:t>
            </a:r>
            <a:r>
              <a:rPr lang="en-US" altLang="zh-CN" sz="2800" dirty="0">
                <a:ea typeface="黑体" panose="02010609060101010101" pitchFamily="49" charset="-122"/>
              </a:rPr>
              <a:t>, </a:t>
            </a:r>
            <a:r>
              <a:rPr lang="zh-CN" altLang="zh-CN" sz="2800" dirty="0">
                <a:ea typeface="黑体" panose="02010609060101010101" pitchFamily="49" charset="-122"/>
              </a:rPr>
              <a:t>并存在少数遗传效应较大的</a:t>
            </a:r>
            <a:r>
              <a:rPr lang="en-US" altLang="zh-CN" sz="2800" dirty="0">
                <a:ea typeface="黑体" panose="02010609060101010101" pitchFamily="49" charset="-122"/>
              </a:rPr>
              <a:t>QTL, </a:t>
            </a:r>
            <a:r>
              <a:rPr lang="zh-CN" altLang="zh-CN" sz="2800" dirty="0">
                <a:ea typeface="黑体" panose="02010609060101010101" pitchFamily="49" charset="-122"/>
              </a:rPr>
              <a:t>模型</a:t>
            </a:r>
            <a:r>
              <a:rPr lang="en-US" altLang="zh-CN" sz="2800" dirty="0">
                <a:ea typeface="黑体" panose="02010609060101010101" pitchFamily="49" charset="-122"/>
              </a:rPr>
              <a:t> (7.6.2) </a:t>
            </a:r>
            <a:r>
              <a:rPr lang="zh-CN" altLang="zh-CN" sz="2800" dirty="0">
                <a:ea typeface="黑体" panose="02010609060101010101" pitchFamily="49" charset="-122"/>
              </a:rPr>
              <a:t>中的</a:t>
            </a:r>
            <a:r>
              <a:rPr lang="en-US" altLang="zh-CN" sz="2800" i="1" dirty="0">
                <a:ea typeface="黑体" panose="02010609060101010101" pitchFamily="49" charset="-122"/>
              </a:rPr>
              <a:t>G</a:t>
            </a:r>
            <a:r>
              <a:rPr lang="zh-CN" altLang="zh-CN" sz="2800" dirty="0">
                <a:ea typeface="黑体" panose="02010609060101010101" pitchFamily="49" charset="-122"/>
              </a:rPr>
              <a:t>不服从正态分布</a:t>
            </a:r>
            <a:r>
              <a:rPr lang="en-US" altLang="zh-CN" sz="2800" dirty="0">
                <a:ea typeface="黑体" panose="02010609060101010101" pitchFamily="49" charset="-122"/>
              </a:rPr>
              <a:t>, </a:t>
            </a:r>
            <a:r>
              <a:rPr lang="zh-CN" altLang="zh-CN" sz="2800" dirty="0">
                <a:ea typeface="黑体" panose="02010609060101010101" pitchFamily="49" charset="-122"/>
              </a:rPr>
              <a:t>甚至与正态分布相去甚远</a:t>
            </a:r>
            <a:r>
              <a:rPr lang="en-US" altLang="zh-CN" sz="2800" dirty="0">
                <a:ea typeface="黑体" panose="02010609060101010101" pitchFamily="49" charset="-122"/>
              </a:rPr>
              <a:t>. </a:t>
            </a:r>
            <a:r>
              <a:rPr lang="zh-CN" altLang="zh-CN" sz="2800" dirty="0">
                <a:ea typeface="黑体" panose="02010609060101010101" pitchFamily="49" charset="-122"/>
              </a:rPr>
              <a:t>这时</a:t>
            </a:r>
            <a:r>
              <a:rPr lang="en-US" altLang="zh-CN" sz="2800" dirty="0">
                <a:ea typeface="黑体" panose="02010609060101010101" pitchFamily="49" charset="-122"/>
              </a:rPr>
              <a:t>, </a:t>
            </a:r>
            <a:r>
              <a:rPr lang="zh-CN" altLang="zh-CN" sz="2800" dirty="0">
                <a:ea typeface="黑体" panose="02010609060101010101" pitchFamily="49" charset="-122"/>
              </a:rPr>
              <a:t>即使有正态分布随机效应</a:t>
            </a:r>
            <a:r>
              <a:rPr lang="en-US" altLang="zh-CN" sz="2800" dirty="0">
                <a:ea typeface="黑体" panose="02010609060101010101" pitchFamily="49" charset="-122"/>
              </a:rPr>
              <a:t>ε</a:t>
            </a:r>
            <a:r>
              <a:rPr lang="zh-CN" altLang="zh-CN" sz="2800" dirty="0">
                <a:ea typeface="黑体" panose="02010609060101010101" pitchFamily="49" charset="-122"/>
              </a:rPr>
              <a:t>的修饰</a:t>
            </a:r>
            <a:r>
              <a:rPr lang="en-US" altLang="zh-CN" sz="2800" dirty="0">
                <a:ea typeface="黑体" panose="02010609060101010101" pitchFamily="49" charset="-122"/>
              </a:rPr>
              <a:t>, </a:t>
            </a:r>
            <a:r>
              <a:rPr lang="zh-CN" altLang="zh-CN" sz="2800" dirty="0">
                <a:ea typeface="黑体" panose="02010609060101010101" pitchFamily="49" charset="-122"/>
              </a:rPr>
              <a:t>模型</a:t>
            </a:r>
            <a:r>
              <a:rPr lang="en-US" altLang="zh-CN" sz="2800" dirty="0">
                <a:ea typeface="黑体" panose="02010609060101010101" pitchFamily="49" charset="-122"/>
              </a:rPr>
              <a:t> (7.6.1) </a:t>
            </a:r>
            <a:r>
              <a:rPr lang="zh-CN" altLang="zh-CN" sz="2800" dirty="0">
                <a:ea typeface="黑体" panose="02010609060101010101" pitchFamily="49" charset="-122"/>
              </a:rPr>
              <a:t>中的</a:t>
            </a:r>
            <a:r>
              <a:rPr lang="en-US" altLang="zh-CN" sz="2800" i="1" dirty="0">
                <a:ea typeface="黑体" panose="02010609060101010101" pitchFamily="49" charset="-122"/>
              </a:rPr>
              <a:t>P</a:t>
            </a:r>
            <a:r>
              <a:rPr lang="zh-CN" altLang="zh-CN" sz="2800" dirty="0">
                <a:ea typeface="黑体" panose="02010609060101010101" pitchFamily="49" charset="-122"/>
              </a:rPr>
              <a:t>也不会服从正态分布</a:t>
            </a:r>
            <a:r>
              <a:rPr lang="en-US" altLang="zh-CN" sz="2800" dirty="0">
                <a:ea typeface="黑体" panose="02010609060101010101" pitchFamily="49" charset="-122"/>
              </a:rPr>
              <a:t>.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1102117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332656"/>
            <a:ext cx="7056784" cy="1296144"/>
          </a:xfrm>
        </p:spPr>
        <p:txBody>
          <a:bodyPr>
            <a:noAutofit/>
          </a:bodyPr>
          <a:lstStyle/>
          <a:p>
            <a:r>
              <a:rPr lang="zh-CN" altLang="zh-CN" sz="3600" b="1" dirty="0">
                <a:latin typeface="+mn-lt"/>
                <a:ea typeface="黑体" panose="02010609060101010101" pitchFamily="49" charset="-122"/>
              </a:rPr>
              <a:t>一个</a:t>
            </a:r>
            <a:r>
              <a:rPr lang="en-US" altLang="zh-CN" sz="3600" b="1" dirty="0">
                <a:latin typeface="+mn-lt"/>
                <a:ea typeface="黑体" panose="02010609060101010101" pitchFamily="49" charset="-122"/>
              </a:rPr>
              <a:t>QTL</a:t>
            </a:r>
            <a:r>
              <a:rPr lang="zh-CN" altLang="zh-CN" sz="3600" b="1" dirty="0">
                <a:latin typeface="+mn-lt"/>
                <a:ea typeface="黑体" panose="02010609060101010101" pitchFamily="49" charset="-122"/>
              </a:rPr>
              <a:t>的不同基因型在</a:t>
            </a:r>
            <a:r>
              <a:rPr lang="en-US" altLang="zh-CN" sz="3600" b="1" dirty="0">
                <a:latin typeface="+mn-lt"/>
                <a:ea typeface="黑体" panose="02010609060101010101" pitchFamily="49" charset="-122"/>
              </a:rPr>
              <a:t>DH (</a:t>
            </a:r>
            <a:r>
              <a:rPr lang="zh-CN" altLang="zh-CN" sz="3600" b="1" dirty="0">
                <a:latin typeface="+mn-lt"/>
                <a:ea typeface="黑体" panose="02010609060101010101" pitchFamily="49" charset="-122"/>
              </a:rPr>
              <a:t>左</a:t>
            </a:r>
            <a:r>
              <a:rPr lang="en-US" altLang="zh-CN" sz="3600" b="1" dirty="0">
                <a:latin typeface="+mn-lt"/>
                <a:ea typeface="黑体" panose="02010609060101010101" pitchFamily="49" charset="-122"/>
              </a:rPr>
              <a:t>) </a:t>
            </a:r>
            <a:r>
              <a:rPr lang="zh-CN" altLang="zh-CN" sz="3600" b="1" dirty="0">
                <a:latin typeface="+mn-lt"/>
                <a:ea typeface="黑体" panose="02010609060101010101" pitchFamily="49" charset="-122"/>
              </a:rPr>
              <a:t>和</a:t>
            </a:r>
            <a:r>
              <a:rPr lang="en-US" altLang="zh-CN" sz="3600" b="1" dirty="0">
                <a:latin typeface="+mn-lt"/>
                <a:ea typeface="黑体" panose="02010609060101010101" pitchFamily="49" charset="-122"/>
              </a:rPr>
              <a:t>F</a:t>
            </a:r>
            <a:r>
              <a:rPr lang="en-US" altLang="zh-CN" sz="3600" b="1" baseline="-25000" dirty="0">
                <a:latin typeface="+mn-lt"/>
                <a:ea typeface="黑体" panose="02010609060101010101" pitchFamily="49" charset="-122"/>
              </a:rPr>
              <a:t>2</a:t>
            </a:r>
            <a:r>
              <a:rPr lang="en-US" altLang="zh-CN" sz="3600" b="1" dirty="0">
                <a:latin typeface="+mn-lt"/>
                <a:ea typeface="黑体" panose="02010609060101010101" pitchFamily="49" charset="-122"/>
              </a:rPr>
              <a:t> (</a:t>
            </a:r>
            <a:r>
              <a:rPr lang="zh-CN" altLang="zh-CN" sz="3600" b="1" dirty="0">
                <a:latin typeface="+mn-lt"/>
                <a:ea typeface="黑体" panose="02010609060101010101" pitchFamily="49" charset="-122"/>
              </a:rPr>
              <a:t>右</a:t>
            </a:r>
            <a:r>
              <a:rPr lang="en-US" altLang="zh-CN" sz="3600" b="1" dirty="0">
                <a:latin typeface="+mn-lt"/>
                <a:ea typeface="黑体" panose="02010609060101010101" pitchFamily="49" charset="-122"/>
              </a:rPr>
              <a:t>) </a:t>
            </a:r>
            <a:r>
              <a:rPr lang="zh-CN" altLang="zh-CN" sz="3600" b="1" dirty="0">
                <a:latin typeface="+mn-lt"/>
                <a:ea typeface="黑体" panose="02010609060101010101" pitchFamily="49" charset="-122"/>
              </a:rPr>
              <a:t>群体中的分布</a:t>
            </a:r>
            <a:endParaRPr lang="zh-CN" altLang="en-US" sz="36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1831033"/>
            <a:ext cx="9108504" cy="3326159"/>
          </a:xfrm>
          <a:prstGeom prst="rect">
            <a:avLst/>
          </a:prstGeom>
          <a:noFill/>
          <a:ln>
            <a:noFill/>
          </a:ln>
        </p:spPr>
      </p:pic>
    </p:spTree>
    <p:extLst>
      <p:ext uri="{BB962C8B-B14F-4D97-AF65-F5344CB8AC3E}">
        <p14:creationId xmlns:p14="http://schemas.microsoft.com/office/powerpoint/2010/main" val="3843546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4000" b="1" dirty="0">
                <a:latin typeface="+mn-lt"/>
                <a:ea typeface="黑体" panose="02010609060101010101" pitchFamily="49" charset="-122"/>
              </a:rPr>
              <a:t>连锁</a:t>
            </a:r>
            <a:r>
              <a:rPr lang="en-US" altLang="zh-CN" sz="4000" b="1" dirty="0" smtClean="0">
                <a:latin typeface="+mn-lt"/>
                <a:ea typeface="黑体" panose="02010609060101010101" pitchFamily="49" charset="-122"/>
              </a:rPr>
              <a:t>QTL</a:t>
            </a:r>
            <a:r>
              <a:rPr lang="zh-CN" altLang="zh-CN" sz="4000" b="1" dirty="0">
                <a:latin typeface="+mn-lt"/>
                <a:ea typeface="黑体" panose="02010609060101010101" pitchFamily="49" charset="-122"/>
              </a:rPr>
              <a:t>的</a:t>
            </a:r>
            <a:r>
              <a:rPr lang="zh-CN" altLang="zh-CN" sz="4000" b="1" dirty="0" smtClean="0">
                <a:latin typeface="+mn-lt"/>
                <a:ea typeface="黑体" panose="02010609060101010101" pitchFamily="49" charset="-122"/>
              </a:rPr>
              <a:t>遗传方差</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323528" y="1124744"/>
            <a:ext cx="8507288" cy="5001419"/>
          </a:xfrm>
        </p:spPr>
        <p:txBody>
          <a:bodyPr>
            <a:normAutofit/>
          </a:bodyPr>
          <a:lstStyle/>
          <a:p>
            <a:r>
              <a:rPr lang="de-AT" altLang="zh-CN" sz="2400" dirty="0">
                <a:ea typeface="黑体" panose="02010609060101010101" pitchFamily="49" charset="-122"/>
              </a:rPr>
              <a:t>QTL</a:t>
            </a:r>
            <a:r>
              <a:rPr lang="ar-SA" altLang="zh-CN" sz="2400" dirty="0">
                <a:ea typeface="黑体" panose="02010609060101010101" pitchFamily="49" charset="-122"/>
              </a:rPr>
              <a:t>间的连锁或不平衡</a:t>
            </a:r>
            <a:r>
              <a:rPr lang="de-AT" altLang="zh-CN" sz="2400" dirty="0">
                <a:ea typeface="黑体" panose="02010609060101010101" pitchFamily="49" charset="-122"/>
              </a:rPr>
              <a:t>, </a:t>
            </a:r>
            <a:r>
              <a:rPr lang="ar-SA" altLang="zh-CN" sz="2400" dirty="0">
                <a:ea typeface="黑体" panose="02010609060101010101" pitchFamily="49" charset="-122"/>
              </a:rPr>
              <a:t>可能造成多个</a:t>
            </a:r>
            <a:r>
              <a:rPr lang="de-AT" altLang="zh-CN" sz="2400" dirty="0">
                <a:ea typeface="黑体" panose="02010609060101010101" pitchFamily="49" charset="-122"/>
              </a:rPr>
              <a:t>QTL</a:t>
            </a:r>
            <a:r>
              <a:rPr lang="ar-SA" altLang="zh-CN" sz="2400" dirty="0">
                <a:ea typeface="黑体" panose="02010609060101010101" pitchFamily="49" charset="-122"/>
              </a:rPr>
              <a:t>的</a:t>
            </a:r>
            <a:r>
              <a:rPr lang="de-AT" altLang="zh-CN" sz="2400" dirty="0">
                <a:ea typeface="黑体" panose="02010609060101010101" pitchFamily="49" charset="-122"/>
              </a:rPr>
              <a:t>PVE</a:t>
            </a:r>
            <a:r>
              <a:rPr lang="ar-SA" altLang="zh-CN" sz="2400" dirty="0">
                <a:ea typeface="黑体" panose="02010609060101010101" pitchFamily="49" charset="-122"/>
              </a:rPr>
              <a:t>之和超过</a:t>
            </a:r>
            <a:r>
              <a:rPr lang="de-AT" altLang="zh-CN" sz="2400" dirty="0">
                <a:ea typeface="黑体" panose="02010609060101010101" pitchFamily="49" charset="-122"/>
              </a:rPr>
              <a:t>100%</a:t>
            </a:r>
            <a:r>
              <a:rPr lang="ar-SA" altLang="zh-CN" sz="2400" dirty="0">
                <a:ea typeface="黑体" panose="02010609060101010101" pitchFamily="49" charset="-122"/>
              </a:rPr>
              <a:t>的情形</a:t>
            </a:r>
            <a:r>
              <a:rPr lang="de-AT" altLang="zh-CN" sz="2400" dirty="0">
                <a:ea typeface="黑体" panose="02010609060101010101" pitchFamily="49" charset="-122"/>
              </a:rPr>
              <a:t>, </a:t>
            </a:r>
            <a:r>
              <a:rPr lang="ar-SA" altLang="zh-CN" sz="2400" dirty="0">
                <a:ea typeface="黑体" panose="02010609060101010101" pitchFamily="49" charset="-122"/>
              </a:rPr>
              <a:t>甚至可能造成单个</a:t>
            </a:r>
            <a:r>
              <a:rPr lang="de-AT" altLang="zh-CN" sz="2400" dirty="0">
                <a:ea typeface="黑体" panose="02010609060101010101" pitchFamily="49" charset="-122"/>
              </a:rPr>
              <a:t>PVE</a:t>
            </a:r>
            <a:r>
              <a:rPr lang="ar-SA" altLang="zh-CN" sz="2400" dirty="0">
                <a:ea typeface="黑体" panose="02010609060101010101" pitchFamily="49" charset="-122"/>
              </a:rPr>
              <a:t>超过</a:t>
            </a:r>
            <a:r>
              <a:rPr lang="de-AT" altLang="zh-CN" sz="2400" dirty="0">
                <a:ea typeface="黑体" panose="02010609060101010101" pitchFamily="49" charset="-122"/>
              </a:rPr>
              <a:t>100%</a:t>
            </a:r>
            <a:r>
              <a:rPr lang="ar-SA" altLang="zh-CN" sz="2400" dirty="0">
                <a:ea typeface="黑体" panose="02010609060101010101" pitchFamily="49" charset="-122"/>
              </a:rPr>
              <a:t>的情形</a:t>
            </a:r>
            <a:r>
              <a:rPr lang="de-AT" altLang="zh-CN" sz="2400" dirty="0">
                <a:ea typeface="黑体" panose="02010609060101010101" pitchFamily="49" charset="-122"/>
              </a:rPr>
              <a:t>. </a:t>
            </a:r>
            <a:r>
              <a:rPr lang="ar-SA" altLang="zh-CN" sz="2400" dirty="0">
                <a:ea typeface="黑体" panose="02010609060101010101" pitchFamily="49" charset="-122"/>
              </a:rPr>
              <a:t>这里</a:t>
            </a:r>
            <a:r>
              <a:rPr lang="de-AT" altLang="zh-CN" sz="2400" dirty="0">
                <a:ea typeface="黑体" panose="02010609060101010101" pitchFamily="49" charset="-122"/>
              </a:rPr>
              <a:t>, </a:t>
            </a:r>
            <a:r>
              <a:rPr lang="ar-SA" altLang="zh-CN" sz="2400" dirty="0">
                <a:ea typeface="黑体" panose="02010609060101010101" pitchFamily="49" charset="-122"/>
              </a:rPr>
              <a:t>用两个连锁</a:t>
            </a:r>
            <a:r>
              <a:rPr lang="de-AT" altLang="zh-CN" sz="2400" dirty="0">
                <a:ea typeface="黑体" panose="02010609060101010101" pitchFamily="49" charset="-122"/>
              </a:rPr>
              <a:t>QTL</a:t>
            </a:r>
            <a:r>
              <a:rPr lang="ar-SA" altLang="zh-CN" sz="2400" dirty="0">
                <a:ea typeface="黑体" panose="02010609060101010101" pitchFamily="49" charset="-122"/>
              </a:rPr>
              <a:t>的情形说明</a:t>
            </a:r>
            <a:r>
              <a:rPr lang="de-AT" altLang="zh-CN" sz="2400" dirty="0">
                <a:ea typeface="黑体" panose="02010609060101010101" pitchFamily="49" charset="-122"/>
              </a:rPr>
              <a:t>PVE</a:t>
            </a:r>
            <a:r>
              <a:rPr lang="ar-SA" altLang="zh-CN" sz="2400" dirty="0">
                <a:ea typeface="黑体" panose="02010609060101010101" pitchFamily="49" charset="-122"/>
              </a:rPr>
              <a:t>计算中可能存在的一些现象</a:t>
            </a:r>
            <a:r>
              <a:rPr lang="de-AT" altLang="zh-CN" sz="2400" dirty="0">
                <a:ea typeface="黑体" panose="02010609060101010101" pitchFamily="49" charset="-122"/>
              </a:rPr>
              <a:t>, </a:t>
            </a:r>
            <a:r>
              <a:rPr lang="ar-SA" altLang="zh-CN" sz="2400" dirty="0">
                <a:ea typeface="黑体" panose="02010609060101010101" pitchFamily="49" charset="-122"/>
              </a:rPr>
              <a:t>不考虑其他遗传因素</a:t>
            </a:r>
            <a:r>
              <a:rPr lang="de-AT" altLang="zh-CN" sz="2400" dirty="0">
                <a:ea typeface="黑体" panose="02010609060101010101" pitchFamily="49" charset="-122"/>
              </a:rPr>
              <a:t>. </a:t>
            </a:r>
            <a:r>
              <a:rPr lang="ar-SA" altLang="zh-CN" sz="2400" dirty="0">
                <a:ea typeface="黑体" panose="02010609060101010101" pitchFamily="49" charset="-122"/>
              </a:rPr>
              <a:t>假定亲本的基因型为</a:t>
            </a:r>
            <a:r>
              <a:rPr lang="de-AT" altLang="zh-CN" sz="2400" dirty="0">
                <a:ea typeface="黑体" panose="02010609060101010101" pitchFamily="49" charset="-122"/>
              </a:rPr>
              <a:t>Q</a:t>
            </a:r>
            <a:r>
              <a:rPr lang="de-AT" altLang="zh-CN" sz="2400" baseline="-25000" dirty="0">
                <a:ea typeface="黑体" panose="02010609060101010101" pitchFamily="49" charset="-122"/>
              </a:rPr>
              <a:t>1</a:t>
            </a:r>
            <a:r>
              <a:rPr lang="de-AT" altLang="zh-CN" sz="2400" dirty="0">
                <a:ea typeface="黑体" panose="02010609060101010101" pitchFamily="49" charset="-122"/>
              </a:rPr>
              <a:t>Q</a:t>
            </a:r>
            <a:r>
              <a:rPr lang="de-AT" altLang="zh-CN" sz="2400" baseline="-25000" dirty="0">
                <a:ea typeface="黑体" panose="02010609060101010101" pitchFamily="49" charset="-122"/>
              </a:rPr>
              <a:t>1</a:t>
            </a:r>
            <a:r>
              <a:rPr lang="de-AT" altLang="zh-CN" sz="2400" dirty="0">
                <a:ea typeface="黑体" panose="02010609060101010101" pitchFamily="49" charset="-122"/>
              </a:rPr>
              <a:t>Q</a:t>
            </a:r>
            <a:r>
              <a:rPr lang="de-AT" altLang="zh-CN" sz="2400" baseline="-25000" dirty="0">
                <a:ea typeface="黑体" panose="02010609060101010101" pitchFamily="49" charset="-122"/>
              </a:rPr>
              <a:t>2</a:t>
            </a:r>
            <a:r>
              <a:rPr lang="de-AT" altLang="zh-CN" sz="2400" dirty="0">
                <a:ea typeface="黑体" panose="02010609060101010101" pitchFamily="49" charset="-122"/>
              </a:rPr>
              <a:t>Q</a:t>
            </a:r>
            <a:r>
              <a:rPr lang="de-AT" altLang="zh-CN" sz="2400" baseline="-25000" dirty="0">
                <a:ea typeface="黑体" panose="02010609060101010101" pitchFamily="49" charset="-122"/>
              </a:rPr>
              <a:t>2</a:t>
            </a:r>
            <a:r>
              <a:rPr lang="ar-SA" altLang="zh-CN" sz="2400" dirty="0">
                <a:ea typeface="黑体" panose="02010609060101010101" pitchFamily="49" charset="-122"/>
              </a:rPr>
              <a:t>和</a:t>
            </a:r>
            <a:r>
              <a:rPr lang="de-AT" altLang="zh-CN" sz="2400" dirty="0">
                <a:ea typeface="黑体" panose="02010609060101010101" pitchFamily="49" charset="-122"/>
              </a:rPr>
              <a:t>q</a:t>
            </a:r>
            <a:r>
              <a:rPr lang="de-AT" altLang="zh-CN" sz="2400" baseline="-25000" dirty="0">
                <a:ea typeface="黑体" panose="02010609060101010101" pitchFamily="49" charset="-122"/>
              </a:rPr>
              <a:t>1</a:t>
            </a:r>
            <a:r>
              <a:rPr lang="de-AT" altLang="zh-CN" sz="2400" dirty="0">
                <a:ea typeface="黑体" panose="02010609060101010101" pitchFamily="49" charset="-122"/>
              </a:rPr>
              <a:t>q</a:t>
            </a:r>
            <a:r>
              <a:rPr lang="de-AT" altLang="zh-CN" sz="2400" baseline="-25000" dirty="0">
                <a:ea typeface="黑体" panose="02010609060101010101" pitchFamily="49" charset="-122"/>
              </a:rPr>
              <a:t>1</a:t>
            </a:r>
            <a:r>
              <a:rPr lang="de-AT" altLang="zh-CN" sz="2400" dirty="0">
                <a:ea typeface="黑体" panose="02010609060101010101" pitchFamily="49" charset="-122"/>
              </a:rPr>
              <a:t>q</a:t>
            </a:r>
            <a:r>
              <a:rPr lang="de-AT" altLang="zh-CN" sz="2400" baseline="-25000" dirty="0">
                <a:ea typeface="黑体" panose="02010609060101010101" pitchFamily="49" charset="-122"/>
              </a:rPr>
              <a:t>2</a:t>
            </a:r>
            <a:r>
              <a:rPr lang="de-AT" altLang="zh-CN" sz="2400" dirty="0">
                <a:ea typeface="黑体" panose="02010609060101010101" pitchFamily="49" charset="-122"/>
              </a:rPr>
              <a:t>q</a:t>
            </a:r>
            <a:r>
              <a:rPr lang="de-AT" altLang="zh-CN" sz="2400" baseline="-25000" dirty="0">
                <a:ea typeface="黑体" panose="02010609060101010101" pitchFamily="49" charset="-122"/>
              </a:rPr>
              <a:t>2</a:t>
            </a:r>
            <a:r>
              <a:rPr lang="de-AT" altLang="zh-CN" sz="2400" dirty="0">
                <a:ea typeface="黑体" panose="02010609060101010101" pitchFamily="49" charset="-122"/>
              </a:rPr>
              <a:t>, </a:t>
            </a:r>
            <a:r>
              <a:rPr lang="de-AT" altLang="zh-CN" sz="2400" i="1" dirty="0">
                <a:ea typeface="黑体" panose="02010609060101010101" pitchFamily="49" charset="-122"/>
              </a:rPr>
              <a:t>a</a:t>
            </a:r>
            <a:r>
              <a:rPr lang="de-AT" altLang="zh-CN" sz="2400" baseline="-25000" dirty="0">
                <a:ea typeface="黑体" panose="02010609060101010101" pitchFamily="49" charset="-122"/>
              </a:rPr>
              <a:t>1</a:t>
            </a:r>
            <a:r>
              <a:rPr lang="ar-SA" altLang="zh-CN" sz="2400" dirty="0">
                <a:ea typeface="黑体" panose="02010609060101010101" pitchFamily="49" charset="-122"/>
              </a:rPr>
              <a:t>和</a:t>
            </a:r>
            <a:r>
              <a:rPr lang="de-AT" altLang="zh-CN" sz="2400" i="1" dirty="0">
                <a:ea typeface="黑体" panose="02010609060101010101" pitchFamily="49" charset="-122"/>
              </a:rPr>
              <a:t>a</a:t>
            </a:r>
            <a:r>
              <a:rPr lang="de-AT" altLang="zh-CN" sz="2400" baseline="-25000" dirty="0">
                <a:ea typeface="黑体" panose="02010609060101010101" pitchFamily="49" charset="-122"/>
              </a:rPr>
              <a:t>2</a:t>
            </a:r>
            <a:r>
              <a:rPr lang="ar-SA" altLang="zh-CN" sz="2400" dirty="0">
                <a:ea typeface="黑体" panose="02010609060101010101" pitchFamily="49" charset="-122"/>
              </a:rPr>
              <a:t>分别为两个</a:t>
            </a:r>
            <a:r>
              <a:rPr lang="de-AT" altLang="zh-CN" sz="2400" dirty="0">
                <a:ea typeface="黑体" panose="02010609060101010101" pitchFamily="49" charset="-122"/>
              </a:rPr>
              <a:t>QTL</a:t>
            </a:r>
            <a:r>
              <a:rPr lang="ar-SA" altLang="zh-CN" sz="2400" dirty="0">
                <a:ea typeface="黑体" panose="02010609060101010101" pitchFamily="49" charset="-122"/>
              </a:rPr>
              <a:t>的加性效应</a:t>
            </a:r>
            <a:r>
              <a:rPr lang="de-AT" altLang="zh-CN" sz="2400" dirty="0">
                <a:ea typeface="黑体" panose="02010609060101010101" pitchFamily="49" charset="-122"/>
              </a:rPr>
              <a:t>, </a:t>
            </a:r>
            <a:r>
              <a:rPr lang="ar-SA" altLang="zh-CN" sz="2400" dirty="0">
                <a:ea typeface="黑体" panose="02010609060101010101" pitchFamily="49" charset="-122"/>
              </a:rPr>
              <a:t>两个</a:t>
            </a:r>
            <a:r>
              <a:rPr lang="de-AT" altLang="zh-CN" sz="2400" dirty="0">
                <a:ea typeface="黑体" panose="02010609060101010101" pitchFamily="49" charset="-122"/>
              </a:rPr>
              <a:t>QTL</a:t>
            </a:r>
            <a:r>
              <a:rPr lang="ar-SA" altLang="zh-CN" sz="2400" dirty="0">
                <a:ea typeface="黑体" panose="02010609060101010101" pitchFamily="49" charset="-122"/>
              </a:rPr>
              <a:t>间的重组率为</a:t>
            </a:r>
            <a:r>
              <a:rPr lang="de-AT" altLang="zh-CN" sz="2400" i="1" dirty="0">
                <a:ea typeface="黑体" panose="02010609060101010101" pitchFamily="49" charset="-122"/>
              </a:rPr>
              <a:t>r</a:t>
            </a:r>
            <a:r>
              <a:rPr lang="de-AT" altLang="zh-CN" sz="2400" dirty="0">
                <a:ea typeface="黑体" panose="02010609060101010101" pitchFamily="49" charset="-122"/>
              </a:rPr>
              <a:t>. </a:t>
            </a:r>
            <a:r>
              <a:rPr lang="ar-SA" altLang="zh-CN" sz="2400" dirty="0">
                <a:ea typeface="黑体" panose="02010609060101010101" pitchFamily="49" charset="-122"/>
              </a:rPr>
              <a:t>在双亲衍生的</a:t>
            </a:r>
            <a:r>
              <a:rPr lang="de-AT" altLang="zh-CN" sz="2400" dirty="0">
                <a:ea typeface="黑体" panose="02010609060101010101" pitchFamily="49" charset="-122"/>
              </a:rPr>
              <a:t>DH</a:t>
            </a:r>
            <a:r>
              <a:rPr lang="ar-SA" altLang="zh-CN" sz="2400" dirty="0">
                <a:ea typeface="黑体" panose="02010609060101010101" pitchFamily="49" charset="-122"/>
              </a:rPr>
              <a:t>群体中</a:t>
            </a:r>
            <a:r>
              <a:rPr lang="de-AT" altLang="zh-CN" sz="2400" dirty="0">
                <a:ea typeface="黑体" panose="02010609060101010101" pitchFamily="49" charset="-122"/>
              </a:rPr>
              <a:t>, 4</a:t>
            </a:r>
            <a:r>
              <a:rPr lang="ar-SA" altLang="zh-CN" sz="2400" dirty="0">
                <a:ea typeface="黑体" panose="02010609060101010101" pitchFamily="49" charset="-122"/>
              </a:rPr>
              <a:t>种基因型的频率和基因型值</a:t>
            </a:r>
            <a:r>
              <a:rPr lang="zh-CN" altLang="zh-CN" sz="2400" dirty="0">
                <a:ea typeface="黑体" panose="02010609060101010101" pitchFamily="49" charset="-122"/>
              </a:rPr>
              <a:t>见</a:t>
            </a:r>
            <a:r>
              <a:rPr lang="ar-SA" altLang="zh-CN" sz="2400" dirty="0">
                <a:ea typeface="黑体" panose="02010609060101010101" pitchFamily="49" charset="-122"/>
              </a:rPr>
              <a:t>表</a:t>
            </a:r>
            <a:r>
              <a:rPr lang="de-AT" altLang="zh-CN" sz="2400" dirty="0">
                <a:ea typeface="黑体" panose="02010609060101010101" pitchFamily="49" charset="-122"/>
              </a:rPr>
              <a:t>7.1.1. </a:t>
            </a:r>
            <a:r>
              <a:rPr lang="ar-SA" altLang="zh-CN" sz="2400" dirty="0">
                <a:ea typeface="黑体" panose="02010609060101010101" pitchFamily="49" charset="-122"/>
              </a:rPr>
              <a:t>两个</a:t>
            </a:r>
            <a:r>
              <a:rPr lang="de-AT" altLang="zh-CN" sz="2400" dirty="0">
                <a:ea typeface="黑体" panose="02010609060101010101" pitchFamily="49" charset="-122"/>
              </a:rPr>
              <a:t>QTL</a:t>
            </a:r>
            <a:r>
              <a:rPr lang="ar-SA" altLang="zh-CN" sz="2400" dirty="0" smtClean="0">
                <a:ea typeface="黑体" panose="02010609060101010101" pitchFamily="49" charset="-122"/>
              </a:rPr>
              <a:t>各自的遗传方差分别为</a:t>
            </a:r>
            <a:endParaRPr lang="en-US" altLang="zh-CN" sz="2400" dirty="0" smtClean="0">
              <a:ea typeface="黑体" panose="02010609060101010101" pitchFamily="49" charset="-122"/>
            </a:endParaRPr>
          </a:p>
          <a:p>
            <a:endParaRPr lang="en-US" altLang="zh-CN" sz="2400" dirty="0">
              <a:ea typeface="黑体" panose="02010609060101010101" pitchFamily="49" charset="-122"/>
            </a:endParaRPr>
          </a:p>
          <a:p>
            <a:endParaRPr lang="en-US" altLang="zh-CN" sz="2400" dirty="0" smtClean="0">
              <a:ea typeface="黑体" panose="02010609060101010101" pitchFamily="49" charset="-122"/>
            </a:endParaRPr>
          </a:p>
          <a:p>
            <a:r>
              <a:rPr lang="ar-SA" altLang="zh-CN" sz="2400" dirty="0" smtClean="0">
                <a:ea typeface="黑体" panose="02010609060101010101" pitchFamily="49" charset="-122"/>
              </a:rPr>
              <a:t>但是</a:t>
            </a:r>
            <a:r>
              <a:rPr lang="de-AT" altLang="zh-CN" sz="2400" dirty="0">
                <a:ea typeface="黑体" panose="02010609060101010101" pitchFamily="49" charset="-122"/>
              </a:rPr>
              <a:t>, DH</a:t>
            </a:r>
            <a:r>
              <a:rPr lang="ar-SA" altLang="zh-CN" sz="2400" dirty="0">
                <a:ea typeface="黑体" panose="02010609060101010101" pitchFamily="49" charset="-122"/>
              </a:rPr>
              <a:t>群体中总遗传方差并非两个</a:t>
            </a:r>
            <a:r>
              <a:rPr lang="de-AT" altLang="zh-CN" sz="2400" dirty="0">
                <a:ea typeface="黑体" panose="02010609060101010101" pitchFamily="49" charset="-122"/>
              </a:rPr>
              <a:t>QTL</a:t>
            </a:r>
            <a:r>
              <a:rPr lang="ar-SA" altLang="zh-CN" sz="2400" dirty="0">
                <a:ea typeface="黑体" panose="02010609060101010101" pitchFamily="49" charset="-122"/>
              </a:rPr>
              <a:t>遗传方差之和</a:t>
            </a:r>
            <a:r>
              <a:rPr lang="de-AT" altLang="zh-CN" sz="2400" dirty="0">
                <a:ea typeface="黑体" panose="02010609060101010101" pitchFamily="49" charset="-122"/>
              </a:rPr>
              <a:t>, </a:t>
            </a:r>
            <a:r>
              <a:rPr lang="ar-SA" altLang="zh-CN" sz="2400" dirty="0">
                <a:ea typeface="黑体" panose="02010609060101010101" pitchFamily="49" charset="-122"/>
              </a:rPr>
              <a:t>而是</a:t>
            </a:r>
            <a:r>
              <a:rPr lang="de-AT" altLang="zh-CN" sz="2400" dirty="0">
                <a:ea typeface="黑体" panose="02010609060101010101" pitchFamily="49" charset="-122"/>
              </a:rPr>
              <a:t>, </a:t>
            </a:r>
            <a:endParaRPr lang="zh-CN" altLang="zh-CN" sz="2400" dirty="0">
              <a:ea typeface="黑体" panose="02010609060101010101"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75072899"/>
              </p:ext>
            </p:extLst>
          </p:nvPr>
        </p:nvGraphicFramePr>
        <p:xfrm>
          <a:off x="2771800" y="3861048"/>
          <a:ext cx="1296144" cy="594066"/>
        </p:xfrm>
        <a:graphic>
          <a:graphicData uri="http://schemas.openxmlformats.org/presentationml/2006/ole">
            <mc:AlternateContent xmlns:mc="http://schemas.openxmlformats.org/markup-compatibility/2006">
              <mc:Choice xmlns:v="urn:schemas-microsoft-com:vml" Requires="v">
                <p:oleObj spid="_x0000_s4261" name="公式" r:id="rId3" imgW="520474" imgH="253890" progId="Equation.3">
                  <p:embed/>
                </p:oleObj>
              </mc:Choice>
              <mc:Fallback>
                <p:oleObj name="公式" r:id="rId3" imgW="520474"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861048"/>
                        <a:ext cx="1296144" cy="594066"/>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454891749"/>
              </p:ext>
            </p:extLst>
          </p:nvPr>
        </p:nvGraphicFramePr>
        <p:xfrm>
          <a:off x="4427984" y="3828166"/>
          <a:ext cx="1368152" cy="608946"/>
        </p:xfrm>
        <a:graphic>
          <a:graphicData uri="http://schemas.openxmlformats.org/presentationml/2006/ole">
            <mc:AlternateContent xmlns:mc="http://schemas.openxmlformats.org/markup-compatibility/2006">
              <mc:Choice xmlns:v="urn:schemas-microsoft-com:vml" Requires="v">
                <p:oleObj spid="_x0000_s4262" name="公式" r:id="rId5" imgW="533169" imgH="253890" progId="Equation.3">
                  <p:embed/>
                </p:oleObj>
              </mc:Choice>
              <mc:Fallback>
                <p:oleObj name="公式" r:id="rId5" imgW="53316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984" y="3828166"/>
                        <a:ext cx="1368152" cy="608946"/>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76978050"/>
              </p:ext>
            </p:extLst>
          </p:nvPr>
        </p:nvGraphicFramePr>
        <p:xfrm>
          <a:off x="683567" y="5229200"/>
          <a:ext cx="8017519" cy="432048"/>
        </p:xfrm>
        <a:graphic>
          <a:graphicData uri="http://schemas.openxmlformats.org/presentationml/2006/ole">
            <mc:AlternateContent xmlns:mc="http://schemas.openxmlformats.org/markup-compatibility/2006">
              <mc:Choice xmlns:v="urn:schemas-microsoft-com:vml" Requires="v">
                <p:oleObj spid="_x0000_s4263" name="公式" r:id="rId7" imgW="4381500" imgH="241300" progId="Equation.3">
                  <p:embed/>
                </p:oleObj>
              </mc:Choice>
              <mc:Fallback>
                <p:oleObj name="公式" r:id="rId7" imgW="43815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7" y="5229200"/>
                        <a:ext cx="8017519" cy="432048"/>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51455416"/>
              </p:ext>
            </p:extLst>
          </p:nvPr>
        </p:nvGraphicFramePr>
        <p:xfrm>
          <a:off x="1043608" y="5805264"/>
          <a:ext cx="2952328" cy="453503"/>
        </p:xfrm>
        <a:graphic>
          <a:graphicData uri="http://schemas.openxmlformats.org/presentationml/2006/ole">
            <mc:AlternateContent xmlns:mc="http://schemas.openxmlformats.org/markup-compatibility/2006">
              <mc:Choice xmlns:v="urn:schemas-microsoft-com:vml" Requires="v">
                <p:oleObj spid="_x0000_s4264" name="公式" r:id="rId9" imgW="1524000" imgH="228600" progId="Equation.3">
                  <p:embed/>
                </p:oleObj>
              </mc:Choice>
              <mc:Fallback>
                <p:oleObj name="公式" r:id="rId9" imgW="15240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5805264"/>
                        <a:ext cx="2952328" cy="453503"/>
                      </a:xfrm>
                      <a:prstGeom prst="rect">
                        <a:avLst/>
                      </a:prstGeom>
                      <a:noFill/>
                    </p:spPr>
                  </p:pic>
                </p:oleObj>
              </mc:Fallback>
            </mc:AlternateContent>
          </a:graphicData>
        </a:graphic>
      </p:graphicFrame>
    </p:spTree>
    <p:extLst>
      <p:ext uri="{BB962C8B-B14F-4D97-AF65-F5344CB8AC3E}">
        <p14:creationId xmlns:p14="http://schemas.microsoft.com/office/powerpoint/2010/main" val="4281760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Autofit/>
          </a:bodyPr>
          <a:lstStyle/>
          <a:p>
            <a:r>
              <a:rPr lang="zh-CN" altLang="zh-CN" sz="4000" b="1" dirty="0">
                <a:latin typeface="+mn-lt"/>
                <a:ea typeface="黑体" panose="02010609060101010101" pitchFamily="49" charset="-122"/>
              </a:rPr>
              <a:t>非正态</a:t>
            </a:r>
            <a:r>
              <a:rPr lang="zh-CN" altLang="zh-CN" sz="4000" b="1" dirty="0" smtClean="0">
                <a:latin typeface="+mn-lt"/>
                <a:ea typeface="黑体" panose="02010609060101010101" pitchFamily="49" charset="-122"/>
              </a:rPr>
              <a:t>表型分布</a:t>
            </a:r>
            <a:r>
              <a:rPr lang="en-US" altLang="zh-CN" sz="4000" b="1" dirty="0" smtClean="0">
                <a:latin typeface="+mn-lt"/>
                <a:ea typeface="黑体" panose="02010609060101010101" pitchFamily="49" charset="-122"/>
              </a:rPr>
              <a:t>DH</a:t>
            </a:r>
            <a:r>
              <a:rPr lang="zh-CN" altLang="en-US" sz="4000" b="1" dirty="0" smtClean="0">
                <a:latin typeface="+mn-lt"/>
                <a:ea typeface="黑体" panose="02010609060101010101" pitchFamily="49" charset="-122"/>
              </a:rPr>
              <a:t>群体</a:t>
            </a:r>
            <a:r>
              <a:rPr lang="zh-CN" altLang="zh-CN" sz="4000" b="1" dirty="0" smtClean="0">
                <a:latin typeface="+mn-lt"/>
                <a:ea typeface="黑体" panose="02010609060101010101" pitchFamily="49" charset="-122"/>
              </a:rPr>
              <a:t>的</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作图</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268761"/>
            <a:ext cx="8229600" cy="4536504"/>
          </a:xfrm>
        </p:spPr>
        <p:txBody>
          <a:bodyPr>
            <a:normAutofit/>
          </a:bodyPr>
          <a:lstStyle/>
          <a:p>
            <a:r>
              <a:rPr lang="zh-CN" altLang="zh-CN" sz="2800" dirty="0">
                <a:ea typeface="黑体" panose="02010609060101010101" pitchFamily="49" charset="-122"/>
              </a:rPr>
              <a:t>利用</a:t>
            </a:r>
            <a:r>
              <a:rPr lang="en-US" altLang="zh-CN" sz="2800" dirty="0">
                <a:ea typeface="黑体" panose="02010609060101010101" pitchFamily="49" charset="-122"/>
              </a:rPr>
              <a:t>QTL </a:t>
            </a:r>
            <a:r>
              <a:rPr lang="en-US" altLang="zh-CN" sz="2800" dirty="0" err="1">
                <a:ea typeface="黑体" panose="02010609060101010101" pitchFamily="49" charset="-122"/>
              </a:rPr>
              <a:t>IciMapping</a:t>
            </a:r>
            <a:r>
              <a:rPr lang="zh-CN" altLang="zh-CN" sz="2800" dirty="0">
                <a:ea typeface="黑体" panose="02010609060101010101" pitchFamily="49" charset="-122"/>
              </a:rPr>
              <a:t>软件</a:t>
            </a:r>
            <a:r>
              <a:rPr lang="en-US" altLang="zh-CN" sz="2800" dirty="0">
                <a:ea typeface="黑体" panose="02010609060101010101" pitchFamily="49" charset="-122"/>
              </a:rPr>
              <a:t>, </a:t>
            </a:r>
            <a:r>
              <a:rPr lang="zh-CN" altLang="zh-CN" sz="2800" dirty="0">
                <a:ea typeface="黑体" panose="02010609060101010101" pitchFamily="49" charset="-122"/>
              </a:rPr>
              <a:t>产生一个包含</a:t>
            </a:r>
            <a:r>
              <a:rPr lang="en-US" altLang="zh-CN" sz="2800" dirty="0">
                <a:ea typeface="黑体" panose="02010609060101010101" pitchFamily="49" charset="-122"/>
              </a:rPr>
              <a:t>200</a:t>
            </a:r>
            <a:r>
              <a:rPr lang="zh-CN" altLang="zh-CN" sz="2800" dirty="0">
                <a:ea typeface="黑体" panose="02010609060101010101" pitchFamily="49" charset="-122"/>
              </a:rPr>
              <a:t>个</a:t>
            </a:r>
            <a:r>
              <a:rPr lang="en-US" altLang="zh-CN" sz="2800" dirty="0">
                <a:ea typeface="黑体" panose="02010609060101010101" pitchFamily="49" charset="-122"/>
              </a:rPr>
              <a:t>DH</a:t>
            </a:r>
            <a:r>
              <a:rPr lang="zh-CN" altLang="zh-CN" sz="2800" dirty="0">
                <a:ea typeface="黑体" panose="02010609060101010101" pitchFamily="49" charset="-122"/>
              </a:rPr>
              <a:t>家系的作图群体</a:t>
            </a:r>
            <a:r>
              <a:rPr lang="en-US" altLang="zh-CN" sz="2800" dirty="0">
                <a:ea typeface="黑体" panose="02010609060101010101" pitchFamily="49" charset="-122"/>
              </a:rPr>
              <a:t>. </a:t>
            </a:r>
            <a:r>
              <a:rPr lang="zh-CN" altLang="zh-CN" sz="2800" dirty="0">
                <a:ea typeface="黑体" panose="02010609060101010101" pitchFamily="49" charset="-122"/>
              </a:rPr>
              <a:t>表型数据分布的范围为</a:t>
            </a:r>
            <a:r>
              <a:rPr lang="en-US" altLang="zh-CN" sz="2800" dirty="0">
                <a:ea typeface="黑体" panose="02010609060101010101" pitchFamily="49" charset="-122"/>
              </a:rPr>
              <a:t>8.1~11.7, </a:t>
            </a:r>
            <a:r>
              <a:rPr lang="zh-CN" altLang="zh-CN" sz="2800" dirty="0">
                <a:ea typeface="黑体" panose="02010609060101010101" pitchFamily="49" charset="-122"/>
              </a:rPr>
              <a:t>但有更多</a:t>
            </a:r>
            <a:r>
              <a:rPr lang="en-US" altLang="zh-CN" sz="2800" dirty="0">
                <a:ea typeface="黑体" panose="02010609060101010101" pitchFamily="49" charset="-122"/>
              </a:rPr>
              <a:t>DH</a:t>
            </a:r>
            <a:r>
              <a:rPr lang="zh-CN" altLang="zh-CN" sz="2800" dirty="0">
                <a:ea typeface="黑体" panose="02010609060101010101" pitchFamily="49" charset="-122"/>
              </a:rPr>
              <a:t>家系的表型分布位于</a:t>
            </a:r>
            <a:r>
              <a:rPr lang="en-US" altLang="zh-CN" sz="2800" dirty="0">
                <a:ea typeface="黑体" panose="02010609060101010101" pitchFamily="49" charset="-122"/>
              </a:rPr>
              <a:t>9</a:t>
            </a:r>
            <a:r>
              <a:rPr lang="zh-CN" altLang="zh-CN" sz="2800" dirty="0">
                <a:ea typeface="黑体" panose="02010609060101010101" pitchFamily="49" charset="-122"/>
              </a:rPr>
              <a:t>和</a:t>
            </a:r>
            <a:r>
              <a:rPr lang="en-US" altLang="zh-CN" sz="2800" dirty="0">
                <a:ea typeface="黑体" panose="02010609060101010101" pitchFamily="49" charset="-122"/>
              </a:rPr>
              <a:t>11</a:t>
            </a:r>
            <a:r>
              <a:rPr lang="zh-CN" altLang="zh-CN" sz="2800" dirty="0">
                <a:ea typeface="黑体" panose="02010609060101010101" pitchFamily="49" charset="-122"/>
              </a:rPr>
              <a:t>附近</a:t>
            </a:r>
            <a:r>
              <a:rPr lang="en-US" altLang="zh-CN" sz="2800" dirty="0">
                <a:ea typeface="黑体" panose="02010609060101010101" pitchFamily="49" charset="-122"/>
              </a:rPr>
              <a:t>, </a:t>
            </a:r>
            <a:r>
              <a:rPr lang="zh-CN" altLang="zh-CN" sz="2800" dirty="0">
                <a:ea typeface="黑体" panose="02010609060101010101" pitchFamily="49" charset="-122"/>
              </a:rPr>
              <a:t>表型明显不服从</a:t>
            </a:r>
            <a:r>
              <a:rPr lang="zh-CN" altLang="zh-CN" sz="2800" dirty="0" smtClean="0">
                <a:ea typeface="黑体" panose="02010609060101010101" pitchFamily="49" charset="-122"/>
              </a:rPr>
              <a:t>正态分布</a:t>
            </a:r>
            <a:r>
              <a:rPr lang="en-US" altLang="zh-CN" sz="2800" dirty="0" smtClean="0">
                <a:ea typeface="黑体" panose="02010609060101010101" pitchFamily="49" charset="-122"/>
              </a:rPr>
              <a:t>. </a:t>
            </a:r>
          </a:p>
          <a:p>
            <a:r>
              <a:rPr lang="zh-CN" altLang="zh-CN" sz="2800" dirty="0" smtClean="0">
                <a:ea typeface="黑体" panose="02010609060101010101" pitchFamily="49" charset="-122"/>
              </a:rPr>
              <a:t>表型分布</a:t>
            </a:r>
            <a:r>
              <a:rPr lang="zh-CN" altLang="zh-CN" sz="2800" dirty="0">
                <a:ea typeface="黑体" panose="02010609060101010101" pitchFamily="49" charset="-122"/>
              </a:rPr>
              <a:t>的均值为</a:t>
            </a:r>
            <a:r>
              <a:rPr lang="en-US" altLang="zh-CN" sz="2800" dirty="0">
                <a:ea typeface="黑体" panose="02010609060101010101" pitchFamily="49" charset="-122"/>
              </a:rPr>
              <a:t>10.04, </a:t>
            </a:r>
            <a:r>
              <a:rPr lang="zh-CN" altLang="zh-CN" sz="2800" dirty="0">
                <a:ea typeface="黑体" panose="02010609060101010101" pitchFamily="49" charset="-122"/>
              </a:rPr>
              <a:t>方差为</a:t>
            </a:r>
            <a:r>
              <a:rPr lang="en-US" altLang="zh-CN" sz="2800" dirty="0">
                <a:ea typeface="黑体" panose="02010609060101010101" pitchFamily="49" charset="-122"/>
              </a:rPr>
              <a:t>1.15, </a:t>
            </a:r>
            <a:r>
              <a:rPr lang="zh-CN" altLang="zh-CN" sz="2800" dirty="0">
                <a:ea typeface="黑体" panose="02010609060101010101" pitchFamily="49" charset="-122"/>
              </a:rPr>
              <a:t>接近于理论值</a:t>
            </a:r>
            <a:r>
              <a:rPr lang="en-US" altLang="zh-CN" sz="2800" dirty="0">
                <a:ea typeface="黑体" panose="02010609060101010101" pitchFamily="49" charset="-122"/>
              </a:rPr>
              <a:t>10</a:t>
            </a:r>
            <a:r>
              <a:rPr lang="zh-CN" altLang="zh-CN" sz="2800" dirty="0">
                <a:ea typeface="黑体" panose="02010609060101010101" pitchFamily="49" charset="-122"/>
              </a:rPr>
              <a:t>和</a:t>
            </a:r>
            <a:r>
              <a:rPr lang="en-US" altLang="zh-CN" sz="2800" dirty="0">
                <a:ea typeface="黑体" panose="02010609060101010101" pitchFamily="49" charset="-122"/>
              </a:rPr>
              <a:t>1.2. ICIM</a:t>
            </a:r>
            <a:r>
              <a:rPr lang="zh-CN" altLang="zh-CN" sz="2800" dirty="0">
                <a:ea typeface="黑体" panose="02010609060101010101" pitchFamily="49" charset="-122"/>
              </a:rPr>
              <a:t>一维扫描结果表明</a:t>
            </a:r>
            <a:r>
              <a:rPr lang="en-US" altLang="zh-CN" sz="2800" dirty="0">
                <a:ea typeface="黑体" panose="02010609060101010101" pitchFamily="49" charset="-122"/>
              </a:rPr>
              <a:t>LOD</a:t>
            </a:r>
            <a:r>
              <a:rPr lang="zh-CN" altLang="zh-CN" sz="2800" dirty="0">
                <a:ea typeface="黑体" panose="02010609060101010101" pitchFamily="49" charset="-122"/>
              </a:rPr>
              <a:t>在</a:t>
            </a:r>
            <a:r>
              <a:rPr lang="en-US" altLang="zh-CN" sz="2800" dirty="0">
                <a:ea typeface="黑体" panose="02010609060101010101" pitchFamily="49" charset="-122"/>
              </a:rPr>
              <a:t>25cM</a:t>
            </a:r>
            <a:r>
              <a:rPr lang="zh-CN" altLang="zh-CN" sz="2800" dirty="0">
                <a:ea typeface="黑体" panose="02010609060101010101" pitchFamily="49" charset="-122"/>
              </a:rPr>
              <a:t>处达到峰值</a:t>
            </a:r>
            <a:r>
              <a:rPr lang="en-US" altLang="zh-CN" sz="2800" dirty="0">
                <a:ea typeface="黑体" panose="02010609060101010101" pitchFamily="49" charset="-122"/>
              </a:rPr>
              <a:t>92.01, </a:t>
            </a:r>
            <a:r>
              <a:rPr lang="zh-CN" altLang="zh-CN" sz="2800" dirty="0">
                <a:ea typeface="黑体" panose="02010609060101010101" pitchFamily="49" charset="-122"/>
              </a:rPr>
              <a:t>对应位置的遗传效应估计值为</a:t>
            </a:r>
            <a:r>
              <a:rPr lang="en-US" altLang="zh-CN" sz="2800" dirty="0">
                <a:ea typeface="黑体" panose="02010609060101010101" pitchFamily="49" charset="-122"/>
              </a:rPr>
              <a:t>0.9867, </a:t>
            </a:r>
            <a:r>
              <a:rPr lang="zh-CN" altLang="zh-CN" sz="2800" dirty="0">
                <a:ea typeface="黑体" panose="02010609060101010101" pitchFamily="49" charset="-122"/>
              </a:rPr>
              <a:t>解释</a:t>
            </a:r>
            <a:r>
              <a:rPr lang="en-US" altLang="zh-CN" sz="2800" dirty="0">
                <a:ea typeface="黑体" panose="02010609060101010101" pitchFamily="49" charset="-122"/>
              </a:rPr>
              <a:t>81.12%</a:t>
            </a:r>
            <a:r>
              <a:rPr lang="zh-CN" altLang="zh-CN" sz="2800" dirty="0">
                <a:ea typeface="黑体" panose="02010609060101010101" pitchFamily="49" charset="-122"/>
              </a:rPr>
              <a:t>的表型变异</a:t>
            </a:r>
            <a:r>
              <a:rPr lang="en-US" altLang="zh-CN" sz="2800" dirty="0">
                <a:ea typeface="黑体" panose="02010609060101010101" pitchFamily="49" charset="-122"/>
              </a:rPr>
              <a:t>, </a:t>
            </a:r>
            <a:r>
              <a:rPr lang="zh-CN" altLang="zh-CN" sz="2800" dirty="0">
                <a:ea typeface="黑体" panose="02010609060101010101" pitchFamily="49" charset="-122"/>
              </a:rPr>
              <a:t>接近于真实加性效应值</a:t>
            </a:r>
            <a:r>
              <a:rPr lang="en-US" altLang="zh-CN" sz="2800" dirty="0">
                <a:ea typeface="黑体" panose="02010609060101010101" pitchFamily="49" charset="-122"/>
              </a:rPr>
              <a:t>1</a:t>
            </a:r>
            <a:r>
              <a:rPr lang="zh-CN" altLang="zh-CN" sz="2800" dirty="0">
                <a:ea typeface="黑体" panose="02010609060101010101" pitchFamily="49" charset="-122"/>
              </a:rPr>
              <a:t>和广义遗传力</a:t>
            </a:r>
            <a:r>
              <a:rPr lang="en-US" altLang="zh-CN" sz="2800" dirty="0">
                <a:ea typeface="黑体" panose="02010609060101010101" pitchFamily="49" charset="-122"/>
              </a:rPr>
              <a:t>83.3%.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20384050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512168"/>
          </a:xfrm>
        </p:spPr>
        <p:txBody>
          <a:bodyPr>
            <a:noAutofit/>
          </a:bodyPr>
          <a:lstStyle/>
          <a:p>
            <a:r>
              <a:rPr lang="zh-CN" altLang="zh-CN" sz="2600" b="1" dirty="0">
                <a:latin typeface="+mn-lt"/>
                <a:ea typeface="黑体" panose="02010609060101010101" pitchFamily="49" charset="-122"/>
              </a:rPr>
              <a:t>一个表型非正态的模拟</a:t>
            </a:r>
            <a:r>
              <a:rPr lang="en-US" altLang="zh-CN" sz="2600" b="1" dirty="0">
                <a:latin typeface="+mn-lt"/>
                <a:ea typeface="黑体" panose="02010609060101010101" pitchFamily="49" charset="-122"/>
              </a:rPr>
              <a:t>DH</a:t>
            </a:r>
            <a:r>
              <a:rPr lang="zh-CN" altLang="zh-CN" sz="2600" b="1" dirty="0">
                <a:latin typeface="+mn-lt"/>
                <a:ea typeface="黑体" panose="02010609060101010101" pitchFamily="49" charset="-122"/>
              </a:rPr>
              <a:t>群体中性状的分布</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上</a:t>
            </a:r>
            <a:r>
              <a:rPr lang="en-US" altLang="zh-CN" sz="2600" b="1" dirty="0">
                <a:latin typeface="+mn-lt"/>
                <a:ea typeface="黑体" panose="02010609060101010101" pitchFamily="49" charset="-122"/>
              </a:rPr>
              <a:t>), QTL</a:t>
            </a:r>
            <a:r>
              <a:rPr lang="zh-CN" altLang="zh-CN" sz="2600" b="1" dirty="0">
                <a:latin typeface="+mn-lt"/>
                <a:ea typeface="黑体" panose="02010609060101010101" pitchFamily="49" charset="-122"/>
              </a:rPr>
              <a:t>作图</a:t>
            </a:r>
            <a:r>
              <a:rPr lang="en-US" altLang="zh-CN" sz="2600" b="1" dirty="0">
                <a:latin typeface="+mn-lt"/>
                <a:ea typeface="黑体" panose="02010609060101010101" pitchFamily="49" charset="-122"/>
              </a:rPr>
              <a:t>LOD</a:t>
            </a:r>
            <a:r>
              <a:rPr lang="zh-CN" altLang="zh-CN" sz="2600" b="1" dirty="0">
                <a:latin typeface="+mn-lt"/>
                <a:ea typeface="黑体" panose="02010609060101010101" pitchFamily="49" charset="-122"/>
              </a:rPr>
              <a:t>曲线</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中</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以及</a:t>
            </a:r>
            <a:r>
              <a:rPr lang="en-US" altLang="zh-CN" sz="2600" b="1" dirty="0">
                <a:latin typeface="+mn-lt"/>
                <a:ea typeface="黑体" panose="02010609060101010101" pitchFamily="49" charset="-122"/>
              </a:rPr>
              <a:t>QTL</a:t>
            </a:r>
            <a:r>
              <a:rPr lang="zh-CN" altLang="zh-CN" sz="2600" b="1" dirty="0">
                <a:latin typeface="+mn-lt"/>
                <a:ea typeface="黑体" panose="02010609060101010101" pitchFamily="49" charset="-122"/>
              </a:rPr>
              <a:t>作图的加性效应曲线</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下</a:t>
            </a:r>
            <a:r>
              <a:rPr lang="en-US" altLang="zh-CN" sz="2600" b="1" dirty="0" smtClean="0">
                <a:latin typeface="+mn-lt"/>
                <a:ea typeface="黑体" panose="02010609060101010101" pitchFamily="49" charset="-122"/>
              </a:rPr>
              <a:t>)</a:t>
            </a:r>
            <a:br>
              <a:rPr lang="en-US" altLang="zh-CN" sz="2600" b="1" dirty="0" smtClean="0">
                <a:latin typeface="+mn-lt"/>
                <a:ea typeface="黑体" panose="02010609060101010101" pitchFamily="49" charset="-122"/>
              </a:rPr>
            </a:br>
            <a:r>
              <a:rPr lang="en-US" altLang="zh-CN" sz="2000" dirty="0" smtClean="0">
                <a:latin typeface="+mn-lt"/>
                <a:ea typeface="黑体" panose="02010609060101010101" pitchFamily="49" charset="-122"/>
              </a:rPr>
              <a:t>QTL</a:t>
            </a:r>
            <a:r>
              <a:rPr lang="zh-CN" altLang="zh-CN" sz="2000" dirty="0">
                <a:latin typeface="+mn-lt"/>
                <a:ea typeface="黑体" panose="02010609060101010101" pitchFamily="49" charset="-122"/>
              </a:rPr>
              <a:t>存在于</a:t>
            </a:r>
            <a:r>
              <a:rPr lang="en-US" altLang="zh-CN" sz="2000" dirty="0">
                <a:latin typeface="+mn-lt"/>
                <a:ea typeface="黑体" panose="02010609060101010101" pitchFamily="49" charset="-122"/>
              </a:rPr>
              <a:t>25 </a:t>
            </a:r>
            <a:r>
              <a:rPr lang="en-US" altLang="zh-CN" sz="2000" dirty="0" err="1">
                <a:latin typeface="+mn-lt"/>
                <a:ea typeface="黑体" panose="02010609060101010101" pitchFamily="49" charset="-122"/>
              </a:rPr>
              <a:t>cM</a:t>
            </a:r>
            <a:r>
              <a:rPr lang="zh-CN" altLang="zh-CN" sz="2000" dirty="0">
                <a:latin typeface="+mn-lt"/>
                <a:ea typeface="黑体" panose="02010609060101010101" pitchFamily="49" charset="-122"/>
              </a:rPr>
              <a:t>处</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加性效应为</a:t>
            </a:r>
            <a:r>
              <a:rPr lang="en-US" altLang="zh-CN" sz="2000" dirty="0">
                <a:latin typeface="+mn-lt"/>
                <a:ea typeface="黑体" panose="02010609060101010101" pitchFamily="49" charset="-122"/>
              </a:rPr>
              <a:t>1, </a:t>
            </a:r>
            <a:r>
              <a:rPr lang="zh-CN" altLang="zh-CN" sz="2000" dirty="0">
                <a:latin typeface="+mn-lt"/>
                <a:ea typeface="黑体" panose="02010609060101010101" pitchFamily="49" charset="-122"/>
              </a:rPr>
              <a:t>显性效应为</a:t>
            </a:r>
            <a:r>
              <a:rPr lang="en-US" altLang="zh-CN" sz="2000" dirty="0">
                <a:latin typeface="+mn-lt"/>
                <a:ea typeface="黑体" panose="02010609060101010101" pitchFamily="49" charset="-122"/>
              </a:rPr>
              <a:t>0, </a:t>
            </a:r>
            <a:r>
              <a:rPr lang="zh-CN" altLang="zh-CN" sz="2000" dirty="0">
                <a:latin typeface="+mn-lt"/>
                <a:ea typeface="黑体" panose="02010609060101010101" pitchFamily="49" charset="-122"/>
              </a:rPr>
              <a:t>随机误差方差为</a:t>
            </a:r>
            <a:r>
              <a:rPr lang="en-US" altLang="zh-CN" sz="2000" dirty="0">
                <a:latin typeface="+mn-lt"/>
                <a:ea typeface="黑体" panose="02010609060101010101" pitchFamily="49" charset="-122"/>
              </a:rPr>
              <a:t>0.2, </a:t>
            </a:r>
            <a:r>
              <a:rPr lang="zh-CN" altLang="zh-CN" sz="2000" dirty="0">
                <a:latin typeface="+mn-lt"/>
                <a:ea typeface="黑体" panose="02010609060101010101" pitchFamily="49" charset="-122"/>
              </a:rPr>
              <a:t>作图群体中包含</a:t>
            </a:r>
            <a:r>
              <a:rPr lang="en-US" altLang="zh-CN" sz="2000" dirty="0">
                <a:latin typeface="+mn-lt"/>
                <a:ea typeface="黑体" panose="02010609060101010101" pitchFamily="49" charset="-122"/>
              </a:rPr>
              <a:t>200</a:t>
            </a:r>
            <a:r>
              <a:rPr lang="zh-CN" altLang="zh-CN" sz="2000" dirty="0">
                <a:latin typeface="+mn-lt"/>
                <a:ea typeface="黑体" panose="02010609060101010101" pitchFamily="49" charset="-122"/>
              </a:rPr>
              <a:t>个加倍单倍体家系</a:t>
            </a:r>
            <a:endParaRPr lang="zh-CN" altLang="en-US" sz="2000" b="1" dirty="0">
              <a:latin typeface="+mn-lt"/>
              <a:ea typeface="黑体" panose="02010609060101010101" pitchFamily="49"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944216"/>
            <a:ext cx="6264696" cy="4941168"/>
          </a:xfrm>
          <a:prstGeom prst="rect">
            <a:avLst/>
          </a:prstGeom>
          <a:noFill/>
          <a:ln>
            <a:noFill/>
          </a:ln>
        </p:spPr>
      </p:pic>
    </p:spTree>
    <p:extLst>
      <p:ext uri="{BB962C8B-B14F-4D97-AF65-F5344CB8AC3E}">
        <p14:creationId xmlns:p14="http://schemas.microsoft.com/office/powerpoint/2010/main" val="2840846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Autofit/>
          </a:bodyPr>
          <a:lstStyle/>
          <a:p>
            <a:r>
              <a:rPr lang="zh-CN" altLang="zh-CN" sz="4000" b="1" dirty="0">
                <a:latin typeface="+mn-lt"/>
                <a:ea typeface="黑体" panose="02010609060101010101" pitchFamily="49" charset="-122"/>
              </a:rPr>
              <a:t>非正态</a:t>
            </a:r>
            <a:r>
              <a:rPr lang="zh-CN" altLang="zh-CN" sz="4000" b="1" dirty="0" smtClean="0">
                <a:latin typeface="+mn-lt"/>
                <a:ea typeface="黑体" panose="02010609060101010101" pitchFamily="49" charset="-122"/>
              </a:rPr>
              <a:t>表型分布</a:t>
            </a:r>
            <a:r>
              <a:rPr lang="en-US" altLang="zh-CN" sz="4000" b="1" dirty="0">
                <a:latin typeface="+mn-lt"/>
                <a:ea typeface="黑体" panose="02010609060101010101" pitchFamily="49" charset="-122"/>
              </a:rPr>
              <a:t>F2</a:t>
            </a:r>
            <a:r>
              <a:rPr lang="zh-CN" altLang="en-US" sz="4000" b="1" dirty="0" smtClean="0">
                <a:latin typeface="+mn-lt"/>
                <a:ea typeface="黑体" panose="02010609060101010101" pitchFamily="49" charset="-122"/>
              </a:rPr>
              <a:t>群体</a:t>
            </a:r>
            <a:r>
              <a:rPr lang="zh-CN" altLang="zh-CN" sz="4000" b="1" dirty="0" smtClean="0">
                <a:latin typeface="+mn-lt"/>
                <a:ea typeface="黑体" panose="02010609060101010101" pitchFamily="49" charset="-122"/>
              </a:rPr>
              <a:t>的</a:t>
            </a:r>
            <a:r>
              <a:rPr lang="en-US" altLang="zh-CN" sz="4000" b="1" dirty="0">
                <a:latin typeface="+mn-lt"/>
                <a:ea typeface="黑体" panose="02010609060101010101" pitchFamily="49" charset="-122"/>
              </a:rPr>
              <a:t>QTL</a:t>
            </a:r>
            <a:r>
              <a:rPr lang="zh-CN" altLang="zh-CN" sz="4000" b="1" dirty="0">
                <a:latin typeface="+mn-lt"/>
                <a:ea typeface="黑体" panose="02010609060101010101" pitchFamily="49" charset="-122"/>
              </a:rPr>
              <a:t>作图</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268761"/>
            <a:ext cx="8229600" cy="4536504"/>
          </a:xfrm>
        </p:spPr>
        <p:txBody>
          <a:bodyPr>
            <a:normAutofit/>
          </a:bodyPr>
          <a:lstStyle/>
          <a:p>
            <a:r>
              <a:rPr lang="zh-CN" altLang="zh-CN" sz="2800" dirty="0">
                <a:ea typeface="黑体" panose="02010609060101010101" pitchFamily="49" charset="-122"/>
              </a:rPr>
              <a:t>利用</a:t>
            </a:r>
            <a:r>
              <a:rPr lang="en-US" altLang="zh-CN" sz="2800" dirty="0">
                <a:ea typeface="黑体" panose="02010609060101010101" pitchFamily="49" charset="-122"/>
              </a:rPr>
              <a:t>QTL </a:t>
            </a:r>
            <a:r>
              <a:rPr lang="en-US" altLang="zh-CN" sz="2800" dirty="0" err="1">
                <a:ea typeface="黑体" panose="02010609060101010101" pitchFamily="49" charset="-122"/>
              </a:rPr>
              <a:t>IciMapping</a:t>
            </a:r>
            <a:r>
              <a:rPr lang="zh-CN" altLang="zh-CN" sz="2800" dirty="0">
                <a:ea typeface="黑体" panose="02010609060101010101" pitchFamily="49" charset="-122"/>
              </a:rPr>
              <a:t>软件产生一个包含</a:t>
            </a:r>
            <a:r>
              <a:rPr lang="en-US" altLang="zh-CN" sz="2800" dirty="0">
                <a:ea typeface="黑体" panose="02010609060101010101" pitchFamily="49" charset="-122"/>
              </a:rPr>
              <a:t>200</a:t>
            </a:r>
            <a:r>
              <a:rPr lang="zh-CN" altLang="zh-CN" sz="2800" dirty="0">
                <a:ea typeface="黑体" panose="02010609060101010101" pitchFamily="49" charset="-122"/>
              </a:rPr>
              <a:t>个个体的</a:t>
            </a:r>
            <a:r>
              <a:rPr lang="en-US" altLang="zh-CN" sz="2800" dirty="0">
                <a:ea typeface="黑体" panose="02010609060101010101" pitchFamily="49" charset="-122"/>
              </a:rPr>
              <a:t>F</a:t>
            </a:r>
            <a:r>
              <a:rPr lang="en-US" altLang="zh-CN" sz="2800" baseline="-25000" dirty="0">
                <a:ea typeface="黑体" panose="02010609060101010101" pitchFamily="49" charset="-122"/>
              </a:rPr>
              <a:t>2</a:t>
            </a:r>
            <a:r>
              <a:rPr lang="zh-CN" altLang="zh-CN" sz="2800" dirty="0">
                <a:ea typeface="黑体" panose="02010609060101010101" pitchFamily="49" charset="-122"/>
              </a:rPr>
              <a:t>作图群体</a:t>
            </a:r>
            <a:r>
              <a:rPr lang="en-US" altLang="zh-CN" sz="2800" dirty="0">
                <a:ea typeface="黑体" panose="02010609060101010101" pitchFamily="49" charset="-122"/>
              </a:rPr>
              <a:t>. </a:t>
            </a:r>
            <a:r>
              <a:rPr lang="zh-CN" altLang="zh-CN" sz="2800" dirty="0">
                <a:ea typeface="黑体" panose="02010609060101010101" pitchFamily="49" charset="-122"/>
              </a:rPr>
              <a:t>表型数据分布为</a:t>
            </a:r>
            <a:r>
              <a:rPr lang="en-US" altLang="zh-CN" sz="2800" dirty="0">
                <a:ea typeface="黑体" panose="02010609060101010101" pitchFamily="49" charset="-122"/>
              </a:rPr>
              <a:t>8.3~11.7, </a:t>
            </a:r>
            <a:r>
              <a:rPr lang="zh-CN" altLang="zh-CN" sz="2800" dirty="0">
                <a:ea typeface="黑体" panose="02010609060101010101" pitchFamily="49" charset="-122"/>
              </a:rPr>
              <a:t>但有更多个体的表型分布位于</a:t>
            </a:r>
            <a:r>
              <a:rPr lang="en-US" altLang="zh-CN" sz="2800" dirty="0">
                <a:ea typeface="黑体" panose="02010609060101010101" pitchFamily="49" charset="-122"/>
              </a:rPr>
              <a:t>10</a:t>
            </a:r>
            <a:r>
              <a:rPr lang="zh-CN" altLang="zh-CN" sz="2800" dirty="0">
                <a:ea typeface="黑体" panose="02010609060101010101" pitchFamily="49" charset="-122"/>
              </a:rPr>
              <a:t>附近</a:t>
            </a:r>
            <a:r>
              <a:rPr lang="en-US" altLang="zh-CN" sz="2800" dirty="0">
                <a:ea typeface="黑体" panose="02010609060101010101" pitchFamily="49" charset="-122"/>
              </a:rPr>
              <a:t>. </a:t>
            </a:r>
            <a:r>
              <a:rPr lang="zh-CN" altLang="zh-CN" sz="2800" dirty="0">
                <a:ea typeface="黑体" panose="02010609060101010101" pitchFamily="49" charset="-122"/>
              </a:rPr>
              <a:t>表型分布有两个较长的尾部</a:t>
            </a:r>
            <a:r>
              <a:rPr lang="en-US" altLang="zh-CN" sz="2800" dirty="0">
                <a:ea typeface="黑体" panose="02010609060101010101" pitchFamily="49" charset="-122"/>
              </a:rPr>
              <a:t>, </a:t>
            </a:r>
            <a:r>
              <a:rPr lang="zh-CN" altLang="zh-CN" sz="2800" dirty="0">
                <a:ea typeface="黑体" panose="02010609060101010101" pitchFamily="49" charset="-122"/>
              </a:rPr>
              <a:t>明显不服从</a:t>
            </a:r>
            <a:r>
              <a:rPr lang="zh-CN" altLang="zh-CN" sz="2800" dirty="0" smtClean="0">
                <a:ea typeface="黑体" panose="02010609060101010101" pitchFamily="49" charset="-122"/>
              </a:rPr>
              <a:t>正态分布</a:t>
            </a:r>
            <a:r>
              <a:rPr lang="en-US" altLang="zh-CN" sz="2800" dirty="0" smtClean="0">
                <a:ea typeface="黑体" panose="02010609060101010101" pitchFamily="49" charset="-122"/>
              </a:rPr>
              <a:t>. </a:t>
            </a:r>
          </a:p>
          <a:p>
            <a:r>
              <a:rPr lang="zh-CN" altLang="zh-CN" sz="2800" dirty="0" smtClean="0">
                <a:ea typeface="黑体" panose="02010609060101010101" pitchFamily="49" charset="-122"/>
              </a:rPr>
              <a:t>表型分布</a:t>
            </a:r>
            <a:r>
              <a:rPr lang="zh-CN" altLang="zh-CN" sz="2800" dirty="0">
                <a:ea typeface="黑体" panose="02010609060101010101" pitchFamily="49" charset="-122"/>
              </a:rPr>
              <a:t>的均值为</a:t>
            </a:r>
            <a:r>
              <a:rPr lang="en-US" altLang="zh-CN" sz="2800" dirty="0">
                <a:ea typeface="黑体" panose="02010609060101010101" pitchFamily="49" charset="-122"/>
              </a:rPr>
              <a:t>10.03, </a:t>
            </a:r>
            <a:r>
              <a:rPr lang="zh-CN" altLang="zh-CN" sz="2800" dirty="0">
                <a:ea typeface="黑体" panose="02010609060101010101" pitchFamily="49" charset="-122"/>
              </a:rPr>
              <a:t>方差为</a:t>
            </a:r>
            <a:r>
              <a:rPr lang="en-US" altLang="zh-CN" sz="2800" dirty="0">
                <a:ea typeface="黑体" panose="02010609060101010101" pitchFamily="49" charset="-122"/>
              </a:rPr>
              <a:t>0.73, </a:t>
            </a:r>
            <a:r>
              <a:rPr lang="zh-CN" altLang="zh-CN" sz="2800" dirty="0">
                <a:ea typeface="黑体" panose="02010609060101010101" pitchFamily="49" charset="-122"/>
              </a:rPr>
              <a:t>接近于理论值</a:t>
            </a:r>
            <a:r>
              <a:rPr lang="en-US" altLang="zh-CN" sz="2800" dirty="0">
                <a:ea typeface="黑体" panose="02010609060101010101" pitchFamily="49" charset="-122"/>
              </a:rPr>
              <a:t>10</a:t>
            </a:r>
            <a:r>
              <a:rPr lang="zh-CN" altLang="zh-CN" sz="2800" dirty="0">
                <a:ea typeface="黑体" panose="02010609060101010101" pitchFamily="49" charset="-122"/>
              </a:rPr>
              <a:t>和</a:t>
            </a:r>
            <a:r>
              <a:rPr lang="en-US" altLang="zh-CN" sz="2800" dirty="0">
                <a:ea typeface="黑体" panose="02010609060101010101" pitchFamily="49" charset="-122"/>
              </a:rPr>
              <a:t>0.7. ICIM</a:t>
            </a:r>
            <a:r>
              <a:rPr lang="zh-CN" altLang="zh-CN" sz="2800" dirty="0">
                <a:ea typeface="黑体" panose="02010609060101010101" pitchFamily="49" charset="-122"/>
              </a:rPr>
              <a:t>一维扫描结果表明</a:t>
            </a:r>
            <a:r>
              <a:rPr lang="en-US" altLang="zh-CN" sz="2800" dirty="0">
                <a:ea typeface="黑体" panose="02010609060101010101" pitchFamily="49" charset="-122"/>
              </a:rPr>
              <a:t>LOD</a:t>
            </a:r>
            <a:r>
              <a:rPr lang="zh-CN" altLang="zh-CN" sz="2800" dirty="0">
                <a:ea typeface="黑体" panose="02010609060101010101" pitchFamily="49" charset="-122"/>
              </a:rPr>
              <a:t>在</a:t>
            </a:r>
            <a:r>
              <a:rPr lang="en-US" altLang="zh-CN" sz="2800" dirty="0">
                <a:ea typeface="黑体" panose="02010609060101010101" pitchFamily="49" charset="-122"/>
              </a:rPr>
              <a:t>26cM</a:t>
            </a:r>
            <a:r>
              <a:rPr lang="zh-CN" altLang="zh-CN" sz="2800" dirty="0">
                <a:ea typeface="黑体" panose="02010609060101010101" pitchFamily="49" charset="-122"/>
              </a:rPr>
              <a:t>处达到峰值</a:t>
            </a:r>
            <a:r>
              <a:rPr lang="en-US" altLang="zh-CN" sz="2800" dirty="0">
                <a:ea typeface="黑体" panose="02010609060101010101" pitchFamily="49" charset="-122"/>
              </a:rPr>
              <a:t>53.91, </a:t>
            </a:r>
            <a:r>
              <a:rPr lang="zh-CN" altLang="zh-CN" sz="2800" dirty="0">
                <a:ea typeface="黑体" panose="02010609060101010101" pitchFamily="49" charset="-122"/>
              </a:rPr>
              <a:t>对应位置的加显遗传效应估计值分别为</a:t>
            </a:r>
            <a:r>
              <a:rPr lang="en-US" altLang="zh-CN" sz="2800" dirty="0">
                <a:ea typeface="黑体" panose="02010609060101010101" pitchFamily="49" charset="-122"/>
              </a:rPr>
              <a:t>0.9269</a:t>
            </a:r>
            <a:r>
              <a:rPr lang="zh-CN" altLang="zh-CN" sz="2800" dirty="0">
                <a:ea typeface="黑体" panose="02010609060101010101" pitchFamily="49" charset="-122"/>
              </a:rPr>
              <a:t>和</a:t>
            </a:r>
            <a:r>
              <a:rPr lang="en-US" altLang="zh-CN" sz="2800" dirty="0">
                <a:ea typeface="黑体" panose="02010609060101010101" pitchFamily="49" charset="-122"/>
              </a:rPr>
              <a:t>0.0632, </a:t>
            </a:r>
            <a:r>
              <a:rPr lang="zh-CN" altLang="zh-CN" sz="2800" dirty="0">
                <a:ea typeface="黑体" panose="02010609060101010101" pitchFamily="49" charset="-122"/>
              </a:rPr>
              <a:t>接近于真实加显性效应值</a:t>
            </a:r>
            <a:r>
              <a:rPr lang="en-US" altLang="zh-CN" sz="2800" dirty="0">
                <a:ea typeface="黑体" panose="02010609060101010101" pitchFamily="49" charset="-122"/>
              </a:rPr>
              <a:t>1</a:t>
            </a:r>
            <a:r>
              <a:rPr lang="zh-CN" altLang="zh-CN" sz="2800" dirty="0">
                <a:ea typeface="黑体" panose="02010609060101010101" pitchFamily="49" charset="-122"/>
              </a:rPr>
              <a:t>和</a:t>
            </a:r>
            <a:r>
              <a:rPr lang="en-US" altLang="zh-CN" sz="2800" dirty="0">
                <a:ea typeface="黑体" panose="02010609060101010101" pitchFamily="49" charset="-122"/>
              </a:rPr>
              <a:t>0. </a:t>
            </a:r>
            <a:r>
              <a:rPr lang="zh-CN" altLang="zh-CN" sz="2800" dirty="0">
                <a:ea typeface="黑体" panose="02010609060101010101" pitchFamily="49" charset="-122"/>
              </a:rPr>
              <a:t>该</a:t>
            </a:r>
            <a:r>
              <a:rPr lang="en-US" altLang="zh-CN" sz="2800" dirty="0">
                <a:ea typeface="黑体" panose="02010609060101010101" pitchFamily="49" charset="-122"/>
              </a:rPr>
              <a:t>QTL</a:t>
            </a:r>
            <a:r>
              <a:rPr lang="zh-CN" altLang="zh-CN" sz="2800" dirty="0">
                <a:ea typeface="黑体" panose="02010609060101010101" pitchFamily="49" charset="-122"/>
              </a:rPr>
              <a:t>解释</a:t>
            </a:r>
            <a:r>
              <a:rPr lang="en-US" altLang="zh-CN" sz="2800" dirty="0">
                <a:ea typeface="黑体" panose="02010609060101010101" pitchFamily="49" charset="-122"/>
              </a:rPr>
              <a:t>68.46%</a:t>
            </a:r>
            <a:r>
              <a:rPr lang="zh-CN" altLang="zh-CN" sz="2800" dirty="0">
                <a:ea typeface="黑体" panose="02010609060101010101" pitchFamily="49" charset="-122"/>
              </a:rPr>
              <a:t>的表型变异</a:t>
            </a:r>
            <a:r>
              <a:rPr lang="en-US" altLang="zh-CN" sz="2800" dirty="0">
                <a:ea typeface="黑体" panose="02010609060101010101" pitchFamily="49" charset="-122"/>
              </a:rPr>
              <a:t>, </a:t>
            </a:r>
            <a:r>
              <a:rPr lang="zh-CN" altLang="zh-CN" sz="2800" dirty="0">
                <a:ea typeface="黑体" panose="02010609060101010101" pitchFamily="49" charset="-122"/>
              </a:rPr>
              <a:t>接近于广义遗传力</a:t>
            </a:r>
            <a:r>
              <a:rPr lang="en-US" altLang="zh-CN" sz="2800" dirty="0">
                <a:ea typeface="黑体" panose="02010609060101010101" pitchFamily="49" charset="-122"/>
              </a:rPr>
              <a:t>71.4%. </a:t>
            </a:r>
            <a:endParaRPr lang="zh-CN" altLang="zh-CN" sz="2800" dirty="0">
              <a:ea typeface="黑体" panose="02010609060101010101" pitchFamily="49" charset="-122"/>
            </a:endParaRPr>
          </a:p>
        </p:txBody>
      </p:sp>
    </p:spTree>
    <p:extLst>
      <p:ext uri="{BB962C8B-B14F-4D97-AF65-F5344CB8AC3E}">
        <p14:creationId xmlns:p14="http://schemas.microsoft.com/office/powerpoint/2010/main" val="26006370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512168"/>
          </a:xfrm>
        </p:spPr>
        <p:txBody>
          <a:bodyPr>
            <a:noAutofit/>
          </a:bodyPr>
          <a:lstStyle/>
          <a:p>
            <a:r>
              <a:rPr lang="zh-CN" altLang="zh-CN" sz="2600" b="1" dirty="0">
                <a:latin typeface="+mn-lt"/>
                <a:ea typeface="黑体" panose="02010609060101010101" pitchFamily="49" charset="-122"/>
              </a:rPr>
              <a:t>一个表型非正态的</a:t>
            </a:r>
            <a:r>
              <a:rPr lang="zh-CN" altLang="zh-CN" sz="2600" b="1" dirty="0" smtClean="0">
                <a:latin typeface="+mn-lt"/>
                <a:ea typeface="黑体" panose="02010609060101010101" pitchFamily="49" charset="-122"/>
              </a:rPr>
              <a:t>模拟</a:t>
            </a:r>
            <a:r>
              <a:rPr lang="en-US" altLang="zh-CN" sz="2600" b="1" dirty="0">
                <a:latin typeface="+mn-lt"/>
                <a:ea typeface="黑体" panose="02010609060101010101" pitchFamily="49" charset="-122"/>
              </a:rPr>
              <a:t>F2</a:t>
            </a:r>
            <a:r>
              <a:rPr lang="zh-CN" altLang="zh-CN" sz="2600" b="1" dirty="0" smtClean="0">
                <a:latin typeface="+mn-lt"/>
                <a:ea typeface="黑体" panose="02010609060101010101" pitchFamily="49" charset="-122"/>
              </a:rPr>
              <a:t>群体</a:t>
            </a:r>
            <a:r>
              <a:rPr lang="zh-CN" altLang="zh-CN" sz="2600" b="1" dirty="0">
                <a:latin typeface="+mn-lt"/>
                <a:ea typeface="黑体" panose="02010609060101010101" pitchFamily="49" charset="-122"/>
              </a:rPr>
              <a:t>中性状的分布</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上</a:t>
            </a:r>
            <a:r>
              <a:rPr lang="en-US" altLang="zh-CN" sz="2600" b="1" dirty="0">
                <a:latin typeface="+mn-lt"/>
                <a:ea typeface="黑体" panose="02010609060101010101" pitchFamily="49" charset="-122"/>
              </a:rPr>
              <a:t>), QTL</a:t>
            </a:r>
            <a:r>
              <a:rPr lang="zh-CN" altLang="zh-CN" sz="2600" b="1" dirty="0">
                <a:latin typeface="+mn-lt"/>
                <a:ea typeface="黑体" panose="02010609060101010101" pitchFamily="49" charset="-122"/>
              </a:rPr>
              <a:t>作图</a:t>
            </a:r>
            <a:r>
              <a:rPr lang="en-US" altLang="zh-CN" sz="2600" b="1" dirty="0">
                <a:latin typeface="+mn-lt"/>
                <a:ea typeface="黑体" panose="02010609060101010101" pitchFamily="49" charset="-122"/>
              </a:rPr>
              <a:t>LOD</a:t>
            </a:r>
            <a:r>
              <a:rPr lang="zh-CN" altLang="zh-CN" sz="2600" b="1" dirty="0">
                <a:latin typeface="+mn-lt"/>
                <a:ea typeface="黑体" panose="02010609060101010101" pitchFamily="49" charset="-122"/>
              </a:rPr>
              <a:t>曲线</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中</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以及</a:t>
            </a:r>
            <a:r>
              <a:rPr lang="en-US" altLang="zh-CN" sz="2600" b="1" dirty="0">
                <a:latin typeface="+mn-lt"/>
                <a:ea typeface="黑体" panose="02010609060101010101" pitchFamily="49" charset="-122"/>
              </a:rPr>
              <a:t>QTL</a:t>
            </a:r>
            <a:r>
              <a:rPr lang="zh-CN" altLang="zh-CN" sz="2600" b="1" dirty="0">
                <a:latin typeface="+mn-lt"/>
                <a:ea typeface="黑体" panose="02010609060101010101" pitchFamily="49" charset="-122"/>
              </a:rPr>
              <a:t>作图的加性效应曲线</a:t>
            </a:r>
            <a:r>
              <a:rPr lang="en-US" altLang="zh-CN" sz="2600" b="1" dirty="0">
                <a:latin typeface="+mn-lt"/>
                <a:ea typeface="黑体" panose="02010609060101010101" pitchFamily="49" charset="-122"/>
              </a:rPr>
              <a:t> (</a:t>
            </a:r>
            <a:r>
              <a:rPr lang="zh-CN" altLang="zh-CN" sz="2600" b="1" dirty="0">
                <a:latin typeface="+mn-lt"/>
                <a:ea typeface="黑体" panose="02010609060101010101" pitchFamily="49" charset="-122"/>
              </a:rPr>
              <a:t>下</a:t>
            </a:r>
            <a:r>
              <a:rPr lang="en-US" altLang="zh-CN" sz="2600" b="1" dirty="0" smtClean="0">
                <a:latin typeface="+mn-lt"/>
                <a:ea typeface="黑体" panose="02010609060101010101" pitchFamily="49" charset="-122"/>
              </a:rPr>
              <a:t>)</a:t>
            </a:r>
            <a:br>
              <a:rPr lang="en-US" altLang="zh-CN" sz="2600" b="1" dirty="0" smtClean="0">
                <a:latin typeface="+mn-lt"/>
                <a:ea typeface="黑体" panose="02010609060101010101" pitchFamily="49" charset="-122"/>
              </a:rPr>
            </a:br>
            <a:r>
              <a:rPr lang="en-US" altLang="zh-CN" sz="2000" dirty="0">
                <a:latin typeface="+mn-lt"/>
                <a:ea typeface="黑体" panose="02010609060101010101" pitchFamily="49" charset="-122"/>
              </a:rPr>
              <a:t>QTL</a:t>
            </a:r>
            <a:r>
              <a:rPr lang="zh-CN" altLang="zh-CN" sz="2000" dirty="0">
                <a:latin typeface="+mn-lt"/>
                <a:ea typeface="黑体" panose="02010609060101010101" pitchFamily="49" charset="-122"/>
              </a:rPr>
              <a:t>存在于</a:t>
            </a:r>
            <a:r>
              <a:rPr lang="en-US" altLang="zh-CN" sz="2000" dirty="0">
                <a:latin typeface="+mn-lt"/>
                <a:ea typeface="黑体" panose="02010609060101010101" pitchFamily="49" charset="-122"/>
              </a:rPr>
              <a:t>25 </a:t>
            </a:r>
            <a:r>
              <a:rPr lang="en-US" altLang="zh-CN" sz="2000" dirty="0" err="1">
                <a:latin typeface="+mn-lt"/>
                <a:ea typeface="黑体" panose="02010609060101010101" pitchFamily="49" charset="-122"/>
              </a:rPr>
              <a:t>cM</a:t>
            </a:r>
            <a:r>
              <a:rPr lang="zh-CN" altLang="zh-CN" sz="2000" dirty="0">
                <a:latin typeface="+mn-lt"/>
                <a:ea typeface="黑体" panose="02010609060101010101" pitchFamily="49" charset="-122"/>
              </a:rPr>
              <a:t>处</a:t>
            </a:r>
            <a:r>
              <a:rPr lang="en-US" altLang="zh-CN" sz="2000" dirty="0">
                <a:latin typeface="+mn-lt"/>
                <a:ea typeface="黑体" panose="02010609060101010101" pitchFamily="49" charset="-122"/>
              </a:rPr>
              <a:t>, </a:t>
            </a:r>
            <a:r>
              <a:rPr lang="zh-CN" altLang="zh-CN" sz="2000" dirty="0">
                <a:latin typeface="+mn-lt"/>
                <a:ea typeface="黑体" panose="02010609060101010101" pitchFamily="49" charset="-122"/>
              </a:rPr>
              <a:t>加性效应为</a:t>
            </a:r>
            <a:r>
              <a:rPr lang="en-US" altLang="zh-CN" sz="2000" dirty="0">
                <a:latin typeface="+mn-lt"/>
                <a:ea typeface="黑体" panose="02010609060101010101" pitchFamily="49" charset="-122"/>
              </a:rPr>
              <a:t>1, </a:t>
            </a:r>
            <a:r>
              <a:rPr lang="zh-CN" altLang="zh-CN" sz="2000" dirty="0">
                <a:latin typeface="+mn-lt"/>
                <a:ea typeface="黑体" panose="02010609060101010101" pitchFamily="49" charset="-122"/>
              </a:rPr>
              <a:t>显性效应为</a:t>
            </a:r>
            <a:r>
              <a:rPr lang="en-US" altLang="zh-CN" sz="2000" dirty="0">
                <a:latin typeface="+mn-lt"/>
                <a:ea typeface="黑体" panose="02010609060101010101" pitchFamily="49" charset="-122"/>
              </a:rPr>
              <a:t>0, </a:t>
            </a:r>
            <a:r>
              <a:rPr lang="zh-CN" altLang="zh-CN" sz="2000" dirty="0">
                <a:latin typeface="+mn-lt"/>
                <a:ea typeface="黑体" panose="02010609060101010101" pitchFamily="49" charset="-122"/>
              </a:rPr>
              <a:t>随机误差方差为</a:t>
            </a:r>
            <a:r>
              <a:rPr lang="en-US" altLang="zh-CN" sz="2000" dirty="0">
                <a:latin typeface="+mn-lt"/>
                <a:ea typeface="黑体" panose="02010609060101010101" pitchFamily="49" charset="-122"/>
              </a:rPr>
              <a:t>0.2, </a:t>
            </a:r>
            <a:r>
              <a:rPr lang="zh-CN" altLang="zh-CN" sz="2000" dirty="0">
                <a:latin typeface="+mn-lt"/>
                <a:ea typeface="黑体" panose="02010609060101010101" pitchFamily="49" charset="-122"/>
              </a:rPr>
              <a:t>作图群体中包含</a:t>
            </a:r>
            <a:r>
              <a:rPr lang="en-US" altLang="zh-CN" sz="2000" dirty="0">
                <a:latin typeface="+mn-lt"/>
                <a:ea typeface="黑体" panose="02010609060101010101" pitchFamily="49" charset="-122"/>
              </a:rPr>
              <a:t>200</a:t>
            </a:r>
            <a:r>
              <a:rPr lang="zh-CN" altLang="zh-CN" sz="2000" dirty="0">
                <a:latin typeface="+mn-lt"/>
                <a:ea typeface="黑体" panose="02010609060101010101" pitchFamily="49" charset="-122"/>
              </a:rPr>
              <a:t>个个体</a:t>
            </a:r>
            <a:r>
              <a:rPr lang="en-US" altLang="zh-CN" sz="2000" dirty="0" smtClean="0">
                <a:latin typeface="+mn-lt"/>
                <a:ea typeface="黑体" panose="02010609060101010101" pitchFamily="49" charset="-122"/>
              </a:rPr>
              <a:t>. </a:t>
            </a:r>
            <a:endParaRPr lang="zh-CN" altLang="en-US" sz="2000" b="1" dirty="0">
              <a:latin typeface="+mn-lt"/>
              <a:ea typeface="黑体" panose="02010609060101010101" pitchFamily="49" charset="-122"/>
            </a:endParaRPr>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1937856"/>
            <a:ext cx="6682174" cy="4920144"/>
          </a:xfrm>
          <a:prstGeom prst="rect">
            <a:avLst/>
          </a:prstGeom>
          <a:noFill/>
          <a:ln>
            <a:noFill/>
          </a:ln>
        </p:spPr>
      </p:pic>
    </p:spTree>
    <p:extLst>
      <p:ext uri="{BB962C8B-B14F-4D97-AF65-F5344CB8AC3E}">
        <p14:creationId xmlns:p14="http://schemas.microsoft.com/office/powerpoint/2010/main" val="34436066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Autofit/>
          </a:bodyPr>
          <a:lstStyle/>
          <a:p>
            <a:r>
              <a:rPr lang="zh-CN" altLang="en-US" sz="4000" b="1" dirty="0" smtClean="0">
                <a:latin typeface="+mn-lt"/>
                <a:ea typeface="黑体" panose="02010609060101010101" pitchFamily="49" charset="-122"/>
              </a:rPr>
              <a:t>误差效应的正态性检验</a:t>
            </a:r>
            <a:endParaRPr lang="zh-CN" altLang="en-US" sz="4000" b="1" dirty="0">
              <a:latin typeface="+mn-lt"/>
              <a:ea typeface="黑体" panose="02010609060101010101" pitchFamily="49" charset="-122"/>
            </a:endParaRPr>
          </a:p>
        </p:txBody>
      </p:sp>
      <p:sp>
        <p:nvSpPr>
          <p:cNvPr id="3" name="内容占位符 2"/>
          <p:cNvSpPr>
            <a:spLocks noGrp="1"/>
          </p:cNvSpPr>
          <p:nvPr>
            <p:ph idx="1"/>
          </p:nvPr>
        </p:nvSpPr>
        <p:spPr>
          <a:xfrm>
            <a:off x="457200" y="1196752"/>
            <a:ext cx="8229600" cy="4608512"/>
          </a:xfrm>
        </p:spPr>
        <p:txBody>
          <a:bodyPr>
            <a:normAutofit fontScale="77500" lnSpcReduction="20000"/>
          </a:bodyPr>
          <a:lstStyle/>
          <a:p>
            <a:pPr>
              <a:lnSpc>
                <a:spcPct val="120000"/>
              </a:lnSpc>
            </a:pPr>
            <a:r>
              <a:rPr lang="zh-CN" altLang="zh-CN" dirty="0">
                <a:ea typeface="黑体" panose="02010609060101010101" pitchFamily="49" charset="-122"/>
              </a:rPr>
              <a:t>从前面的两个模拟群体不难看出</a:t>
            </a:r>
            <a:r>
              <a:rPr lang="en-US" altLang="zh-CN" dirty="0">
                <a:ea typeface="黑体" panose="02010609060101010101" pitchFamily="49" charset="-122"/>
              </a:rPr>
              <a:t>, </a:t>
            </a:r>
            <a:r>
              <a:rPr lang="zh-CN" altLang="zh-CN" dirty="0">
                <a:ea typeface="黑体" panose="02010609060101010101" pitchFamily="49" charset="-122"/>
              </a:rPr>
              <a:t>数量性状表型分布是否为正态性不是</a:t>
            </a:r>
            <a:r>
              <a:rPr lang="en-US" altLang="zh-CN" dirty="0">
                <a:ea typeface="黑体" panose="02010609060101010101" pitchFamily="49" charset="-122"/>
              </a:rPr>
              <a:t>QTL</a:t>
            </a:r>
            <a:r>
              <a:rPr lang="zh-CN" altLang="zh-CN" dirty="0">
                <a:ea typeface="黑体" panose="02010609060101010101" pitchFamily="49" charset="-122"/>
              </a:rPr>
              <a:t>作图的决定因素</a:t>
            </a:r>
            <a:r>
              <a:rPr lang="en-US" altLang="zh-CN" dirty="0">
                <a:ea typeface="黑体" panose="02010609060101010101" pitchFamily="49" charset="-122"/>
              </a:rPr>
              <a:t>. QTL</a:t>
            </a:r>
            <a:r>
              <a:rPr lang="zh-CN" altLang="zh-CN" dirty="0">
                <a:ea typeface="黑体" panose="02010609060101010101" pitchFamily="49" charset="-122"/>
              </a:rPr>
              <a:t>作图也不以表型正态分布为先决条件</a:t>
            </a:r>
            <a:r>
              <a:rPr lang="en-US" altLang="zh-CN" dirty="0">
                <a:ea typeface="黑体" panose="02010609060101010101" pitchFamily="49" charset="-122"/>
              </a:rPr>
              <a:t>, </a:t>
            </a:r>
            <a:r>
              <a:rPr lang="zh-CN" altLang="zh-CN" dirty="0">
                <a:ea typeface="黑体" panose="02010609060101010101" pitchFamily="49" charset="-122"/>
              </a:rPr>
              <a:t>表型分布的非正态性不影响</a:t>
            </a:r>
            <a:r>
              <a:rPr lang="en-US" altLang="zh-CN" dirty="0">
                <a:ea typeface="黑体" panose="02010609060101010101" pitchFamily="49" charset="-122"/>
              </a:rPr>
              <a:t>QTL</a:t>
            </a:r>
            <a:r>
              <a:rPr lang="zh-CN" altLang="zh-CN" dirty="0">
                <a:ea typeface="黑体" panose="02010609060101010101" pitchFamily="49" charset="-122"/>
              </a:rPr>
              <a:t>位置和效应的估计</a:t>
            </a:r>
            <a:r>
              <a:rPr lang="en-US" altLang="zh-CN" dirty="0">
                <a:ea typeface="黑体" panose="02010609060101010101" pitchFamily="49" charset="-122"/>
              </a:rPr>
              <a:t>. </a:t>
            </a:r>
            <a:endParaRPr lang="en-US" altLang="zh-CN" dirty="0" smtClean="0">
              <a:ea typeface="黑体" panose="02010609060101010101" pitchFamily="49" charset="-122"/>
            </a:endParaRPr>
          </a:p>
          <a:p>
            <a:pPr>
              <a:lnSpc>
                <a:spcPct val="120000"/>
              </a:lnSpc>
            </a:pPr>
            <a:r>
              <a:rPr lang="zh-CN" altLang="zh-CN" dirty="0" smtClean="0">
                <a:ea typeface="黑体" panose="02010609060101010101" pitchFamily="49" charset="-122"/>
              </a:rPr>
              <a:t>但是</a:t>
            </a:r>
            <a:r>
              <a:rPr lang="en-US" altLang="zh-CN" dirty="0" smtClean="0">
                <a:ea typeface="黑体" panose="02010609060101010101" pitchFamily="49" charset="-122"/>
              </a:rPr>
              <a:t>, </a:t>
            </a:r>
            <a:r>
              <a:rPr lang="zh-CN" altLang="zh-CN" dirty="0" smtClean="0">
                <a:ea typeface="黑体" panose="02010609060101010101" pitchFamily="49" charset="-122"/>
              </a:rPr>
              <a:t>与大多数统计分析方法一样</a:t>
            </a:r>
            <a:r>
              <a:rPr lang="en-US" altLang="zh-CN" dirty="0" smtClean="0">
                <a:ea typeface="黑体" panose="02010609060101010101" pitchFamily="49" charset="-122"/>
              </a:rPr>
              <a:t>, </a:t>
            </a:r>
            <a:r>
              <a:rPr lang="zh-CN" altLang="zh-CN" dirty="0" smtClean="0">
                <a:ea typeface="黑体" panose="02010609060101010101" pitchFamily="49" charset="-122"/>
              </a:rPr>
              <a:t>随机误差效应一般要求满足正态分布</a:t>
            </a:r>
            <a:r>
              <a:rPr lang="en-US" altLang="zh-CN" dirty="0" smtClean="0">
                <a:ea typeface="黑体" panose="02010609060101010101" pitchFamily="49" charset="-122"/>
              </a:rPr>
              <a:t>. </a:t>
            </a:r>
            <a:r>
              <a:rPr lang="zh-CN" altLang="zh-CN" dirty="0" smtClean="0">
                <a:ea typeface="黑体" panose="02010609060101010101" pitchFamily="49" charset="-122"/>
              </a:rPr>
              <a:t>测量误差在大多数情况下都满足或近似服从正态分布</a:t>
            </a:r>
            <a:r>
              <a:rPr lang="en-US" altLang="zh-CN" dirty="0" smtClean="0">
                <a:ea typeface="黑体" panose="02010609060101010101" pitchFamily="49" charset="-122"/>
              </a:rPr>
              <a:t>, </a:t>
            </a:r>
            <a:r>
              <a:rPr lang="zh-CN" altLang="zh-CN" dirty="0" smtClean="0">
                <a:ea typeface="黑体" panose="02010609060101010101" pitchFamily="49" charset="-122"/>
              </a:rPr>
              <a:t>这一点已被大量的观测数据所证实</a:t>
            </a:r>
            <a:r>
              <a:rPr lang="en-US" altLang="zh-CN" dirty="0" smtClean="0">
                <a:ea typeface="黑体" panose="02010609060101010101" pitchFamily="49" charset="-122"/>
              </a:rPr>
              <a:t>. </a:t>
            </a:r>
          </a:p>
          <a:p>
            <a:pPr>
              <a:lnSpc>
                <a:spcPct val="120000"/>
              </a:lnSpc>
            </a:pPr>
            <a:r>
              <a:rPr lang="zh-CN" altLang="zh-CN" dirty="0" smtClean="0">
                <a:ea typeface="黑体" panose="02010609060101010101" pitchFamily="49" charset="-122"/>
              </a:rPr>
              <a:t>对于</a:t>
            </a:r>
            <a:r>
              <a:rPr lang="en-US" altLang="zh-CN" dirty="0">
                <a:ea typeface="黑体" panose="02010609060101010101" pitchFamily="49" charset="-122"/>
              </a:rPr>
              <a:t>QTL</a:t>
            </a:r>
            <a:r>
              <a:rPr lang="zh-CN" altLang="zh-CN" dirty="0">
                <a:ea typeface="黑体" panose="02010609060101010101" pitchFamily="49" charset="-122"/>
              </a:rPr>
              <a:t>作图群体来说</a:t>
            </a:r>
            <a:r>
              <a:rPr lang="en-US" altLang="zh-CN" dirty="0">
                <a:ea typeface="黑体" panose="02010609060101010101" pitchFamily="49" charset="-122"/>
              </a:rPr>
              <a:t>, </a:t>
            </a:r>
            <a:r>
              <a:rPr lang="zh-CN" altLang="zh-CN" dirty="0">
                <a:ea typeface="黑体" panose="02010609060101010101" pitchFamily="49" charset="-122"/>
              </a:rPr>
              <a:t>如果没有重复观测数据</a:t>
            </a:r>
            <a:r>
              <a:rPr lang="en-US" altLang="zh-CN" dirty="0">
                <a:ea typeface="黑体" panose="02010609060101010101" pitchFamily="49" charset="-122"/>
              </a:rPr>
              <a:t>, </a:t>
            </a:r>
            <a:r>
              <a:rPr lang="zh-CN" altLang="zh-CN" dirty="0">
                <a:ea typeface="黑体" panose="02010609060101010101" pitchFamily="49" charset="-122"/>
              </a:rPr>
              <a:t>检验误差效应分布的正态性不太可能</a:t>
            </a:r>
            <a:r>
              <a:rPr lang="en-US" altLang="zh-CN" dirty="0">
                <a:ea typeface="黑体" panose="02010609060101010101" pitchFamily="49" charset="-122"/>
              </a:rPr>
              <a:t>. </a:t>
            </a:r>
            <a:r>
              <a:rPr lang="zh-CN" altLang="zh-CN" dirty="0">
                <a:ea typeface="黑体" panose="02010609060101010101" pitchFamily="49" charset="-122"/>
              </a:rPr>
              <a:t>但是</a:t>
            </a:r>
            <a:r>
              <a:rPr lang="en-US" altLang="zh-CN" dirty="0">
                <a:ea typeface="黑体" panose="02010609060101010101" pitchFamily="49" charset="-122"/>
              </a:rPr>
              <a:t>, </a:t>
            </a:r>
            <a:r>
              <a:rPr lang="zh-CN" altLang="zh-CN" dirty="0">
                <a:ea typeface="黑体" panose="02010609060101010101" pitchFamily="49" charset="-122"/>
              </a:rPr>
              <a:t>如果有重复观测数据</a:t>
            </a:r>
            <a:r>
              <a:rPr lang="en-US" altLang="zh-CN" dirty="0">
                <a:ea typeface="黑体" panose="02010609060101010101" pitchFamily="49" charset="-122"/>
              </a:rPr>
              <a:t>, </a:t>
            </a:r>
            <a:r>
              <a:rPr lang="zh-CN" altLang="zh-CN" dirty="0">
                <a:ea typeface="黑体" panose="02010609060101010101" pitchFamily="49" charset="-122"/>
              </a:rPr>
              <a:t>可利用观测值与重复平均数的离差作为随机效应的估计值</a:t>
            </a:r>
            <a:r>
              <a:rPr lang="en-US" altLang="zh-CN" dirty="0">
                <a:ea typeface="黑体" panose="02010609060101010101" pitchFamily="49" charset="-122"/>
              </a:rPr>
              <a:t>, </a:t>
            </a:r>
            <a:r>
              <a:rPr lang="zh-CN" altLang="zh-CN" dirty="0">
                <a:ea typeface="黑体" panose="02010609060101010101" pitchFamily="49" charset="-122"/>
              </a:rPr>
              <a:t>从而对随机效应服从的分布进行检验</a:t>
            </a:r>
            <a:r>
              <a:rPr lang="en-US" altLang="zh-CN" dirty="0">
                <a:ea typeface="黑体" panose="02010609060101010101" pitchFamily="49" charset="-122"/>
              </a:rPr>
              <a:t>. </a:t>
            </a:r>
            <a:endParaRPr lang="zh-CN" altLang="zh-CN" dirty="0">
              <a:ea typeface="黑体" panose="02010609060101010101" pitchFamily="49" charset="-122"/>
            </a:endParaRPr>
          </a:p>
        </p:txBody>
      </p:sp>
    </p:spTree>
    <p:extLst>
      <p:ext uri="{BB962C8B-B14F-4D97-AF65-F5344CB8AC3E}">
        <p14:creationId xmlns:p14="http://schemas.microsoft.com/office/powerpoint/2010/main" val="24092435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10805</Words>
  <Application>Microsoft Office PowerPoint</Application>
  <PresentationFormat>全屏显示(4:3)</PresentationFormat>
  <Paragraphs>1415</Paragraphs>
  <Slides>94</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96" baseType="lpstr">
      <vt:lpstr>Office 主题</vt:lpstr>
      <vt:lpstr>公式</vt:lpstr>
      <vt:lpstr>第七章  QTL作图中的其它常见问题</vt:lpstr>
      <vt:lpstr>QTL作图中的常见问题</vt:lpstr>
      <vt:lpstr>第七章 QTL作图中的其它常见问题</vt:lpstr>
      <vt:lpstr>§7.1 QTL遗传方差和贡献率的计算</vt:lpstr>
      <vt:lpstr>单个QTL的加显性遗传模型</vt:lpstr>
      <vt:lpstr>单个QTL产生的遗传方差</vt:lpstr>
      <vt:lpstr>单个QTL的表型贡献率</vt:lpstr>
      <vt:lpstr>两个连锁QTL在无奇异分离DH群体中4种基因型的频率和基因型值 a1代表Q1-q1的加性遗传效应, a2代表Q2-q2的加性遗传效应, Q1和Q2间的重组率为r. </vt:lpstr>
      <vt:lpstr>连锁QTL的遗传方差</vt:lpstr>
      <vt:lpstr>两个独立遗传QTL的遗传方差和PVE</vt:lpstr>
      <vt:lpstr>一个包含200个DH家系模拟群体的QTL作图 两条染色体的长度均为120cM, 各分布一个QTL. QTL的效应和随机误差方差见图例说明. 标记间的距离为2cM. </vt:lpstr>
      <vt:lpstr>两个连锁遗传QTL的遗传方差和PVE</vt:lpstr>
      <vt:lpstr>一个包含200个DH家系模拟群体的QTL作图 两条染色体的长度均为120cM, 两个连锁QTL分布第一条染色体上, 之间的重组率为0.1. QTL的效应和随机误差方差见图例说明. 标记间的距离为2cM.  </vt:lpstr>
      <vt:lpstr>两个QTL产生的四种纯合基因型的频率, 平均表现, 以及边际频率和边际平均数</vt:lpstr>
      <vt:lpstr>方差和PVE不可加的原因</vt:lpstr>
      <vt:lpstr>方差和PVE不可加的原因</vt:lpstr>
      <vt:lpstr>不同群体大小和PVE对QTL检测功效的影响</vt:lpstr>
      <vt:lpstr>群体大小对QTL检测功效的影响</vt:lpstr>
      <vt:lpstr>QTL贡献率对检测功效的影响</vt:lpstr>
      <vt:lpstr>提高PVE和QTL检测功效的途径</vt:lpstr>
      <vt:lpstr>QTL IciMapping 4.1版的矫正PVE</vt:lpstr>
      <vt:lpstr>§7.2 复合性状的QTL作图</vt:lpstr>
      <vt:lpstr>构成性状和复合性状</vt:lpstr>
      <vt:lpstr>玉米的雌雄开花间隔期</vt:lpstr>
      <vt:lpstr>玉米雌雄开花间隔期的QTL作图</vt:lpstr>
      <vt:lpstr>水稻粒形长宽比及其QTL作图</vt:lpstr>
      <vt:lpstr>水稻粒形的长宽比</vt:lpstr>
      <vt:lpstr>复合性状特异的QTL?!</vt:lpstr>
      <vt:lpstr>一个玉米RIL群体中雄穗开花期和雌穗开花期表型数据之间的相关性</vt:lpstr>
      <vt:lpstr>两个构成性状 (吐丝期和散粉期)的作图结果</vt:lpstr>
      <vt:lpstr>和性状与差性状的作图结果</vt:lpstr>
      <vt:lpstr>积性状与商性状的作图结果</vt:lpstr>
      <vt:lpstr>构成性状和复合性状步长为1cM的一维扫描结果 两个构成性状中检测到的11个QTL按照染色体上的顺序依次用qZ1~qZ11表示. 构成性状LOD曲线的箭头指向未达到显著性水平的两个峰, 复合性状LOD曲线的箭头指向达到显著性水平, 但构成性状的相近位置上不存在显著的峰. </vt:lpstr>
      <vt:lpstr>复合性状的基因效应和遗传方差</vt:lpstr>
      <vt:lpstr>包含4个QTL的遗传模型中复合性状的基因型值与构成性状基因型值之间的关系</vt:lpstr>
      <vt:lpstr>四个QTL所影响的构成性状以及在染色体上的三种分布模型</vt:lpstr>
      <vt:lpstr>四个QTL的三种效应模型</vt:lpstr>
      <vt:lpstr>各种性状中QTL的遗传效应, 遗传方差和广义遗传力</vt:lpstr>
      <vt:lpstr>QTL效应模型A的QTL检测功效</vt:lpstr>
      <vt:lpstr>构成性状和复合性状的功效分析</vt:lpstr>
      <vt:lpstr>构成性状和复合性状的功效分析</vt:lpstr>
      <vt:lpstr> QTL效应模型A在位置模型B下按标记区间的功效分析 为了便于分析, 分别对积性状, 差性状, 和性状, 构成性状II和构成性状I的功效值加上100, 200, 300, 400和500. </vt:lpstr>
      <vt:lpstr>复合性状中独有的QTL没有重复性</vt:lpstr>
      <vt:lpstr>复合性状开展QTL作图存在的问题</vt:lpstr>
      <vt:lpstr>复合性状在育种中的作用</vt:lpstr>
      <vt:lpstr>模拟RIL群体中构成性状和复合性状的广义遗传力</vt:lpstr>
      <vt:lpstr>从构成性状的定位结果推测复合性状的遗传基础</vt:lpstr>
      <vt:lpstr>谨慎使用复合性状开展遗传研究</vt:lpstr>
      <vt:lpstr>§7.3 加密标记对QTL检测功效的影响</vt:lpstr>
      <vt:lpstr>提高QTL检测功效的途径</vt:lpstr>
      <vt:lpstr>加密标记对单个QTL检测的影响</vt:lpstr>
      <vt:lpstr>QTL检测功效与标记密度和群体大小的关系</vt:lpstr>
      <vt:lpstr>加密标记对单个QTL检测的影响</vt:lpstr>
      <vt:lpstr>加密标记对连锁QTL检测的影响</vt:lpstr>
      <vt:lpstr>距离为20cM的两个连锁QTL与三种标记密度在染色体上的示意图 染色体长度为160cM, 两个QTL位于22cM和42cM处  </vt:lpstr>
      <vt:lpstr> 三种标记密度下100次模拟群体中连锁QTL的完备区间的平均作图结果</vt:lpstr>
      <vt:lpstr> 标记密度与连锁QTL的检测</vt:lpstr>
      <vt:lpstr>§7.4 缺失标记的填补以及缺失对QTL作图的影响</vt:lpstr>
      <vt:lpstr>缺失标记的填补</vt:lpstr>
      <vt:lpstr>缺失标记没有任何不缺失的连锁标记</vt:lpstr>
      <vt:lpstr>缺失标记仅在一侧能找到连锁的未缺失标记</vt:lpstr>
      <vt:lpstr>缺失标记M与一个未缺失标记A连锁时 (重组率用r表示), 缺失标记基因型的条件概率</vt:lpstr>
      <vt:lpstr>缺失标记在其左右两侧均能找到未缺失的连锁标记</vt:lpstr>
      <vt:lpstr>两个未缺失标记连锁时, 缺失标记基因型的条件概率</vt:lpstr>
      <vt:lpstr>一个水稻F2群体</vt:lpstr>
      <vt:lpstr>一个水稻F2群体的株高QTL </vt:lpstr>
      <vt:lpstr>F2群体中缺失标记对QTL检测功效的影响</vt:lpstr>
      <vt:lpstr>无缺失标记的不同F2群体大小对QTL检测功效的影响 上图的群体大小从180开始, 然后逐渐减少5%, 10%, 15%, 20%, 25%和30%. 下图的群体大小从500开始, 然后逐渐减少5%, 10%, 15%, 20%, 25%和30%. </vt:lpstr>
      <vt:lpstr>缺失标记对QTL检测功效的影响</vt:lpstr>
      <vt:lpstr>缺失标记对QTL检测功效的影响</vt:lpstr>
      <vt:lpstr>缺失标记对QTL检测功效的影响</vt:lpstr>
      <vt:lpstr>§7.5 奇异分离对遗传研究的影响</vt:lpstr>
      <vt:lpstr>奇异分离</vt:lpstr>
      <vt:lpstr>一个水稻F2群体中的奇异分离标记 </vt:lpstr>
      <vt:lpstr>适合度及其估计</vt:lpstr>
      <vt:lpstr>F2群体中存在奇异分离时的QTL检测功效</vt:lpstr>
      <vt:lpstr>有、无奇异分离的方差比值</vt:lpstr>
      <vt:lpstr>F2群体中不同基因型频率的遗传方差与无奇异分离时方差的比值 从左到右代表四种显性度, 即无显性, 部分显性, 完全显性和超显性. </vt:lpstr>
      <vt:lpstr>F2群体中奇异分离标记与QTL之间连锁距离对QTL遗传方差比值的关系</vt:lpstr>
      <vt:lpstr>奇异分离影响的距离</vt:lpstr>
      <vt:lpstr>奇异分离在两种基因型群体中对QTL作图的影响</vt:lpstr>
      <vt:lpstr>奇异分离在两种基因型群体中对QTL作图的影响</vt:lpstr>
      <vt:lpstr>BC1和F1产生的DH作图群体中, 奇异分离QTL的遗传方差与无奇异分离时的遗传方差的比值</vt:lpstr>
      <vt:lpstr>§7.6 数量性状表型分布的非正态性</vt:lpstr>
      <vt:lpstr>随机误差效应的正态性假定</vt:lpstr>
      <vt:lpstr>数量性状的表型模型与表型分布</vt:lpstr>
      <vt:lpstr>数量性状的基因型值模型</vt:lpstr>
      <vt:lpstr>数量性状的表型分布</vt:lpstr>
      <vt:lpstr>一个QTL的不同基因型在DH (左) 和F2 (右) 群体中的分布</vt:lpstr>
      <vt:lpstr>非正态表型分布DH群体的QTL作图</vt:lpstr>
      <vt:lpstr>一个表型非正态的模拟DH群体中性状的分布 (上), QTL作图LOD曲线 (中), 以及QTL作图的加性效应曲线 (下) QTL存在于25 cM处, 加性效应为1, 显性效应为0, 随机误差方差为0.2, 作图群体中包含200个加倍单倍体家系</vt:lpstr>
      <vt:lpstr>非正态表型分布F2群体的QTL作图</vt:lpstr>
      <vt:lpstr>一个表型非正态的模拟F2群体中性状的分布 (上), QTL作图LOD曲线 (中), 以及QTL作图的加性效应曲线 (下) QTL存在于25 cM处, 加性效应为1, 显性效应为0, 随机误差方差为0.2, 作图群体中包含200个个体. </vt:lpstr>
      <vt:lpstr>误差效应的正态性检验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单标记分析和简单区间作图</dc:title>
  <dc:creator>WangJK</dc:creator>
  <cp:lastModifiedBy>2014CB138105</cp:lastModifiedBy>
  <cp:revision>60</cp:revision>
  <dcterms:created xsi:type="dcterms:W3CDTF">2017-03-12T01:59:40Z</dcterms:created>
  <dcterms:modified xsi:type="dcterms:W3CDTF">2017-08-11T00:57:01Z</dcterms:modified>
</cp:coreProperties>
</file>