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265" r:id="rId2"/>
    <p:sldId id="267" r:id="rId3"/>
    <p:sldId id="268" r:id="rId4"/>
    <p:sldId id="270" r:id="rId5"/>
    <p:sldId id="274" r:id="rId6"/>
    <p:sldId id="271" r:id="rId7"/>
    <p:sldId id="276" r:id="rId8"/>
    <p:sldId id="275" r:id="rId9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55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96B01-8DCE-47B2-912B-42371FD4E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662A9-5C23-49D2-8BEF-632EB67FA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1FE19-BD78-4ADA-BB86-245193F29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A0B5A-A8F1-4512-9F91-6B528EED8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1897A-9FF1-4CD3-A8C9-10EF6FCA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646D72-59C4-4B86-9CC2-4BF1D29000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372" y="5809826"/>
            <a:ext cx="1036410" cy="10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7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E34C-4DD8-4E3F-95F7-62DCBAFB3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F6DC4-840D-45A1-B958-129AF850B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087A6-5C62-428A-B1EE-EF33A7B68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AE41C-A584-4F5D-8BB8-D450B57A0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41325-DA50-4F1D-A9E7-820BA14E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6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EF75E2-73F3-489E-8BFF-E1AC0CB40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E271F-AAB3-4D8D-B4A3-FBF6EDB49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F42C0-F3A7-4C65-9685-B637BE668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2FF6E-9DFB-4FF5-9541-C5A717EE9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FF48B-FECC-42DE-A0B2-B72A4A77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1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5D83-FFD2-4041-A6D5-B3C5937A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9B358-F3AE-40DC-94FF-C82A36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F74CF-61BD-4878-86B0-29E8B7A6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EE6AA-F460-4BD4-A86B-B76F4EF9F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40E33-C579-4E6F-8CD5-933284CE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FA3C25-1E7B-47D3-B726-9C99C2CD95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64195" y="5802840"/>
            <a:ext cx="1036410" cy="10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3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56851-12B2-49DC-9026-5224DE67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12AAB-6AA6-41B4-9124-BAB08D5EA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5E8FB-BFAC-492C-8DB4-403B5CDD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08A44-7CCE-4BF2-99F7-799E0E94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5D8F8-8BF7-481A-A085-8289C793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2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25E09-690D-44C3-AB34-1C587FE2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47EAE-D63C-4B56-BB34-37B2C1C03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E79E8-5D06-4410-A212-33A361AD4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A7EFF-2B21-4264-A3BB-6DB67A1D2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BA8CE-273B-4E23-95CF-265AB6C07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A5590-7DD2-44A7-A610-13E17138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1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A5C3-3B70-426D-89FB-D24244E2B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CBC71-12F2-444B-A071-B5C6D01BF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6FF63-7BD3-4AE9-8B52-9658729E6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F372D7-055E-4792-9525-F27336734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1D2D9-272D-4EA0-808F-B09E638A7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D9AD2-BA6D-420A-B594-D6454134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2B6BFE-3E0A-4AEE-99B6-BAFA0BB3B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ECDE8-E28C-4AEE-8F33-902324B6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1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A7E97-9220-4A01-B325-166C082C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EBCD1-C098-4765-8F9F-31D5E059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AEC61B-2297-4B11-82D0-10AD0F8F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42BAC-FE47-4AF5-8444-0C00AE7A3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8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13006-CBD8-4EFC-8A72-129AA33DE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8CF1D-AD86-4C40-9B2F-4EF005AD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D4365-608B-4BAE-B028-5846522D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5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DC75A-4437-4B9E-80EF-F9AA8D82B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B189F-4C8A-4CAC-B853-3CAE3B98F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53FE8-1ECB-4225-BAC4-693B8728E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CA8C3-6927-463F-AE84-DF3E1E68E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67EAD-507C-41B2-9C2B-A694061FA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DA2BD-03D9-435A-8D75-5FF1EB3DD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6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7C4D-4EB6-489E-881A-A2908F118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C77FE1-BE1F-4A10-84B9-A46718394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2EBC1-2A56-4A89-82E1-3D5C9D711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048A0-1249-49A0-B3B9-1F6840FA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3AA62-4BE9-4D06-B4BF-8B3F2335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0758A-10F8-4095-A5A0-D6487864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2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637952-BBE9-4E30-AC16-354EF45B0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56CC9-8830-4E09-910B-6FEF06644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17602-8E28-41B0-930A-D96044903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EC8D1-C6B1-4638-9F1C-688793410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C157B-D966-4B3E-B988-B93998077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6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464" userDrawn="1">
          <p15:clr>
            <a:srgbClr val="F26B43"/>
          </p15:clr>
        </p15:guide>
        <p15:guide id="4" pos="7152" userDrawn="1">
          <p15:clr>
            <a:srgbClr val="F26B43"/>
          </p15:clr>
        </p15:guide>
        <p15:guide id="5" pos="98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anaconda/install/windows/" TargetMode="External"/><Relationship Id="rId2" Type="http://schemas.openxmlformats.org/officeDocument/2006/relationships/hyperlink" Target="https://www.anaconda.com/products/individual#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conda.io/projects/conda/en/latest/user-guide/tasks/manage-environments.html#creating-an-environment-with-command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57499"/>
            <a:ext cx="9144000" cy="1852464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Installations and Environment Setup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23125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Machine Learning – Crash Course</a:t>
            </a:r>
          </a:p>
          <a:p>
            <a:r>
              <a:rPr lang="en-US" dirty="0">
                <a:latin typeface="Bell MT" panose="02020503060305020303" pitchFamily="18" charset="0"/>
              </a:rPr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AA2F-96AC-4724-9297-53AFE917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Why Python	</a:t>
            </a:r>
            <a:endParaRPr lang="en-PK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8F77C-C350-400C-8D28-72801A271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General Purpose</a:t>
            </a:r>
          </a:p>
          <a:p>
            <a:r>
              <a:rPr lang="en-US" dirty="0">
                <a:latin typeface="Bell MT" panose="02020503060305020303" pitchFamily="18" charset="0"/>
              </a:rPr>
              <a:t>Object Oriented</a:t>
            </a:r>
          </a:p>
          <a:p>
            <a:r>
              <a:rPr lang="en-US" dirty="0">
                <a:latin typeface="Bell MT" panose="02020503060305020303" pitchFamily="18" charset="0"/>
              </a:rPr>
              <a:t>Design Philosophy: Clean and easy to learn Syntax</a:t>
            </a:r>
          </a:p>
          <a:p>
            <a:r>
              <a:rPr lang="en-US" dirty="0">
                <a:latin typeface="Bell MT" panose="02020503060305020303" pitchFamily="18" charset="0"/>
              </a:rPr>
              <a:t>Free &amp; Open Source</a:t>
            </a:r>
          </a:p>
          <a:p>
            <a:r>
              <a:rPr lang="en-US" dirty="0">
                <a:latin typeface="Bell MT" panose="02020503060305020303" pitchFamily="18" charset="0"/>
              </a:rPr>
              <a:t>Compiles and runs on wide variety of UNIX, Windows and MacOS and other platforms including IoT</a:t>
            </a:r>
          </a:p>
          <a:p>
            <a:r>
              <a:rPr lang="en-US" dirty="0">
                <a:latin typeface="Bell MT" panose="02020503060305020303" pitchFamily="18" charset="0"/>
              </a:rPr>
              <a:t>For simplicity and availability of the auxiliary libraries for Data Science such as </a:t>
            </a:r>
            <a:r>
              <a:rPr lang="en-US" dirty="0" err="1">
                <a:latin typeface="Bell MT" panose="02020503060305020303" pitchFamily="18" charset="0"/>
              </a:rPr>
              <a:t>numpy</a:t>
            </a:r>
            <a:r>
              <a:rPr lang="en-US" dirty="0">
                <a:latin typeface="Bell MT" panose="02020503060305020303" pitchFamily="18" charset="0"/>
              </a:rPr>
              <a:t>, pandas etc.</a:t>
            </a:r>
          </a:p>
          <a:p>
            <a:endParaRPr 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20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08BE-F651-48B9-91F8-5360D9D87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Python Footprint	</a:t>
            </a:r>
            <a:endParaRPr lang="en-PK" dirty="0">
              <a:latin typeface="Bell MT" panose="020205030603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77D8F7-AC4F-4D48-AC08-67DBCE26FF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t="12257"/>
          <a:stretch/>
        </p:blipFill>
        <p:spPr>
          <a:xfrm>
            <a:off x="2346251" y="2106609"/>
            <a:ext cx="7499498" cy="34436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5904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E2A3A-F002-41D2-86BC-2B4A71C9B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712"/>
            <a:ext cx="10515600" cy="600739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</a:rPr>
              <a:t>Anaconda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Download Anaconda and Install it: </a:t>
            </a:r>
            <a:r>
              <a:rPr lang="en-US" dirty="0">
                <a:latin typeface="Bell MT" panose="02020503060305020303" pitchFamily="18" charset="0"/>
                <a:hlinkClick r:id="rId2"/>
              </a:rPr>
              <a:t>here</a:t>
            </a:r>
            <a:endParaRPr lang="en-US" dirty="0">
              <a:latin typeface="Bell MT" panose="02020503060305020303" pitchFamily="18" charset="0"/>
            </a:endParaRPr>
          </a:p>
          <a:p>
            <a:pPr lvl="1"/>
            <a:r>
              <a:rPr lang="en-US" dirty="0">
                <a:latin typeface="Bell MT" panose="02020503060305020303" pitchFamily="18" charset="0"/>
              </a:rPr>
              <a:t>Installation guide link: </a:t>
            </a:r>
            <a:r>
              <a:rPr lang="en-US" dirty="0">
                <a:latin typeface="Bell MT" panose="02020503060305020303" pitchFamily="18" charset="0"/>
                <a:hlinkClick r:id="rId3"/>
              </a:rPr>
              <a:t>see this</a:t>
            </a:r>
            <a:endParaRPr lang="en-US" dirty="0">
              <a:latin typeface="Bell MT" panose="02020503060305020303" pitchFamily="18" charset="0"/>
            </a:endParaRPr>
          </a:p>
          <a:p>
            <a:pPr lvl="1"/>
            <a:r>
              <a:rPr lang="en-US" dirty="0">
                <a:latin typeface="Bell MT" panose="02020503060305020303" pitchFamily="18" charset="0"/>
              </a:rPr>
              <a:t>Environment Creation:</a:t>
            </a:r>
          </a:p>
          <a:p>
            <a:pPr lvl="2"/>
            <a:r>
              <a:rPr lang="en-US" dirty="0" err="1">
                <a:latin typeface="Bell MT" panose="02020503060305020303" pitchFamily="18" charset="0"/>
              </a:rPr>
              <a:t>conda</a:t>
            </a:r>
            <a:r>
              <a:rPr lang="en-US" dirty="0">
                <a:latin typeface="Bell MT" panose="02020503060305020303" pitchFamily="18" charset="0"/>
              </a:rPr>
              <a:t> create --name </a:t>
            </a:r>
            <a:r>
              <a:rPr lang="en-US" dirty="0" err="1">
                <a:latin typeface="Bell MT" panose="02020503060305020303" pitchFamily="18" charset="0"/>
              </a:rPr>
              <a:t>my_environment</a:t>
            </a:r>
            <a:endParaRPr lang="en-US" dirty="0">
              <a:latin typeface="Bell MT" panose="02020503060305020303" pitchFamily="18" charset="0"/>
            </a:endParaRPr>
          </a:p>
          <a:p>
            <a:pPr lvl="2"/>
            <a:r>
              <a:rPr lang="en-US" dirty="0">
                <a:latin typeface="Bell MT" panose="02020503060305020303" pitchFamily="18" charset="0"/>
              </a:rPr>
              <a:t>With specific Python version:</a:t>
            </a:r>
          </a:p>
          <a:p>
            <a:pPr lvl="2"/>
            <a:r>
              <a:rPr lang="en-US" dirty="0" err="1">
                <a:latin typeface="Bell MT" panose="02020503060305020303" pitchFamily="18" charset="0"/>
              </a:rPr>
              <a:t>conda</a:t>
            </a:r>
            <a:r>
              <a:rPr lang="en-US" dirty="0">
                <a:latin typeface="Bell MT" panose="02020503060305020303" pitchFamily="18" charset="0"/>
              </a:rPr>
              <a:t> create -n </a:t>
            </a:r>
            <a:r>
              <a:rPr lang="en-US" dirty="0" err="1">
                <a:latin typeface="Bell MT" panose="02020503060305020303" pitchFamily="18" charset="0"/>
              </a:rPr>
              <a:t>myenv</a:t>
            </a:r>
            <a:r>
              <a:rPr lang="en-US" dirty="0">
                <a:latin typeface="Bell MT" panose="02020503060305020303" pitchFamily="18" charset="0"/>
              </a:rPr>
              <a:t> python=3.6</a:t>
            </a:r>
          </a:p>
          <a:p>
            <a:pPr lvl="2"/>
            <a:endParaRPr lang="en-US" dirty="0">
              <a:latin typeface="Bell MT" panose="02020503060305020303" pitchFamily="18" charset="0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</a:rPr>
              <a:t>Anaconda prompt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Listing all environments:</a:t>
            </a:r>
          </a:p>
          <a:p>
            <a:pPr lvl="2"/>
            <a:r>
              <a:rPr lang="en-US" dirty="0" err="1">
                <a:latin typeface="Bell MT" panose="02020503060305020303" pitchFamily="18" charset="0"/>
              </a:rPr>
              <a:t>conda</a:t>
            </a:r>
            <a:r>
              <a:rPr lang="en-US" dirty="0">
                <a:latin typeface="Bell MT" panose="02020503060305020303" pitchFamily="18" charset="0"/>
              </a:rPr>
              <a:t> env list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Activating:</a:t>
            </a:r>
          </a:p>
          <a:p>
            <a:pPr lvl="2"/>
            <a:r>
              <a:rPr lang="en-US" dirty="0" err="1">
                <a:latin typeface="Bell MT" panose="02020503060305020303" pitchFamily="18" charset="0"/>
              </a:rPr>
              <a:t>conda</a:t>
            </a:r>
            <a:r>
              <a:rPr lang="en-US" dirty="0">
                <a:latin typeface="Bell MT" panose="02020503060305020303" pitchFamily="18" charset="0"/>
              </a:rPr>
              <a:t> activate </a:t>
            </a:r>
            <a:r>
              <a:rPr lang="en-US" dirty="0" err="1">
                <a:latin typeface="Bell MT" panose="02020503060305020303" pitchFamily="18" charset="0"/>
              </a:rPr>
              <a:t>name_of_env</a:t>
            </a:r>
            <a:endParaRPr lang="en-US" dirty="0">
              <a:latin typeface="Bell MT" panose="02020503060305020303" pitchFamily="18" charset="0"/>
            </a:endParaRPr>
          </a:p>
          <a:p>
            <a:pPr lvl="1"/>
            <a:r>
              <a:rPr lang="en-US" dirty="0">
                <a:latin typeface="Bell MT" panose="02020503060305020303" pitchFamily="18" charset="0"/>
              </a:rPr>
              <a:t>Package installation:</a:t>
            </a:r>
          </a:p>
          <a:p>
            <a:pPr lvl="2"/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dirty="0" err="1">
                <a:latin typeface="Bell MT" panose="02020503060305020303" pitchFamily="18" charset="0"/>
              </a:rPr>
              <a:t>conda</a:t>
            </a:r>
            <a:r>
              <a:rPr lang="en-US" dirty="0">
                <a:latin typeface="Bell MT" panose="02020503060305020303" pitchFamily="18" charset="0"/>
              </a:rPr>
              <a:t> install -c </a:t>
            </a:r>
            <a:r>
              <a:rPr lang="en-US" dirty="0" err="1">
                <a:latin typeface="Bell MT" panose="02020503060305020303" pitchFamily="18" charset="0"/>
              </a:rPr>
              <a:t>conda</a:t>
            </a:r>
            <a:r>
              <a:rPr lang="en-US" dirty="0">
                <a:latin typeface="Bell MT" panose="02020503060305020303" pitchFamily="18" charset="0"/>
              </a:rPr>
              <a:t>-forge tree 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Environment related guide: </a:t>
            </a:r>
            <a:r>
              <a:rPr lang="en-US" dirty="0">
                <a:latin typeface="Bell MT" panose="02020503060305020303" pitchFamily="18" charset="0"/>
                <a:hlinkClick r:id="rId4"/>
              </a:rPr>
              <a:t>here</a:t>
            </a:r>
            <a:endParaRPr lang="en-US" dirty="0">
              <a:latin typeface="Bell MT" panose="02020503060305020303" pitchFamily="18" charset="0"/>
            </a:endParaRPr>
          </a:p>
          <a:p>
            <a:pPr lvl="1"/>
            <a:endParaRPr lang="en-US" dirty="0">
              <a:latin typeface="Bell MT" panose="02020503060305020303" pitchFamily="18" charset="0"/>
            </a:endParaRPr>
          </a:p>
          <a:p>
            <a:pPr lvl="1"/>
            <a:endParaRPr 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26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7DB87-A482-4EB2-B1D9-85E6769F6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ell MT" panose="02020503060305020303" pitchFamily="18" charset="0"/>
              </a:rPr>
              <a:t>Jupyter</a:t>
            </a:r>
            <a:r>
              <a:rPr lang="en-US" dirty="0">
                <a:latin typeface="Bell MT" panose="02020503060305020303" pitchFamily="18" charset="0"/>
              </a:rPr>
              <a:t> Notebook</a:t>
            </a:r>
            <a:endParaRPr lang="en-PK" dirty="0">
              <a:latin typeface="Bell MT" panose="02020503060305020303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010407-FF0F-4767-A70C-358803516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In anaconda prompt: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</a:rPr>
              <a:t>jupyter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</a:rPr>
              <a:t>-notebook</a:t>
            </a:r>
          </a:p>
          <a:p>
            <a:pPr marL="0" indent="0">
              <a:buNone/>
            </a:pPr>
            <a:endParaRPr lang="en-PK" dirty="0">
              <a:latin typeface="Bell MT" panose="02020503060305020303" pitchFamily="18" charset="0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6CC17EA-D9E5-49A5-8763-21D605D8A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022" y="2483020"/>
            <a:ext cx="7771956" cy="34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8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899C-8005-46FB-90DE-F5EA3ECA6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ell MT" panose="02020503060305020303" pitchFamily="18" charset="0"/>
              </a:rPr>
              <a:t>Conda</a:t>
            </a:r>
            <a:r>
              <a:rPr lang="en-US" dirty="0">
                <a:latin typeface="Bell MT" panose="02020503060305020303" pitchFamily="18" charset="0"/>
              </a:rPr>
              <a:t> Vs Pip</a:t>
            </a:r>
            <a:endParaRPr lang="en-PK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7F7F1-9880-4569-93C9-5A084316B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Pip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Package Management System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Uses </a:t>
            </a:r>
            <a:r>
              <a:rPr lang="en-US" dirty="0" err="1">
                <a:latin typeface="Bell MT" panose="02020503060305020303" pitchFamily="18" charset="0"/>
              </a:rPr>
              <a:t>PyPI</a:t>
            </a:r>
            <a:r>
              <a:rPr lang="en-US" dirty="0">
                <a:latin typeface="Bell MT" panose="02020503060305020303" pitchFamily="18" charset="0"/>
              </a:rPr>
              <a:t> (Python Package Index) Repository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Installs source distributions in .</a:t>
            </a:r>
            <a:r>
              <a:rPr lang="en-US" dirty="0" err="1">
                <a:latin typeface="Bell MT" panose="02020503060305020303" pitchFamily="18" charset="0"/>
              </a:rPr>
              <a:t>whl</a:t>
            </a:r>
            <a:r>
              <a:rPr lang="en-US" dirty="0">
                <a:latin typeface="Bell MT" panose="02020503060305020303" pitchFamily="18" charset="0"/>
              </a:rPr>
              <a:t> format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No package dependency resolver for conflicting packages</a:t>
            </a:r>
          </a:p>
          <a:p>
            <a:r>
              <a:rPr lang="en-US" dirty="0" err="1">
                <a:latin typeface="Bell MT" panose="02020503060305020303" pitchFamily="18" charset="0"/>
              </a:rPr>
              <a:t>Conda</a:t>
            </a:r>
            <a:endParaRPr lang="en-US" dirty="0">
              <a:latin typeface="Bell MT" panose="02020503060305020303" pitchFamily="18" charset="0"/>
            </a:endParaRPr>
          </a:p>
          <a:p>
            <a:pPr lvl="1"/>
            <a:r>
              <a:rPr lang="en-US" dirty="0">
                <a:latin typeface="Bell MT" panose="02020503060305020303" pitchFamily="18" charset="0"/>
              </a:rPr>
              <a:t>Cross platform package manager PLUS environment manager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Uses different channels: anaconda, </a:t>
            </a:r>
            <a:r>
              <a:rPr lang="en-US" dirty="0" err="1">
                <a:latin typeface="Bell MT" panose="02020503060305020303" pitchFamily="18" charset="0"/>
              </a:rPr>
              <a:t>conda</a:t>
            </a:r>
            <a:r>
              <a:rPr lang="en-US" dirty="0">
                <a:latin typeface="Bell MT" panose="02020503060305020303" pitchFamily="18" charset="0"/>
              </a:rPr>
              <a:t>-forge, </a:t>
            </a:r>
            <a:r>
              <a:rPr lang="en-US" dirty="0" err="1">
                <a:latin typeface="Bell MT" panose="02020503060305020303" pitchFamily="18" charset="0"/>
              </a:rPr>
              <a:t>bioconda</a:t>
            </a:r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dirty="0" err="1">
                <a:latin typeface="Bell MT" panose="02020503060305020303" pitchFamily="18" charset="0"/>
              </a:rPr>
              <a:t>etc</a:t>
            </a:r>
            <a:endParaRPr lang="en-US" dirty="0">
              <a:latin typeface="Bell MT" panose="02020503060305020303" pitchFamily="18" charset="0"/>
            </a:endParaRPr>
          </a:p>
          <a:p>
            <a:pPr lvl="1"/>
            <a:r>
              <a:rPr lang="en-US" dirty="0">
                <a:latin typeface="Bell MT" panose="02020503060305020303" pitchFamily="18" charset="0"/>
              </a:rPr>
              <a:t>Installs binaries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SAT: Satisfiability solver to resolve conflicting packages</a:t>
            </a:r>
            <a:endParaRPr lang="en-PK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81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323F3-580E-43D1-87BB-8CE24C5B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creation via .</a:t>
            </a:r>
            <a:r>
              <a:rPr lang="en-US" dirty="0" err="1"/>
              <a:t>yml</a:t>
            </a:r>
            <a:r>
              <a:rPr lang="en-US" dirty="0"/>
              <a:t> file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6601-2EE0-4F1E-9183-DDFD0C53A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Already working environment can be exported via: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env export 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environment.yml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env create –f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environment.yml</a:t>
            </a:r>
            <a:endParaRPr lang="en-P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75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899C-8005-46FB-90DE-F5EA3ECA6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Other Integrations</a:t>
            </a:r>
            <a:endParaRPr lang="en-PK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7F7F1-9880-4569-93C9-5A084316B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27143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PyCharm and </a:t>
            </a:r>
            <a:r>
              <a:rPr lang="en-US" dirty="0" err="1">
                <a:latin typeface="Bell MT" panose="02020503060305020303" pitchFamily="18" charset="0"/>
              </a:rPr>
              <a:t>VSCode</a:t>
            </a:r>
            <a:endParaRPr lang="en-PK" dirty="0">
              <a:latin typeface="Bell MT" panose="020205030603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83B35-E3C7-4EA8-9AAC-C6D91E4EB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115" y="2856707"/>
            <a:ext cx="2697052" cy="26970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D05E64-9880-414B-92C1-2455187AE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835" y="2856707"/>
            <a:ext cx="2697052" cy="269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0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237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Bell MT</vt:lpstr>
      <vt:lpstr>Calibri</vt:lpstr>
      <vt:lpstr>Calibri Light</vt:lpstr>
      <vt:lpstr>Office Theme</vt:lpstr>
      <vt:lpstr>Installations and Environment Setup</vt:lpstr>
      <vt:lpstr>Why Python </vt:lpstr>
      <vt:lpstr>Python Footprint </vt:lpstr>
      <vt:lpstr>PowerPoint Presentation</vt:lpstr>
      <vt:lpstr>Jupyter Notebook</vt:lpstr>
      <vt:lpstr>Conda Vs Pip</vt:lpstr>
      <vt:lpstr>Environment creation via .yml file</vt:lpstr>
      <vt:lpstr>Other Integrations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Installations and Environment Setup</dc:title>
  <dc:creator>Administrator</dc:creator>
  <cp:lastModifiedBy>Waqar Hussain</cp:lastModifiedBy>
  <cp:revision>74</cp:revision>
  <dcterms:created xsi:type="dcterms:W3CDTF">2021-02-25T02:58:19Z</dcterms:created>
  <dcterms:modified xsi:type="dcterms:W3CDTF">2021-06-28T03:52:28Z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