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2"/>
  </p:notesMasterIdLst>
  <p:sldIdLst>
    <p:sldId id="256" r:id="rId2"/>
    <p:sldId id="262" r:id="rId3"/>
    <p:sldId id="328" r:id="rId4"/>
    <p:sldId id="257" r:id="rId5"/>
    <p:sldId id="258" r:id="rId6"/>
    <p:sldId id="259" r:id="rId7"/>
    <p:sldId id="260" r:id="rId8"/>
    <p:sldId id="261" r:id="rId9"/>
    <p:sldId id="265" r:id="rId10"/>
    <p:sldId id="266" r:id="rId11"/>
    <p:sldId id="267" r:id="rId12"/>
    <p:sldId id="268" r:id="rId13"/>
    <p:sldId id="269" r:id="rId14"/>
    <p:sldId id="270" r:id="rId15"/>
    <p:sldId id="271" r:id="rId16"/>
    <p:sldId id="263" r:id="rId17"/>
    <p:sldId id="264" r:id="rId18"/>
    <p:sldId id="278" r:id="rId19"/>
    <p:sldId id="280" r:id="rId20"/>
    <p:sldId id="279" r:id="rId21"/>
    <p:sldId id="281" r:id="rId22"/>
    <p:sldId id="282" r:id="rId23"/>
    <p:sldId id="283" r:id="rId24"/>
    <p:sldId id="284" r:id="rId25"/>
    <p:sldId id="285" r:id="rId26"/>
    <p:sldId id="286" r:id="rId27"/>
    <p:sldId id="288" r:id="rId28"/>
    <p:sldId id="287" r:id="rId29"/>
    <p:sldId id="289" r:id="rId30"/>
    <p:sldId id="272" r:id="rId31"/>
    <p:sldId id="273" r:id="rId32"/>
    <p:sldId id="329" r:id="rId33"/>
    <p:sldId id="274" r:id="rId34"/>
    <p:sldId id="275" r:id="rId35"/>
    <p:sldId id="276" r:id="rId36"/>
    <p:sldId id="277" r:id="rId37"/>
    <p:sldId id="293" r:id="rId38"/>
    <p:sldId id="295" r:id="rId39"/>
    <p:sldId id="305" r:id="rId40"/>
    <p:sldId id="306" r:id="rId41"/>
    <p:sldId id="307" r:id="rId42"/>
    <p:sldId id="308" r:id="rId43"/>
    <p:sldId id="304" r:id="rId44"/>
    <p:sldId id="312" r:id="rId45"/>
    <p:sldId id="296" r:id="rId46"/>
    <p:sldId id="294" r:id="rId47"/>
    <p:sldId id="297" r:id="rId48"/>
    <p:sldId id="313" r:id="rId49"/>
    <p:sldId id="298" r:id="rId50"/>
    <p:sldId id="303" r:id="rId51"/>
    <p:sldId id="299" r:id="rId52"/>
    <p:sldId id="300" r:id="rId53"/>
    <p:sldId id="301" r:id="rId54"/>
    <p:sldId id="309" r:id="rId55"/>
    <p:sldId id="315" r:id="rId56"/>
    <p:sldId id="316" r:id="rId57"/>
    <p:sldId id="314" r:id="rId58"/>
    <p:sldId id="317" r:id="rId59"/>
    <p:sldId id="290" r:id="rId60"/>
    <p:sldId id="310" r:id="rId61"/>
    <p:sldId id="318" r:id="rId62"/>
    <p:sldId id="319" r:id="rId63"/>
    <p:sldId id="320" r:id="rId64"/>
    <p:sldId id="321" r:id="rId65"/>
    <p:sldId id="322" r:id="rId66"/>
    <p:sldId id="323" r:id="rId67"/>
    <p:sldId id="324" r:id="rId68"/>
    <p:sldId id="325" r:id="rId69"/>
    <p:sldId id="326" r:id="rId70"/>
    <p:sldId id="327"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FFF5F-DA2F-43CD-8DCC-6821A177859E}"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44423-1D30-4733-A561-4D1EFF8C7F8F}" type="slidenum">
              <a:rPr lang="en-US" smtClean="0"/>
              <a:t>‹#›</a:t>
            </a:fld>
            <a:endParaRPr lang="en-US"/>
          </a:p>
        </p:txBody>
      </p:sp>
    </p:spTree>
    <p:extLst>
      <p:ext uri="{BB962C8B-B14F-4D97-AF65-F5344CB8AC3E}">
        <p14:creationId xmlns:p14="http://schemas.microsoft.com/office/powerpoint/2010/main" val="1292388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F21F12-5B7E-47AA-8E6D-104E6804FCC0}"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411371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3C882-0C1B-492F-8F43-0326431B6291}"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402203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4007C-48EE-4483-842E-651E3859BF65}"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D163AF-906A-4420-AE26-260C8CCA65C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882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669724-1CD5-4CF9-BD5F-6CF00DC89E5C}" type="datetime1">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2136200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0A8D76-C3C0-4429-B851-7144FA81A35F}" type="datetime1">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D163AF-906A-4420-AE26-260C8CCA65C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2847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E8FB3C-041A-407B-AAF4-BC754287AF2A}" type="datetime1">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181021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F6697-BD50-4EE5-BA3F-4D61C3D503B1}"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1222309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61FB59-1B02-4C27-86B2-77C0BB1F6E8E}"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221496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0CB65-D0BF-47DA-8BA3-305E44E11C96}"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327919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08E42-E45A-45C9-9652-D20C3591F710}"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396866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967A8-2954-4A92-B9A8-41253969EA86}" type="datetime1">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342006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ADCB3-FA0D-440A-AF02-BE967B0CF6D3}" type="datetime1">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61848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99371-DAAA-43A1-929B-510376BF66E3}" type="datetime1">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234734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842C2-AE26-4712-A299-10D62494CD04}" type="datetime1">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78137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70420-52EF-4A72-B6D1-83594B3E56AA}" type="datetime1">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215646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F59B63-7C27-4A4B-8CEF-92F5EEFB4731}" type="datetime1">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D163AF-906A-4420-AE26-260C8CCA65C0}" type="slidenum">
              <a:rPr lang="en-US" smtClean="0"/>
              <a:t>‹#›</a:t>
            </a:fld>
            <a:endParaRPr lang="en-US"/>
          </a:p>
        </p:txBody>
      </p:sp>
    </p:spTree>
    <p:extLst>
      <p:ext uri="{BB962C8B-B14F-4D97-AF65-F5344CB8AC3E}">
        <p14:creationId xmlns:p14="http://schemas.microsoft.com/office/powerpoint/2010/main" val="291113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350356-CC98-487F-B97C-D966A81FD03D}" type="datetime1">
              <a:rPr lang="en-US" smtClean="0"/>
              <a:t>4/13/2023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D163AF-906A-4420-AE26-260C8CCA65C0}" type="slidenum">
              <a:rPr lang="en-US" smtClean="0"/>
              <a:t>‹#›</a:t>
            </a:fld>
            <a:endParaRPr lang="en-US"/>
          </a:p>
        </p:txBody>
      </p:sp>
    </p:spTree>
    <p:extLst>
      <p:ext uri="{BB962C8B-B14F-4D97-AF65-F5344CB8AC3E}">
        <p14:creationId xmlns:p14="http://schemas.microsoft.com/office/powerpoint/2010/main" val="19666616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tatisticsbyjim.com/glossary/categorical-variab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machinelearningmastery.com/a-gentle-introduction-to-the-law-of-large-numbers-in-machine-lear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BDD2-A90E-B9EC-C0CF-DD84992482FE}"/>
              </a:ext>
            </a:extLst>
          </p:cNvPr>
          <p:cNvSpPr>
            <a:spLocks noGrp="1"/>
          </p:cNvSpPr>
          <p:nvPr>
            <p:ph type="ctrTitle"/>
          </p:nvPr>
        </p:nvSpPr>
        <p:spPr/>
        <p:txBody>
          <a:bodyPr/>
          <a:lstStyle/>
          <a:p>
            <a:r>
              <a:rPr lang="en-US" dirty="0"/>
              <a:t>Descriptive Stats and Probability</a:t>
            </a:r>
          </a:p>
        </p:txBody>
      </p:sp>
      <p:sp>
        <p:nvSpPr>
          <p:cNvPr id="3" name="Subtitle 2">
            <a:extLst>
              <a:ext uri="{FF2B5EF4-FFF2-40B4-BE49-F238E27FC236}">
                <a16:creationId xmlns:a16="http://schemas.microsoft.com/office/drawing/2014/main" id="{CAA11AC3-22C0-019C-C7ED-0CCF3AD40C2E}"/>
              </a:ext>
            </a:extLst>
          </p:cNvPr>
          <p:cNvSpPr>
            <a:spLocks noGrp="1"/>
          </p:cNvSpPr>
          <p:nvPr>
            <p:ph type="subTitle" idx="1"/>
          </p:nvPr>
        </p:nvSpPr>
        <p:spPr>
          <a:xfrm>
            <a:off x="2589213" y="4777379"/>
            <a:ext cx="8915399" cy="404221"/>
          </a:xfrm>
        </p:spPr>
        <p:txBody>
          <a:bodyPr/>
          <a:lstStyle/>
          <a:p>
            <a:r>
              <a:rPr lang="en-US" dirty="0"/>
              <a:t>Statistical Methods for Machine Learning</a:t>
            </a:r>
          </a:p>
        </p:txBody>
      </p:sp>
      <p:sp>
        <p:nvSpPr>
          <p:cNvPr id="4" name="Subtitle 2">
            <a:extLst>
              <a:ext uri="{FF2B5EF4-FFF2-40B4-BE49-F238E27FC236}">
                <a16:creationId xmlns:a16="http://schemas.microsoft.com/office/drawing/2014/main" id="{AD1A11F5-4C83-8074-11F8-1B43C6DCF74C}"/>
              </a:ext>
            </a:extLst>
          </p:cNvPr>
          <p:cNvSpPr txBox="1">
            <a:spLocks/>
          </p:cNvSpPr>
          <p:nvPr/>
        </p:nvSpPr>
        <p:spPr>
          <a:xfrm>
            <a:off x="2589213" y="5314092"/>
            <a:ext cx="8915399" cy="40422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dirty="0"/>
              <a:t>Abdullah Mansoor – </a:t>
            </a:r>
          </a:p>
        </p:txBody>
      </p:sp>
      <p:sp>
        <p:nvSpPr>
          <p:cNvPr id="5" name="Slide Number Placeholder 4">
            <a:extLst>
              <a:ext uri="{FF2B5EF4-FFF2-40B4-BE49-F238E27FC236}">
                <a16:creationId xmlns:a16="http://schemas.microsoft.com/office/drawing/2014/main" id="{C0D4214F-F579-853A-8CF1-A5EE4DEC6D44}"/>
              </a:ext>
            </a:extLst>
          </p:cNvPr>
          <p:cNvSpPr>
            <a:spLocks noGrp="1"/>
          </p:cNvSpPr>
          <p:nvPr>
            <p:ph type="sldNum" sz="quarter" idx="12"/>
          </p:nvPr>
        </p:nvSpPr>
        <p:spPr/>
        <p:txBody>
          <a:bodyPr/>
          <a:lstStyle/>
          <a:p>
            <a:fld id="{B3D163AF-906A-4420-AE26-260C8CCA65C0}" type="slidenum">
              <a:rPr lang="en-US" smtClean="0"/>
              <a:t>1</a:t>
            </a:fld>
            <a:endParaRPr lang="en-US"/>
          </a:p>
        </p:txBody>
      </p:sp>
    </p:spTree>
    <p:extLst>
      <p:ext uri="{BB962C8B-B14F-4D97-AF65-F5344CB8AC3E}">
        <p14:creationId xmlns:p14="http://schemas.microsoft.com/office/powerpoint/2010/main" val="520584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4FB1-2DCE-2F8E-27AF-2E598C544928}"/>
              </a:ext>
            </a:extLst>
          </p:cNvPr>
          <p:cNvSpPr>
            <a:spLocks noGrp="1"/>
          </p:cNvSpPr>
          <p:nvPr>
            <p:ph type="title"/>
          </p:nvPr>
        </p:nvSpPr>
        <p:spPr/>
        <p:txBody>
          <a:bodyPr/>
          <a:lstStyle/>
          <a:p>
            <a:r>
              <a:rPr lang="en-US" dirty="0">
                <a:effectLst/>
                <a:latin typeface="Arial" panose="020B0604020202020204" pitchFamily="34" charset="0"/>
              </a:rPr>
              <a:t>Examples of Statistics in Machine</a:t>
            </a:r>
            <a:br>
              <a:rPr lang="en-US" dirty="0"/>
            </a:br>
            <a:r>
              <a:rPr lang="en-US" dirty="0">
                <a:effectLst/>
                <a:latin typeface="Arial" panose="020B0604020202020204" pitchFamily="34" charset="0"/>
              </a:rPr>
              <a:t>Learning</a:t>
            </a:r>
            <a:endParaRPr lang="en-US" dirty="0"/>
          </a:p>
        </p:txBody>
      </p:sp>
      <p:sp>
        <p:nvSpPr>
          <p:cNvPr id="3" name="Content Placeholder 2">
            <a:extLst>
              <a:ext uri="{FF2B5EF4-FFF2-40B4-BE49-F238E27FC236}">
                <a16:creationId xmlns:a16="http://schemas.microsoft.com/office/drawing/2014/main" id="{AE099B7A-11FB-3A61-2A39-A6EF41268C77}"/>
              </a:ext>
            </a:extLst>
          </p:cNvPr>
          <p:cNvSpPr>
            <a:spLocks noGrp="1"/>
          </p:cNvSpPr>
          <p:nvPr>
            <p:ph idx="1"/>
          </p:nvPr>
        </p:nvSpPr>
        <p:spPr/>
        <p:txBody>
          <a:bodyPr>
            <a:normAutofit fontScale="92500" lnSpcReduction="20000"/>
          </a:bodyPr>
          <a:lstStyle/>
          <a:p>
            <a:r>
              <a:rPr lang="en-US" b="1" dirty="0">
                <a:effectLst/>
                <a:latin typeface="Arial" panose="020B0604020202020204" pitchFamily="34" charset="0"/>
              </a:rPr>
              <a:t>1. Problem Framing</a:t>
            </a:r>
          </a:p>
          <a:p>
            <a:r>
              <a:rPr lang="en-US" dirty="0">
                <a:effectLst/>
                <a:latin typeface="Arial" panose="020B0604020202020204" pitchFamily="34" charset="0"/>
              </a:rPr>
              <a:t>Exploratory Data Analysis. Summarization and visualization in order to explore ad-hoc views of the data. Data Mining. Automatic discovery of structured relationships and patterns in the data.</a:t>
            </a:r>
            <a:br>
              <a:rPr lang="en-US" dirty="0"/>
            </a:br>
            <a:endParaRPr lang="en-US" dirty="0"/>
          </a:p>
          <a:p>
            <a:r>
              <a:rPr lang="en-US" b="1" dirty="0">
                <a:effectLst/>
                <a:latin typeface="Arial" panose="020B0604020202020204" pitchFamily="34" charset="0"/>
              </a:rPr>
              <a:t>2. Data Understanding</a:t>
            </a:r>
            <a:br>
              <a:rPr lang="en-US" b="1" dirty="0"/>
            </a:br>
            <a:r>
              <a:rPr lang="en-US" dirty="0">
                <a:solidFill>
                  <a:srgbClr val="FF0000"/>
                </a:solidFill>
                <a:effectLst/>
                <a:latin typeface="Arial" panose="020B0604020202020204" pitchFamily="34" charset="0"/>
              </a:rPr>
              <a:t>Summary Statistics</a:t>
            </a:r>
            <a:r>
              <a:rPr lang="en-US" dirty="0">
                <a:effectLst/>
                <a:latin typeface="Arial" panose="020B0604020202020204" pitchFamily="34" charset="0"/>
              </a:rPr>
              <a:t>. Methods used to summarize the distribution and relationships between variables using statistical quantities.</a:t>
            </a:r>
            <a:br>
              <a:rPr lang="en-US" dirty="0"/>
            </a:br>
            <a:r>
              <a:rPr lang="en-US" dirty="0">
                <a:solidFill>
                  <a:srgbClr val="FF0000"/>
                </a:solidFill>
                <a:effectLst/>
                <a:latin typeface="Arial" panose="020B0604020202020204" pitchFamily="34" charset="0"/>
              </a:rPr>
              <a:t>Data Visualizations</a:t>
            </a:r>
            <a:r>
              <a:rPr lang="en-US" dirty="0">
                <a:effectLst/>
                <a:latin typeface="Arial" panose="020B0604020202020204" pitchFamily="34" charset="0"/>
              </a:rPr>
              <a:t>. Methods used to summarize the distribution and relationships between variables using visualizations such as charts, plots, and graphs.</a:t>
            </a:r>
            <a:endParaRPr lang="en-US" dirty="0"/>
          </a:p>
          <a:p>
            <a:r>
              <a:rPr lang="en-US" b="1" dirty="0">
                <a:effectLst/>
                <a:latin typeface="Arial" panose="020B0604020202020204" pitchFamily="34" charset="0"/>
              </a:rPr>
              <a:t>3. Data Cleaning</a:t>
            </a:r>
          </a:p>
          <a:p>
            <a:r>
              <a:rPr lang="en-US" dirty="0">
                <a:solidFill>
                  <a:srgbClr val="FF0000"/>
                </a:solidFill>
                <a:effectLst/>
                <a:latin typeface="Arial" panose="020B0604020202020204" pitchFamily="34" charset="0"/>
              </a:rPr>
              <a:t>Outlier detection</a:t>
            </a:r>
            <a:r>
              <a:rPr lang="en-US" dirty="0">
                <a:effectLst/>
                <a:latin typeface="Arial" panose="020B0604020202020204" pitchFamily="34" charset="0"/>
              </a:rPr>
              <a:t>. Methods for identifying observations that are far from the expected value in a distribution.</a:t>
            </a:r>
            <a:br>
              <a:rPr lang="en-US" dirty="0">
                <a:effectLst/>
                <a:latin typeface="Courier New" panose="02070309020205020404" pitchFamily="49" charset="0"/>
              </a:rPr>
            </a:br>
            <a:r>
              <a:rPr lang="en-US" dirty="0">
                <a:solidFill>
                  <a:srgbClr val="FF0000"/>
                </a:solidFill>
                <a:effectLst/>
                <a:latin typeface="Arial" panose="020B0604020202020204" pitchFamily="34" charset="0"/>
              </a:rPr>
              <a:t>Imputation</a:t>
            </a:r>
            <a:r>
              <a:rPr lang="en-US" dirty="0">
                <a:effectLst/>
                <a:latin typeface="Arial" panose="020B0604020202020204" pitchFamily="34" charset="0"/>
              </a:rPr>
              <a:t>. Methods for repairing or filling in corrupt or missing values in observations.</a:t>
            </a:r>
            <a:br>
              <a:rPr lang="en-US" dirty="0"/>
            </a:br>
            <a:endParaRPr lang="en-US" dirty="0"/>
          </a:p>
          <a:p>
            <a:endParaRPr lang="en-US" dirty="0">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BCB500DF-7769-877D-4769-D176E1A2A9F5}"/>
              </a:ext>
            </a:extLst>
          </p:cNvPr>
          <p:cNvSpPr>
            <a:spLocks noGrp="1"/>
          </p:cNvSpPr>
          <p:nvPr>
            <p:ph type="sldNum" sz="quarter" idx="12"/>
          </p:nvPr>
        </p:nvSpPr>
        <p:spPr/>
        <p:txBody>
          <a:bodyPr/>
          <a:lstStyle/>
          <a:p>
            <a:fld id="{B3D163AF-906A-4420-AE26-260C8CCA65C0}" type="slidenum">
              <a:rPr lang="en-US" smtClean="0"/>
              <a:t>10</a:t>
            </a:fld>
            <a:endParaRPr lang="en-US"/>
          </a:p>
        </p:txBody>
      </p:sp>
    </p:spTree>
    <p:extLst>
      <p:ext uri="{BB962C8B-B14F-4D97-AF65-F5344CB8AC3E}">
        <p14:creationId xmlns:p14="http://schemas.microsoft.com/office/powerpoint/2010/main" val="182076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6B9CB-B667-8F42-B1B0-AB40683688F4}"/>
              </a:ext>
            </a:extLst>
          </p:cNvPr>
          <p:cNvSpPr>
            <a:spLocks noGrp="1"/>
          </p:cNvSpPr>
          <p:nvPr>
            <p:ph idx="1"/>
          </p:nvPr>
        </p:nvSpPr>
        <p:spPr>
          <a:xfrm>
            <a:off x="1690255" y="695325"/>
            <a:ext cx="10321636" cy="5927148"/>
          </a:xfrm>
        </p:spPr>
        <p:txBody>
          <a:bodyPr>
            <a:normAutofit lnSpcReduction="10000"/>
          </a:bodyPr>
          <a:lstStyle/>
          <a:p>
            <a:r>
              <a:rPr lang="en-US" dirty="0">
                <a:effectLst/>
                <a:latin typeface="Arial" panose="020B0604020202020204" pitchFamily="34" charset="0"/>
              </a:rPr>
              <a:t>4. Data Selection</a:t>
            </a:r>
          </a:p>
          <a:p>
            <a:r>
              <a:rPr lang="en-US" dirty="0">
                <a:effectLst/>
                <a:latin typeface="Arial" panose="020B0604020202020204" pitchFamily="34" charset="0"/>
              </a:rPr>
              <a:t>Not all observations or all variables may be relevant when modeling. The process of reducing</a:t>
            </a:r>
            <a:br>
              <a:rPr lang="en-US" dirty="0"/>
            </a:br>
            <a:r>
              <a:rPr lang="en-US" dirty="0">
                <a:effectLst/>
                <a:latin typeface="Arial" panose="020B0604020202020204" pitchFamily="34" charset="0"/>
              </a:rPr>
              <a:t>the scope of data to those elements that are most useful for making predictions is called data</a:t>
            </a:r>
            <a:br>
              <a:rPr lang="en-US" dirty="0"/>
            </a:br>
            <a:r>
              <a:rPr lang="en-US" dirty="0">
                <a:effectLst/>
                <a:latin typeface="Arial" panose="020B0604020202020204" pitchFamily="34" charset="0"/>
              </a:rPr>
              <a:t>selection. </a:t>
            </a:r>
          </a:p>
          <a:p>
            <a:r>
              <a:rPr lang="en-US" dirty="0">
                <a:effectLst/>
                <a:latin typeface="Arial" panose="020B0604020202020204" pitchFamily="34" charset="0"/>
              </a:rPr>
              <a:t>Two types of statistical methods that are used for data selection include:</a:t>
            </a:r>
          </a:p>
          <a:p>
            <a:r>
              <a:rPr lang="en-US" dirty="0">
                <a:solidFill>
                  <a:srgbClr val="FF0000"/>
                </a:solidFill>
                <a:effectLst/>
                <a:latin typeface="Arial" panose="020B0604020202020204" pitchFamily="34" charset="0"/>
              </a:rPr>
              <a:t>Data Sample</a:t>
            </a:r>
            <a:r>
              <a:rPr lang="en-US" dirty="0">
                <a:effectLst/>
                <a:latin typeface="Arial" panose="020B0604020202020204" pitchFamily="34" charset="0"/>
              </a:rPr>
              <a:t>. Methods to systematically create smaller representative samples from</a:t>
            </a:r>
            <a:br>
              <a:rPr lang="en-US" dirty="0"/>
            </a:br>
            <a:r>
              <a:rPr lang="en-US" dirty="0">
                <a:effectLst/>
                <a:latin typeface="Arial" panose="020B0604020202020204" pitchFamily="34" charset="0"/>
              </a:rPr>
              <a:t>larger datasets.</a:t>
            </a:r>
          </a:p>
          <a:p>
            <a:r>
              <a:rPr lang="en-US" dirty="0">
                <a:solidFill>
                  <a:srgbClr val="FF0000"/>
                </a:solidFill>
                <a:effectLst/>
                <a:latin typeface="Arial" panose="020B0604020202020204" pitchFamily="34" charset="0"/>
              </a:rPr>
              <a:t>Feature Selection</a:t>
            </a:r>
            <a:r>
              <a:rPr lang="en-US" dirty="0">
                <a:effectLst/>
                <a:latin typeface="Arial" panose="020B0604020202020204" pitchFamily="34" charset="0"/>
              </a:rPr>
              <a:t>. Methods to automatically identify those variables that are most</a:t>
            </a:r>
            <a:br>
              <a:rPr lang="en-US" dirty="0"/>
            </a:br>
            <a:r>
              <a:rPr lang="en-US" dirty="0">
                <a:effectLst/>
                <a:latin typeface="Arial" panose="020B0604020202020204" pitchFamily="34" charset="0"/>
              </a:rPr>
              <a:t>relevant to the outcome variable.</a:t>
            </a:r>
            <a:br>
              <a:rPr lang="en-US" dirty="0"/>
            </a:br>
            <a:endParaRPr lang="en-US" dirty="0"/>
          </a:p>
          <a:p>
            <a:r>
              <a:rPr lang="en-US" dirty="0">
                <a:effectLst/>
                <a:latin typeface="Arial" panose="020B0604020202020204" pitchFamily="34" charset="0"/>
              </a:rPr>
              <a:t>5. Data Preparation</a:t>
            </a:r>
            <a:br>
              <a:rPr lang="en-US" dirty="0"/>
            </a:br>
            <a:r>
              <a:rPr lang="en-US" dirty="0">
                <a:effectLst/>
                <a:latin typeface="Arial" panose="020B0604020202020204" pitchFamily="34" charset="0"/>
              </a:rPr>
              <a:t>Data can often not be used directly for modeling. Some transformation is often required in order to change the shape or structure of the data to make it more suitable for the chosen framing of the problem or learning algorithms. Data preparation is performed using statistical methods. Some common examples include:</a:t>
            </a:r>
          </a:p>
          <a:p>
            <a:r>
              <a:rPr lang="en-US" dirty="0">
                <a:solidFill>
                  <a:srgbClr val="FF0000"/>
                </a:solidFill>
                <a:effectLst/>
                <a:latin typeface="Arial" panose="020B0604020202020204" pitchFamily="34" charset="0"/>
              </a:rPr>
              <a:t>Scaling.</a:t>
            </a:r>
            <a:r>
              <a:rPr lang="en-US" dirty="0">
                <a:effectLst/>
                <a:latin typeface="Arial" panose="020B0604020202020204" pitchFamily="34" charset="0"/>
              </a:rPr>
              <a:t> Methods such as standardization and normalization.</a:t>
            </a:r>
            <a:endParaRPr lang="en-US" dirty="0">
              <a:latin typeface="Courier New" panose="02070309020205020404" pitchFamily="49" charset="0"/>
            </a:endParaRPr>
          </a:p>
          <a:p>
            <a:r>
              <a:rPr lang="en-US" dirty="0">
                <a:solidFill>
                  <a:srgbClr val="FF0000"/>
                </a:solidFill>
                <a:effectLst/>
                <a:latin typeface="Arial" panose="020B0604020202020204" pitchFamily="34" charset="0"/>
              </a:rPr>
              <a:t>Encoding</a:t>
            </a:r>
            <a:r>
              <a:rPr lang="en-US" dirty="0">
                <a:effectLst/>
                <a:latin typeface="Arial" panose="020B0604020202020204" pitchFamily="34" charset="0"/>
              </a:rPr>
              <a:t>. Methods such as integer encoding and one hot encoding.</a:t>
            </a:r>
            <a:endParaRPr lang="en-US" dirty="0">
              <a:latin typeface="Courier New" panose="02070309020205020404" pitchFamily="49" charset="0"/>
            </a:endParaRPr>
          </a:p>
          <a:p>
            <a:r>
              <a:rPr lang="en-US" dirty="0">
                <a:solidFill>
                  <a:srgbClr val="FF0000"/>
                </a:solidFill>
                <a:effectLst/>
                <a:latin typeface="Arial" panose="020B0604020202020204" pitchFamily="34" charset="0"/>
              </a:rPr>
              <a:t>Transforms</a:t>
            </a:r>
            <a:r>
              <a:rPr lang="en-US" dirty="0">
                <a:effectLst/>
                <a:latin typeface="Arial" panose="020B0604020202020204" pitchFamily="34" charset="0"/>
              </a:rPr>
              <a:t>. Methods such as power transforms like the Box-Cox method.</a:t>
            </a:r>
            <a:endParaRPr lang="en-US" dirty="0"/>
          </a:p>
          <a:p>
            <a:endParaRPr lang="en-US" dirty="0"/>
          </a:p>
        </p:txBody>
      </p:sp>
      <p:sp>
        <p:nvSpPr>
          <p:cNvPr id="2" name="Slide Number Placeholder 1">
            <a:extLst>
              <a:ext uri="{FF2B5EF4-FFF2-40B4-BE49-F238E27FC236}">
                <a16:creationId xmlns:a16="http://schemas.microsoft.com/office/drawing/2014/main" id="{291A6C2A-6882-C725-EA0B-C3D4134760D7}"/>
              </a:ext>
            </a:extLst>
          </p:cNvPr>
          <p:cNvSpPr>
            <a:spLocks noGrp="1"/>
          </p:cNvSpPr>
          <p:nvPr>
            <p:ph type="sldNum" sz="quarter" idx="12"/>
          </p:nvPr>
        </p:nvSpPr>
        <p:spPr/>
        <p:txBody>
          <a:bodyPr/>
          <a:lstStyle/>
          <a:p>
            <a:fld id="{B3D163AF-906A-4420-AE26-260C8CCA65C0}" type="slidenum">
              <a:rPr lang="en-US" smtClean="0"/>
              <a:t>11</a:t>
            </a:fld>
            <a:endParaRPr lang="en-US"/>
          </a:p>
        </p:txBody>
      </p:sp>
    </p:spTree>
    <p:extLst>
      <p:ext uri="{BB962C8B-B14F-4D97-AF65-F5344CB8AC3E}">
        <p14:creationId xmlns:p14="http://schemas.microsoft.com/office/powerpoint/2010/main" val="217140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6A75C-EEFD-52CB-C6A0-E314C88B1152}"/>
              </a:ext>
            </a:extLst>
          </p:cNvPr>
          <p:cNvSpPr>
            <a:spLocks noGrp="1"/>
          </p:cNvSpPr>
          <p:nvPr>
            <p:ph idx="1"/>
          </p:nvPr>
        </p:nvSpPr>
        <p:spPr>
          <a:xfrm>
            <a:off x="2589212" y="581891"/>
            <a:ext cx="8915400" cy="5329331"/>
          </a:xfrm>
        </p:spPr>
        <p:txBody>
          <a:bodyPr>
            <a:normAutofit/>
          </a:bodyPr>
          <a:lstStyle/>
          <a:p>
            <a:r>
              <a:rPr lang="en-US" dirty="0">
                <a:effectLst/>
                <a:latin typeface="Arial" panose="020B0604020202020204" pitchFamily="34" charset="0"/>
              </a:rPr>
              <a:t>6. Model Evaluation</a:t>
            </a:r>
          </a:p>
          <a:p>
            <a:r>
              <a:rPr lang="en-US" dirty="0">
                <a:effectLst/>
                <a:latin typeface="Arial" panose="020B0604020202020204" pitchFamily="34" charset="0"/>
              </a:rPr>
              <a:t>A crucial part of a predictive modeling problem is evaluating a learning method. This often requires the estimation of the skill of the model when making predictions on data not seen during the training of the model. Generally, the planning of this process of training and evaluating a predictive model is called experimental design. This is a whole subfield of statistical methods.</a:t>
            </a:r>
          </a:p>
          <a:p>
            <a:r>
              <a:rPr lang="en-US" dirty="0">
                <a:solidFill>
                  <a:srgbClr val="FF0000"/>
                </a:solidFill>
                <a:effectLst/>
                <a:latin typeface="Arial" panose="020B0604020202020204" pitchFamily="34" charset="0"/>
              </a:rPr>
              <a:t>Experimental Design</a:t>
            </a:r>
            <a:r>
              <a:rPr lang="en-US" dirty="0">
                <a:effectLst/>
                <a:latin typeface="Arial" panose="020B0604020202020204" pitchFamily="34" charset="0"/>
              </a:rPr>
              <a:t>. Methods to design systematic experiments to compare the effect of independent variables on an outcome, such as the choice of a machine learning algorithm on prediction accuracy.</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part of implementing an experimental design, methods are used to resample a dataset in order to make economic use of available data in order to estimate the skill of the model. These methods are another subfield of statistical methods.</a:t>
            </a:r>
          </a:p>
          <a:p>
            <a:pPr lvl="1"/>
            <a:r>
              <a:rPr lang="en-US"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Resampling Methods. </a:t>
            </a:r>
            <a:r>
              <a:rPr lang="en-US" kern="100" dirty="0">
                <a:effectLst/>
                <a:latin typeface="Calibri" panose="020F0502020204030204" pitchFamily="34" charset="0"/>
                <a:ea typeface="Calibri" panose="020F0502020204030204" pitchFamily="34" charset="0"/>
                <a:cs typeface="Times New Roman" panose="02020603050405020304" pitchFamily="18" charset="0"/>
              </a:rPr>
              <a:t>Methods for systematically splitting a dataset into subsets for the purposes of training and evaluating a predictive model. </a:t>
            </a:r>
          </a:p>
          <a:p>
            <a:endParaRPr lang="en-US" dirty="0"/>
          </a:p>
          <a:p>
            <a:endParaRPr lang="en-US" dirty="0"/>
          </a:p>
        </p:txBody>
      </p:sp>
      <p:sp>
        <p:nvSpPr>
          <p:cNvPr id="2" name="Slide Number Placeholder 1">
            <a:extLst>
              <a:ext uri="{FF2B5EF4-FFF2-40B4-BE49-F238E27FC236}">
                <a16:creationId xmlns:a16="http://schemas.microsoft.com/office/drawing/2014/main" id="{407C9B69-1D3D-6640-1E8C-5160BEA6633C}"/>
              </a:ext>
            </a:extLst>
          </p:cNvPr>
          <p:cNvSpPr>
            <a:spLocks noGrp="1"/>
          </p:cNvSpPr>
          <p:nvPr>
            <p:ph type="sldNum" sz="quarter" idx="12"/>
          </p:nvPr>
        </p:nvSpPr>
        <p:spPr/>
        <p:txBody>
          <a:bodyPr/>
          <a:lstStyle/>
          <a:p>
            <a:fld id="{B3D163AF-906A-4420-AE26-260C8CCA65C0}" type="slidenum">
              <a:rPr lang="en-US" smtClean="0"/>
              <a:t>12</a:t>
            </a:fld>
            <a:endParaRPr lang="en-US"/>
          </a:p>
        </p:txBody>
      </p:sp>
    </p:spTree>
    <p:extLst>
      <p:ext uri="{BB962C8B-B14F-4D97-AF65-F5344CB8AC3E}">
        <p14:creationId xmlns:p14="http://schemas.microsoft.com/office/powerpoint/2010/main" val="69433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F22F3-6C16-2018-B34F-C78F0D1FBA79}"/>
              </a:ext>
            </a:extLst>
          </p:cNvPr>
          <p:cNvSpPr>
            <a:spLocks noGrp="1"/>
          </p:cNvSpPr>
          <p:nvPr>
            <p:ph idx="1"/>
          </p:nvPr>
        </p:nvSpPr>
        <p:spPr>
          <a:xfrm>
            <a:off x="1717964" y="734291"/>
            <a:ext cx="9786648" cy="5680364"/>
          </a:xfrm>
        </p:spPr>
        <p:txBody>
          <a:bodyPr>
            <a:normAutofit/>
          </a:bodyPr>
          <a:lstStyle/>
          <a:p>
            <a:r>
              <a:rPr lang="en-US" dirty="0">
                <a:effectLst/>
                <a:latin typeface="Arial" panose="020B0604020202020204" pitchFamily="34" charset="0"/>
              </a:rPr>
              <a:t>7. Model Configuration</a:t>
            </a:r>
          </a:p>
          <a:p>
            <a:r>
              <a:rPr lang="en-US" dirty="0">
                <a:effectLst/>
                <a:latin typeface="Arial" panose="020B0604020202020204" pitchFamily="34" charset="0"/>
              </a:rPr>
              <a:t>A given machine learning algorithm often has a suite of hyperparameters that allow the learning method to be tailored to a specific problem. The configuration of the hyperparameters is often </a:t>
            </a:r>
            <a:r>
              <a:rPr lang="en-US" dirty="0">
                <a:solidFill>
                  <a:srgbClr val="00B0F0"/>
                </a:solidFill>
                <a:effectLst/>
                <a:latin typeface="Arial" panose="020B0604020202020204" pitchFamily="34" charset="0"/>
              </a:rPr>
              <a:t>empirical</a:t>
            </a:r>
            <a:r>
              <a:rPr lang="en-US" dirty="0">
                <a:effectLst/>
                <a:latin typeface="Arial" panose="020B0604020202020204" pitchFamily="34" charset="0"/>
              </a:rPr>
              <a:t> in nature, rather than analytical, requiring large suites of experiments in order to evaluate the effect of different hyperparameter values on the skill of the model. </a:t>
            </a:r>
          </a:p>
          <a:p>
            <a:r>
              <a:rPr lang="en-US" dirty="0">
                <a:effectLst/>
                <a:latin typeface="Arial" panose="020B0604020202020204" pitchFamily="34" charset="0"/>
              </a:rPr>
              <a:t>The interpretation and comparison of the results between different hyperparameter configurations is made using one of two subfields of statistics, namely: </a:t>
            </a:r>
          </a:p>
          <a:p>
            <a:r>
              <a:rPr lang="en-US" dirty="0">
                <a:solidFill>
                  <a:srgbClr val="FF0000"/>
                </a:solidFill>
                <a:effectLst/>
                <a:latin typeface="Arial" panose="020B0604020202020204" pitchFamily="34" charset="0"/>
              </a:rPr>
              <a:t>Statistical Hypothesis Tests</a:t>
            </a:r>
            <a:r>
              <a:rPr lang="en-US" dirty="0">
                <a:effectLst/>
                <a:latin typeface="Arial" panose="020B0604020202020204" pitchFamily="34" charset="0"/>
              </a:rPr>
              <a:t>. Methods that quantify the likelihood of observing the result given an assumption or expectation about the result (presented using critical values and p-values).</a:t>
            </a:r>
          </a:p>
          <a:p>
            <a:r>
              <a:rPr lang="en-US" dirty="0">
                <a:solidFill>
                  <a:srgbClr val="FF0000"/>
                </a:solidFill>
                <a:effectLst/>
                <a:latin typeface="Arial" panose="020B0604020202020204" pitchFamily="34" charset="0"/>
              </a:rPr>
              <a:t>Estimation Statistics</a:t>
            </a:r>
            <a:r>
              <a:rPr lang="en-US" dirty="0">
                <a:effectLst/>
                <a:latin typeface="Arial" panose="020B0604020202020204" pitchFamily="34" charset="0"/>
              </a:rPr>
              <a:t>. Methods that quantify the uncertainty of a result using confidence intervals.</a:t>
            </a:r>
          </a:p>
        </p:txBody>
      </p:sp>
      <p:sp>
        <p:nvSpPr>
          <p:cNvPr id="2" name="Slide Number Placeholder 1">
            <a:extLst>
              <a:ext uri="{FF2B5EF4-FFF2-40B4-BE49-F238E27FC236}">
                <a16:creationId xmlns:a16="http://schemas.microsoft.com/office/drawing/2014/main" id="{6620713E-99A8-D2D5-8548-A769D3C8D18F}"/>
              </a:ext>
            </a:extLst>
          </p:cNvPr>
          <p:cNvSpPr>
            <a:spLocks noGrp="1"/>
          </p:cNvSpPr>
          <p:nvPr>
            <p:ph type="sldNum" sz="quarter" idx="12"/>
          </p:nvPr>
        </p:nvSpPr>
        <p:spPr/>
        <p:txBody>
          <a:bodyPr/>
          <a:lstStyle/>
          <a:p>
            <a:fld id="{B3D163AF-906A-4420-AE26-260C8CCA65C0}" type="slidenum">
              <a:rPr lang="en-US" smtClean="0"/>
              <a:t>13</a:t>
            </a:fld>
            <a:endParaRPr lang="en-US"/>
          </a:p>
        </p:txBody>
      </p:sp>
    </p:spTree>
    <p:extLst>
      <p:ext uri="{BB962C8B-B14F-4D97-AF65-F5344CB8AC3E}">
        <p14:creationId xmlns:p14="http://schemas.microsoft.com/office/powerpoint/2010/main" val="117088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DADE8-47CC-D999-D3AB-7B77EBFC7C6A}"/>
              </a:ext>
            </a:extLst>
          </p:cNvPr>
          <p:cNvSpPr>
            <a:spLocks noGrp="1"/>
          </p:cNvSpPr>
          <p:nvPr>
            <p:ph idx="1"/>
          </p:nvPr>
        </p:nvSpPr>
        <p:spPr>
          <a:xfrm>
            <a:off x="1787236" y="581891"/>
            <a:ext cx="9717376" cy="5860473"/>
          </a:xfrm>
        </p:spPr>
        <p:txBody>
          <a:bodyPr>
            <a:normAutofit fontScale="85000" lnSpcReduction="20000"/>
          </a:bodyPr>
          <a:lstStyle/>
          <a:p>
            <a:r>
              <a:rPr lang="en-US" sz="2400" dirty="0">
                <a:effectLst/>
                <a:latin typeface="Arial" panose="020B0604020202020204" pitchFamily="34" charset="0"/>
              </a:rPr>
              <a:t>8. Model Selection</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One among many machine learning algorithms may be appropriate for a given predictive modeling problem. The process of selecting one method as the solution is called model selection.</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As with model configuration, two classes of statistical methods can be used to interpret the estimated skill of different models for the purposes of model selection. They are:</a:t>
            </a:r>
          </a:p>
          <a:p>
            <a:pPr marL="0" marR="0">
              <a:lnSpc>
                <a:spcPct val="107000"/>
              </a:lnSpc>
              <a:spcBef>
                <a:spcPts val="0"/>
              </a:spcBef>
              <a:spcAft>
                <a:spcPts val="800"/>
              </a:spcAf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Statistical Hypothesis Tests.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Methods that quantify the likelihood of observing the result given an assumption or expectation about the result (presented using critical values and p-values).</a:t>
            </a:r>
          </a:p>
          <a:p>
            <a:pPr marL="0" marR="0">
              <a:lnSpc>
                <a:spcPct val="107000"/>
              </a:lnSpc>
              <a:spcBef>
                <a:spcPts val="0"/>
              </a:spcBef>
              <a:spcAft>
                <a:spcPts val="800"/>
              </a:spcAf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Estimation Statistics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Methods that quantify the uncertainty of a result using confidence intervals.</a:t>
            </a:r>
          </a:p>
          <a:p>
            <a:r>
              <a:rPr lang="en-US" sz="2400" dirty="0">
                <a:effectLst/>
                <a:latin typeface="Arial" panose="020B0604020202020204" pitchFamily="34" charset="0"/>
              </a:rPr>
              <a:t>9. Model Presentation</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Once a final model has been trained, it can be presented to stakeholders prior to being used or deployed to make actual predictions on real data. A part of presenting a final model involves presenting the estimated skill of the model. Methods from the field of estimation statistics can be used to quantify the uncertainty in the estimated skill of the machine learning model through the use of tolerance intervals and confidence intervals.</a:t>
            </a:r>
          </a:p>
          <a:p>
            <a:pPr marL="0" marR="0">
              <a:lnSpc>
                <a:spcPct val="107000"/>
              </a:lnSpc>
              <a:spcBef>
                <a:spcPts val="0"/>
              </a:spcBef>
              <a:spcAft>
                <a:spcPts val="800"/>
              </a:spcAf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Estimation Statistics.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Methods that quantify the uncertainty of a result using confidence intervals.</a:t>
            </a:r>
          </a:p>
        </p:txBody>
      </p:sp>
      <p:sp>
        <p:nvSpPr>
          <p:cNvPr id="2" name="Slide Number Placeholder 1">
            <a:extLst>
              <a:ext uri="{FF2B5EF4-FFF2-40B4-BE49-F238E27FC236}">
                <a16:creationId xmlns:a16="http://schemas.microsoft.com/office/drawing/2014/main" id="{BDDA0904-F976-969B-7E62-0A8BFCA4E592}"/>
              </a:ext>
            </a:extLst>
          </p:cNvPr>
          <p:cNvSpPr>
            <a:spLocks noGrp="1"/>
          </p:cNvSpPr>
          <p:nvPr>
            <p:ph type="sldNum" sz="quarter" idx="12"/>
          </p:nvPr>
        </p:nvSpPr>
        <p:spPr/>
        <p:txBody>
          <a:bodyPr/>
          <a:lstStyle/>
          <a:p>
            <a:fld id="{B3D163AF-906A-4420-AE26-260C8CCA65C0}" type="slidenum">
              <a:rPr lang="en-US" smtClean="0"/>
              <a:t>14</a:t>
            </a:fld>
            <a:endParaRPr lang="en-US"/>
          </a:p>
        </p:txBody>
      </p:sp>
    </p:spTree>
    <p:extLst>
      <p:ext uri="{BB962C8B-B14F-4D97-AF65-F5344CB8AC3E}">
        <p14:creationId xmlns:p14="http://schemas.microsoft.com/office/powerpoint/2010/main" val="326908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C69C2-ABEB-AE30-BC99-11F4FC932CA8}"/>
              </a:ext>
            </a:extLst>
          </p:cNvPr>
          <p:cNvSpPr>
            <a:spLocks noGrp="1"/>
          </p:cNvSpPr>
          <p:nvPr>
            <p:ph idx="1"/>
          </p:nvPr>
        </p:nvSpPr>
        <p:spPr>
          <a:xfrm>
            <a:off x="2589212" y="530087"/>
            <a:ext cx="8915400" cy="5381135"/>
          </a:xfrm>
        </p:spPr>
        <p:txBody>
          <a:bodyPr/>
          <a:lstStyle/>
          <a:p>
            <a:endParaRPr lang="en-US" dirty="0"/>
          </a:p>
          <a:p>
            <a:r>
              <a:rPr lang="en-US" dirty="0"/>
              <a:t>10. Model Predictions</a:t>
            </a:r>
          </a:p>
          <a:p>
            <a:r>
              <a:rPr lang="en-US" dirty="0">
                <a:effectLst/>
                <a:latin typeface="Arial" panose="020B0604020202020204" pitchFamily="34" charset="0"/>
              </a:rPr>
              <a:t>As part of making predictions, it is important to quantify the confidence of the prediction. Just like with the process of model presentation, we can use methods from the field of estimation statistics to quantify this uncertainty, such as confidence intervals and prediction intervals.</a:t>
            </a:r>
          </a:p>
          <a:p>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Estimation Statistics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Methods that quantify the uncertainty of a result using confidence intervals.</a:t>
            </a:r>
          </a:p>
          <a:p>
            <a:endParaRPr lang="en-US" dirty="0">
              <a:effectLst/>
              <a:latin typeface="Arial" panose="020B0604020202020204" pitchFamily="34" charset="0"/>
            </a:endParaRP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FFAD85CE-B278-BF9C-C7F9-5BED26E2763B}"/>
              </a:ext>
            </a:extLst>
          </p:cNvPr>
          <p:cNvSpPr>
            <a:spLocks noGrp="1"/>
          </p:cNvSpPr>
          <p:nvPr>
            <p:ph type="sldNum" sz="quarter" idx="12"/>
          </p:nvPr>
        </p:nvSpPr>
        <p:spPr/>
        <p:txBody>
          <a:bodyPr/>
          <a:lstStyle/>
          <a:p>
            <a:fld id="{B3D163AF-906A-4420-AE26-260C8CCA65C0}" type="slidenum">
              <a:rPr lang="en-US" smtClean="0"/>
              <a:t>15</a:t>
            </a:fld>
            <a:endParaRPr lang="en-US"/>
          </a:p>
        </p:txBody>
      </p:sp>
    </p:spTree>
    <p:extLst>
      <p:ext uri="{BB962C8B-B14F-4D97-AF65-F5344CB8AC3E}">
        <p14:creationId xmlns:p14="http://schemas.microsoft.com/office/powerpoint/2010/main" val="162137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C0B7-6B84-FA5A-E19B-D4D38D35B100}"/>
              </a:ext>
            </a:extLst>
          </p:cNvPr>
          <p:cNvSpPr>
            <a:spLocks noGrp="1"/>
          </p:cNvSpPr>
          <p:nvPr>
            <p:ph type="title"/>
          </p:nvPr>
        </p:nvSpPr>
        <p:spPr>
          <a:xfrm>
            <a:off x="2495943" y="2788555"/>
            <a:ext cx="6745039" cy="1280890"/>
          </a:xfrm>
        </p:spPr>
        <p:txBody>
          <a:bodyPr/>
          <a:lstStyle/>
          <a:p>
            <a:pPr algn="ctr"/>
            <a:r>
              <a:rPr lang="en-US" dirty="0"/>
              <a:t>FOUNDATION</a:t>
            </a:r>
          </a:p>
        </p:txBody>
      </p:sp>
      <p:sp>
        <p:nvSpPr>
          <p:cNvPr id="3" name="Slide Number Placeholder 2">
            <a:extLst>
              <a:ext uri="{FF2B5EF4-FFF2-40B4-BE49-F238E27FC236}">
                <a16:creationId xmlns:a16="http://schemas.microsoft.com/office/drawing/2014/main" id="{00519B98-EFA8-C897-F5CB-FEBC75033CB0}"/>
              </a:ext>
            </a:extLst>
          </p:cNvPr>
          <p:cNvSpPr>
            <a:spLocks noGrp="1"/>
          </p:cNvSpPr>
          <p:nvPr>
            <p:ph type="sldNum" sz="quarter" idx="12"/>
          </p:nvPr>
        </p:nvSpPr>
        <p:spPr/>
        <p:txBody>
          <a:bodyPr/>
          <a:lstStyle/>
          <a:p>
            <a:fld id="{B3D163AF-906A-4420-AE26-260C8CCA65C0}" type="slidenum">
              <a:rPr lang="en-US" smtClean="0"/>
              <a:t>16</a:t>
            </a:fld>
            <a:endParaRPr lang="en-US"/>
          </a:p>
        </p:txBody>
      </p:sp>
    </p:spTree>
    <p:extLst>
      <p:ext uri="{BB962C8B-B14F-4D97-AF65-F5344CB8AC3E}">
        <p14:creationId xmlns:p14="http://schemas.microsoft.com/office/powerpoint/2010/main" val="620923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0B0D-95C1-4ADC-5BE7-9720214E5CAF}"/>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9860EFDE-85BC-94AC-3CFF-0FFF5E4C6223}"/>
              </a:ext>
            </a:extLst>
          </p:cNvPr>
          <p:cNvSpPr>
            <a:spLocks noGrp="1"/>
          </p:cNvSpPr>
          <p:nvPr>
            <p:ph idx="1"/>
          </p:nvPr>
        </p:nvSpPr>
        <p:spPr/>
        <p:txBody>
          <a:bodyPr/>
          <a:lstStyle/>
          <a:p>
            <a:r>
              <a:rPr lang="en-US" dirty="0">
                <a:effectLst/>
                <a:latin typeface="Arial" panose="020B0604020202020204" pitchFamily="34" charset="0"/>
              </a:rPr>
              <a:t>Data Types and Visualization</a:t>
            </a:r>
            <a:endParaRPr lang="en-US" dirty="0">
              <a:latin typeface="Arial" panose="020B0604020202020204" pitchFamily="34" charset="0"/>
            </a:endParaRPr>
          </a:p>
          <a:p>
            <a:r>
              <a:rPr lang="en-US" dirty="0">
                <a:effectLst/>
                <a:latin typeface="Arial" panose="020B0604020202020204" pitchFamily="34" charset="0"/>
              </a:rPr>
              <a:t>Gaussian and Summary Stats</a:t>
            </a:r>
          </a:p>
          <a:p>
            <a:r>
              <a:rPr lang="en-US" dirty="0">
                <a:effectLst/>
                <a:latin typeface="Arial" panose="020B0604020202020204" pitchFamily="34" charset="0"/>
              </a:rPr>
              <a:t>Random Numbers</a:t>
            </a:r>
          </a:p>
          <a:p>
            <a:r>
              <a:rPr lang="en-US" dirty="0">
                <a:latin typeface="Arial" panose="020B0604020202020204" pitchFamily="34" charset="0"/>
              </a:rPr>
              <a:t>Law of Large Numbers</a:t>
            </a:r>
          </a:p>
          <a:p>
            <a:r>
              <a:rPr lang="en-US" dirty="0">
                <a:effectLst/>
                <a:latin typeface="Arial" panose="020B0604020202020204" pitchFamily="34" charset="0"/>
              </a:rPr>
              <a:t>Central Limit Theorem</a:t>
            </a:r>
          </a:p>
          <a:p>
            <a:endParaRPr lang="en-US" dirty="0"/>
          </a:p>
        </p:txBody>
      </p:sp>
      <p:sp>
        <p:nvSpPr>
          <p:cNvPr id="4" name="Slide Number Placeholder 3">
            <a:extLst>
              <a:ext uri="{FF2B5EF4-FFF2-40B4-BE49-F238E27FC236}">
                <a16:creationId xmlns:a16="http://schemas.microsoft.com/office/drawing/2014/main" id="{0533060C-1EBB-9B85-37F6-86D51D19F360}"/>
              </a:ext>
            </a:extLst>
          </p:cNvPr>
          <p:cNvSpPr>
            <a:spLocks noGrp="1"/>
          </p:cNvSpPr>
          <p:nvPr>
            <p:ph type="sldNum" sz="quarter" idx="12"/>
          </p:nvPr>
        </p:nvSpPr>
        <p:spPr/>
        <p:txBody>
          <a:bodyPr/>
          <a:lstStyle/>
          <a:p>
            <a:fld id="{B3D163AF-906A-4420-AE26-260C8CCA65C0}" type="slidenum">
              <a:rPr lang="en-US" smtClean="0"/>
              <a:t>17</a:t>
            </a:fld>
            <a:endParaRPr lang="en-US"/>
          </a:p>
        </p:txBody>
      </p:sp>
    </p:spTree>
    <p:extLst>
      <p:ext uri="{BB962C8B-B14F-4D97-AF65-F5344CB8AC3E}">
        <p14:creationId xmlns:p14="http://schemas.microsoft.com/office/powerpoint/2010/main" val="248261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3E8D-0639-560E-7A00-310118D75B7D}"/>
              </a:ext>
            </a:extLst>
          </p:cNvPr>
          <p:cNvSpPr>
            <a:spLocks noGrp="1"/>
          </p:cNvSpPr>
          <p:nvPr>
            <p:ph type="title"/>
          </p:nvPr>
        </p:nvSpPr>
        <p:spPr/>
        <p:txBody>
          <a:bodyPr/>
          <a:lstStyle/>
          <a:p>
            <a:r>
              <a:rPr lang="en-US" dirty="0"/>
              <a:t>Data Types and Visualization</a:t>
            </a:r>
          </a:p>
        </p:txBody>
      </p:sp>
      <p:sp>
        <p:nvSpPr>
          <p:cNvPr id="3" name="Content Placeholder 2">
            <a:extLst>
              <a:ext uri="{FF2B5EF4-FFF2-40B4-BE49-F238E27FC236}">
                <a16:creationId xmlns:a16="http://schemas.microsoft.com/office/drawing/2014/main" id="{0B6F6760-7CAC-941E-41FE-7D7240EE1334}"/>
              </a:ext>
            </a:extLst>
          </p:cNvPr>
          <p:cNvSpPr>
            <a:spLocks noGrp="1"/>
          </p:cNvSpPr>
          <p:nvPr>
            <p:ph idx="1"/>
          </p:nvPr>
        </p:nvSpPr>
        <p:spPr/>
        <p:txBody>
          <a:bodyPr>
            <a:normAutofit lnSpcReduction="10000"/>
          </a:bodyPr>
          <a:lstStyle/>
          <a:p>
            <a:r>
              <a:rPr lang="en-US" b="1" dirty="0"/>
              <a:t>Quantitative versus Qualitative Data</a:t>
            </a:r>
          </a:p>
          <a:p>
            <a:r>
              <a:rPr lang="en-US" dirty="0"/>
              <a:t>The distinction between quantitative and qualitative data is the most fundamental way to divide types of data.</a:t>
            </a:r>
          </a:p>
          <a:p>
            <a:r>
              <a:rPr lang="en-US" b="1" dirty="0"/>
              <a:t>Quantitative</a:t>
            </a:r>
            <a:r>
              <a:rPr lang="en-US" dirty="0"/>
              <a:t>: The information is recorded as numbers and represents an objective measurement or a count. Temperature, weight, and a count of transactions are all quantitative data. Analysts also refer to this type as numerical data.</a:t>
            </a:r>
          </a:p>
          <a:p>
            <a:r>
              <a:rPr lang="en-US" b="1" dirty="0"/>
              <a:t>Qualitative</a:t>
            </a:r>
            <a:r>
              <a:rPr lang="en-US" dirty="0"/>
              <a:t>: The information represents characteristics that you do not measure with numbers. Instead, the observations fall within a countable number of groups. In fact, this type of variable can capture information that isn’t easily measured and can be subjective. Taste, eye color, architectural style, and marital status are all types of </a:t>
            </a:r>
            <a:r>
              <a:rPr lang="en-US" dirty="0">
                <a:hlinkClick r:id="rId2"/>
              </a:rPr>
              <a:t>qualitative variables</a:t>
            </a:r>
            <a:r>
              <a:rPr lang="en-US" dirty="0"/>
              <a:t> (Categorical Variables).</a:t>
            </a:r>
          </a:p>
        </p:txBody>
      </p:sp>
      <p:sp>
        <p:nvSpPr>
          <p:cNvPr id="4" name="Slide Number Placeholder 3">
            <a:extLst>
              <a:ext uri="{FF2B5EF4-FFF2-40B4-BE49-F238E27FC236}">
                <a16:creationId xmlns:a16="http://schemas.microsoft.com/office/drawing/2014/main" id="{87622C60-E192-4B06-CA80-B93BFD088B2C}"/>
              </a:ext>
            </a:extLst>
          </p:cNvPr>
          <p:cNvSpPr>
            <a:spLocks noGrp="1"/>
          </p:cNvSpPr>
          <p:nvPr>
            <p:ph type="sldNum" sz="quarter" idx="12"/>
          </p:nvPr>
        </p:nvSpPr>
        <p:spPr/>
        <p:txBody>
          <a:bodyPr/>
          <a:lstStyle/>
          <a:p>
            <a:fld id="{B3D163AF-906A-4420-AE26-260C8CCA65C0}" type="slidenum">
              <a:rPr lang="en-US" smtClean="0"/>
              <a:t>18</a:t>
            </a:fld>
            <a:endParaRPr lang="en-US"/>
          </a:p>
        </p:txBody>
      </p:sp>
    </p:spTree>
    <p:extLst>
      <p:ext uri="{BB962C8B-B14F-4D97-AF65-F5344CB8AC3E}">
        <p14:creationId xmlns:p14="http://schemas.microsoft.com/office/powerpoint/2010/main" val="3377868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71E21-DB15-AD11-AD9B-F73B444C6251}"/>
              </a:ext>
            </a:extLst>
          </p:cNvPr>
          <p:cNvSpPr>
            <a:spLocks noGrp="1"/>
          </p:cNvSpPr>
          <p:nvPr>
            <p:ph idx="1"/>
          </p:nvPr>
        </p:nvSpPr>
        <p:spPr>
          <a:xfrm>
            <a:off x="1717964" y="457200"/>
            <a:ext cx="9786648" cy="5454022"/>
          </a:xfrm>
        </p:spPr>
        <p:txBody>
          <a:bodyPr>
            <a:normAutofit/>
          </a:bodyPr>
          <a:lstStyle/>
          <a:p>
            <a:r>
              <a:rPr lang="en-US" sz="2400" b="1" dirty="0"/>
              <a:t>Types of Quantitative Data: </a:t>
            </a:r>
          </a:p>
          <a:p>
            <a:pPr lvl="1"/>
            <a:r>
              <a:rPr lang="en-US" sz="2000" b="1" dirty="0"/>
              <a:t>Continuous </a:t>
            </a:r>
          </a:p>
          <a:p>
            <a:pPr lvl="1"/>
            <a:r>
              <a:rPr lang="en-US" sz="2000" b="1" dirty="0"/>
              <a:t>Discrete</a:t>
            </a:r>
          </a:p>
          <a:p>
            <a:r>
              <a:rPr lang="en-US" sz="2400" b="1" dirty="0"/>
              <a:t>Types Qualitative Data: </a:t>
            </a:r>
          </a:p>
          <a:p>
            <a:pPr lvl="1"/>
            <a:r>
              <a:rPr lang="en-US" sz="2000" b="1" dirty="0"/>
              <a:t>Categorical/Nominal</a:t>
            </a:r>
          </a:p>
          <a:p>
            <a:pPr lvl="1"/>
            <a:r>
              <a:rPr lang="en-US" sz="2000" b="1" dirty="0"/>
              <a:t>Binary</a:t>
            </a:r>
          </a:p>
          <a:p>
            <a:pPr lvl="1"/>
            <a:r>
              <a:rPr lang="en-US" sz="2000" b="1" dirty="0"/>
              <a:t>Ordinal</a:t>
            </a:r>
          </a:p>
          <a:p>
            <a:endParaRPr lang="en-US" sz="2400" b="1" dirty="0"/>
          </a:p>
          <a:p>
            <a:endParaRPr lang="en-US" sz="2400" dirty="0"/>
          </a:p>
        </p:txBody>
      </p:sp>
      <p:sp>
        <p:nvSpPr>
          <p:cNvPr id="2" name="Slide Number Placeholder 1">
            <a:extLst>
              <a:ext uri="{FF2B5EF4-FFF2-40B4-BE49-F238E27FC236}">
                <a16:creationId xmlns:a16="http://schemas.microsoft.com/office/drawing/2014/main" id="{E80F23AC-4643-2A41-105D-0A51786BD877}"/>
              </a:ext>
            </a:extLst>
          </p:cNvPr>
          <p:cNvSpPr>
            <a:spLocks noGrp="1"/>
          </p:cNvSpPr>
          <p:nvPr>
            <p:ph type="sldNum" sz="quarter" idx="12"/>
          </p:nvPr>
        </p:nvSpPr>
        <p:spPr/>
        <p:txBody>
          <a:bodyPr/>
          <a:lstStyle/>
          <a:p>
            <a:fld id="{B3D163AF-906A-4420-AE26-260C8CCA65C0}" type="slidenum">
              <a:rPr lang="en-US" smtClean="0"/>
              <a:t>19</a:t>
            </a:fld>
            <a:endParaRPr lang="en-US"/>
          </a:p>
        </p:txBody>
      </p:sp>
    </p:spTree>
    <p:extLst>
      <p:ext uri="{BB962C8B-B14F-4D97-AF65-F5344CB8AC3E}">
        <p14:creationId xmlns:p14="http://schemas.microsoft.com/office/powerpoint/2010/main" val="132112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C0B7-6B84-FA5A-E19B-D4D38D35B100}"/>
              </a:ext>
            </a:extLst>
          </p:cNvPr>
          <p:cNvSpPr>
            <a:spLocks noGrp="1"/>
          </p:cNvSpPr>
          <p:nvPr>
            <p:ph type="title"/>
          </p:nvPr>
        </p:nvSpPr>
        <p:spPr>
          <a:xfrm>
            <a:off x="2495943" y="2788555"/>
            <a:ext cx="6745039" cy="1280890"/>
          </a:xfrm>
        </p:spPr>
        <p:txBody>
          <a:bodyPr>
            <a:normAutofit/>
          </a:bodyPr>
          <a:lstStyle/>
          <a:p>
            <a:pPr algn="ctr"/>
            <a:r>
              <a:rPr lang="en-US" sz="6600" b="1" dirty="0">
                <a:solidFill>
                  <a:srgbClr val="0070C0"/>
                </a:solidFill>
              </a:rPr>
              <a:t>Lecture 9</a:t>
            </a:r>
          </a:p>
        </p:txBody>
      </p:sp>
      <p:sp>
        <p:nvSpPr>
          <p:cNvPr id="3" name="Slide Number Placeholder 2">
            <a:extLst>
              <a:ext uri="{FF2B5EF4-FFF2-40B4-BE49-F238E27FC236}">
                <a16:creationId xmlns:a16="http://schemas.microsoft.com/office/drawing/2014/main" id="{4A48A48A-EBE9-BF32-1E32-5760546450E0}"/>
              </a:ext>
            </a:extLst>
          </p:cNvPr>
          <p:cNvSpPr>
            <a:spLocks noGrp="1"/>
          </p:cNvSpPr>
          <p:nvPr>
            <p:ph type="sldNum" sz="quarter" idx="12"/>
          </p:nvPr>
        </p:nvSpPr>
        <p:spPr/>
        <p:txBody>
          <a:bodyPr/>
          <a:lstStyle/>
          <a:p>
            <a:fld id="{B3D163AF-906A-4420-AE26-260C8CCA65C0}" type="slidenum">
              <a:rPr lang="en-US" smtClean="0"/>
              <a:t>2</a:t>
            </a:fld>
            <a:endParaRPr lang="en-US"/>
          </a:p>
        </p:txBody>
      </p:sp>
    </p:spTree>
    <p:extLst>
      <p:ext uri="{BB962C8B-B14F-4D97-AF65-F5344CB8AC3E}">
        <p14:creationId xmlns:p14="http://schemas.microsoft.com/office/powerpoint/2010/main" val="266970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8160CD-56F6-FA04-DCB0-9765A5792E86}"/>
              </a:ext>
            </a:extLst>
          </p:cNvPr>
          <p:cNvPicPr>
            <a:picLocks noChangeAspect="1"/>
          </p:cNvPicPr>
          <p:nvPr/>
        </p:nvPicPr>
        <p:blipFill>
          <a:blip r:embed="rId2"/>
          <a:stretch>
            <a:fillRect/>
          </a:stretch>
        </p:blipFill>
        <p:spPr>
          <a:xfrm>
            <a:off x="374074" y="1483587"/>
            <a:ext cx="11678822" cy="4764813"/>
          </a:xfrm>
          <a:prstGeom prst="rect">
            <a:avLst/>
          </a:prstGeom>
        </p:spPr>
      </p:pic>
      <p:sp>
        <p:nvSpPr>
          <p:cNvPr id="2" name="Slide Number Placeholder 1">
            <a:extLst>
              <a:ext uri="{FF2B5EF4-FFF2-40B4-BE49-F238E27FC236}">
                <a16:creationId xmlns:a16="http://schemas.microsoft.com/office/drawing/2014/main" id="{65BFD394-41BC-D09C-95D1-CA408B458D9E}"/>
              </a:ext>
            </a:extLst>
          </p:cNvPr>
          <p:cNvSpPr>
            <a:spLocks noGrp="1"/>
          </p:cNvSpPr>
          <p:nvPr>
            <p:ph type="sldNum" sz="quarter" idx="12"/>
          </p:nvPr>
        </p:nvSpPr>
        <p:spPr/>
        <p:txBody>
          <a:bodyPr/>
          <a:lstStyle/>
          <a:p>
            <a:fld id="{B3D163AF-906A-4420-AE26-260C8CCA65C0}" type="slidenum">
              <a:rPr lang="en-US" smtClean="0"/>
              <a:t>20</a:t>
            </a:fld>
            <a:endParaRPr lang="en-US"/>
          </a:p>
        </p:txBody>
      </p:sp>
    </p:spTree>
    <p:extLst>
      <p:ext uri="{BB962C8B-B14F-4D97-AF65-F5344CB8AC3E}">
        <p14:creationId xmlns:p14="http://schemas.microsoft.com/office/powerpoint/2010/main" val="126640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2C2DD-29EC-1816-00FE-AF1425D9F5D9}"/>
              </a:ext>
            </a:extLst>
          </p:cNvPr>
          <p:cNvSpPr>
            <a:spLocks noGrp="1"/>
          </p:cNvSpPr>
          <p:nvPr>
            <p:ph idx="1"/>
          </p:nvPr>
        </p:nvSpPr>
        <p:spPr>
          <a:xfrm>
            <a:off x="1357745" y="498764"/>
            <a:ext cx="10834255" cy="5666509"/>
          </a:xfrm>
        </p:spPr>
        <p:txBody>
          <a:bodyPr/>
          <a:lstStyle/>
          <a:p>
            <a:pPr algn="l" fontAlgn="base"/>
            <a:r>
              <a:rPr lang="en-US" b="0" dirty="0">
                <a:effectLst/>
                <a:latin typeface="Bell MT" panose="02020503060305020303" pitchFamily="18" charset="0"/>
              </a:rPr>
              <a:t>Numerical data, as its name suggests, involves features that are only composed of numbers, such as integers or floating-point values.</a:t>
            </a:r>
          </a:p>
          <a:p>
            <a:pPr algn="l" fontAlgn="base"/>
            <a:r>
              <a:rPr lang="en-US" b="0" u="none" strike="noStrike" dirty="0">
                <a:effectLst/>
                <a:latin typeface="Bell MT" panose="02020503060305020303" pitchFamily="18" charset="0"/>
              </a:rPr>
              <a:t>Categorical data</a:t>
            </a:r>
            <a:r>
              <a:rPr lang="en-US" b="0" dirty="0">
                <a:effectLst/>
                <a:latin typeface="Bell MT" panose="02020503060305020303" pitchFamily="18" charset="0"/>
              </a:rPr>
              <a:t> are variables that contain label values rather than numeric values. The number of possible values is often limited to a fixed set. Categorical variables are often called nominal.</a:t>
            </a:r>
          </a:p>
          <a:p>
            <a:pPr lvl="1" fontAlgn="base"/>
            <a:r>
              <a:rPr lang="en-US" b="0" i="0" dirty="0">
                <a:effectLst/>
                <a:latin typeface="Bell MT" panose="02020503060305020303" pitchFamily="18" charset="0"/>
              </a:rPr>
              <a:t>A </a:t>
            </a:r>
            <a:r>
              <a:rPr lang="en-US" b="1" i="0" dirty="0">
                <a:effectLst/>
                <a:latin typeface="Bell MT" panose="02020503060305020303" pitchFamily="18" charset="0"/>
              </a:rPr>
              <a:t>“</a:t>
            </a:r>
            <a:r>
              <a:rPr lang="en-US" b="1" i="1" dirty="0">
                <a:effectLst/>
                <a:latin typeface="Bell MT" panose="02020503060305020303" pitchFamily="18" charset="0"/>
              </a:rPr>
              <a:t>pet</a:t>
            </a:r>
            <a:r>
              <a:rPr lang="en-US" b="1" i="0" dirty="0">
                <a:effectLst/>
                <a:latin typeface="Bell MT" panose="02020503060305020303" pitchFamily="18" charset="0"/>
              </a:rPr>
              <a:t>”</a:t>
            </a:r>
            <a:r>
              <a:rPr lang="en-US" b="0" i="0" dirty="0">
                <a:effectLst/>
                <a:latin typeface="Bell MT" panose="02020503060305020303" pitchFamily="18" charset="0"/>
              </a:rPr>
              <a:t> variable with the values: “</a:t>
            </a:r>
            <a:r>
              <a:rPr lang="en-US" b="0" i="1" dirty="0">
                <a:effectLst/>
                <a:latin typeface="Bell MT" panose="02020503060305020303" pitchFamily="18" charset="0"/>
              </a:rPr>
              <a:t>dog</a:t>
            </a:r>
            <a:r>
              <a:rPr lang="en-US" b="0" i="0" dirty="0">
                <a:effectLst/>
                <a:latin typeface="Bell MT" panose="02020503060305020303" pitchFamily="18" charset="0"/>
              </a:rPr>
              <a:t>” and “</a:t>
            </a:r>
            <a:r>
              <a:rPr lang="en-US" b="0" i="1" dirty="0">
                <a:effectLst/>
                <a:latin typeface="Bell MT" panose="02020503060305020303" pitchFamily="18" charset="0"/>
              </a:rPr>
              <a:t>cat</a:t>
            </a:r>
            <a:r>
              <a:rPr lang="en-US" b="0" i="0" dirty="0">
                <a:effectLst/>
                <a:latin typeface="Bell MT" panose="02020503060305020303" pitchFamily="18" charset="0"/>
              </a:rPr>
              <a:t>“.</a:t>
            </a:r>
          </a:p>
          <a:p>
            <a:pPr lvl="1" fontAlgn="base"/>
            <a:r>
              <a:rPr lang="en-US" b="0" i="0" dirty="0">
                <a:effectLst/>
                <a:latin typeface="Bell MT" panose="02020503060305020303" pitchFamily="18" charset="0"/>
              </a:rPr>
              <a:t>A </a:t>
            </a:r>
            <a:r>
              <a:rPr lang="en-US" b="1" i="0" dirty="0">
                <a:effectLst/>
                <a:latin typeface="Bell MT" panose="02020503060305020303" pitchFamily="18" charset="0"/>
              </a:rPr>
              <a:t>“</a:t>
            </a:r>
            <a:r>
              <a:rPr lang="en-US" b="1" i="1" dirty="0">
                <a:effectLst/>
                <a:latin typeface="Bell MT" panose="02020503060305020303" pitchFamily="18" charset="0"/>
              </a:rPr>
              <a:t>color</a:t>
            </a:r>
            <a:r>
              <a:rPr lang="en-US" b="1" i="0" dirty="0">
                <a:effectLst/>
                <a:latin typeface="Bell MT" panose="02020503060305020303" pitchFamily="18" charset="0"/>
              </a:rPr>
              <a:t>”</a:t>
            </a:r>
            <a:r>
              <a:rPr lang="en-US" b="0" i="0" dirty="0">
                <a:effectLst/>
                <a:latin typeface="Bell MT" panose="02020503060305020303" pitchFamily="18" charset="0"/>
              </a:rPr>
              <a:t> variable with the values: “</a:t>
            </a:r>
            <a:r>
              <a:rPr lang="en-US" b="0" i="1" dirty="0">
                <a:effectLst/>
                <a:latin typeface="Bell MT" panose="02020503060305020303" pitchFamily="18" charset="0"/>
              </a:rPr>
              <a:t>red</a:t>
            </a:r>
            <a:r>
              <a:rPr lang="en-US" b="0" i="0" dirty="0">
                <a:effectLst/>
                <a:latin typeface="Bell MT" panose="02020503060305020303" pitchFamily="18" charset="0"/>
              </a:rPr>
              <a:t>“, “</a:t>
            </a:r>
            <a:r>
              <a:rPr lang="en-US" b="0" i="1" dirty="0">
                <a:effectLst/>
                <a:latin typeface="Bell MT" panose="02020503060305020303" pitchFamily="18" charset="0"/>
              </a:rPr>
              <a:t>green</a:t>
            </a:r>
            <a:r>
              <a:rPr lang="en-US" b="0" i="0" dirty="0">
                <a:effectLst/>
                <a:latin typeface="Bell MT" panose="02020503060305020303" pitchFamily="18" charset="0"/>
              </a:rPr>
              <a:t>“, and “</a:t>
            </a:r>
            <a:r>
              <a:rPr lang="en-US" b="0" i="1" dirty="0">
                <a:effectLst/>
                <a:latin typeface="Bell MT" panose="02020503060305020303" pitchFamily="18" charset="0"/>
              </a:rPr>
              <a:t>blue</a:t>
            </a:r>
            <a:r>
              <a:rPr lang="en-US" b="0" i="0" dirty="0">
                <a:effectLst/>
                <a:latin typeface="Bell MT" panose="02020503060305020303" pitchFamily="18" charset="0"/>
              </a:rPr>
              <a:t>“.</a:t>
            </a:r>
          </a:p>
          <a:p>
            <a:pPr lvl="1" fontAlgn="base"/>
            <a:r>
              <a:rPr lang="en-US" b="0" i="0" dirty="0">
                <a:effectLst/>
                <a:latin typeface="Bell MT" panose="02020503060305020303" pitchFamily="18" charset="0"/>
              </a:rPr>
              <a:t>A </a:t>
            </a:r>
            <a:r>
              <a:rPr lang="en-US" b="1" i="0" dirty="0">
                <a:effectLst/>
                <a:latin typeface="Bell MT" panose="02020503060305020303" pitchFamily="18" charset="0"/>
              </a:rPr>
              <a:t>“</a:t>
            </a:r>
            <a:r>
              <a:rPr lang="en-US" b="1" i="1" dirty="0">
                <a:effectLst/>
                <a:latin typeface="Bell MT" panose="02020503060305020303" pitchFamily="18" charset="0"/>
              </a:rPr>
              <a:t>place</a:t>
            </a:r>
            <a:r>
              <a:rPr lang="en-US" b="1" i="0" dirty="0">
                <a:effectLst/>
                <a:latin typeface="Bell MT" panose="02020503060305020303" pitchFamily="18" charset="0"/>
              </a:rPr>
              <a:t>”</a:t>
            </a:r>
            <a:r>
              <a:rPr lang="en-US" b="0" i="0" dirty="0">
                <a:effectLst/>
                <a:latin typeface="Bell MT" panose="02020503060305020303" pitchFamily="18" charset="0"/>
              </a:rPr>
              <a:t> variable with the values: “</a:t>
            </a:r>
            <a:r>
              <a:rPr lang="en-US" b="0" i="1" dirty="0">
                <a:effectLst/>
                <a:latin typeface="Bell MT" panose="02020503060305020303" pitchFamily="18" charset="0"/>
              </a:rPr>
              <a:t>first</a:t>
            </a:r>
            <a:r>
              <a:rPr lang="en-US" b="0" i="0" dirty="0">
                <a:effectLst/>
                <a:latin typeface="Bell MT" panose="02020503060305020303" pitchFamily="18" charset="0"/>
              </a:rPr>
              <a:t>“, “</a:t>
            </a:r>
            <a:r>
              <a:rPr lang="en-US" b="0" i="1" dirty="0">
                <a:effectLst/>
                <a:latin typeface="Bell MT" panose="02020503060305020303" pitchFamily="18" charset="0"/>
              </a:rPr>
              <a:t>second</a:t>
            </a:r>
            <a:r>
              <a:rPr lang="en-US" b="0" i="0" dirty="0">
                <a:effectLst/>
                <a:latin typeface="Bell MT" panose="02020503060305020303" pitchFamily="18" charset="0"/>
              </a:rPr>
              <a:t>“, and “</a:t>
            </a:r>
            <a:r>
              <a:rPr lang="en-US" b="0" i="1" dirty="0">
                <a:effectLst/>
                <a:latin typeface="Bell MT" panose="02020503060305020303" pitchFamily="18" charset="0"/>
              </a:rPr>
              <a:t>third</a:t>
            </a:r>
            <a:r>
              <a:rPr lang="en-US" b="0" i="0" dirty="0">
                <a:effectLst/>
                <a:latin typeface="Bell MT" panose="02020503060305020303" pitchFamily="18" charset="0"/>
              </a:rPr>
              <a:t>“.</a:t>
            </a:r>
          </a:p>
          <a:p>
            <a:pPr algn="l" fontAlgn="base"/>
            <a:r>
              <a:rPr lang="en-US" b="0" dirty="0">
                <a:effectLst/>
                <a:latin typeface="Bell MT" panose="02020503060305020303" pitchFamily="18" charset="0"/>
              </a:rPr>
              <a:t>Here, each value represents a different category. Some categories may have a natural relationship to each other, such as a natural ordering.</a:t>
            </a:r>
          </a:p>
          <a:p>
            <a:pPr lvl="1" fontAlgn="base"/>
            <a:r>
              <a:rPr lang="en-US" b="0" dirty="0">
                <a:effectLst/>
                <a:latin typeface="Bell MT" panose="02020503060305020303" pitchFamily="18" charset="0"/>
              </a:rPr>
              <a:t>The </a:t>
            </a:r>
            <a:r>
              <a:rPr lang="en-US" b="1" dirty="0">
                <a:effectLst/>
                <a:latin typeface="Bell MT" panose="02020503060305020303" pitchFamily="18" charset="0"/>
              </a:rPr>
              <a:t>“</a:t>
            </a:r>
            <a:r>
              <a:rPr lang="en-US" b="1" i="1" dirty="0">
                <a:effectLst/>
                <a:latin typeface="Bell MT" panose="02020503060305020303" pitchFamily="18" charset="0"/>
              </a:rPr>
              <a:t>place</a:t>
            </a:r>
            <a:r>
              <a:rPr lang="en-US" b="1" dirty="0">
                <a:effectLst/>
                <a:latin typeface="Bell MT" panose="02020503060305020303" pitchFamily="18" charset="0"/>
              </a:rPr>
              <a:t>”</a:t>
            </a:r>
            <a:r>
              <a:rPr lang="en-US" b="0" dirty="0">
                <a:effectLst/>
                <a:latin typeface="Bell MT" panose="02020503060305020303" pitchFamily="18" charset="0"/>
              </a:rPr>
              <a:t> variable above does have a natural ordering of values. This type of categorical variable is called an </a:t>
            </a:r>
            <a:r>
              <a:rPr lang="en-US" b="1" dirty="0">
                <a:solidFill>
                  <a:schemeClr val="accent1"/>
                </a:solidFill>
                <a:effectLst/>
                <a:latin typeface="Bell MT" panose="02020503060305020303" pitchFamily="18" charset="0"/>
              </a:rPr>
              <a:t>ordinal variable </a:t>
            </a:r>
            <a:r>
              <a:rPr lang="en-US" b="0" dirty="0">
                <a:effectLst/>
                <a:latin typeface="Bell MT" panose="02020503060305020303" pitchFamily="18" charset="0"/>
              </a:rPr>
              <a:t>because the values can be ordered or ranked.</a:t>
            </a:r>
          </a:p>
          <a:p>
            <a:pPr lvl="1" fontAlgn="base"/>
            <a:r>
              <a:rPr lang="en-US" b="0" dirty="0">
                <a:effectLst/>
                <a:latin typeface="Bell MT" panose="02020503060305020303" pitchFamily="18" charset="0"/>
              </a:rPr>
              <a:t>The </a:t>
            </a:r>
            <a:r>
              <a:rPr lang="en-US" b="1" i="0" dirty="0">
                <a:effectLst/>
                <a:latin typeface="Bell MT" panose="02020503060305020303" pitchFamily="18" charset="0"/>
              </a:rPr>
              <a:t>“</a:t>
            </a:r>
            <a:r>
              <a:rPr lang="en-US" b="1" i="1" dirty="0">
                <a:effectLst/>
                <a:latin typeface="Bell MT" panose="02020503060305020303" pitchFamily="18" charset="0"/>
              </a:rPr>
              <a:t>color</a:t>
            </a:r>
            <a:r>
              <a:rPr lang="en-US" b="1" i="0" dirty="0">
                <a:effectLst/>
                <a:latin typeface="Bell MT" panose="02020503060305020303" pitchFamily="18" charset="0"/>
              </a:rPr>
              <a:t>”</a:t>
            </a:r>
            <a:r>
              <a:rPr lang="en-US" b="0" dirty="0">
                <a:effectLst/>
                <a:latin typeface="Bell MT" panose="02020503060305020303" pitchFamily="18" charset="0"/>
              </a:rPr>
              <a:t> variable has multiple values but there is no natural order or relationship between them. It is a </a:t>
            </a:r>
            <a:r>
              <a:rPr lang="en-US" b="1" dirty="0">
                <a:solidFill>
                  <a:schemeClr val="accent1"/>
                </a:solidFill>
                <a:effectLst/>
                <a:latin typeface="Bell MT" panose="02020503060305020303" pitchFamily="18" charset="0"/>
              </a:rPr>
              <a:t>nominal variable</a:t>
            </a:r>
            <a:r>
              <a:rPr lang="en-US" b="0" dirty="0">
                <a:effectLst/>
                <a:latin typeface="Bell MT" panose="02020503060305020303" pitchFamily="18" charset="0"/>
              </a:rPr>
              <a:t>.</a:t>
            </a:r>
          </a:p>
          <a:p>
            <a:pPr lvl="1" fontAlgn="base"/>
            <a:r>
              <a:rPr lang="en-US" b="0" dirty="0">
                <a:effectLst/>
                <a:latin typeface="Bell MT" panose="02020503060305020303" pitchFamily="18" charset="0"/>
              </a:rPr>
              <a:t>The </a:t>
            </a:r>
            <a:r>
              <a:rPr lang="en-US" b="1" i="0" dirty="0">
                <a:effectLst/>
                <a:latin typeface="Bell MT" panose="02020503060305020303" pitchFamily="18" charset="0"/>
              </a:rPr>
              <a:t>“</a:t>
            </a:r>
            <a:r>
              <a:rPr lang="en-US" b="1" i="1" dirty="0">
                <a:effectLst/>
                <a:latin typeface="Bell MT" panose="02020503060305020303" pitchFamily="18" charset="0"/>
              </a:rPr>
              <a:t>pet</a:t>
            </a:r>
            <a:r>
              <a:rPr lang="en-US" b="1" i="0" dirty="0">
                <a:effectLst/>
                <a:latin typeface="Bell MT" panose="02020503060305020303" pitchFamily="18" charset="0"/>
              </a:rPr>
              <a:t>” </a:t>
            </a:r>
            <a:r>
              <a:rPr lang="en-US" dirty="0">
                <a:latin typeface="Bell MT" panose="02020503060305020303" pitchFamily="18" charset="0"/>
              </a:rPr>
              <a:t>variable holds only two types of values and the values do not have any relationship among one another. It is a </a:t>
            </a:r>
            <a:r>
              <a:rPr lang="en-US" b="1" dirty="0">
                <a:solidFill>
                  <a:schemeClr val="accent1"/>
                </a:solidFill>
                <a:latin typeface="Bell MT" panose="02020503060305020303" pitchFamily="18" charset="0"/>
              </a:rPr>
              <a:t>binary variable</a:t>
            </a:r>
            <a:r>
              <a:rPr lang="en-US" dirty="0">
                <a:latin typeface="Bell MT" panose="02020503060305020303" pitchFamily="18" charset="0"/>
              </a:rPr>
              <a:t>.</a:t>
            </a:r>
            <a:endParaRPr lang="en-US" b="1" dirty="0">
              <a:effectLst/>
              <a:latin typeface="Bell MT" panose="02020503060305020303" pitchFamily="18" charset="0"/>
            </a:endParaRPr>
          </a:p>
          <a:p>
            <a:pPr fontAlgn="base"/>
            <a:endParaRPr lang="en-US" b="0" dirty="0">
              <a:effectLst/>
              <a:latin typeface="Bell MT" panose="02020503060305020303" pitchFamily="18" charset="0"/>
            </a:endParaRPr>
          </a:p>
          <a:p>
            <a:endParaRPr lang="en-US" dirty="0"/>
          </a:p>
        </p:txBody>
      </p:sp>
      <p:sp>
        <p:nvSpPr>
          <p:cNvPr id="2" name="Slide Number Placeholder 1">
            <a:extLst>
              <a:ext uri="{FF2B5EF4-FFF2-40B4-BE49-F238E27FC236}">
                <a16:creationId xmlns:a16="http://schemas.microsoft.com/office/drawing/2014/main" id="{1AED595F-8D70-BC70-598B-37D3A3556A81}"/>
              </a:ext>
            </a:extLst>
          </p:cNvPr>
          <p:cNvSpPr>
            <a:spLocks noGrp="1"/>
          </p:cNvSpPr>
          <p:nvPr>
            <p:ph type="sldNum" sz="quarter" idx="12"/>
          </p:nvPr>
        </p:nvSpPr>
        <p:spPr/>
        <p:txBody>
          <a:bodyPr/>
          <a:lstStyle/>
          <a:p>
            <a:fld id="{B3D163AF-906A-4420-AE26-260C8CCA65C0}" type="slidenum">
              <a:rPr lang="en-US" smtClean="0"/>
              <a:t>21</a:t>
            </a:fld>
            <a:endParaRPr lang="en-US"/>
          </a:p>
        </p:txBody>
      </p:sp>
    </p:spTree>
    <p:extLst>
      <p:ext uri="{BB962C8B-B14F-4D97-AF65-F5344CB8AC3E}">
        <p14:creationId xmlns:p14="http://schemas.microsoft.com/office/powerpoint/2010/main" val="78423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D4FAE15-819F-63A7-AB06-9A2EC687FB46}"/>
              </a:ext>
            </a:extLst>
          </p:cNvPr>
          <p:cNvGraphicFramePr>
            <a:graphicFrameLocks/>
          </p:cNvGraphicFramePr>
          <p:nvPr>
            <p:extLst>
              <p:ext uri="{D42A27DB-BD31-4B8C-83A1-F6EECF244321}">
                <p14:modId xmlns:p14="http://schemas.microsoft.com/office/powerpoint/2010/main" val="2653825660"/>
              </p:ext>
            </p:extLst>
          </p:nvPr>
        </p:nvGraphicFramePr>
        <p:xfrm>
          <a:off x="450272" y="1978024"/>
          <a:ext cx="11339945" cy="3563792"/>
        </p:xfrm>
        <a:graphic>
          <a:graphicData uri="http://schemas.openxmlformats.org/drawingml/2006/table">
            <a:tbl>
              <a:tblPr firstRow="1" bandRow="1">
                <a:tableStyleId>{5C22544A-7EE6-4342-B048-85BDC9FD1C3A}</a:tableStyleId>
              </a:tblPr>
              <a:tblGrid>
                <a:gridCol w="2267989">
                  <a:extLst>
                    <a:ext uri="{9D8B030D-6E8A-4147-A177-3AD203B41FA5}">
                      <a16:colId xmlns:a16="http://schemas.microsoft.com/office/drawing/2014/main" val="1717741398"/>
                    </a:ext>
                  </a:extLst>
                </a:gridCol>
                <a:gridCol w="2267989">
                  <a:extLst>
                    <a:ext uri="{9D8B030D-6E8A-4147-A177-3AD203B41FA5}">
                      <a16:colId xmlns:a16="http://schemas.microsoft.com/office/drawing/2014/main" val="1706443046"/>
                    </a:ext>
                  </a:extLst>
                </a:gridCol>
                <a:gridCol w="2267989">
                  <a:extLst>
                    <a:ext uri="{9D8B030D-6E8A-4147-A177-3AD203B41FA5}">
                      <a16:colId xmlns:a16="http://schemas.microsoft.com/office/drawing/2014/main" val="1096028609"/>
                    </a:ext>
                  </a:extLst>
                </a:gridCol>
                <a:gridCol w="2267989">
                  <a:extLst>
                    <a:ext uri="{9D8B030D-6E8A-4147-A177-3AD203B41FA5}">
                      <a16:colId xmlns:a16="http://schemas.microsoft.com/office/drawing/2014/main" val="443948429"/>
                    </a:ext>
                  </a:extLst>
                </a:gridCol>
                <a:gridCol w="2267989">
                  <a:extLst>
                    <a:ext uri="{9D8B030D-6E8A-4147-A177-3AD203B41FA5}">
                      <a16:colId xmlns:a16="http://schemas.microsoft.com/office/drawing/2014/main" val="747802313"/>
                    </a:ext>
                  </a:extLst>
                </a:gridCol>
              </a:tblGrid>
              <a:tr h="529851">
                <a:tc>
                  <a:txBody>
                    <a:bodyPr/>
                    <a:lstStyle/>
                    <a:p>
                      <a:pPr algn="ctr"/>
                      <a:r>
                        <a:rPr lang="en-US" dirty="0"/>
                        <a:t>Age</a:t>
                      </a:r>
                    </a:p>
                  </a:txBody>
                  <a:tcPr/>
                </a:tc>
                <a:tc>
                  <a:txBody>
                    <a:bodyPr/>
                    <a:lstStyle/>
                    <a:p>
                      <a:pPr algn="ctr"/>
                      <a:r>
                        <a:rPr lang="en-US" dirty="0"/>
                        <a:t>Height</a:t>
                      </a:r>
                    </a:p>
                  </a:txBody>
                  <a:tcPr/>
                </a:tc>
                <a:tc>
                  <a:txBody>
                    <a:bodyPr/>
                    <a:lstStyle/>
                    <a:p>
                      <a:pPr algn="ctr"/>
                      <a:r>
                        <a:rPr lang="en-US" dirty="0"/>
                        <a:t>Gender</a:t>
                      </a:r>
                    </a:p>
                  </a:txBody>
                  <a:tcPr/>
                </a:tc>
                <a:tc>
                  <a:txBody>
                    <a:bodyPr/>
                    <a:lstStyle/>
                    <a:p>
                      <a:pPr algn="ctr"/>
                      <a:r>
                        <a:rPr lang="en-US" dirty="0"/>
                        <a:t>Pet</a:t>
                      </a:r>
                    </a:p>
                  </a:txBody>
                  <a:tcPr/>
                </a:tc>
                <a:tc>
                  <a:txBody>
                    <a:bodyPr/>
                    <a:lstStyle/>
                    <a:p>
                      <a:pPr algn="ctr"/>
                      <a:r>
                        <a:rPr lang="en-US" dirty="0"/>
                        <a:t>Class Position</a:t>
                      </a:r>
                    </a:p>
                  </a:txBody>
                  <a:tcPr/>
                </a:tc>
                <a:extLst>
                  <a:ext uri="{0D108BD9-81ED-4DB2-BD59-A6C34878D82A}">
                    <a16:rowId xmlns:a16="http://schemas.microsoft.com/office/drawing/2014/main" val="250063903"/>
                  </a:ext>
                </a:extLst>
              </a:tr>
              <a:tr h="529851">
                <a:tc>
                  <a:txBody>
                    <a:bodyPr/>
                    <a:lstStyle/>
                    <a:p>
                      <a:pPr algn="ctr"/>
                      <a:r>
                        <a:rPr lang="en-US" dirty="0"/>
                        <a:t>19</a:t>
                      </a:r>
                    </a:p>
                  </a:txBody>
                  <a:tcPr/>
                </a:tc>
                <a:tc>
                  <a:txBody>
                    <a:bodyPr/>
                    <a:lstStyle/>
                    <a:p>
                      <a:pPr algn="ctr"/>
                      <a:r>
                        <a:rPr lang="en-US" dirty="0"/>
                        <a:t>5.0</a:t>
                      </a:r>
                    </a:p>
                  </a:txBody>
                  <a:tcPr/>
                </a:tc>
                <a:tc>
                  <a:txBody>
                    <a:bodyPr/>
                    <a:lstStyle/>
                    <a:p>
                      <a:pPr algn="ctr"/>
                      <a:r>
                        <a:rPr lang="en-US" dirty="0"/>
                        <a:t>M</a:t>
                      </a:r>
                    </a:p>
                  </a:txBody>
                  <a:tcPr/>
                </a:tc>
                <a:tc>
                  <a:txBody>
                    <a:bodyPr/>
                    <a:lstStyle/>
                    <a:p>
                      <a:pPr algn="ctr"/>
                      <a:r>
                        <a:rPr lang="en-US" dirty="0"/>
                        <a:t>Dog</a:t>
                      </a:r>
                    </a:p>
                  </a:txBody>
                  <a:tcPr/>
                </a:tc>
                <a:tc>
                  <a:txBody>
                    <a:bodyPr/>
                    <a:lstStyle/>
                    <a:p>
                      <a:pPr algn="ctr"/>
                      <a:r>
                        <a:rPr lang="en-US" dirty="0"/>
                        <a:t>First</a:t>
                      </a:r>
                    </a:p>
                  </a:txBody>
                  <a:tcPr/>
                </a:tc>
                <a:extLst>
                  <a:ext uri="{0D108BD9-81ED-4DB2-BD59-A6C34878D82A}">
                    <a16:rowId xmlns:a16="http://schemas.microsoft.com/office/drawing/2014/main" val="3340221425"/>
                  </a:ext>
                </a:extLst>
              </a:tr>
              <a:tr h="529851">
                <a:tc>
                  <a:txBody>
                    <a:bodyPr/>
                    <a:lstStyle/>
                    <a:p>
                      <a:pPr algn="ctr"/>
                      <a:r>
                        <a:rPr lang="en-US" dirty="0"/>
                        <a:t>27</a:t>
                      </a:r>
                    </a:p>
                  </a:txBody>
                  <a:tcPr/>
                </a:tc>
                <a:tc>
                  <a:txBody>
                    <a:bodyPr/>
                    <a:lstStyle/>
                    <a:p>
                      <a:pPr algn="ctr"/>
                      <a:r>
                        <a:rPr lang="en-US" dirty="0"/>
                        <a:t>5.7</a:t>
                      </a:r>
                    </a:p>
                  </a:txBody>
                  <a:tcPr/>
                </a:tc>
                <a:tc>
                  <a:txBody>
                    <a:bodyPr/>
                    <a:lstStyle/>
                    <a:p>
                      <a:pPr algn="ctr"/>
                      <a:r>
                        <a:rPr lang="en-US" dirty="0"/>
                        <a:t>M</a:t>
                      </a:r>
                    </a:p>
                  </a:txBody>
                  <a:tcPr/>
                </a:tc>
                <a:tc>
                  <a:txBody>
                    <a:bodyPr/>
                    <a:lstStyle/>
                    <a:p>
                      <a:pPr algn="ctr"/>
                      <a:r>
                        <a:rPr lang="en-US" dirty="0"/>
                        <a:t>Cat</a:t>
                      </a:r>
                    </a:p>
                  </a:txBody>
                  <a:tcPr/>
                </a:tc>
                <a:tc>
                  <a:txBody>
                    <a:bodyPr/>
                    <a:lstStyle/>
                    <a:p>
                      <a:pPr algn="ctr"/>
                      <a:r>
                        <a:rPr lang="en-US" dirty="0"/>
                        <a:t>Second</a:t>
                      </a:r>
                    </a:p>
                  </a:txBody>
                  <a:tcPr/>
                </a:tc>
                <a:extLst>
                  <a:ext uri="{0D108BD9-81ED-4DB2-BD59-A6C34878D82A}">
                    <a16:rowId xmlns:a16="http://schemas.microsoft.com/office/drawing/2014/main" val="2769966181"/>
                  </a:ext>
                </a:extLst>
              </a:tr>
              <a:tr h="529851">
                <a:tc>
                  <a:txBody>
                    <a:bodyPr/>
                    <a:lstStyle/>
                    <a:p>
                      <a:pPr algn="ctr"/>
                      <a:r>
                        <a:rPr lang="en-US" dirty="0"/>
                        <a:t>18</a:t>
                      </a:r>
                    </a:p>
                  </a:txBody>
                  <a:tcPr/>
                </a:tc>
                <a:tc>
                  <a:txBody>
                    <a:bodyPr/>
                    <a:lstStyle/>
                    <a:p>
                      <a:pPr algn="ctr"/>
                      <a:r>
                        <a:rPr lang="en-US" dirty="0"/>
                        <a:t>6.9</a:t>
                      </a:r>
                    </a:p>
                  </a:txBody>
                  <a:tcPr/>
                </a:tc>
                <a:tc>
                  <a:txBody>
                    <a:bodyPr/>
                    <a:lstStyle/>
                    <a:p>
                      <a:pPr algn="ctr"/>
                      <a:r>
                        <a:rPr lang="en-US" dirty="0"/>
                        <a:t>F</a:t>
                      </a:r>
                    </a:p>
                  </a:txBody>
                  <a:tcPr/>
                </a:tc>
                <a:tc>
                  <a:txBody>
                    <a:bodyPr/>
                    <a:lstStyle/>
                    <a:p>
                      <a:pPr algn="ctr"/>
                      <a:r>
                        <a:rPr lang="en-US" dirty="0"/>
                        <a:t>Rabbit</a:t>
                      </a:r>
                    </a:p>
                  </a:txBody>
                  <a:tcPr/>
                </a:tc>
                <a:tc>
                  <a:txBody>
                    <a:bodyPr/>
                    <a:lstStyle/>
                    <a:p>
                      <a:pPr algn="ctr"/>
                      <a:r>
                        <a:rPr lang="en-US" dirty="0"/>
                        <a:t>Third</a:t>
                      </a:r>
                    </a:p>
                  </a:txBody>
                  <a:tcPr/>
                </a:tc>
                <a:extLst>
                  <a:ext uri="{0D108BD9-81ED-4DB2-BD59-A6C34878D82A}">
                    <a16:rowId xmlns:a16="http://schemas.microsoft.com/office/drawing/2014/main" val="444315292"/>
                  </a:ext>
                </a:extLst>
              </a:tr>
              <a:tr h="529851">
                <a:tc>
                  <a:txBody>
                    <a:bodyPr/>
                    <a:lstStyle/>
                    <a:p>
                      <a:pPr algn="ctr"/>
                      <a:r>
                        <a:rPr lang="en-US" dirty="0"/>
                        <a:t>33</a:t>
                      </a:r>
                    </a:p>
                  </a:txBody>
                  <a:tcPr/>
                </a:tc>
                <a:tc>
                  <a:txBody>
                    <a:bodyPr/>
                    <a:lstStyle/>
                    <a:p>
                      <a:pPr algn="ctr"/>
                      <a:r>
                        <a:rPr lang="en-US" dirty="0"/>
                        <a:t>5.4</a:t>
                      </a:r>
                    </a:p>
                  </a:txBody>
                  <a:tcPr/>
                </a:tc>
                <a:tc>
                  <a:txBody>
                    <a:bodyPr/>
                    <a:lstStyle/>
                    <a:p>
                      <a:pPr algn="ctr"/>
                      <a:r>
                        <a:rPr lang="en-US" dirty="0"/>
                        <a:t>F</a:t>
                      </a:r>
                    </a:p>
                  </a:txBody>
                  <a:tcPr/>
                </a:tc>
                <a:tc>
                  <a:txBody>
                    <a:bodyPr/>
                    <a:lstStyle/>
                    <a:p>
                      <a:pPr algn="ctr"/>
                      <a:r>
                        <a:rPr lang="en-US" dirty="0"/>
                        <a:t>Parrot</a:t>
                      </a:r>
                    </a:p>
                  </a:txBody>
                  <a:tcPr/>
                </a:tc>
                <a:tc>
                  <a:txBody>
                    <a:bodyPr/>
                    <a:lstStyle/>
                    <a:p>
                      <a:pPr algn="ctr"/>
                      <a:r>
                        <a:rPr lang="en-US" dirty="0"/>
                        <a:t>Fourth</a:t>
                      </a:r>
                    </a:p>
                  </a:txBody>
                  <a:tcPr/>
                </a:tc>
                <a:extLst>
                  <a:ext uri="{0D108BD9-81ED-4DB2-BD59-A6C34878D82A}">
                    <a16:rowId xmlns:a16="http://schemas.microsoft.com/office/drawing/2014/main" val="4027690276"/>
                  </a:ext>
                </a:extLst>
              </a:tr>
              <a:tr h="914537">
                <a:tc>
                  <a:txBody>
                    <a:bodyPr/>
                    <a:lstStyle/>
                    <a:p>
                      <a:pPr algn="ctr"/>
                      <a:r>
                        <a:rPr lang="en-US" b="1" dirty="0">
                          <a:solidFill>
                            <a:schemeClr val="tx1"/>
                          </a:solidFill>
                        </a:rPr>
                        <a:t>Numeric</a:t>
                      </a:r>
                    </a:p>
                    <a:p>
                      <a:pPr algn="ctr"/>
                      <a:r>
                        <a:rPr lang="en-US" b="1" dirty="0">
                          <a:solidFill>
                            <a:schemeClr val="tx1"/>
                          </a:solidFill>
                        </a:rPr>
                        <a:t>Discrete</a:t>
                      </a:r>
                    </a:p>
                  </a:txBody>
                  <a:tcPr/>
                </a:tc>
                <a:tc>
                  <a:txBody>
                    <a:bodyPr/>
                    <a:lstStyle/>
                    <a:p>
                      <a:pPr algn="ctr"/>
                      <a:r>
                        <a:rPr lang="en-US" b="1" dirty="0">
                          <a:solidFill>
                            <a:schemeClr val="tx1"/>
                          </a:solidFill>
                        </a:rPr>
                        <a:t>Numeric</a:t>
                      </a:r>
                    </a:p>
                    <a:p>
                      <a:pPr algn="ctr"/>
                      <a:r>
                        <a:rPr lang="en-US" b="1" dirty="0">
                          <a:solidFill>
                            <a:schemeClr val="tx1"/>
                          </a:solidFill>
                        </a:rPr>
                        <a:t>Continuous</a:t>
                      </a:r>
                    </a:p>
                  </a:txBody>
                  <a:tcPr/>
                </a:tc>
                <a:tc>
                  <a:txBody>
                    <a:bodyPr/>
                    <a:lstStyle/>
                    <a:p>
                      <a:pPr algn="ctr"/>
                      <a:r>
                        <a:rPr lang="en-US" b="1" dirty="0">
                          <a:solidFill>
                            <a:schemeClr val="tx1"/>
                          </a:solidFill>
                        </a:rPr>
                        <a:t>Categorical</a:t>
                      </a:r>
                    </a:p>
                    <a:p>
                      <a:pPr algn="ctr"/>
                      <a:r>
                        <a:rPr lang="en-US" b="1" dirty="0">
                          <a:solidFill>
                            <a:schemeClr val="tx1"/>
                          </a:solidFill>
                        </a:rPr>
                        <a:t>(Nominal) Binary</a:t>
                      </a:r>
                    </a:p>
                  </a:txBody>
                  <a:tcPr/>
                </a:tc>
                <a:tc>
                  <a:txBody>
                    <a:bodyPr/>
                    <a:lstStyle/>
                    <a:p>
                      <a:pPr algn="ctr"/>
                      <a:r>
                        <a:rPr lang="en-US" b="1" dirty="0">
                          <a:solidFill>
                            <a:schemeClr val="tx1"/>
                          </a:solidFill>
                        </a:rPr>
                        <a:t>Categorical</a:t>
                      </a:r>
                    </a:p>
                    <a:p>
                      <a:pPr algn="ctr"/>
                      <a:r>
                        <a:rPr lang="en-US" b="1" dirty="0">
                          <a:solidFill>
                            <a:schemeClr val="tx1"/>
                          </a:solidFill>
                        </a:rPr>
                        <a:t>Nominal</a:t>
                      </a:r>
                    </a:p>
                  </a:txBody>
                  <a:tcPr/>
                </a:tc>
                <a:tc>
                  <a:txBody>
                    <a:bodyPr/>
                    <a:lstStyle/>
                    <a:p>
                      <a:pPr algn="ctr"/>
                      <a:r>
                        <a:rPr lang="en-US" b="1" dirty="0">
                          <a:solidFill>
                            <a:schemeClr val="tx1"/>
                          </a:solidFill>
                        </a:rPr>
                        <a:t>Categorical</a:t>
                      </a:r>
                    </a:p>
                    <a:p>
                      <a:pPr algn="ctr"/>
                      <a:r>
                        <a:rPr lang="en-US" b="1" dirty="0">
                          <a:solidFill>
                            <a:schemeClr val="tx1"/>
                          </a:solidFill>
                        </a:rPr>
                        <a:t>Ordinal</a:t>
                      </a:r>
                    </a:p>
                  </a:txBody>
                  <a:tcPr/>
                </a:tc>
                <a:extLst>
                  <a:ext uri="{0D108BD9-81ED-4DB2-BD59-A6C34878D82A}">
                    <a16:rowId xmlns:a16="http://schemas.microsoft.com/office/drawing/2014/main" val="409537561"/>
                  </a:ext>
                </a:extLst>
              </a:tr>
            </a:tbl>
          </a:graphicData>
        </a:graphic>
      </p:graphicFrame>
      <p:sp>
        <p:nvSpPr>
          <p:cNvPr id="2" name="Slide Number Placeholder 1">
            <a:extLst>
              <a:ext uri="{FF2B5EF4-FFF2-40B4-BE49-F238E27FC236}">
                <a16:creationId xmlns:a16="http://schemas.microsoft.com/office/drawing/2014/main" id="{B22A0397-B84D-3746-7F09-3C03C0F8CD6E}"/>
              </a:ext>
            </a:extLst>
          </p:cNvPr>
          <p:cNvSpPr>
            <a:spLocks noGrp="1"/>
          </p:cNvSpPr>
          <p:nvPr>
            <p:ph type="sldNum" sz="quarter" idx="12"/>
          </p:nvPr>
        </p:nvSpPr>
        <p:spPr/>
        <p:txBody>
          <a:bodyPr/>
          <a:lstStyle/>
          <a:p>
            <a:fld id="{B3D163AF-906A-4420-AE26-260C8CCA65C0}" type="slidenum">
              <a:rPr lang="en-US" smtClean="0"/>
              <a:t>22</a:t>
            </a:fld>
            <a:endParaRPr lang="en-US"/>
          </a:p>
        </p:txBody>
      </p:sp>
    </p:spTree>
    <p:extLst>
      <p:ext uri="{BB962C8B-B14F-4D97-AF65-F5344CB8AC3E}">
        <p14:creationId xmlns:p14="http://schemas.microsoft.com/office/powerpoint/2010/main" val="630631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57F4A-BA0A-D7C7-75BA-EBB592A8047D}"/>
              </a:ext>
            </a:extLst>
          </p:cNvPr>
          <p:cNvSpPr>
            <a:spLocks noGrp="1"/>
          </p:cNvSpPr>
          <p:nvPr>
            <p:ph idx="1"/>
          </p:nvPr>
        </p:nvSpPr>
        <p:spPr>
          <a:xfrm>
            <a:off x="1399309" y="651164"/>
            <a:ext cx="10335491" cy="5260058"/>
          </a:xfrm>
        </p:spPr>
        <p:txBody>
          <a:bodyPr>
            <a:normAutofit/>
          </a:bodyPr>
          <a:lstStyle/>
          <a:p>
            <a:r>
              <a:rPr lang="en-US" sz="2800" b="1" dirty="0">
                <a:latin typeface="Bell MT" panose="02020503060305020303" pitchFamily="18" charset="0"/>
              </a:rPr>
              <a:t>Continuous Data:</a:t>
            </a:r>
            <a:r>
              <a:rPr lang="en-US" sz="2800" dirty="0">
                <a:effectLst/>
                <a:latin typeface="Bell MT" panose="02020503060305020303" pitchFamily="18" charset="0"/>
              </a:rPr>
              <a:t> </a:t>
            </a:r>
          </a:p>
          <a:p>
            <a:pPr lvl="1"/>
            <a:r>
              <a:rPr lang="en-US" sz="2400" b="0" dirty="0">
                <a:effectLst/>
                <a:latin typeface="Bell MT" panose="02020503060305020303" pitchFamily="18" charset="0"/>
              </a:rPr>
              <a:t>The data is classified into numeric data and can take any value in a specified interval. These types of data are also called interval, float or numeric data. Mean and standard deviation are the arithmetic operations that can be performed on continuous data. The statistical operations such as Pearson correlation coefficient and t-test and F-test can also be applied to this data to gain insights into it.</a:t>
            </a:r>
            <a:endParaRPr lang="en-US" sz="2400" dirty="0">
              <a:latin typeface="Bell MT" panose="02020503060305020303" pitchFamily="18" charset="0"/>
            </a:endParaRPr>
          </a:p>
          <a:p>
            <a:pPr lvl="2"/>
            <a:r>
              <a:rPr lang="en-US" sz="2000" b="1" dirty="0">
                <a:latin typeface="Bell MT" panose="02020503060305020303" pitchFamily="18" charset="0"/>
              </a:rPr>
              <a:t>Examples: </a:t>
            </a:r>
            <a:r>
              <a:rPr lang="en-US" sz="2000" b="0" dirty="0">
                <a:effectLst/>
                <a:latin typeface="Bell MT" panose="02020503060305020303" pitchFamily="18" charset="0"/>
              </a:rPr>
              <a:t>Height or Weight of an individual, Rate of Interest on loans, etc.</a:t>
            </a:r>
            <a:endParaRPr lang="en-US" sz="2000" dirty="0">
              <a:latin typeface="Bell MT" panose="02020503060305020303" pitchFamily="18" charset="0"/>
            </a:endParaRPr>
          </a:p>
          <a:p>
            <a:endParaRPr lang="en-US" sz="2800" dirty="0">
              <a:latin typeface="Bell MT" panose="02020503060305020303" pitchFamily="18" charset="0"/>
            </a:endParaRPr>
          </a:p>
          <a:p>
            <a:endParaRPr lang="en-US" sz="2800" dirty="0"/>
          </a:p>
        </p:txBody>
      </p:sp>
      <p:sp>
        <p:nvSpPr>
          <p:cNvPr id="2" name="Slide Number Placeholder 1">
            <a:extLst>
              <a:ext uri="{FF2B5EF4-FFF2-40B4-BE49-F238E27FC236}">
                <a16:creationId xmlns:a16="http://schemas.microsoft.com/office/drawing/2014/main" id="{3A703633-76F4-63CB-EF5F-C7B0095289DE}"/>
              </a:ext>
            </a:extLst>
          </p:cNvPr>
          <p:cNvSpPr>
            <a:spLocks noGrp="1"/>
          </p:cNvSpPr>
          <p:nvPr>
            <p:ph type="sldNum" sz="quarter" idx="12"/>
          </p:nvPr>
        </p:nvSpPr>
        <p:spPr/>
        <p:txBody>
          <a:bodyPr/>
          <a:lstStyle/>
          <a:p>
            <a:fld id="{B3D163AF-906A-4420-AE26-260C8CCA65C0}" type="slidenum">
              <a:rPr lang="en-US" smtClean="0"/>
              <a:t>23</a:t>
            </a:fld>
            <a:endParaRPr lang="en-US"/>
          </a:p>
        </p:txBody>
      </p:sp>
    </p:spTree>
    <p:extLst>
      <p:ext uri="{BB962C8B-B14F-4D97-AF65-F5344CB8AC3E}">
        <p14:creationId xmlns:p14="http://schemas.microsoft.com/office/powerpoint/2010/main" val="185125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7F6E0-BD72-A96E-02AA-80CAA3BDAAAA}"/>
              </a:ext>
            </a:extLst>
          </p:cNvPr>
          <p:cNvSpPr>
            <a:spLocks noGrp="1"/>
          </p:cNvSpPr>
          <p:nvPr>
            <p:ph idx="1"/>
          </p:nvPr>
        </p:nvSpPr>
        <p:spPr>
          <a:xfrm>
            <a:off x="1717964" y="623455"/>
            <a:ext cx="9786648" cy="5287767"/>
          </a:xfrm>
        </p:spPr>
        <p:txBody>
          <a:bodyPr>
            <a:normAutofit/>
          </a:bodyPr>
          <a:lstStyle/>
          <a:p>
            <a:r>
              <a:rPr lang="en-US" sz="3200" b="1" dirty="0">
                <a:latin typeface="Bell MT" panose="02020503060305020303" pitchFamily="18" charset="0"/>
              </a:rPr>
              <a:t>Discrete Data:</a:t>
            </a:r>
            <a:r>
              <a:rPr lang="en-US" sz="3200" b="0" dirty="0">
                <a:effectLst/>
                <a:latin typeface="Bell MT" panose="02020503060305020303" pitchFamily="18" charset="0"/>
              </a:rPr>
              <a:t> </a:t>
            </a:r>
          </a:p>
          <a:p>
            <a:pPr lvl="1"/>
            <a:r>
              <a:rPr lang="en-US" sz="2800" b="0" dirty="0">
                <a:effectLst/>
                <a:latin typeface="Bell MT" panose="02020503060305020303" pitchFamily="18" charset="0"/>
              </a:rPr>
              <a:t>The data which can take on only integer values are said to be discrete data. This type of data is usually used in counting the number of occurrences of the event. The discrete data cannot take on floating or decimal values. </a:t>
            </a:r>
            <a:endParaRPr lang="en-US" sz="2800" dirty="0">
              <a:latin typeface="Bell MT" panose="02020503060305020303" pitchFamily="18" charset="0"/>
            </a:endParaRPr>
          </a:p>
          <a:p>
            <a:pPr lvl="2"/>
            <a:r>
              <a:rPr lang="en-US" sz="2400" b="1" dirty="0">
                <a:latin typeface="Bell MT" panose="02020503060305020303" pitchFamily="18" charset="0"/>
              </a:rPr>
              <a:t>Examples:</a:t>
            </a:r>
            <a:r>
              <a:rPr lang="en-US" sz="2400" b="0" dirty="0">
                <a:effectLst/>
                <a:latin typeface="Bell MT" panose="02020503060305020303" pitchFamily="18" charset="0"/>
              </a:rPr>
              <a:t> Student count in a class, </a:t>
            </a:r>
            <a:r>
              <a:rPr lang="en-US" sz="2400" b="0" dirty="0" err="1">
                <a:effectLst/>
                <a:latin typeface="Bell MT" panose="02020503060305020303" pitchFamily="18" charset="0"/>
              </a:rPr>
              <a:t>Colour</a:t>
            </a:r>
            <a:r>
              <a:rPr lang="en-US" sz="2400" b="0" dirty="0">
                <a:effectLst/>
                <a:latin typeface="Bell MT" panose="02020503060305020303" pitchFamily="18" charset="0"/>
              </a:rPr>
              <a:t> count in a Rainbow.</a:t>
            </a:r>
            <a:endParaRPr lang="en-US" sz="2400" dirty="0">
              <a:latin typeface="Bell MT" panose="02020503060305020303" pitchFamily="18" charset="0"/>
            </a:endParaRPr>
          </a:p>
          <a:p>
            <a:endParaRPr lang="en-US" sz="3200" dirty="0">
              <a:latin typeface="Bell MT" panose="02020503060305020303" pitchFamily="18" charset="0"/>
            </a:endParaRPr>
          </a:p>
          <a:p>
            <a:endParaRPr lang="en-US" sz="3200" dirty="0"/>
          </a:p>
        </p:txBody>
      </p:sp>
      <p:sp>
        <p:nvSpPr>
          <p:cNvPr id="2" name="Slide Number Placeholder 1">
            <a:extLst>
              <a:ext uri="{FF2B5EF4-FFF2-40B4-BE49-F238E27FC236}">
                <a16:creationId xmlns:a16="http://schemas.microsoft.com/office/drawing/2014/main" id="{2A33DBB1-BB48-45C0-4B55-4191A152FD92}"/>
              </a:ext>
            </a:extLst>
          </p:cNvPr>
          <p:cNvSpPr>
            <a:spLocks noGrp="1"/>
          </p:cNvSpPr>
          <p:nvPr>
            <p:ph type="sldNum" sz="quarter" idx="12"/>
          </p:nvPr>
        </p:nvSpPr>
        <p:spPr/>
        <p:txBody>
          <a:bodyPr/>
          <a:lstStyle/>
          <a:p>
            <a:fld id="{B3D163AF-906A-4420-AE26-260C8CCA65C0}" type="slidenum">
              <a:rPr lang="en-US" smtClean="0"/>
              <a:t>24</a:t>
            </a:fld>
            <a:endParaRPr lang="en-US"/>
          </a:p>
        </p:txBody>
      </p:sp>
    </p:spTree>
    <p:extLst>
      <p:ext uri="{BB962C8B-B14F-4D97-AF65-F5344CB8AC3E}">
        <p14:creationId xmlns:p14="http://schemas.microsoft.com/office/powerpoint/2010/main" val="4170346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7F6E0-BD72-A96E-02AA-80CAA3BDAAAA}"/>
              </a:ext>
            </a:extLst>
          </p:cNvPr>
          <p:cNvSpPr>
            <a:spLocks noGrp="1"/>
          </p:cNvSpPr>
          <p:nvPr>
            <p:ph idx="1"/>
          </p:nvPr>
        </p:nvSpPr>
        <p:spPr>
          <a:xfrm>
            <a:off x="1717964" y="623455"/>
            <a:ext cx="9786648" cy="5287767"/>
          </a:xfrm>
        </p:spPr>
        <p:txBody>
          <a:bodyPr>
            <a:normAutofit/>
          </a:bodyPr>
          <a:lstStyle/>
          <a:p>
            <a:r>
              <a:rPr lang="en-US" sz="2800" b="1" dirty="0">
                <a:latin typeface="Bell MT" panose="02020503060305020303" pitchFamily="18" charset="0"/>
              </a:rPr>
              <a:t>Nominal Data: </a:t>
            </a:r>
          </a:p>
          <a:p>
            <a:pPr lvl="1"/>
            <a:r>
              <a:rPr lang="en-US" sz="2400" b="0" dirty="0">
                <a:effectLst/>
                <a:latin typeface="Bell MT" panose="02020503060305020303" pitchFamily="18" charset="0"/>
              </a:rPr>
              <a:t>Nominal data can be categorized into categorical that has no explicit ordering associated with it. The nominal data are plainly used as labelled data. No statistical operations such as calculation of mean, median or standard deviation can be performed on the nominal data as performing such statistical operations on such data doesn’t imply anything insightful. </a:t>
            </a:r>
            <a:endParaRPr lang="en-US" sz="2400" dirty="0">
              <a:latin typeface="Bell MT" panose="02020503060305020303" pitchFamily="18" charset="0"/>
            </a:endParaRPr>
          </a:p>
          <a:p>
            <a:pPr lvl="2"/>
            <a:r>
              <a:rPr lang="en-US" sz="2000" b="1" dirty="0">
                <a:latin typeface="Bell MT" panose="02020503060305020303" pitchFamily="18" charset="0"/>
              </a:rPr>
              <a:t>Examples:</a:t>
            </a:r>
            <a:r>
              <a:rPr lang="en-US" sz="2000" b="0" dirty="0">
                <a:effectLst/>
                <a:latin typeface="Bell MT" panose="02020503060305020303" pitchFamily="18" charset="0"/>
              </a:rPr>
              <a:t> States in a country, zip codes of areas. </a:t>
            </a:r>
            <a:endParaRPr lang="en-US" sz="2000" dirty="0">
              <a:latin typeface="Bell MT" panose="02020503060305020303" pitchFamily="18" charset="0"/>
            </a:endParaRPr>
          </a:p>
        </p:txBody>
      </p:sp>
      <p:sp>
        <p:nvSpPr>
          <p:cNvPr id="2" name="Slide Number Placeholder 1">
            <a:extLst>
              <a:ext uri="{FF2B5EF4-FFF2-40B4-BE49-F238E27FC236}">
                <a16:creationId xmlns:a16="http://schemas.microsoft.com/office/drawing/2014/main" id="{54A9A4F5-372C-7D7D-402D-091BDA063CE3}"/>
              </a:ext>
            </a:extLst>
          </p:cNvPr>
          <p:cNvSpPr>
            <a:spLocks noGrp="1"/>
          </p:cNvSpPr>
          <p:nvPr>
            <p:ph type="sldNum" sz="quarter" idx="12"/>
          </p:nvPr>
        </p:nvSpPr>
        <p:spPr/>
        <p:txBody>
          <a:bodyPr/>
          <a:lstStyle/>
          <a:p>
            <a:fld id="{B3D163AF-906A-4420-AE26-260C8CCA65C0}" type="slidenum">
              <a:rPr lang="en-US" smtClean="0"/>
              <a:t>25</a:t>
            </a:fld>
            <a:endParaRPr lang="en-US"/>
          </a:p>
        </p:txBody>
      </p:sp>
    </p:spTree>
    <p:extLst>
      <p:ext uri="{BB962C8B-B14F-4D97-AF65-F5344CB8AC3E}">
        <p14:creationId xmlns:p14="http://schemas.microsoft.com/office/powerpoint/2010/main" val="1308378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7F6E0-BD72-A96E-02AA-80CAA3BDAAAA}"/>
              </a:ext>
            </a:extLst>
          </p:cNvPr>
          <p:cNvSpPr>
            <a:spLocks noGrp="1"/>
          </p:cNvSpPr>
          <p:nvPr>
            <p:ph idx="1"/>
          </p:nvPr>
        </p:nvSpPr>
        <p:spPr>
          <a:xfrm>
            <a:off x="1717964" y="623455"/>
            <a:ext cx="9786648" cy="5287767"/>
          </a:xfrm>
        </p:spPr>
        <p:txBody>
          <a:bodyPr>
            <a:normAutofit/>
          </a:bodyPr>
          <a:lstStyle/>
          <a:p>
            <a:r>
              <a:rPr lang="en-US" sz="2800" b="1" dirty="0">
                <a:latin typeface="Bell MT" panose="02020503060305020303" pitchFamily="18" charset="0"/>
              </a:rPr>
              <a:t>Ordinal Data: </a:t>
            </a:r>
          </a:p>
          <a:p>
            <a:pPr lvl="1"/>
            <a:r>
              <a:rPr lang="en-US" sz="2400" b="0" dirty="0">
                <a:effectLst/>
                <a:latin typeface="Bell MT" panose="02020503060305020303" pitchFamily="18" charset="0"/>
              </a:rPr>
              <a:t>The data which has an explicit ordering associated with it is known as Ordinal data. The ordinal data is also a type of categorical data and has a specific definitive order with it. Calculations like frequency distribution, percentage of total calculation and other non-parametric statistics with ordinal data. However, mean calculation, standard deviation calculation and other parametric tests of statistics makes no sense for this kind of data.</a:t>
            </a:r>
            <a:endParaRPr lang="en-US" sz="2400" dirty="0">
              <a:latin typeface="Bell MT" panose="02020503060305020303" pitchFamily="18" charset="0"/>
            </a:endParaRPr>
          </a:p>
          <a:p>
            <a:pPr lvl="2"/>
            <a:r>
              <a:rPr lang="en-US" sz="2000" b="1" dirty="0">
                <a:latin typeface="Bell MT" panose="02020503060305020303" pitchFamily="18" charset="0"/>
              </a:rPr>
              <a:t>Examples:</a:t>
            </a:r>
            <a:r>
              <a:rPr lang="en-US" sz="2000" b="0" dirty="0">
                <a:effectLst/>
                <a:latin typeface="Bell MT" panose="02020503060305020303" pitchFamily="18" charset="0"/>
              </a:rPr>
              <a:t> Ratings for a restaurant (e.g. very good, good, bad, very bad), Level of Education of an individual (e.g. Doctorate, Post Graduate, Undergraduate), etc.</a:t>
            </a:r>
            <a:endParaRPr lang="en-US" sz="2000" dirty="0">
              <a:latin typeface="Bell MT" panose="02020503060305020303" pitchFamily="18" charset="0"/>
            </a:endParaRPr>
          </a:p>
          <a:p>
            <a:endParaRPr lang="en-US" sz="2800" dirty="0">
              <a:latin typeface="Bell MT" panose="02020503060305020303" pitchFamily="18" charset="0"/>
            </a:endParaRPr>
          </a:p>
        </p:txBody>
      </p:sp>
      <p:sp>
        <p:nvSpPr>
          <p:cNvPr id="2" name="Slide Number Placeholder 1">
            <a:extLst>
              <a:ext uri="{FF2B5EF4-FFF2-40B4-BE49-F238E27FC236}">
                <a16:creationId xmlns:a16="http://schemas.microsoft.com/office/drawing/2014/main" id="{0B47B609-D3DB-4E4A-AB64-7F5F5CAC3A09}"/>
              </a:ext>
            </a:extLst>
          </p:cNvPr>
          <p:cNvSpPr>
            <a:spLocks noGrp="1"/>
          </p:cNvSpPr>
          <p:nvPr>
            <p:ph type="sldNum" sz="quarter" idx="12"/>
          </p:nvPr>
        </p:nvSpPr>
        <p:spPr/>
        <p:txBody>
          <a:bodyPr/>
          <a:lstStyle/>
          <a:p>
            <a:fld id="{B3D163AF-906A-4420-AE26-260C8CCA65C0}" type="slidenum">
              <a:rPr lang="en-US" smtClean="0"/>
              <a:t>26</a:t>
            </a:fld>
            <a:endParaRPr lang="en-US"/>
          </a:p>
        </p:txBody>
      </p:sp>
    </p:spTree>
    <p:extLst>
      <p:ext uri="{BB962C8B-B14F-4D97-AF65-F5344CB8AC3E}">
        <p14:creationId xmlns:p14="http://schemas.microsoft.com/office/powerpoint/2010/main" val="38867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7F6E0-BD72-A96E-02AA-80CAA3BDAAAA}"/>
              </a:ext>
            </a:extLst>
          </p:cNvPr>
          <p:cNvSpPr>
            <a:spLocks noGrp="1"/>
          </p:cNvSpPr>
          <p:nvPr>
            <p:ph idx="1"/>
          </p:nvPr>
        </p:nvSpPr>
        <p:spPr>
          <a:xfrm>
            <a:off x="1717964" y="623455"/>
            <a:ext cx="9786648" cy="5287767"/>
          </a:xfrm>
        </p:spPr>
        <p:txBody>
          <a:bodyPr>
            <a:normAutofit/>
          </a:bodyPr>
          <a:lstStyle/>
          <a:p>
            <a:r>
              <a:rPr lang="en-US" sz="2800" b="1" dirty="0">
                <a:latin typeface="Bell MT" panose="02020503060305020303" pitchFamily="18" charset="0"/>
              </a:rPr>
              <a:t>Binary Data: </a:t>
            </a:r>
          </a:p>
          <a:p>
            <a:pPr lvl="1"/>
            <a:r>
              <a:rPr lang="en-US" sz="2400" b="0" dirty="0">
                <a:effectLst/>
                <a:latin typeface="Bell MT" panose="02020503060305020303" pitchFamily="18" charset="0"/>
              </a:rPr>
              <a:t>This is a special case of Nominal data which does not take any order and can take only two values as input. The kind of operations that can be performed on this data are the same as that are performed on the nominal data.</a:t>
            </a:r>
            <a:endParaRPr lang="en-US" sz="2400" dirty="0">
              <a:latin typeface="Bell MT" panose="02020503060305020303" pitchFamily="18" charset="0"/>
            </a:endParaRPr>
          </a:p>
          <a:p>
            <a:pPr lvl="2"/>
            <a:r>
              <a:rPr lang="en-US" sz="2000" b="1" dirty="0">
                <a:latin typeface="Bell MT" panose="02020503060305020303" pitchFamily="18" charset="0"/>
              </a:rPr>
              <a:t>Examples: </a:t>
            </a:r>
            <a:r>
              <a:rPr lang="en-US" sz="2000" b="0" dirty="0">
                <a:effectLst/>
                <a:latin typeface="Bell MT" panose="02020503060305020303" pitchFamily="18" charset="0"/>
              </a:rPr>
              <a:t>Gender (male or female), Fraudulent transaction (Yes or No), Cancerous Cell (True or False).</a:t>
            </a:r>
            <a:endParaRPr lang="en-US" sz="2000" dirty="0">
              <a:latin typeface="Bell MT" panose="02020503060305020303" pitchFamily="18" charset="0"/>
            </a:endParaRPr>
          </a:p>
        </p:txBody>
      </p:sp>
      <p:sp>
        <p:nvSpPr>
          <p:cNvPr id="2" name="Slide Number Placeholder 1">
            <a:extLst>
              <a:ext uri="{FF2B5EF4-FFF2-40B4-BE49-F238E27FC236}">
                <a16:creationId xmlns:a16="http://schemas.microsoft.com/office/drawing/2014/main" id="{6E8DD32C-AF78-93DC-141E-BE23523B07F0}"/>
              </a:ext>
            </a:extLst>
          </p:cNvPr>
          <p:cNvSpPr>
            <a:spLocks noGrp="1"/>
          </p:cNvSpPr>
          <p:nvPr>
            <p:ph type="sldNum" sz="quarter" idx="12"/>
          </p:nvPr>
        </p:nvSpPr>
        <p:spPr/>
        <p:txBody>
          <a:bodyPr/>
          <a:lstStyle/>
          <a:p>
            <a:fld id="{B3D163AF-906A-4420-AE26-260C8CCA65C0}" type="slidenum">
              <a:rPr lang="en-US" smtClean="0"/>
              <a:t>27</a:t>
            </a:fld>
            <a:endParaRPr lang="en-US"/>
          </a:p>
        </p:txBody>
      </p:sp>
    </p:spTree>
    <p:extLst>
      <p:ext uri="{BB962C8B-B14F-4D97-AF65-F5344CB8AC3E}">
        <p14:creationId xmlns:p14="http://schemas.microsoft.com/office/powerpoint/2010/main" val="987714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3655-9439-5CBB-C374-C157C8685793}"/>
              </a:ext>
            </a:extLst>
          </p:cNvPr>
          <p:cNvSpPr>
            <a:spLocks noGrp="1"/>
          </p:cNvSpPr>
          <p:nvPr>
            <p:ph type="title"/>
          </p:nvPr>
        </p:nvSpPr>
        <p:spPr/>
        <p:txBody>
          <a:bodyPr>
            <a:normAutofit fontScale="90000"/>
          </a:bodyPr>
          <a:lstStyle/>
          <a:p>
            <a:r>
              <a:rPr lang="en-US" b="0" dirty="0">
                <a:effectLst/>
                <a:latin typeface="Bell MT" panose="02020503060305020303" pitchFamily="18" charset="0"/>
              </a:rPr>
              <a:t>Converting </a:t>
            </a:r>
            <a:r>
              <a:rPr lang="en-US" b="1" dirty="0">
                <a:solidFill>
                  <a:schemeClr val="accent1"/>
                </a:solidFill>
                <a:effectLst/>
                <a:latin typeface="Bell MT" panose="02020503060305020303" pitchFamily="18" charset="0"/>
              </a:rPr>
              <a:t>Numerical Variable</a:t>
            </a:r>
            <a:r>
              <a:rPr lang="en-US" b="0" dirty="0">
                <a:effectLst/>
                <a:latin typeface="Bell MT" panose="02020503060305020303" pitchFamily="18" charset="0"/>
              </a:rPr>
              <a:t> to </a:t>
            </a:r>
            <a:r>
              <a:rPr lang="en-US" b="1" dirty="0">
                <a:solidFill>
                  <a:schemeClr val="accent1"/>
                </a:solidFill>
                <a:effectLst/>
                <a:latin typeface="Bell MT" panose="02020503060305020303" pitchFamily="18" charset="0"/>
              </a:rPr>
              <a:t>Ordinal Variable</a:t>
            </a:r>
            <a:br>
              <a:rPr lang="en-US" b="1" dirty="0">
                <a:solidFill>
                  <a:schemeClr val="accent1"/>
                </a:solidFill>
                <a:effectLst/>
                <a:latin typeface="Bell MT" panose="02020503060305020303" pitchFamily="18" charset="0"/>
              </a:rPr>
            </a:br>
            <a:endParaRPr lang="en-US" dirty="0"/>
          </a:p>
        </p:txBody>
      </p:sp>
      <p:sp>
        <p:nvSpPr>
          <p:cNvPr id="3" name="Content Placeholder 2">
            <a:extLst>
              <a:ext uri="{FF2B5EF4-FFF2-40B4-BE49-F238E27FC236}">
                <a16:creationId xmlns:a16="http://schemas.microsoft.com/office/drawing/2014/main" id="{56C03169-1C6C-C29D-C3FF-D2D29489B1B5}"/>
              </a:ext>
            </a:extLst>
          </p:cNvPr>
          <p:cNvSpPr>
            <a:spLocks noGrp="1"/>
          </p:cNvSpPr>
          <p:nvPr>
            <p:ph idx="1"/>
          </p:nvPr>
        </p:nvSpPr>
        <p:spPr>
          <a:xfrm>
            <a:off x="1537855" y="2133600"/>
            <a:ext cx="9966757" cy="3777622"/>
          </a:xfrm>
        </p:spPr>
        <p:txBody>
          <a:bodyPr>
            <a:normAutofit/>
          </a:bodyPr>
          <a:lstStyle/>
          <a:p>
            <a:pPr lvl="1" fontAlgn="base"/>
            <a:r>
              <a:rPr lang="en-US" sz="2000" b="0" dirty="0">
                <a:effectLst/>
                <a:latin typeface="Bell MT" panose="02020503060305020303" pitchFamily="18" charset="0"/>
              </a:rPr>
              <a:t>A numerical variable can be converted to an ordinal variable by dividing the range of the numerical variable into </a:t>
            </a:r>
            <a:r>
              <a:rPr lang="en-US" sz="2000" b="1" dirty="0">
                <a:solidFill>
                  <a:schemeClr val="accent1"/>
                </a:solidFill>
                <a:effectLst/>
                <a:latin typeface="Bell MT" panose="02020503060305020303" pitchFamily="18" charset="0"/>
              </a:rPr>
              <a:t>bins</a:t>
            </a:r>
            <a:r>
              <a:rPr lang="en-US" sz="2000" b="0" dirty="0">
                <a:effectLst/>
                <a:latin typeface="Bell MT" panose="02020503060305020303" pitchFamily="18" charset="0"/>
              </a:rPr>
              <a:t> and assigning values to each bin. For example, a numerical variable between 1 and 10 can be divided into an ordinal variable with 5 labels with an ordinal relationship: 1-2, 3-4, 5-6, 7-8, 9-10. </a:t>
            </a:r>
            <a:r>
              <a:rPr lang="en-US" sz="2000" b="1" dirty="0">
                <a:solidFill>
                  <a:schemeClr val="accent1"/>
                </a:solidFill>
                <a:effectLst/>
                <a:latin typeface="Bell MT" panose="02020503060305020303" pitchFamily="18" charset="0"/>
              </a:rPr>
              <a:t>This is called discretization</a:t>
            </a:r>
            <a:r>
              <a:rPr lang="en-US" sz="2000" b="0" dirty="0">
                <a:effectLst/>
                <a:latin typeface="Bell MT" panose="02020503060305020303" pitchFamily="18" charset="0"/>
              </a:rPr>
              <a:t>.</a:t>
            </a:r>
            <a:endParaRPr lang="en-US" sz="2000" b="1" i="0" dirty="0">
              <a:effectLst/>
              <a:latin typeface="Bell MT" panose="02020503060305020303" pitchFamily="18" charset="0"/>
            </a:endParaRPr>
          </a:p>
          <a:p>
            <a:endParaRPr lang="en-US" sz="2400" dirty="0"/>
          </a:p>
          <a:p>
            <a:endParaRPr lang="en-US" sz="2400" dirty="0"/>
          </a:p>
        </p:txBody>
      </p:sp>
      <p:sp>
        <p:nvSpPr>
          <p:cNvPr id="4" name="Slide Number Placeholder 3">
            <a:extLst>
              <a:ext uri="{FF2B5EF4-FFF2-40B4-BE49-F238E27FC236}">
                <a16:creationId xmlns:a16="http://schemas.microsoft.com/office/drawing/2014/main" id="{EA244A94-7588-D274-E6B7-0C2F9DEDFDDE}"/>
              </a:ext>
            </a:extLst>
          </p:cNvPr>
          <p:cNvSpPr>
            <a:spLocks noGrp="1"/>
          </p:cNvSpPr>
          <p:nvPr>
            <p:ph type="sldNum" sz="quarter" idx="12"/>
          </p:nvPr>
        </p:nvSpPr>
        <p:spPr/>
        <p:txBody>
          <a:bodyPr/>
          <a:lstStyle/>
          <a:p>
            <a:fld id="{B3D163AF-906A-4420-AE26-260C8CCA65C0}" type="slidenum">
              <a:rPr lang="en-US" smtClean="0"/>
              <a:t>28</a:t>
            </a:fld>
            <a:endParaRPr lang="en-US"/>
          </a:p>
        </p:txBody>
      </p:sp>
    </p:spTree>
    <p:extLst>
      <p:ext uri="{BB962C8B-B14F-4D97-AF65-F5344CB8AC3E}">
        <p14:creationId xmlns:p14="http://schemas.microsoft.com/office/powerpoint/2010/main" val="3091074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289A-2C5A-53B1-94F7-7844A5F0EA67}"/>
              </a:ext>
            </a:extLst>
          </p:cNvPr>
          <p:cNvSpPr>
            <a:spLocks noGrp="1"/>
          </p:cNvSpPr>
          <p:nvPr>
            <p:ph type="title"/>
          </p:nvPr>
        </p:nvSpPr>
        <p:spPr/>
        <p:txBody>
          <a:bodyPr/>
          <a:lstStyle/>
          <a:p>
            <a:r>
              <a:rPr lang="en-US" dirty="0"/>
              <a:t>Visualization Types	</a:t>
            </a:r>
          </a:p>
        </p:txBody>
      </p:sp>
      <p:sp>
        <p:nvSpPr>
          <p:cNvPr id="3" name="Content Placeholder 2">
            <a:extLst>
              <a:ext uri="{FF2B5EF4-FFF2-40B4-BE49-F238E27FC236}">
                <a16:creationId xmlns:a16="http://schemas.microsoft.com/office/drawing/2014/main" id="{9E8488B2-0E6F-F8F0-283D-4087D28FD9EA}"/>
              </a:ext>
            </a:extLst>
          </p:cNvPr>
          <p:cNvSpPr>
            <a:spLocks noGrp="1"/>
          </p:cNvSpPr>
          <p:nvPr>
            <p:ph idx="1"/>
          </p:nvPr>
        </p:nvSpPr>
        <p:spPr/>
        <p:txBody>
          <a:bodyPr/>
          <a:lstStyle/>
          <a:p>
            <a:r>
              <a:rPr lang="en-US" dirty="0">
                <a:effectLst/>
                <a:latin typeface="Arial" panose="020B0604020202020204" pitchFamily="34" charset="0"/>
              </a:rPr>
              <a:t>Line Plot</a:t>
            </a:r>
          </a:p>
          <a:p>
            <a:r>
              <a:rPr lang="en-US" dirty="0">
                <a:effectLst/>
                <a:latin typeface="Arial" panose="020B0604020202020204" pitchFamily="34" charset="0"/>
              </a:rPr>
              <a:t>Bar Chart</a:t>
            </a:r>
          </a:p>
          <a:p>
            <a:r>
              <a:rPr lang="en-US" dirty="0">
                <a:effectLst/>
                <a:latin typeface="Arial" panose="020B0604020202020204" pitchFamily="34" charset="0"/>
              </a:rPr>
              <a:t>Histogram Plot</a:t>
            </a:r>
          </a:p>
          <a:p>
            <a:r>
              <a:rPr lang="en-US" dirty="0">
                <a:effectLst/>
                <a:latin typeface="Arial" panose="020B0604020202020204" pitchFamily="34" charset="0"/>
              </a:rPr>
              <a:t>Box and Whisker Plot</a:t>
            </a:r>
          </a:p>
          <a:p>
            <a:r>
              <a:rPr lang="en-US" dirty="0">
                <a:effectLst/>
                <a:latin typeface="Arial" panose="020B0604020202020204" pitchFamily="34" charset="0"/>
              </a:rPr>
              <a:t>Scatter Plot</a:t>
            </a:r>
          </a:p>
          <a:p>
            <a:r>
              <a:rPr lang="en-US" dirty="0">
                <a:latin typeface="Arial" panose="020B0604020202020204" pitchFamily="34" charset="0"/>
              </a:rPr>
              <a:t>Pie Chart </a:t>
            </a:r>
          </a:p>
          <a:p>
            <a:endParaRPr lang="en-US" dirty="0"/>
          </a:p>
        </p:txBody>
      </p:sp>
      <p:sp>
        <p:nvSpPr>
          <p:cNvPr id="4" name="Slide Number Placeholder 3">
            <a:extLst>
              <a:ext uri="{FF2B5EF4-FFF2-40B4-BE49-F238E27FC236}">
                <a16:creationId xmlns:a16="http://schemas.microsoft.com/office/drawing/2014/main" id="{D43E1C7F-EF1E-AE44-25BE-0354101CE41F}"/>
              </a:ext>
            </a:extLst>
          </p:cNvPr>
          <p:cNvSpPr>
            <a:spLocks noGrp="1"/>
          </p:cNvSpPr>
          <p:nvPr>
            <p:ph type="sldNum" sz="quarter" idx="12"/>
          </p:nvPr>
        </p:nvSpPr>
        <p:spPr/>
        <p:txBody>
          <a:bodyPr/>
          <a:lstStyle/>
          <a:p>
            <a:fld id="{B3D163AF-906A-4420-AE26-260C8CCA65C0}" type="slidenum">
              <a:rPr lang="en-US" smtClean="0"/>
              <a:t>29</a:t>
            </a:fld>
            <a:endParaRPr lang="en-US"/>
          </a:p>
        </p:txBody>
      </p:sp>
    </p:spTree>
    <p:extLst>
      <p:ext uri="{BB962C8B-B14F-4D97-AF65-F5344CB8AC3E}">
        <p14:creationId xmlns:p14="http://schemas.microsoft.com/office/powerpoint/2010/main" val="240078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C0B7-6B84-FA5A-E19B-D4D38D35B100}"/>
              </a:ext>
            </a:extLst>
          </p:cNvPr>
          <p:cNvSpPr>
            <a:spLocks noGrp="1"/>
          </p:cNvSpPr>
          <p:nvPr>
            <p:ph type="title"/>
          </p:nvPr>
        </p:nvSpPr>
        <p:spPr>
          <a:xfrm>
            <a:off x="2495943" y="2788555"/>
            <a:ext cx="6745039" cy="1280890"/>
          </a:xfrm>
        </p:spPr>
        <p:txBody>
          <a:bodyPr/>
          <a:lstStyle/>
          <a:p>
            <a:pPr algn="ctr"/>
            <a:r>
              <a:rPr lang="en-US" dirty="0"/>
              <a:t>STATISTICS</a:t>
            </a:r>
          </a:p>
        </p:txBody>
      </p:sp>
      <p:sp>
        <p:nvSpPr>
          <p:cNvPr id="3" name="Slide Number Placeholder 2">
            <a:extLst>
              <a:ext uri="{FF2B5EF4-FFF2-40B4-BE49-F238E27FC236}">
                <a16:creationId xmlns:a16="http://schemas.microsoft.com/office/drawing/2014/main" id="{4A48A48A-EBE9-BF32-1E32-5760546450E0}"/>
              </a:ext>
            </a:extLst>
          </p:cNvPr>
          <p:cNvSpPr>
            <a:spLocks noGrp="1"/>
          </p:cNvSpPr>
          <p:nvPr>
            <p:ph type="sldNum" sz="quarter" idx="12"/>
          </p:nvPr>
        </p:nvSpPr>
        <p:spPr/>
        <p:txBody>
          <a:bodyPr/>
          <a:lstStyle/>
          <a:p>
            <a:fld id="{B3D163AF-906A-4420-AE26-260C8CCA65C0}" type="slidenum">
              <a:rPr lang="en-US" smtClean="0"/>
              <a:t>3</a:t>
            </a:fld>
            <a:endParaRPr lang="en-US"/>
          </a:p>
        </p:txBody>
      </p:sp>
    </p:spTree>
    <p:extLst>
      <p:ext uri="{BB962C8B-B14F-4D97-AF65-F5344CB8AC3E}">
        <p14:creationId xmlns:p14="http://schemas.microsoft.com/office/powerpoint/2010/main" val="3704267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3D66-0D3D-AE25-A25D-262EFB3DD20F}"/>
              </a:ext>
            </a:extLst>
          </p:cNvPr>
          <p:cNvSpPr>
            <a:spLocks noGrp="1"/>
          </p:cNvSpPr>
          <p:nvPr>
            <p:ph type="title"/>
          </p:nvPr>
        </p:nvSpPr>
        <p:spPr/>
        <p:txBody>
          <a:bodyPr/>
          <a:lstStyle/>
          <a:p>
            <a:r>
              <a:rPr lang="en-US" dirty="0">
                <a:effectLst/>
                <a:latin typeface="Arial" panose="020B0604020202020204" pitchFamily="34" charset="0"/>
              </a:rPr>
              <a:t>Gaussian Distribution and Summary Stats</a:t>
            </a:r>
            <a:endParaRPr lang="en-US" dirty="0"/>
          </a:p>
        </p:txBody>
      </p:sp>
      <p:sp>
        <p:nvSpPr>
          <p:cNvPr id="3" name="Content Placeholder 2">
            <a:extLst>
              <a:ext uri="{FF2B5EF4-FFF2-40B4-BE49-F238E27FC236}">
                <a16:creationId xmlns:a16="http://schemas.microsoft.com/office/drawing/2014/main" id="{BF489C24-2570-6371-E8A3-0264D721E877}"/>
              </a:ext>
            </a:extLst>
          </p:cNvPr>
          <p:cNvSpPr>
            <a:spLocks noGrp="1"/>
          </p:cNvSpPr>
          <p:nvPr>
            <p:ph idx="1"/>
          </p:nvPr>
        </p:nvSpPr>
        <p:spPr>
          <a:xfrm>
            <a:off x="1457739" y="2133600"/>
            <a:ext cx="10376452" cy="4439478"/>
          </a:xfrm>
        </p:spPr>
        <p:txBody>
          <a:bodyPr>
            <a:normAutofit fontScale="92500" lnSpcReduction="10000"/>
          </a:bodyPr>
          <a:lstStyle/>
          <a:p>
            <a:r>
              <a:rPr lang="en-US" dirty="0"/>
              <a:t>Sample of Data:</a:t>
            </a:r>
          </a:p>
          <a:p>
            <a:pPr marL="0" indent="0">
              <a:buNone/>
            </a:pPr>
            <a:r>
              <a:rPr lang="en-US" dirty="0">
                <a:effectLst/>
                <a:latin typeface="Arial" panose="020B0604020202020204" pitchFamily="34" charset="0"/>
              </a:rPr>
              <a:t>A sample of data is a snapshot from a broader population of all possible observations that could be taken of a domain or generated by a process.</a:t>
            </a:r>
          </a:p>
          <a:p>
            <a:r>
              <a:rPr lang="en-US" dirty="0">
                <a:effectLst/>
                <a:latin typeface="Arial" panose="020B0604020202020204" pitchFamily="34" charset="0"/>
              </a:rPr>
              <a:t>Interestingly, many observations fit a common pattern or distribution called the normal distribution, or more formally, the Gaussian distribution.</a:t>
            </a:r>
          </a:p>
          <a:p>
            <a:r>
              <a:rPr lang="en-US" dirty="0">
                <a:latin typeface="Arial" panose="020B0604020202020204" pitchFamily="34" charset="0"/>
              </a:rPr>
              <a:t>It is also called NORMAL Distribution </a:t>
            </a:r>
            <a:r>
              <a:rPr lang="en-US" dirty="0">
                <a:effectLst/>
                <a:latin typeface="Arial" panose="020B0604020202020204" pitchFamily="34" charset="0"/>
              </a:rPr>
              <a:t>because it is the distribution that a lot of data falls into.</a:t>
            </a:r>
          </a:p>
          <a:p>
            <a:r>
              <a:rPr lang="en-US" dirty="0">
                <a:latin typeface="Arial" panose="020B0604020202020204" pitchFamily="34" charset="0"/>
              </a:rPr>
              <a:t>A lot of natural phenomena is in this form.</a:t>
            </a:r>
          </a:p>
          <a:p>
            <a:r>
              <a:rPr lang="en-US" dirty="0">
                <a:effectLst/>
                <a:latin typeface="Arial" panose="020B0604020202020204" pitchFamily="34" charset="0"/>
              </a:rPr>
              <a:t>It is helpful when data is Gaussian or when we assume a Gaussian distribution for calculating statistics. This is because the Gaussian distribution is very well understood. </a:t>
            </a:r>
          </a:p>
          <a:p>
            <a:r>
              <a:rPr lang="en-US" dirty="0">
                <a:effectLst/>
                <a:latin typeface="Arial" panose="020B0604020202020204" pitchFamily="34" charset="0"/>
              </a:rPr>
              <a:t>Much of the data we work with in </a:t>
            </a:r>
            <a:r>
              <a:rPr lang="en-US" dirty="0">
                <a:solidFill>
                  <a:srgbClr val="FF0000"/>
                </a:solidFill>
                <a:effectLst/>
                <a:latin typeface="Arial" panose="020B0604020202020204" pitchFamily="34" charset="0"/>
              </a:rPr>
              <a:t>machine learning </a:t>
            </a:r>
            <a:r>
              <a:rPr lang="en-US" dirty="0">
                <a:effectLst/>
                <a:latin typeface="Arial" panose="020B0604020202020204" pitchFamily="34" charset="0"/>
              </a:rPr>
              <a:t>often fits a Gaussian distribution. Examples</a:t>
            </a:r>
            <a:br>
              <a:rPr lang="en-US" dirty="0"/>
            </a:br>
            <a:r>
              <a:rPr lang="en-US" dirty="0">
                <a:effectLst/>
                <a:latin typeface="Arial" panose="020B0604020202020204" pitchFamily="34" charset="0"/>
              </a:rPr>
              <a:t>include the </a:t>
            </a:r>
            <a:r>
              <a:rPr lang="en-US" dirty="0">
                <a:solidFill>
                  <a:srgbClr val="FF0000"/>
                </a:solidFill>
                <a:effectLst/>
                <a:latin typeface="Arial" panose="020B0604020202020204" pitchFamily="34" charset="0"/>
              </a:rPr>
              <a:t>input data </a:t>
            </a:r>
            <a:r>
              <a:rPr lang="en-US" dirty="0">
                <a:effectLst/>
                <a:latin typeface="Arial" panose="020B0604020202020204" pitchFamily="34" charset="0"/>
              </a:rPr>
              <a:t>we may use to fit a model and the </a:t>
            </a:r>
            <a:r>
              <a:rPr lang="en-US" dirty="0">
                <a:solidFill>
                  <a:srgbClr val="FF0000"/>
                </a:solidFill>
                <a:effectLst/>
                <a:latin typeface="Arial" panose="020B0604020202020204" pitchFamily="34" charset="0"/>
              </a:rPr>
              <a:t>multiple evaluations of a model </a:t>
            </a:r>
            <a:r>
              <a:rPr lang="en-US" dirty="0">
                <a:effectLst/>
                <a:latin typeface="Arial" panose="020B0604020202020204" pitchFamily="34" charset="0"/>
              </a:rPr>
              <a:t>on</a:t>
            </a:r>
            <a:br>
              <a:rPr lang="en-US" dirty="0"/>
            </a:br>
            <a:r>
              <a:rPr lang="en-US" dirty="0">
                <a:effectLst/>
                <a:latin typeface="Arial" panose="020B0604020202020204" pitchFamily="34" charset="0"/>
              </a:rPr>
              <a:t>different samples of training data. </a:t>
            </a:r>
          </a:p>
          <a:p>
            <a:r>
              <a:rPr lang="en-US" dirty="0">
                <a:effectLst/>
                <a:latin typeface="Arial" panose="020B0604020202020204" pitchFamily="34" charset="0"/>
              </a:rPr>
              <a:t>Not all data is Gaussian, and it is sometimes important to make this discovery either by reviewing histogram plots of the data or using statistical tests to check.</a:t>
            </a:r>
          </a:p>
          <a:p>
            <a:endParaRPr lang="en-US" dirty="0">
              <a:latin typeface="Arial" panose="020B0604020202020204" pitchFamily="34" charset="0"/>
            </a:endParaRPr>
          </a:p>
          <a:p>
            <a:endParaRPr lang="en-US" dirty="0">
              <a:latin typeface="Arial" panose="020B0604020202020204" pitchFamily="34" charset="0"/>
            </a:endParaRPr>
          </a:p>
          <a:p>
            <a:endParaRPr lang="en-US" dirty="0">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8E717CF-0FCB-D2F4-3248-2DF9B40A8EC6}"/>
              </a:ext>
            </a:extLst>
          </p:cNvPr>
          <p:cNvSpPr>
            <a:spLocks noGrp="1"/>
          </p:cNvSpPr>
          <p:nvPr>
            <p:ph type="sldNum" sz="quarter" idx="12"/>
          </p:nvPr>
        </p:nvSpPr>
        <p:spPr/>
        <p:txBody>
          <a:bodyPr/>
          <a:lstStyle/>
          <a:p>
            <a:fld id="{B3D163AF-906A-4420-AE26-260C8CCA65C0}" type="slidenum">
              <a:rPr lang="en-US" smtClean="0"/>
              <a:t>30</a:t>
            </a:fld>
            <a:endParaRPr lang="en-US"/>
          </a:p>
        </p:txBody>
      </p:sp>
    </p:spTree>
    <p:extLst>
      <p:ext uri="{BB962C8B-B14F-4D97-AF65-F5344CB8AC3E}">
        <p14:creationId xmlns:p14="http://schemas.microsoft.com/office/powerpoint/2010/main" val="1345222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04ABF6-47FC-3761-CE7C-B7B4A9D38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379" y="1109106"/>
            <a:ext cx="8946943" cy="4896537"/>
          </a:xfrm>
          <a:prstGeom prst="rect">
            <a:avLst/>
          </a:prstGeom>
        </p:spPr>
      </p:pic>
      <p:sp>
        <p:nvSpPr>
          <p:cNvPr id="2" name="Slide Number Placeholder 1">
            <a:extLst>
              <a:ext uri="{FF2B5EF4-FFF2-40B4-BE49-F238E27FC236}">
                <a16:creationId xmlns:a16="http://schemas.microsoft.com/office/drawing/2014/main" id="{1CB83EC8-9CAF-1CAC-36D2-D97CC2E3730E}"/>
              </a:ext>
            </a:extLst>
          </p:cNvPr>
          <p:cNvSpPr>
            <a:spLocks noGrp="1"/>
          </p:cNvSpPr>
          <p:nvPr>
            <p:ph type="sldNum" sz="quarter" idx="12"/>
          </p:nvPr>
        </p:nvSpPr>
        <p:spPr/>
        <p:txBody>
          <a:bodyPr/>
          <a:lstStyle/>
          <a:p>
            <a:fld id="{B3D163AF-906A-4420-AE26-260C8CCA65C0}" type="slidenum">
              <a:rPr lang="en-US" smtClean="0"/>
              <a:t>31</a:t>
            </a:fld>
            <a:endParaRPr lang="en-US"/>
          </a:p>
        </p:txBody>
      </p:sp>
    </p:spTree>
    <p:extLst>
      <p:ext uri="{BB962C8B-B14F-4D97-AF65-F5344CB8AC3E}">
        <p14:creationId xmlns:p14="http://schemas.microsoft.com/office/powerpoint/2010/main" val="1526128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B83EC8-9CAF-1CAC-36D2-D97CC2E3730E}"/>
              </a:ext>
            </a:extLst>
          </p:cNvPr>
          <p:cNvSpPr>
            <a:spLocks noGrp="1"/>
          </p:cNvSpPr>
          <p:nvPr>
            <p:ph type="sldNum" sz="quarter" idx="12"/>
          </p:nvPr>
        </p:nvSpPr>
        <p:spPr/>
        <p:txBody>
          <a:bodyPr/>
          <a:lstStyle/>
          <a:p>
            <a:fld id="{B3D163AF-906A-4420-AE26-260C8CCA65C0}" type="slidenum">
              <a:rPr lang="en-US" smtClean="0"/>
              <a:t>32</a:t>
            </a:fld>
            <a:endParaRPr lang="en-US"/>
          </a:p>
        </p:txBody>
      </p:sp>
      <p:sp>
        <p:nvSpPr>
          <p:cNvPr id="3" name="TextBox 2">
            <a:extLst>
              <a:ext uri="{FF2B5EF4-FFF2-40B4-BE49-F238E27FC236}">
                <a16:creationId xmlns:a16="http://schemas.microsoft.com/office/drawing/2014/main" id="{E3DC0950-4547-EA9B-FE39-8EEEB65CC76F}"/>
              </a:ext>
            </a:extLst>
          </p:cNvPr>
          <p:cNvSpPr txBox="1"/>
          <p:nvPr/>
        </p:nvSpPr>
        <p:spPr>
          <a:xfrm>
            <a:off x="3713318" y="2693405"/>
            <a:ext cx="4400564" cy="1107996"/>
          </a:xfrm>
          <a:prstGeom prst="rect">
            <a:avLst/>
          </a:prstGeom>
          <a:noFill/>
        </p:spPr>
        <p:txBody>
          <a:bodyPr wrap="none" rtlCol="0">
            <a:spAutoFit/>
          </a:bodyPr>
          <a:lstStyle/>
          <a:p>
            <a:r>
              <a:rPr lang="en-US" sz="6600" b="1" dirty="0">
                <a:solidFill>
                  <a:srgbClr val="0070C0"/>
                </a:solidFill>
              </a:rPr>
              <a:t>Lecture 10</a:t>
            </a:r>
          </a:p>
        </p:txBody>
      </p:sp>
    </p:spTree>
    <p:extLst>
      <p:ext uri="{BB962C8B-B14F-4D97-AF65-F5344CB8AC3E}">
        <p14:creationId xmlns:p14="http://schemas.microsoft.com/office/powerpoint/2010/main" val="876134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C610-3782-EC88-4D76-B7DEFE4C9944}"/>
              </a:ext>
            </a:extLst>
          </p:cNvPr>
          <p:cNvSpPr>
            <a:spLocks noGrp="1"/>
          </p:cNvSpPr>
          <p:nvPr>
            <p:ph type="title"/>
          </p:nvPr>
        </p:nvSpPr>
        <p:spPr/>
        <p:txBody>
          <a:bodyPr/>
          <a:lstStyle/>
          <a:p>
            <a:r>
              <a:rPr lang="en-US" sz="3600" dirty="0"/>
              <a:t>Central Tendency</a:t>
            </a:r>
          </a:p>
        </p:txBody>
      </p:sp>
      <p:sp>
        <p:nvSpPr>
          <p:cNvPr id="3" name="Content Placeholder 2">
            <a:extLst>
              <a:ext uri="{FF2B5EF4-FFF2-40B4-BE49-F238E27FC236}">
                <a16:creationId xmlns:a16="http://schemas.microsoft.com/office/drawing/2014/main" id="{F4B853B1-3862-0E26-0120-9CD66F82DA40}"/>
              </a:ext>
            </a:extLst>
          </p:cNvPr>
          <p:cNvSpPr>
            <a:spLocks noGrp="1"/>
          </p:cNvSpPr>
          <p:nvPr>
            <p:ph idx="1"/>
          </p:nvPr>
        </p:nvSpPr>
        <p:spPr/>
        <p:txBody>
          <a:bodyPr>
            <a:normAutofit fontScale="92500" lnSpcReduction="10000"/>
          </a:bodyPr>
          <a:lstStyle/>
          <a:p>
            <a:r>
              <a:rPr lang="en-US" b="1" dirty="0"/>
              <a:t>Mean:</a:t>
            </a:r>
          </a:p>
          <a:p>
            <a:r>
              <a:rPr lang="en-US" dirty="0">
                <a:effectLst/>
                <a:latin typeface="Arial" panose="020B0604020202020204" pitchFamily="34" charset="0"/>
              </a:rPr>
              <a:t>The mean of a sample is calculated as the sum of the observations divided by the total number of observations in the sample.</a:t>
            </a:r>
          </a:p>
          <a:p>
            <a:r>
              <a:rPr lang="en-US" b="1" i="1" dirty="0">
                <a:effectLst/>
                <a:latin typeface="Arial" panose="020B0604020202020204" pitchFamily="34" charset="0"/>
              </a:rPr>
              <a:t>Types</a:t>
            </a:r>
            <a:r>
              <a:rPr lang="en-US" i="1" dirty="0">
                <a:effectLst/>
                <a:latin typeface="Arial" panose="020B0604020202020204" pitchFamily="34" charset="0"/>
              </a:rPr>
              <a:t>: Arithmetic, Geometric, Harmonic, Weighted mean.</a:t>
            </a:r>
          </a:p>
          <a:p>
            <a:r>
              <a:rPr lang="en-US" b="1" dirty="0"/>
              <a:t>Variance:</a:t>
            </a:r>
          </a:p>
          <a:p>
            <a:r>
              <a:rPr lang="en-US" dirty="0">
                <a:effectLst/>
                <a:latin typeface="Arial" panose="020B0604020202020204" pitchFamily="34" charset="0"/>
              </a:rPr>
              <a:t>The variance of a distribution refers to how much on average that observations vary or differ from the mean value. </a:t>
            </a:r>
          </a:p>
          <a:p>
            <a:r>
              <a:rPr lang="en-US" dirty="0">
                <a:effectLst/>
                <a:latin typeface="Arial" panose="020B0604020202020204" pitchFamily="34" charset="0"/>
              </a:rPr>
              <a:t>It is useful to think of the variance as a measure of the spread of a</a:t>
            </a:r>
            <a:br>
              <a:rPr lang="en-US" dirty="0"/>
            </a:br>
            <a:r>
              <a:rPr lang="en-US" dirty="0">
                <a:effectLst/>
                <a:latin typeface="Arial" panose="020B0604020202020204" pitchFamily="34" charset="0"/>
              </a:rPr>
              <a:t>distribution. </a:t>
            </a:r>
            <a:endParaRPr lang="en-US" dirty="0">
              <a:latin typeface="Arial" panose="020B0604020202020204" pitchFamily="34" charset="0"/>
            </a:endParaRPr>
          </a:p>
          <a:p>
            <a:r>
              <a:rPr lang="en-US" dirty="0">
                <a:effectLst/>
                <a:latin typeface="Arial" panose="020B0604020202020204" pitchFamily="34" charset="0"/>
              </a:rPr>
              <a:t>low variance will have values grouped around the mean (e.g. a narrow bell shape), whereas a high variance will have values spread out from the mean (e.g. a wide bell shape.</a:t>
            </a:r>
            <a:endParaRPr lang="en-US" dirty="0"/>
          </a:p>
        </p:txBody>
      </p:sp>
      <p:sp>
        <p:nvSpPr>
          <p:cNvPr id="4" name="Slide Number Placeholder 3">
            <a:extLst>
              <a:ext uri="{FF2B5EF4-FFF2-40B4-BE49-F238E27FC236}">
                <a16:creationId xmlns:a16="http://schemas.microsoft.com/office/drawing/2014/main" id="{20D8B750-1F4C-44F7-2EDB-1E4F53999849}"/>
              </a:ext>
            </a:extLst>
          </p:cNvPr>
          <p:cNvSpPr>
            <a:spLocks noGrp="1"/>
          </p:cNvSpPr>
          <p:nvPr>
            <p:ph type="sldNum" sz="quarter" idx="12"/>
          </p:nvPr>
        </p:nvSpPr>
        <p:spPr/>
        <p:txBody>
          <a:bodyPr/>
          <a:lstStyle/>
          <a:p>
            <a:fld id="{B3D163AF-906A-4420-AE26-260C8CCA65C0}" type="slidenum">
              <a:rPr lang="en-US" smtClean="0"/>
              <a:t>33</a:t>
            </a:fld>
            <a:endParaRPr lang="en-US"/>
          </a:p>
        </p:txBody>
      </p:sp>
    </p:spTree>
    <p:extLst>
      <p:ext uri="{BB962C8B-B14F-4D97-AF65-F5344CB8AC3E}">
        <p14:creationId xmlns:p14="http://schemas.microsoft.com/office/powerpoint/2010/main" val="238620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9E7C5A-6597-CCDB-3843-E9937A9FD599}"/>
              </a:ext>
            </a:extLst>
          </p:cNvPr>
          <p:cNvPicPr>
            <a:picLocks noChangeAspect="1"/>
          </p:cNvPicPr>
          <p:nvPr/>
        </p:nvPicPr>
        <p:blipFill>
          <a:blip r:embed="rId2"/>
          <a:stretch>
            <a:fillRect/>
          </a:stretch>
        </p:blipFill>
        <p:spPr>
          <a:xfrm>
            <a:off x="2695575" y="957262"/>
            <a:ext cx="6800850" cy="4943475"/>
          </a:xfrm>
          <a:prstGeom prst="rect">
            <a:avLst/>
          </a:prstGeom>
        </p:spPr>
      </p:pic>
      <p:sp>
        <p:nvSpPr>
          <p:cNvPr id="2" name="Slide Number Placeholder 1">
            <a:extLst>
              <a:ext uri="{FF2B5EF4-FFF2-40B4-BE49-F238E27FC236}">
                <a16:creationId xmlns:a16="http://schemas.microsoft.com/office/drawing/2014/main" id="{3B3456E2-4EB5-FC43-29C4-0985F5246720}"/>
              </a:ext>
            </a:extLst>
          </p:cNvPr>
          <p:cNvSpPr>
            <a:spLocks noGrp="1"/>
          </p:cNvSpPr>
          <p:nvPr>
            <p:ph type="sldNum" sz="quarter" idx="12"/>
          </p:nvPr>
        </p:nvSpPr>
        <p:spPr/>
        <p:txBody>
          <a:bodyPr/>
          <a:lstStyle/>
          <a:p>
            <a:fld id="{B3D163AF-906A-4420-AE26-260C8CCA65C0}" type="slidenum">
              <a:rPr lang="en-US" smtClean="0"/>
              <a:t>34</a:t>
            </a:fld>
            <a:endParaRPr lang="en-US"/>
          </a:p>
        </p:txBody>
      </p:sp>
    </p:spTree>
    <p:extLst>
      <p:ext uri="{BB962C8B-B14F-4D97-AF65-F5344CB8AC3E}">
        <p14:creationId xmlns:p14="http://schemas.microsoft.com/office/powerpoint/2010/main" val="214738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4F06A-F18B-E7A6-28F9-EDFF4E496193}"/>
              </a:ext>
            </a:extLst>
          </p:cNvPr>
          <p:cNvSpPr>
            <a:spLocks noGrp="1"/>
          </p:cNvSpPr>
          <p:nvPr>
            <p:ph idx="1"/>
          </p:nvPr>
        </p:nvSpPr>
        <p:spPr>
          <a:xfrm>
            <a:off x="2080591" y="649357"/>
            <a:ext cx="9687339" cy="5261113"/>
          </a:xfrm>
        </p:spPr>
        <p:txBody>
          <a:bodyPr>
            <a:normAutofit fontScale="92500"/>
          </a:bodyPr>
          <a:lstStyle/>
          <a:p>
            <a:r>
              <a:rPr lang="en-US" dirty="0">
                <a:effectLst/>
                <a:latin typeface="Arial" panose="020B0604020202020204" pitchFamily="34" charset="0"/>
              </a:rPr>
              <a:t>The variance of a data sample drawn from a Gaussian distribution is calculated as the</a:t>
            </a:r>
            <a:br>
              <a:rPr lang="en-US" dirty="0"/>
            </a:br>
            <a:r>
              <a:rPr lang="en-US" dirty="0">
                <a:effectLst/>
                <a:latin typeface="Arial" panose="020B0604020202020204" pitchFamily="34" charset="0"/>
              </a:rPr>
              <a:t>average squared difference of each observation in the sample from the </a:t>
            </a:r>
            <a:r>
              <a:rPr lang="en-US" dirty="0">
                <a:solidFill>
                  <a:srgbClr val="FF0000"/>
                </a:solidFill>
                <a:effectLst/>
                <a:latin typeface="Arial" panose="020B0604020202020204" pitchFamily="34" charset="0"/>
              </a:rPr>
              <a:t>sample mean</a:t>
            </a:r>
            <a:r>
              <a:rPr lang="en-US" dirty="0">
                <a:effectLst/>
                <a:latin typeface="Arial" panose="020B0604020202020204" pitchFamily="34" charset="0"/>
              </a:rPr>
              <a:t>:</a:t>
            </a:r>
          </a:p>
          <a:p>
            <a:endParaRPr lang="en-US" dirty="0">
              <a:latin typeface="Arial" panose="020B0604020202020204" pitchFamily="34" charset="0"/>
            </a:endParaRPr>
          </a:p>
          <a:p>
            <a:endParaRPr lang="en-US" dirty="0">
              <a:effectLst/>
              <a:latin typeface="Arial" panose="020B0604020202020204" pitchFamily="34" charset="0"/>
            </a:endParaRPr>
          </a:p>
          <a:p>
            <a:endParaRPr lang="en-US" dirty="0">
              <a:latin typeface="Arial" panose="020B0604020202020204" pitchFamily="34" charset="0"/>
            </a:endParaRPr>
          </a:p>
          <a:p>
            <a:r>
              <a:rPr lang="en-US" dirty="0">
                <a:effectLst/>
                <a:latin typeface="Arial" panose="020B0604020202020204" pitchFamily="34" charset="0"/>
              </a:rPr>
              <a:t>Where variance is often denoted as s2 or the lowercase Greek letter sigma σ2, clearly showing the squared units of the measure. </a:t>
            </a:r>
          </a:p>
          <a:p>
            <a:r>
              <a:rPr lang="en-US" dirty="0">
                <a:effectLst/>
                <a:latin typeface="Arial" panose="020B0604020202020204" pitchFamily="34" charset="0"/>
              </a:rPr>
              <a:t>You may see the equation without the (−1) from the number of observations, and this is the calculation of the variance for the </a:t>
            </a:r>
            <a:r>
              <a:rPr lang="en-US" dirty="0">
                <a:solidFill>
                  <a:srgbClr val="FF0000"/>
                </a:solidFill>
                <a:effectLst/>
                <a:latin typeface="Arial" panose="020B0604020202020204" pitchFamily="34" charset="0"/>
              </a:rPr>
              <a:t>population</a:t>
            </a:r>
            <a:r>
              <a:rPr lang="en-US" dirty="0">
                <a:effectLst/>
                <a:latin typeface="Arial" panose="020B0604020202020204" pitchFamily="34" charset="0"/>
              </a:rPr>
              <a:t>, not the sample. </a:t>
            </a:r>
          </a:p>
          <a:p>
            <a:r>
              <a:rPr lang="en-US" dirty="0">
                <a:effectLst/>
                <a:latin typeface="Arial" panose="020B0604020202020204" pitchFamily="34" charset="0"/>
              </a:rPr>
              <a:t>It is hard to interpret the variance because the units are the squared units of the observations. </a:t>
            </a:r>
          </a:p>
          <a:p>
            <a:r>
              <a:rPr lang="en-US" dirty="0">
                <a:effectLst/>
                <a:latin typeface="Arial" panose="020B0604020202020204" pitchFamily="34" charset="0"/>
              </a:rPr>
              <a:t>We can return the units to the original units of the observations by taking the square root of the result. This is called </a:t>
            </a:r>
            <a:r>
              <a:rPr lang="en-US" dirty="0">
                <a:solidFill>
                  <a:srgbClr val="FF0000"/>
                </a:solidFill>
                <a:effectLst/>
                <a:latin typeface="Arial" panose="020B0604020202020204" pitchFamily="34" charset="0"/>
              </a:rPr>
              <a:t>standard deviation</a:t>
            </a:r>
            <a:r>
              <a:rPr lang="en-US" dirty="0">
                <a:effectLst/>
                <a:latin typeface="Arial" panose="020B0604020202020204" pitchFamily="34" charset="0"/>
              </a:rPr>
              <a:t>.</a:t>
            </a:r>
          </a:p>
          <a:p>
            <a:r>
              <a:rPr lang="en-US" dirty="0">
                <a:effectLst/>
                <a:latin typeface="Arial" panose="020B0604020202020204" pitchFamily="34" charset="0"/>
              </a:rPr>
              <a:t>Where the standard deviation is</a:t>
            </a:r>
          </a:p>
          <a:p>
            <a:pPr marL="0" indent="0">
              <a:buNone/>
            </a:pPr>
            <a:r>
              <a:rPr lang="en-US" dirty="0">
                <a:effectLst/>
                <a:latin typeface="Arial" panose="020B0604020202020204" pitchFamily="34" charset="0"/>
              </a:rPr>
              <a:t>often written as s or as the Greek</a:t>
            </a:r>
          </a:p>
          <a:p>
            <a:pPr marL="0" indent="0">
              <a:buNone/>
            </a:pPr>
            <a:r>
              <a:rPr lang="en-US" dirty="0">
                <a:effectLst/>
                <a:latin typeface="Arial" panose="020B0604020202020204" pitchFamily="34" charset="0"/>
              </a:rPr>
              <a:t> lowercase letter sigma (σ).</a:t>
            </a:r>
          </a:p>
          <a:p>
            <a:endParaRPr lang="en-US" dirty="0"/>
          </a:p>
        </p:txBody>
      </p:sp>
      <p:pic>
        <p:nvPicPr>
          <p:cNvPr id="5" name="Picture 4">
            <a:extLst>
              <a:ext uri="{FF2B5EF4-FFF2-40B4-BE49-F238E27FC236}">
                <a16:creationId xmlns:a16="http://schemas.microsoft.com/office/drawing/2014/main" id="{E18F137D-09E0-17FC-2544-6BE9A78AAF2C}"/>
              </a:ext>
            </a:extLst>
          </p:cNvPr>
          <p:cNvPicPr>
            <a:picLocks noChangeAspect="1"/>
          </p:cNvPicPr>
          <p:nvPr/>
        </p:nvPicPr>
        <p:blipFill>
          <a:blip r:embed="rId2"/>
          <a:stretch>
            <a:fillRect/>
          </a:stretch>
        </p:blipFill>
        <p:spPr>
          <a:xfrm>
            <a:off x="3739597" y="1486314"/>
            <a:ext cx="4076700" cy="704850"/>
          </a:xfrm>
          <a:prstGeom prst="rect">
            <a:avLst/>
          </a:prstGeom>
        </p:spPr>
      </p:pic>
      <p:pic>
        <p:nvPicPr>
          <p:cNvPr id="9" name="Picture 8">
            <a:extLst>
              <a:ext uri="{FF2B5EF4-FFF2-40B4-BE49-F238E27FC236}">
                <a16:creationId xmlns:a16="http://schemas.microsoft.com/office/drawing/2014/main" id="{8AD5836A-C6B0-2386-7931-7965DBE24DB9}"/>
              </a:ext>
            </a:extLst>
          </p:cNvPr>
          <p:cNvPicPr>
            <a:picLocks noChangeAspect="1"/>
          </p:cNvPicPr>
          <p:nvPr/>
        </p:nvPicPr>
        <p:blipFill>
          <a:blip r:embed="rId3"/>
          <a:stretch>
            <a:fillRect/>
          </a:stretch>
        </p:blipFill>
        <p:spPr>
          <a:xfrm>
            <a:off x="6701458" y="4666837"/>
            <a:ext cx="4880941" cy="2080590"/>
          </a:xfrm>
          <a:prstGeom prst="rect">
            <a:avLst/>
          </a:prstGeom>
        </p:spPr>
      </p:pic>
      <p:sp>
        <p:nvSpPr>
          <p:cNvPr id="2" name="Slide Number Placeholder 1">
            <a:extLst>
              <a:ext uri="{FF2B5EF4-FFF2-40B4-BE49-F238E27FC236}">
                <a16:creationId xmlns:a16="http://schemas.microsoft.com/office/drawing/2014/main" id="{03DDCF0D-CCEF-98C8-91F6-DD08A72EC3AF}"/>
              </a:ext>
            </a:extLst>
          </p:cNvPr>
          <p:cNvSpPr>
            <a:spLocks noGrp="1"/>
          </p:cNvSpPr>
          <p:nvPr>
            <p:ph type="sldNum" sz="quarter" idx="12"/>
          </p:nvPr>
        </p:nvSpPr>
        <p:spPr/>
        <p:txBody>
          <a:bodyPr/>
          <a:lstStyle/>
          <a:p>
            <a:fld id="{B3D163AF-906A-4420-AE26-260C8CCA65C0}" type="slidenum">
              <a:rPr lang="en-US" smtClean="0"/>
              <a:t>35</a:t>
            </a:fld>
            <a:endParaRPr lang="en-US"/>
          </a:p>
        </p:txBody>
      </p:sp>
    </p:spTree>
    <p:extLst>
      <p:ext uri="{BB962C8B-B14F-4D97-AF65-F5344CB8AC3E}">
        <p14:creationId xmlns:p14="http://schemas.microsoft.com/office/powerpoint/2010/main" val="3250254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17BF-2315-9776-A579-AEF9A814D9B9}"/>
              </a:ext>
            </a:extLst>
          </p:cNvPr>
          <p:cNvSpPr>
            <a:spLocks noGrp="1"/>
          </p:cNvSpPr>
          <p:nvPr>
            <p:ph type="title"/>
          </p:nvPr>
        </p:nvSpPr>
        <p:spPr/>
        <p:txBody>
          <a:bodyPr/>
          <a:lstStyle/>
          <a:p>
            <a:r>
              <a:rPr lang="en-US" dirty="0">
                <a:effectLst/>
                <a:latin typeface="Arial" panose="020B0604020202020204" pitchFamily="34" charset="0"/>
              </a:rPr>
              <a:t>Describing a Gaussian</a:t>
            </a:r>
            <a:endParaRPr lang="en-US" dirty="0"/>
          </a:p>
        </p:txBody>
      </p:sp>
      <p:sp>
        <p:nvSpPr>
          <p:cNvPr id="3" name="Content Placeholder 2">
            <a:extLst>
              <a:ext uri="{FF2B5EF4-FFF2-40B4-BE49-F238E27FC236}">
                <a16:creationId xmlns:a16="http://schemas.microsoft.com/office/drawing/2014/main" id="{FDFD914B-1B29-384B-47F4-37B7F8EC1D74}"/>
              </a:ext>
            </a:extLst>
          </p:cNvPr>
          <p:cNvSpPr>
            <a:spLocks noGrp="1"/>
          </p:cNvSpPr>
          <p:nvPr>
            <p:ph idx="1"/>
          </p:nvPr>
        </p:nvSpPr>
        <p:spPr>
          <a:xfrm>
            <a:off x="2199861" y="2133599"/>
            <a:ext cx="9793356" cy="4439479"/>
          </a:xfrm>
        </p:spPr>
        <p:txBody>
          <a:bodyPr>
            <a:normAutofit lnSpcReduction="10000"/>
          </a:bodyPr>
          <a:lstStyle/>
          <a:p>
            <a:r>
              <a:rPr lang="en-US" dirty="0">
                <a:effectLst/>
                <a:latin typeface="Arial" panose="020B0604020202020204" pitchFamily="34" charset="0"/>
              </a:rPr>
              <a:t>In applied machine learning, you will often need to report the results of an algorithm. That is, report the estimated skill of the model on out-of-sample data. This is often done by reporting the mean performance from a k-fold cross-validation, or some other repeated sampling procedure.</a:t>
            </a:r>
          </a:p>
          <a:p>
            <a:r>
              <a:rPr lang="en-US" dirty="0">
                <a:effectLst/>
                <a:latin typeface="Arial" panose="020B0604020202020204" pitchFamily="34" charset="0"/>
              </a:rPr>
              <a:t>When reporting model skill, you are in effect summarizing the distribution of skill scores, and very likely the skill scores will be drawn from a Gaussian distribution.</a:t>
            </a:r>
          </a:p>
          <a:p>
            <a:r>
              <a:rPr lang="en-US" dirty="0">
                <a:effectLst/>
                <a:latin typeface="Arial" panose="020B0604020202020204" pitchFamily="34" charset="0"/>
              </a:rPr>
              <a:t>It is common to only report the mean performance of the model. This would hide two other important details of the distribution of the skill of the model.</a:t>
            </a:r>
          </a:p>
          <a:p>
            <a:r>
              <a:rPr lang="en-US" dirty="0">
                <a:solidFill>
                  <a:srgbClr val="FF0000"/>
                </a:solidFill>
                <a:effectLst/>
                <a:latin typeface="Arial" panose="020B0604020202020204" pitchFamily="34" charset="0"/>
              </a:rPr>
              <a:t>Results Reproduction / Method Transparency</a:t>
            </a:r>
            <a:r>
              <a:rPr lang="en-US" dirty="0">
                <a:effectLst/>
                <a:latin typeface="Arial" panose="020B0604020202020204" pitchFamily="34" charset="0"/>
              </a:rPr>
              <a:t>: As a minimum it is recommend reporting the two parameters of the Gaussian distribution of model scores and the size of the sample. Ideally, it would also be a good idea to confirm that indeed the model skill scores are Gaussian or look Gaussian enough to defend reporting the parameters of the Gaussian distribution. This is important because the distribution of skill scores can be reconstructed by readers and potentially compared to the skill of models on the same problem in the future.</a:t>
            </a:r>
            <a:endParaRPr lang="en-US" dirty="0"/>
          </a:p>
        </p:txBody>
      </p:sp>
      <p:sp>
        <p:nvSpPr>
          <p:cNvPr id="4" name="Slide Number Placeholder 3">
            <a:extLst>
              <a:ext uri="{FF2B5EF4-FFF2-40B4-BE49-F238E27FC236}">
                <a16:creationId xmlns:a16="http://schemas.microsoft.com/office/drawing/2014/main" id="{C9A875DC-F556-810F-7D4D-CFE49E34C4ED}"/>
              </a:ext>
            </a:extLst>
          </p:cNvPr>
          <p:cNvSpPr>
            <a:spLocks noGrp="1"/>
          </p:cNvSpPr>
          <p:nvPr>
            <p:ph type="sldNum" sz="quarter" idx="12"/>
          </p:nvPr>
        </p:nvSpPr>
        <p:spPr/>
        <p:txBody>
          <a:bodyPr/>
          <a:lstStyle/>
          <a:p>
            <a:fld id="{B3D163AF-906A-4420-AE26-260C8CCA65C0}" type="slidenum">
              <a:rPr lang="en-US" smtClean="0"/>
              <a:t>36</a:t>
            </a:fld>
            <a:endParaRPr lang="en-US"/>
          </a:p>
        </p:txBody>
      </p:sp>
    </p:spTree>
    <p:extLst>
      <p:ext uri="{BB962C8B-B14F-4D97-AF65-F5344CB8AC3E}">
        <p14:creationId xmlns:p14="http://schemas.microsoft.com/office/powerpoint/2010/main" val="3843401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4131-93C5-263B-1139-51E0796B5BDC}"/>
              </a:ext>
            </a:extLst>
          </p:cNvPr>
          <p:cNvSpPr>
            <a:spLocks noGrp="1"/>
          </p:cNvSpPr>
          <p:nvPr>
            <p:ph type="title"/>
          </p:nvPr>
        </p:nvSpPr>
        <p:spPr/>
        <p:txBody>
          <a:bodyPr/>
          <a:lstStyle/>
          <a:p>
            <a:r>
              <a:rPr lang="en-US" dirty="0"/>
              <a:t>Summary Stats</a:t>
            </a:r>
          </a:p>
        </p:txBody>
      </p:sp>
      <p:sp>
        <p:nvSpPr>
          <p:cNvPr id="3" name="Content Placeholder 2">
            <a:extLst>
              <a:ext uri="{FF2B5EF4-FFF2-40B4-BE49-F238E27FC236}">
                <a16:creationId xmlns:a16="http://schemas.microsoft.com/office/drawing/2014/main" id="{22B53AD8-AE8A-2006-EC89-D0B7B5073801}"/>
              </a:ext>
            </a:extLst>
          </p:cNvPr>
          <p:cNvSpPr>
            <a:spLocks noGrp="1"/>
          </p:cNvSpPr>
          <p:nvPr>
            <p:ph idx="1"/>
          </p:nvPr>
        </p:nvSpPr>
        <p:spPr>
          <a:xfrm>
            <a:off x="2902226" y="1391477"/>
            <a:ext cx="8602386" cy="5353879"/>
          </a:xfrm>
        </p:spPr>
        <p:txBody>
          <a:bodyPr>
            <a:normAutofit fontScale="55000" lnSpcReduction="20000"/>
          </a:bodyPr>
          <a:lstStyle/>
          <a:p>
            <a:r>
              <a:rPr lang="en-US" sz="2400" b="1" dirty="0"/>
              <a:t>1- Measures of Frequency</a:t>
            </a:r>
          </a:p>
          <a:p>
            <a:pPr lvl="1"/>
            <a:r>
              <a:rPr lang="en-US" sz="2200" dirty="0"/>
              <a:t>Discrete Frequency Distribution</a:t>
            </a:r>
          </a:p>
          <a:p>
            <a:pPr lvl="1"/>
            <a:r>
              <a:rPr lang="en-US" sz="2200" dirty="0"/>
              <a:t>Continuous Frequency Distribution</a:t>
            </a:r>
          </a:p>
          <a:p>
            <a:r>
              <a:rPr lang="en-US" sz="2400" b="1" dirty="0"/>
              <a:t>2- Measures of Central Tendency</a:t>
            </a:r>
          </a:p>
          <a:p>
            <a:pPr lvl="1"/>
            <a:r>
              <a:rPr lang="en-US" sz="2000" dirty="0"/>
              <a:t>Mean</a:t>
            </a:r>
          </a:p>
          <a:p>
            <a:pPr lvl="1"/>
            <a:r>
              <a:rPr lang="en-US" sz="2000" dirty="0"/>
              <a:t>Mode</a:t>
            </a:r>
          </a:p>
          <a:p>
            <a:pPr lvl="1"/>
            <a:r>
              <a:rPr lang="en-US" sz="2000" dirty="0"/>
              <a:t>Median</a:t>
            </a:r>
          </a:p>
          <a:p>
            <a:pPr lvl="1"/>
            <a:r>
              <a:rPr lang="en-US" sz="2000" dirty="0"/>
              <a:t>Mid-Range</a:t>
            </a:r>
          </a:p>
          <a:p>
            <a:r>
              <a:rPr lang="en-US" sz="2400" b="1" dirty="0"/>
              <a:t>3- Measures of Dispersion</a:t>
            </a:r>
          </a:p>
          <a:p>
            <a:pPr lvl="1"/>
            <a:r>
              <a:rPr lang="en-US" sz="2000" dirty="0"/>
              <a:t>Range</a:t>
            </a:r>
          </a:p>
          <a:p>
            <a:pPr lvl="1"/>
            <a:r>
              <a:rPr lang="en-US" sz="2000" dirty="0"/>
              <a:t>Variance	</a:t>
            </a:r>
          </a:p>
          <a:p>
            <a:pPr lvl="1"/>
            <a:r>
              <a:rPr lang="en-US" sz="2000" dirty="0"/>
              <a:t>Standard Deviation</a:t>
            </a:r>
          </a:p>
          <a:p>
            <a:pPr lvl="1"/>
            <a:r>
              <a:rPr lang="en-US" sz="2000" dirty="0"/>
              <a:t>Co-efficient of Variation</a:t>
            </a:r>
          </a:p>
          <a:p>
            <a:pPr lvl="1"/>
            <a:r>
              <a:rPr lang="en-US" sz="2000" dirty="0"/>
              <a:t>Skewness</a:t>
            </a:r>
          </a:p>
          <a:p>
            <a:pPr lvl="1"/>
            <a:r>
              <a:rPr lang="en-US" sz="2000" dirty="0"/>
              <a:t>Kurtosis</a:t>
            </a:r>
          </a:p>
          <a:p>
            <a:r>
              <a:rPr lang="en-US" sz="2400" b="1" dirty="0"/>
              <a:t>4- Measures of Skewness and Kurtosis</a:t>
            </a:r>
          </a:p>
          <a:p>
            <a:r>
              <a:rPr lang="en-US" sz="2400" b="1" dirty="0"/>
              <a:t>5- Measures of Position</a:t>
            </a:r>
          </a:p>
          <a:p>
            <a:pPr lvl="1"/>
            <a:r>
              <a:rPr lang="en-US" sz="2000" dirty="0"/>
              <a:t>Z-Score</a:t>
            </a:r>
          </a:p>
          <a:p>
            <a:pPr lvl="1"/>
            <a:r>
              <a:rPr lang="en-US" sz="2000" dirty="0"/>
              <a:t>Percentile</a:t>
            </a:r>
          </a:p>
          <a:p>
            <a:pPr lvl="1"/>
            <a:r>
              <a:rPr lang="en-US" sz="2000" dirty="0"/>
              <a:t>Quartile</a:t>
            </a:r>
          </a:p>
        </p:txBody>
      </p:sp>
      <p:sp>
        <p:nvSpPr>
          <p:cNvPr id="4" name="Slide Number Placeholder 3">
            <a:extLst>
              <a:ext uri="{FF2B5EF4-FFF2-40B4-BE49-F238E27FC236}">
                <a16:creationId xmlns:a16="http://schemas.microsoft.com/office/drawing/2014/main" id="{31BB9241-48AE-FAFB-53A2-B3AF24FDB33C}"/>
              </a:ext>
            </a:extLst>
          </p:cNvPr>
          <p:cNvSpPr>
            <a:spLocks noGrp="1"/>
          </p:cNvSpPr>
          <p:nvPr>
            <p:ph type="sldNum" sz="quarter" idx="12"/>
          </p:nvPr>
        </p:nvSpPr>
        <p:spPr/>
        <p:txBody>
          <a:bodyPr/>
          <a:lstStyle/>
          <a:p>
            <a:fld id="{B3D163AF-906A-4420-AE26-260C8CCA65C0}" type="slidenum">
              <a:rPr lang="en-US" smtClean="0"/>
              <a:t>37</a:t>
            </a:fld>
            <a:endParaRPr lang="en-US"/>
          </a:p>
        </p:txBody>
      </p:sp>
    </p:spTree>
    <p:extLst>
      <p:ext uri="{BB962C8B-B14F-4D97-AF65-F5344CB8AC3E}">
        <p14:creationId xmlns:p14="http://schemas.microsoft.com/office/powerpoint/2010/main" val="3190718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03BF-7020-BBE4-EAF9-1C370732001D}"/>
              </a:ext>
            </a:extLst>
          </p:cNvPr>
          <p:cNvSpPr>
            <a:spLocks noGrp="1"/>
          </p:cNvSpPr>
          <p:nvPr>
            <p:ph type="title"/>
          </p:nvPr>
        </p:nvSpPr>
        <p:spPr/>
        <p:txBody>
          <a:bodyPr/>
          <a:lstStyle/>
          <a:p>
            <a:r>
              <a:rPr lang="en-US" dirty="0"/>
              <a:t>1- Measures of Frequency</a:t>
            </a:r>
          </a:p>
        </p:txBody>
      </p:sp>
      <p:sp>
        <p:nvSpPr>
          <p:cNvPr id="3" name="Content Placeholder 2">
            <a:extLst>
              <a:ext uri="{FF2B5EF4-FFF2-40B4-BE49-F238E27FC236}">
                <a16:creationId xmlns:a16="http://schemas.microsoft.com/office/drawing/2014/main" id="{1503C6D5-9CCF-0ACE-C9E9-D0B7EEEB2AA3}"/>
              </a:ext>
            </a:extLst>
          </p:cNvPr>
          <p:cNvSpPr>
            <a:spLocks noGrp="1"/>
          </p:cNvSpPr>
          <p:nvPr>
            <p:ph idx="1"/>
          </p:nvPr>
        </p:nvSpPr>
        <p:spPr>
          <a:xfrm>
            <a:off x="1236868" y="1351721"/>
            <a:ext cx="10267744" cy="5194853"/>
          </a:xfrm>
        </p:spPr>
        <p:txBody>
          <a:bodyPr>
            <a:normAutofit/>
          </a:bodyPr>
          <a:lstStyle/>
          <a:p>
            <a:r>
              <a:rPr lang="en-US" sz="1800" b="1" dirty="0"/>
              <a:t>Discrete Frequency Distribution</a:t>
            </a:r>
          </a:p>
          <a:p>
            <a:r>
              <a:rPr lang="en-US" sz="1800" dirty="0"/>
              <a:t>The minimum and maximum observation in the data will be found and then the values of the variable will be written in the variable column from minimum to maximum. The observations will be recorded by using Tally Marks represented by vertical bar. After counting the tally marks, the frequency will be written in the frequency column.</a:t>
            </a:r>
          </a:p>
          <a:p>
            <a:endParaRPr lang="en-US" dirty="0"/>
          </a:p>
          <a:p>
            <a:endParaRPr lang="en-US" dirty="0"/>
          </a:p>
          <a:p>
            <a:endParaRPr lang="en-US" dirty="0"/>
          </a:p>
        </p:txBody>
      </p:sp>
      <p:pic>
        <p:nvPicPr>
          <p:cNvPr id="5" name="Picture 4" descr="Table&#10;&#10;Description automatically generated">
            <a:extLst>
              <a:ext uri="{FF2B5EF4-FFF2-40B4-BE49-F238E27FC236}">
                <a16:creationId xmlns:a16="http://schemas.microsoft.com/office/drawing/2014/main" id="{2DEAFAAC-29F1-FDA2-D54E-8A49C9CDFC25}"/>
              </a:ext>
            </a:extLst>
          </p:cNvPr>
          <p:cNvPicPr>
            <a:picLocks noChangeAspect="1"/>
          </p:cNvPicPr>
          <p:nvPr/>
        </p:nvPicPr>
        <p:blipFill>
          <a:blip r:embed="rId2"/>
          <a:stretch>
            <a:fillRect/>
          </a:stretch>
        </p:blipFill>
        <p:spPr>
          <a:xfrm>
            <a:off x="1694100" y="3168864"/>
            <a:ext cx="8483570" cy="3410625"/>
          </a:xfrm>
          <a:prstGeom prst="rect">
            <a:avLst/>
          </a:prstGeom>
        </p:spPr>
      </p:pic>
      <p:sp>
        <p:nvSpPr>
          <p:cNvPr id="6" name="Slide Number Placeholder 5">
            <a:extLst>
              <a:ext uri="{FF2B5EF4-FFF2-40B4-BE49-F238E27FC236}">
                <a16:creationId xmlns:a16="http://schemas.microsoft.com/office/drawing/2014/main" id="{EAE9D4F8-9E46-DF02-22CD-A208FCA6F845}"/>
              </a:ext>
            </a:extLst>
          </p:cNvPr>
          <p:cNvSpPr>
            <a:spLocks noGrp="1"/>
          </p:cNvSpPr>
          <p:nvPr>
            <p:ph type="sldNum" sz="quarter" idx="12"/>
          </p:nvPr>
        </p:nvSpPr>
        <p:spPr/>
        <p:txBody>
          <a:bodyPr/>
          <a:lstStyle/>
          <a:p>
            <a:fld id="{B3D163AF-906A-4420-AE26-260C8CCA65C0}" type="slidenum">
              <a:rPr lang="en-US" smtClean="0"/>
              <a:t>38</a:t>
            </a:fld>
            <a:endParaRPr lang="en-US"/>
          </a:p>
        </p:txBody>
      </p:sp>
    </p:spTree>
    <p:extLst>
      <p:ext uri="{BB962C8B-B14F-4D97-AF65-F5344CB8AC3E}">
        <p14:creationId xmlns:p14="http://schemas.microsoft.com/office/powerpoint/2010/main" val="4278454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03BF-7020-BBE4-EAF9-1C370732001D}"/>
              </a:ext>
            </a:extLst>
          </p:cNvPr>
          <p:cNvSpPr>
            <a:spLocks noGrp="1"/>
          </p:cNvSpPr>
          <p:nvPr>
            <p:ph type="title"/>
          </p:nvPr>
        </p:nvSpPr>
        <p:spPr/>
        <p:txBody>
          <a:bodyPr/>
          <a:lstStyle/>
          <a:p>
            <a:r>
              <a:rPr lang="en-US" dirty="0"/>
              <a:t>1- Measures of Frequency</a:t>
            </a:r>
          </a:p>
        </p:txBody>
      </p:sp>
      <p:sp>
        <p:nvSpPr>
          <p:cNvPr id="3" name="Content Placeholder 2">
            <a:extLst>
              <a:ext uri="{FF2B5EF4-FFF2-40B4-BE49-F238E27FC236}">
                <a16:creationId xmlns:a16="http://schemas.microsoft.com/office/drawing/2014/main" id="{1503C6D5-9CCF-0ACE-C9E9-D0B7EEEB2AA3}"/>
              </a:ext>
            </a:extLst>
          </p:cNvPr>
          <p:cNvSpPr>
            <a:spLocks noGrp="1"/>
          </p:cNvSpPr>
          <p:nvPr>
            <p:ph idx="1"/>
          </p:nvPr>
        </p:nvSpPr>
        <p:spPr>
          <a:xfrm>
            <a:off x="1236868" y="1351721"/>
            <a:ext cx="10267744" cy="5194853"/>
          </a:xfrm>
        </p:spPr>
        <p:txBody>
          <a:bodyPr>
            <a:normAutofit/>
          </a:bodyPr>
          <a:lstStyle/>
          <a:p>
            <a:r>
              <a:rPr lang="en-US" sz="1800" b="1" dirty="0"/>
              <a:t>Continuous Frequency Distribution</a:t>
            </a:r>
          </a:p>
          <a:p>
            <a:r>
              <a:rPr lang="en-US" dirty="0"/>
              <a:t>A continuous frequency distribution is a series in which the data are classified into different class intervals without gaps and their respective frequencies are assigned as per the class intervals and class width.</a:t>
            </a:r>
            <a:endParaRPr lang="en-US" sz="1800" b="1" dirty="0"/>
          </a:p>
          <a:p>
            <a:endParaRPr lang="en-US" dirty="0"/>
          </a:p>
          <a:p>
            <a:endParaRPr lang="en-US" dirty="0"/>
          </a:p>
          <a:p>
            <a:endParaRPr lang="en-US" dirty="0"/>
          </a:p>
        </p:txBody>
      </p:sp>
      <p:pic>
        <p:nvPicPr>
          <p:cNvPr id="4" name="Content Placeholder 4">
            <a:extLst>
              <a:ext uri="{FF2B5EF4-FFF2-40B4-BE49-F238E27FC236}">
                <a16:creationId xmlns:a16="http://schemas.microsoft.com/office/drawing/2014/main" id="{A0AED1FE-7296-6DD9-D83A-EA8746AF2550}"/>
              </a:ext>
            </a:extLst>
          </p:cNvPr>
          <p:cNvPicPr>
            <a:picLocks noChangeAspect="1"/>
          </p:cNvPicPr>
          <p:nvPr/>
        </p:nvPicPr>
        <p:blipFill>
          <a:blip r:embed="rId2"/>
          <a:stretch>
            <a:fillRect/>
          </a:stretch>
        </p:blipFill>
        <p:spPr>
          <a:xfrm>
            <a:off x="2516135" y="3594367"/>
            <a:ext cx="7159729" cy="3136080"/>
          </a:xfrm>
          <a:prstGeom prst="rect">
            <a:avLst/>
          </a:prstGeom>
        </p:spPr>
      </p:pic>
      <p:sp>
        <p:nvSpPr>
          <p:cNvPr id="6" name="Slide Number Placeholder 5">
            <a:extLst>
              <a:ext uri="{FF2B5EF4-FFF2-40B4-BE49-F238E27FC236}">
                <a16:creationId xmlns:a16="http://schemas.microsoft.com/office/drawing/2014/main" id="{4F90BFFD-C415-B02C-3BFB-B5A213A1712F}"/>
              </a:ext>
            </a:extLst>
          </p:cNvPr>
          <p:cNvSpPr>
            <a:spLocks noGrp="1"/>
          </p:cNvSpPr>
          <p:nvPr>
            <p:ph type="sldNum" sz="quarter" idx="12"/>
          </p:nvPr>
        </p:nvSpPr>
        <p:spPr/>
        <p:txBody>
          <a:bodyPr/>
          <a:lstStyle/>
          <a:p>
            <a:fld id="{B3D163AF-906A-4420-AE26-260C8CCA65C0}" type="slidenum">
              <a:rPr lang="en-US" smtClean="0"/>
              <a:t>39</a:t>
            </a:fld>
            <a:endParaRPr lang="en-US"/>
          </a:p>
        </p:txBody>
      </p:sp>
    </p:spTree>
    <p:extLst>
      <p:ext uri="{BB962C8B-B14F-4D97-AF65-F5344CB8AC3E}">
        <p14:creationId xmlns:p14="http://schemas.microsoft.com/office/powerpoint/2010/main" val="191673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654E1-779D-0C9C-E263-4F59AC5930AB}"/>
              </a:ext>
            </a:extLst>
          </p:cNvPr>
          <p:cNvSpPr>
            <a:spLocks noGrp="1"/>
          </p:cNvSpPr>
          <p:nvPr>
            <p:ph type="title"/>
          </p:nvPr>
        </p:nvSpPr>
        <p:spPr/>
        <p:txBody>
          <a:bodyPr/>
          <a:lstStyle/>
          <a:p>
            <a:r>
              <a:rPr lang="en-US" dirty="0">
                <a:effectLst/>
                <a:latin typeface="Arial" panose="020B0604020202020204" pitchFamily="34" charset="0"/>
              </a:rPr>
              <a:t>Introduction to Statistics</a:t>
            </a:r>
            <a:endParaRPr lang="en-US" dirty="0"/>
          </a:p>
        </p:txBody>
      </p:sp>
      <p:sp>
        <p:nvSpPr>
          <p:cNvPr id="3" name="Content Placeholder 2">
            <a:extLst>
              <a:ext uri="{FF2B5EF4-FFF2-40B4-BE49-F238E27FC236}">
                <a16:creationId xmlns:a16="http://schemas.microsoft.com/office/drawing/2014/main" id="{3C85CE90-AF68-91AC-1A0E-635907F1E3B8}"/>
              </a:ext>
            </a:extLst>
          </p:cNvPr>
          <p:cNvSpPr>
            <a:spLocks noGrp="1"/>
          </p:cNvSpPr>
          <p:nvPr>
            <p:ph idx="1"/>
          </p:nvPr>
        </p:nvSpPr>
        <p:spPr/>
        <p:txBody>
          <a:bodyPr>
            <a:normAutofit fontScale="92500" lnSpcReduction="10000"/>
          </a:bodyPr>
          <a:lstStyle/>
          <a:p>
            <a:r>
              <a:rPr lang="en-US" dirty="0">
                <a:solidFill>
                  <a:schemeClr val="tx1"/>
                </a:solidFill>
                <a:effectLst/>
                <a:latin typeface="Arial" panose="020B0604020202020204" pitchFamily="34" charset="0"/>
              </a:rPr>
              <a:t>Statistics is a collection of tools that you can use to get answers to important questions about</a:t>
            </a:r>
            <a:br>
              <a:rPr lang="en-US" dirty="0">
                <a:solidFill>
                  <a:schemeClr val="tx1"/>
                </a:solidFill>
              </a:rPr>
            </a:br>
            <a:r>
              <a:rPr lang="en-US" dirty="0">
                <a:solidFill>
                  <a:schemeClr val="tx1"/>
                </a:solidFill>
                <a:effectLst/>
                <a:latin typeface="Arial" panose="020B0604020202020204" pitchFamily="34" charset="0"/>
              </a:rPr>
              <a:t>data. </a:t>
            </a:r>
          </a:p>
          <a:p>
            <a:r>
              <a:rPr lang="en-US" dirty="0">
                <a:solidFill>
                  <a:schemeClr val="tx1"/>
                </a:solidFill>
                <a:effectLst/>
                <a:latin typeface="Arial" panose="020B0604020202020204" pitchFamily="34" charset="0"/>
              </a:rPr>
              <a:t>You can use descriptive statistical methods to transform raw observations into information that you can understand and share.</a:t>
            </a:r>
          </a:p>
          <a:p>
            <a:r>
              <a:rPr lang="en-US" dirty="0">
                <a:solidFill>
                  <a:schemeClr val="tx1"/>
                </a:solidFill>
                <a:effectLst/>
                <a:latin typeface="Arial" panose="020B0604020202020204" pitchFamily="34" charset="0"/>
              </a:rPr>
              <a:t>You can use inferential statistical methods to reason from small samples of data to whole domains.</a:t>
            </a:r>
          </a:p>
          <a:p>
            <a:r>
              <a:rPr lang="en-US" dirty="0">
                <a:solidFill>
                  <a:schemeClr val="tx1"/>
                </a:solidFill>
                <a:effectLst/>
                <a:latin typeface="Arial" panose="020B0604020202020204" pitchFamily="34" charset="0"/>
              </a:rPr>
              <a:t>Statistics is generally considered a prerequisite to the field of applied machine learning.</a:t>
            </a:r>
          </a:p>
          <a:p>
            <a:r>
              <a:rPr lang="en-US" dirty="0">
                <a:solidFill>
                  <a:schemeClr val="tx1"/>
                </a:solidFill>
                <a:effectLst/>
                <a:latin typeface="Arial" panose="020B0604020202020204" pitchFamily="34" charset="0"/>
              </a:rPr>
              <a:t>We need statistics to help transform observations into information and to answer questions about samples of observations.</a:t>
            </a:r>
            <a:endParaRPr lang="en-US" dirty="0">
              <a:solidFill>
                <a:schemeClr val="tx1"/>
              </a:solidFill>
              <a:latin typeface="Courier New" panose="02070309020205020404" pitchFamily="49" charset="0"/>
            </a:endParaRPr>
          </a:p>
          <a:p>
            <a:r>
              <a:rPr lang="en-US" dirty="0">
                <a:solidFill>
                  <a:schemeClr val="tx1"/>
                </a:solidFill>
                <a:effectLst/>
                <a:latin typeface="Arial" panose="020B0604020202020204" pitchFamily="34" charset="0"/>
              </a:rPr>
              <a:t>Statistics is a collection of tools developed over hundreds of years for summarizing data and quantifying properties of a domain given a sample of observations.</a:t>
            </a:r>
            <a:endParaRPr lang="en-US" dirty="0">
              <a:solidFill>
                <a:schemeClr val="tx1"/>
              </a:solidFill>
              <a:latin typeface="Arial" panose="020B0604020202020204" pitchFamily="34" charset="0"/>
            </a:endParaRPr>
          </a:p>
          <a:p>
            <a:endParaRPr lang="en-US" dirty="0">
              <a:solidFill>
                <a:schemeClr val="tx1"/>
              </a:solidFill>
            </a:endParaRPr>
          </a:p>
        </p:txBody>
      </p:sp>
      <p:sp>
        <p:nvSpPr>
          <p:cNvPr id="4" name="Slide Number Placeholder 3">
            <a:extLst>
              <a:ext uri="{FF2B5EF4-FFF2-40B4-BE49-F238E27FC236}">
                <a16:creationId xmlns:a16="http://schemas.microsoft.com/office/drawing/2014/main" id="{E8F7AFEB-BA6B-A1A8-7F5F-B81442A91522}"/>
              </a:ext>
            </a:extLst>
          </p:cNvPr>
          <p:cNvSpPr>
            <a:spLocks noGrp="1"/>
          </p:cNvSpPr>
          <p:nvPr>
            <p:ph type="sldNum" sz="quarter" idx="12"/>
          </p:nvPr>
        </p:nvSpPr>
        <p:spPr/>
        <p:txBody>
          <a:bodyPr/>
          <a:lstStyle/>
          <a:p>
            <a:fld id="{B3D163AF-906A-4420-AE26-260C8CCA65C0}" type="slidenum">
              <a:rPr lang="en-US" smtClean="0"/>
              <a:t>4</a:t>
            </a:fld>
            <a:endParaRPr lang="en-US"/>
          </a:p>
        </p:txBody>
      </p:sp>
    </p:spTree>
    <p:extLst>
      <p:ext uri="{BB962C8B-B14F-4D97-AF65-F5344CB8AC3E}">
        <p14:creationId xmlns:p14="http://schemas.microsoft.com/office/powerpoint/2010/main" val="100349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03BF-7020-BBE4-EAF9-1C370732001D}"/>
              </a:ext>
            </a:extLst>
          </p:cNvPr>
          <p:cNvSpPr>
            <a:spLocks noGrp="1"/>
          </p:cNvSpPr>
          <p:nvPr>
            <p:ph type="title"/>
          </p:nvPr>
        </p:nvSpPr>
        <p:spPr/>
        <p:txBody>
          <a:bodyPr/>
          <a:lstStyle/>
          <a:p>
            <a:r>
              <a:rPr lang="en-US" dirty="0"/>
              <a:t>1- Measures of Frequency</a:t>
            </a:r>
          </a:p>
        </p:txBody>
      </p:sp>
      <p:sp>
        <p:nvSpPr>
          <p:cNvPr id="3" name="Content Placeholder 2">
            <a:extLst>
              <a:ext uri="{FF2B5EF4-FFF2-40B4-BE49-F238E27FC236}">
                <a16:creationId xmlns:a16="http://schemas.microsoft.com/office/drawing/2014/main" id="{1503C6D5-9CCF-0ACE-C9E9-D0B7EEEB2AA3}"/>
              </a:ext>
            </a:extLst>
          </p:cNvPr>
          <p:cNvSpPr>
            <a:spLocks noGrp="1"/>
          </p:cNvSpPr>
          <p:nvPr>
            <p:ph idx="1"/>
          </p:nvPr>
        </p:nvSpPr>
        <p:spPr>
          <a:xfrm>
            <a:off x="1236868" y="1351721"/>
            <a:ext cx="10267744" cy="5194853"/>
          </a:xfrm>
        </p:spPr>
        <p:txBody>
          <a:bodyPr>
            <a:normAutofit/>
          </a:bodyPr>
          <a:lstStyle/>
          <a:p>
            <a:r>
              <a:rPr lang="en-US" sz="1800" b="1" dirty="0"/>
              <a:t>Continuous Frequency Distribution</a:t>
            </a:r>
          </a:p>
          <a:p>
            <a:pPr marL="0" indent="0">
              <a:buNone/>
            </a:pPr>
            <a:r>
              <a:rPr lang="en-US" sz="1800" b="1" dirty="0"/>
              <a:t>Class limits: </a:t>
            </a:r>
            <a:r>
              <a:rPr lang="en-US" sz="1800" dirty="0"/>
              <a:t>The minimum and maximum values attached with a class or group are called class limits. The minimum value is called the lower class limit as in the class interval </a:t>
            </a:r>
            <a:r>
              <a:rPr lang="en-US" sz="1800" b="1" dirty="0"/>
              <a:t>  0-20, </a:t>
            </a:r>
            <a:r>
              <a:rPr lang="en-US" sz="1800" dirty="0"/>
              <a:t>0 is the lower class limit while 20 is the upper class.</a:t>
            </a:r>
          </a:p>
          <a:p>
            <a:pPr marL="0" indent="0">
              <a:buNone/>
            </a:pPr>
            <a:r>
              <a:rPr lang="en-US" sz="1800" b="1" dirty="0"/>
              <a:t>Class Boundaries: </a:t>
            </a:r>
            <a:r>
              <a:rPr lang="en-US" sz="1800" dirty="0"/>
              <a:t>In continuous frequency distribution, class boundaries is a frequently used term. For making class boundaries, a simple rule is followed by reducing 0.5 from the lower class limit and adding 0.5 to the upper class limit i.e;10-30 will be written as  </a:t>
            </a:r>
            <a:r>
              <a:rPr lang="en-US" sz="1800" b="1" dirty="0"/>
              <a:t>9.5-30.5.</a:t>
            </a:r>
          </a:p>
          <a:p>
            <a:pPr marL="0" indent="0">
              <a:buNone/>
            </a:pPr>
            <a:r>
              <a:rPr lang="en-US" sz="1800" b="1" dirty="0"/>
              <a:t>Midpoint or Class Mark: </a:t>
            </a:r>
            <a:r>
              <a:rPr lang="en-US" sz="1800" dirty="0"/>
              <a:t>For a given class, the average of the class is obtained by dividing the sum of upper and lower class limits by 2,it is called midpoint or class mark.</a:t>
            </a:r>
            <a:endParaRPr lang="en-US" sz="1800" b="1"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3DB911E7-A18C-4265-75CF-A0BF1B8796CE}"/>
              </a:ext>
            </a:extLst>
          </p:cNvPr>
          <p:cNvSpPr>
            <a:spLocks noGrp="1"/>
          </p:cNvSpPr>
          <p:nvPr>
            <p:ph type="sldNum" sz="quarter" idx="12"/>
          </p:nvPr>
        </p:nvSpPr>
        <p:spPr/>
        <p:txBody>
          <a:bodyPr/>
          <a:lstStyle/>
          <a:p>
            <a:fld id="{B3D163AF-906A-4420-AE26-260C8CCA65C0}" type="slidenum">
              <a:rPr lang="en-US" smtClean="0"/>
              <a:t>40</a:t>
            </a:fld>
            <a:endParaRPr lang="en-US"/>
          </a:p>
        </p:txBody>
      </p:sp>
    </p:spTree>
    <p:extLst>
      <p:ext uri="{BB962C8B-B14F-4D97-AF65-F5344CB8AC3E}">
        <p14:creationId xmlns:p14="http://schemas.microsoft.com/office/powerpoint/2010/main" val="1002006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03BF-7020-BBE4-EAF9-1C370732001D}"/>
              </a:ext>
            </a:extLst>
          </p:cNvPr>
          <p:cNvSpPr>
            <a:spLocks noGrp="1"/>
          </p:cNvSpPr>
          <p:nvPr>
            <p:ph type="title"/>
          </p:nvPr>
        </p:nvSpPr>
        <p:spPr/>
        <p:txBody>
          <a:bodyPr/>
          <a:lstStyle/>
          <a:p>
            <a:r>
              <a:rPr lang="en-US" dirty="0"/>
              <a:t>1- Measures of Frequency</a:t>
            </a:r>
          </a:p>
        </p:txBody>
      </p:sp>
      <p:sp>
        <p:nvSpPr>
          <p:cNvPr id="3" name="Content Placeholder 2">
            <a:extLst>
              <a:ext uri="{FF2B5EF4-FFF2-40B4-BE49-F238E27FC236}">
                <a16:creationId xmlns:a16="http://schemas.microsoft.com/office/drawing/2014/main" id="{1503C6D5-9CCF-0ACE-C9E9-D0B7EEEB2AA3}"/>
              </a:ext>
            </a:extLst>
          </p:cNvPr>
          <p:cNvSpPr>
            <a:spLocks noGrp="1"/>
          </p:cNvSpPr>
          <p:nvPr>
            <p:ph idx="1"/>
          </p:nvPr>
        </p:nvSpPr>
        <p:spPr>
          <a:xfrm>
            <a:off x="1236868" y="1351721"/>
            <a:ext cx="10267744" cy="5194853"/>
          </a:xfrm>
        </p:spPr>
        <p:txBody>
          <a:bodyPr>
            <a:normAutofit/>
          </a:bodyPr>
          <a:lstStyle/>
          <a:p>
            <a:r>
              <a:rPr lang="en-US" sz="1800" b="1" dirty="0"/>
              <a:t>Other Measures of Frequency:</a:t>
            </a:r>
          </a:p>
          <a:p>
            <a:pPr lvl="1"/>
            <a:r>
              <a:rPr lang="en-US" b="1" dirty="0"/>
              <a:t>Relative Frequency Distribution</a:t>
            </a:r>
          </a:p>
          <a:p>
            <a:pPr lvl="1"/>
            <a:r>
              <a:rPr lang="en-US" b="1" dirty="0"/>
              <a:t>Cumulative Frequency</a:t>
            </a:r>
          </a:p>
          <a:p>
            <a:pPr lvl="1"/>
            <a:r>
              <a:rPr lang="en-US" b="1" dirty="0"/>
              <a:t>Relative Cumulative Frequency</a:t>
            </a:r>
          </a:p>
          <a:p>
            <a:r>
              <a:rPr lang="en-US" b="1" dirty="0"/>
              <a:t>Graphical Representation of Frequency Distribution</a:t>
            </a:r>
          </a:p>
          <a:p>
            <a:pPr algn="l" fontAlgn="base"/>
            <a:r>
              <a:rPr lang="en-US" sz="1800" b="0" i="0" dirty="0">
                <a:effectLst/>
                <a:latin typeface="Gilroy-Medium"/>
              </a:rPr>
              <a:t>The following are the details of a graphical representation of a frequency distribution.</a:t>
            </a:r>
            <a:br>
              <a:rPr lang="en-US" sz="1800" b="0" i="0" dirty="0">
                <a:effectLst/>
                <a:latin typeface="Gilroy-Medium"/>
              </a:rPr>
            </a:br>
            <a:r>
              <a:rPr lang="en-US" sz="1800" b="1" i="0" dirty="0">
                <a:effectLst/>
                <a:latin typeface="gilroy-bold"/>
              </a:rPr>
              <a:t>(</a:t>
            </a:r>
            <a:r>
              <a:rPr lang="en-US" sz="1800" b="1" i="0" dirty="0" err="1">
                <a:effectLst/>
                <a:latin typeface="gilroy-bold"/>
              </a:rPr>
              <a:t>i</a:t>
            </a:r>
            <a:r>
              <a:rPr lang="en-US" sz="1800" b="1" i="0" dirty="0">
                <a:effectLst/>
                <a:latin typeface="gilroy-bold"/>
              </a:rPr>
              <a:t>) Bar Graph:</a:t>
            </a:r>
            <a:r>
              <a:rPr lang="en-US" sz="1800" b="0" i="0" dirty="0">
                <a:effectLst/>
                <a:latin typeface="Gilroy-Medium"/>
              </a:rPr>
              <a:t> Bar graphs are graphs that use rectangular bars of constant width with equal spacing among them to show data.</a:t>
            </a:r>
          </a:p>
          <a:p>
            <a:pPr algn="l" fontAlgn="base"/>
            <a:r>
              <a:rPr lang="en-US" sz="1800" b="1" i="0" dirty="0">
                <a:effectLst/>
                <a:latin typeface="gilroy-bold"/>
              </a:rPr>
              <a:t>(ii) Histograms:</a:t>
            </a:r>
            <a:r>
              <a:rPr lang="en-US" sz="1800" b="0" i="0" dirty="0">
                <a:effectLst/>
                <a:latin typeface="Gilroy-Medium"/>
              </a:rPr>
              <a:t> Histograms are graphical representations of data that use rectangular bars of different heights. There is no space between the rectangular bars in a histogram.</a:t>
            </a:r>
          </a:p>
          <a:p>
            <a:pPr algn="l" fontAlgn="base"/>
            <a:r>
              <a:rPr lang="en-US" sz="1800" b="1" i="0" dirty="0">
                <a:effectLst/>
                <a:latin typeface="gilroy-bold"/>
              </a:rPr>
              <a:t>(iii) Pie chart:</a:t>
            </a:r>
            <a:r>
              <a:rPr lang="en-US" sz="1800" b="0" i="0" dirty="0">
                <a:effectLst/>
                <a:latin typeface="Gilroy-Medium"/>
              </a:rPr>
              <a:t> It is a diagram based on a circle and is useful if you want to show what proportion of a whole each part represents. </a:t>
            </a:r>
          </a:p>
          <a:p>
            <a:pPr algn="l" fontAlgn="base"/>
            <a:r>
              <a:rPr lang="en-US" sz="1800" b="1" i="0" dirty="0">
                <a:effectLst/>
                <a:latin typeface="gilroy-bold"/>
              </a:rPr>
              <a:t>(iv) Frequency Polygon:</a:t>
            </a:r>
            <a:r>
              <a:rPr lang="en-US" sz="1800" b="0" i="0" dirty="0">
                <a:effectLst/>
                <a:latin typeface="Gilroy-Medium"/>
              </a:rPr>
              <a:t> </a:t>
            </a:r>
            <a:r>
              <a:rPr lang="en-US" sz="1800" b="0" i="0" dirty="0">
                <a:effectLst/>
                <a:latin typeface="Minion Pro"/>
              </a:rPr>
              <a:t>A frequency polygon is a graphical form of representation of data. It is used to depict the shape of the data and to depict trends. It is usually drawn with the help of a histogram but can be drawn without it as well.</a:t>
            </a:r>
            <a:endParaRPr lang="en-US" sz="1800" dirty="0"/>
          </a:p>
          <a:p>
            <a:pPr algn="l" fontAlgn="base"/>
            <a:endParaRPr lang="en-US" sz="1800" b="0" i="0" dirty="0">
              <a:effectLst/>
              <a:latin typeface="Gilroy-Medium"/>
            </a:endParaRPr>
          </a:p>
          <a:p>
            <a:endParaRPr lang="en-US" dirty="0"/>
          </a:p>
          <a:p>
            <a:endParaRPr lang="en-US" dirty="0"/>
          </a:p>
        </p:txBody>
      </p:sp>
      <p:sp>
        <p:nvSpPr>
          <p:cNvPr id="4" name="Slide Number Placeholder 3">
            <a:extLst>
              <a:ext uri="{FF2B5EF4-FFF2-40B4-BE49-F238E27FC236}">
                <a16:creationId xmlns:a16="http://schemas.microsoft.com/office/drawing/2014/main" id="{B204EC5B-665E-6EF4-2708-6FFBCDDC80DB}"/>
              </a:ext>
            </a:extLst>
          </p:cNvPr>
          <p:cNvSpPr>
            <a:spLocks noGrp="1"/>
          </p:cNvSpPr>
          <p:nvPr>
            <p:ph type="sldNum" sz="quarter" idx="12"/>
          </p:nvPr>
        </p:nvSpPr>
        <p:spPr/>
        <p:txBody>
          <a:bodyPr/>
          <a:lstStyle/>
          <a:p>
            <a:fld id="{B3D163AF-906A-4420-AE26-260C8CCA65C0}" type="slidenum">
              <a:rPr lang="en-US" smtClean="0"/>
              <a:t>41</a:t>
            </a:fld>
            <a:endParaRPr lang="en-US"/>
          </a:p>
        </p:txBody>
      </p:sp>
    </p:spTree>
    <p:extLst>
      <p:ext uri="{BB962C8B-B14F-4D97-AF65-F5344CB8AC3E}">
        <p14:creationId xmlns:p14="http://schemas.microsoft.com/office/powerpoint/2010/main" val="1489026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20BA76-94EB-7ECE-3528-54E7E2964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949" y="182212"/>
            <a:ext cx="4891015" cy="3429000"/>
          </a:xfrm>
          <a:prstGeom prst="rect">
            <a:avLst/>
          </a:prstGeom>
        </p:spPr>
      </p:pic>
      <p:pic>
        <p:nvPicPr>
          <p:cNvPr id="7" name="Picture 6">
            <a:extLst>
              <a:ext uri="{FF2B5EF4-FFF2-40B4-BE49-F238E27FC236}">
                <a16:creationId xmlns:a16="http://schemas.microsoft.com/office/drawing/2014/main" id="{CE43F83F-58A7-B737-6972-2FAF74672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589" y="182210"/>
            <a:ext cx="5486411" cy="3429001"/>
          </a:xfrm>
          <a:prstGeom prst="rect">
            <a:avLst/>
          </a:prstGeom>
        </p:spPr>
      </p:pic>
      <p:pic>
        <p:nvPicPr>
          <p:cNvPr id="9" name="Picture 8">
            <a:extLst>
              <a:ext uri="{FF2B5EF4-FFF2-40B4-BE49-F238E27FC236}">
                <a16:creationId xmlns:a16="http://schemas.microsoft.com/office/drawing/2014/main" id="{A21928C5-1442-0C23-7040-F2778D1B3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949" y="3611212"/>
            <a:ext cx="3385936" cy="3246788"/>
          </a:xfrm>
          <a:prstGeom prst="rect">
            <a:avLst/>
          </a:prstGeom>
        </p:spPr>
      </p:pic>
      <p:pic>
        <p:nvPicPr>
          <p:cNvPr id="11" name="Picture 10">
            <a:extLst>
              <a:ext uri="{FF2B5EF4-FFF2-40B4-BE49-F238E27FC236}">
                <a16:creationId xmlns:a16="http://schemas.microsoft.com/office/drawing/2014/main" id="{7040D7D3-9D7B-F079-793F-CEE66C4E59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2097" y="3611211"/>
            <a:ext cx="4536756" cy="3246787"/>
          </a:xfrm>
          <a:prstGeom prst="rect">
            <a:avLst/>
          </a:prstGeom>
        </p:spPr>
      </p:pic>
      <p:sp>
        <p:nvSpPr>
          <p:cNvPr id="12" name="Slide Number Placeholder 11">
            <a:extLst>
              <a:ext uri="{FF2B5EF4-FFF2-40B4-BE49-F238E27FC236}">
                <a16:creationId xmlns:a16="http://schemas.microsoft.com/office/drawing/2014/main" id="{BD1E489A-F0FB-8D60-CEA5-069255038235}"/>
              </a:ext>
            </a:extLst>
          </p:cNvPr>
          <p:cNvSpPr>
            <a:spLocks noGrp="1"/>
          </p:cNvSpPr>
          <p:nvPr>
            <p:ph type="sldNum" sz="quarter" idx="12"/>
          </p:nvPr>
        </p:nvSpPr>
        <p:spPr/>
        <p:txBody>
          <a:bodyPr/>
          <a:lstStyle/>
          <a:p>
            <a:fld id="{B3D163AF-906A-4420-AE26-260C8CCA65C0}" type="slidenum">
              <a:rPr lang="en-US" smtClean="0"/>
              <a:t>42</a:t>
            </a:fld>
            <a:endParaRPr lang="en-US"/>
          </a:p>
        </p:txBody>
      </p:sp>
    </p:spTree>
    <p:extLst>
      <p:ext uri="{BB962C8B-B14F-4D97-AF65-F5344CB8AC3E}">
        <p14:creationId xmlns:p14="http://schemas.microsoft.com/office/powerpoint/2010/main" val="2019938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03BF-7020-BBE4-EAF9-1C370732001D}"/>
              </a:ext>
            </a:extLst>
          </p:cNvPr>
          <p:cNvSpPr>
            <a:spLocks noGrp="1"/>
          </p:cNvSpPr>
          <p:nvPr>
            <p:ph type="title"/>
          </p:nvPr>
        </p:nvSpPr>
        <p:spPr/>
        <p:txBody>
          <a:bodyPr/>
          <a:lstStyle/>
          <a:p>
            <a:r>
              <a:rPr lang="en-US" dirty="0"/>
              <a:t>2- Measures of Central Tendency</a:t>
            </a:r>
          </a:p>
        </p:txBody>
      </p:sp>
      <p:sp>
        <p:nvSpPr>
          <p:cNvPr id="3" name="Content Placeholder 2">
            <a:extLst>
              <a:ext uri="{FF2B5EF4-FFF2-40B4-BE49-F238E27FC236}">
                <a16:creationId xmlns:a16="http://schemas.microsoft.com/office/drawing/2014/main" id="{1503C6D5-9CCF-0ACE-C9E9-D0B7EEEB2AA3}"/>
              </a:ext>
            </a:extLst>
          </p:cNvPr>
          <p:cNvSpPr>
            <a:spLocks noGrp="1"/>
          </p:cNvSpPr>
          <p:nvPr>
            <p:ph idx="1"/>
          </p:nvPr>
        </p:nvSpPr>
        <p:spPr>
          <a:xfrm>
            <a:off x="1236868" y="1351721"/>
            <a:ext cx="10267744" cy="5194853"/>
          </a:xfrm>
        </p:spPr>
        <p:txBody>
          <a:bodyPr>
            <a:normAutofit/>
          </a:bodyPr>
          <a:lstStyle/>
          <a:p>
            <a:r>
              <a:rPr lang="en-US" b="1" dirty="0"/>
              <a:t>Mode</a:t>
            </a:r>
          </a:p>
          <a:p>
            <a:r>
              <a:rPr lang="en-US" dirty="0">
                <a:effectLst/>
                <a:latin typeface="Times New Roman" panose="02020603050405020304" pitchFamily="18" charset="0"/>
              </a:rPr>
              <a:t>The mode in statistics refers to a number in a set of numbers that appears the most often.</a:t>
            </a:r>
          </a:p>
          <a:p>
            <a:r>
              <a:rPr lang="en-US" dirty="0">
                <a:effectLst/>
                <a:latin typeface="Times New Roman" panose="02020603050405020304" pitchFamily="18" charset="0"/>
              </a:rPr>
              <a:t>The mode is considered to be the least informative measure in the central tendency measures. </a:t>
            </a:r>
          </a:p>
          <a:p>
            <a:r>
              <a:rPr lang="en-US" dirty="0">
                <a:effectLst/>
                <a:latin typeface="Times New Roman" panose="02020603050405020304" pitchFamily="18" charset="0"/>
              </a:rPr>
              <a:t>For example, if a set of numbers contained the following digits, 1, 1, 3, 5, 6, 6, 7, 7, 7, 8, the mode would be 7, as it appears the most out of all the numbers in the set.</a:t>
            </a:r>
          </a:p>
          <a:p>
            <a:endParaRPr lang="en-US" dirty="0">
              <a:effectLst/>
              <a:latin typeface="Times New Roman" panose="02020603050405020304" pitchFamily="18" charset="0"/>
            </a:endParaRPr>
          </a:p>
          <a:p>
            <a:endParaRPr lang="en-US" dirty="0">
              <a:effectLst/>
              <a:latin typeface="Times New Roman" panose="02020603050405020304" pitchFamily="18" charset="0"/>
            </a:endParaRPr>
          </a:p>
          <a:p>
            <a:pPr marL="0" indent="0">
              <a:buNone/>
            </a:pPr>
            <a:endParaRPr lang="en-US" dirty="0"/>
          </a:p>
          <a:p>
            <a:pPr marL="0" indent="0">
              <a:buNone/>
            </a:pPr>
            <a:r>
              <a:rPr lang="en-US" dirty="0"/>
              <a:t>The modal class (or number) is 2 which is appearing 7 times in the data.</a:t>
            </a:r>
          </a:p>
          <a:p>
            <a:pPr marL="0" indent="0">
              <a:buNone/>
            </a:pPr>
            <a:r>
              <a:rPr lang="en-US" sz="1800" dirty="0">
                <a:ea typeface="+mn-lt"/>
                <a:cs typeface="+mn-lt"/>
              </a:rPr>
              <a:t>There are three different types of mode in statistics: </a:t>
            </a:r>
            <a:r>
              <a:rPr lang="en-US" dirty="0"/>
              <a:t> </a:t>
            </a:r>
          </a:p>
          <a:p>
            <a:r>
              <a:rPr lang="en-US" sz="1800" dirty="0">
                <a:ea typeface="+mn-lt"/>
                <a:cs typeface="+mn-lt"/>
              </a:rPr>
              <a:t>Unimodal distribution – A single unique mode.</a:t>
            </a:r>
            <a:endParaRPr lang="en-US" dirty="0"/>
          </a:p>
          <a:p>
            <a:r>
              <a:rPr lang="en-US" sz="1800" dirty="0">
                <a:ea typeface="+mn-lt"/>
                <a:cs typeface="+mn-lt"/>
              </a:rPr>
              <a:t>Bimodal distribution – The data has two modal values.</a:t>
            </a:r>
            <a:endParaRPr lang="en-US" dirty="0"/>
          </a:p>
          <a:p>
            <a:r>
              <a:rPr lang="en-US" sz="1800" dirty="0">
                <a:ea typeface="+mn-lt"/>
                <a:cs typeface="+mn-lt"/>
              </a:rPr>
              <a:t>Multimodal distribution – It has more than two values of mode.</a:t>
            </a:r>
            <a:endParaRPr lang="en-US" dirty="0"/>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AB37C806-8F5C-A75E-5A20-DA939150EEB7}"/>
              </a:ext>
            </a:extLst>
          </p:cNvPr>
          <p:cNvGraphicFramePr>
            <a:graphicFrameLocks noGrp="1"/>
          </p:cNvGraphicFramePr>
          <p:nvPr>
            <p:extLst>
              <p:ext uri="{D42A27DB-BD31-4B8C-83A1-F6EECF244321}">
                <p14:modId xmlns:p14="http://schemas.microsoft.com/office/powerpoint/2010/main" val="802561955"/>
              </p:ext>
            </p:extLst>
          </p:nvPr>
        </p:nvGraphicFramePr>
        <p:xfrm>
          <a:off x="2495827" y="3429000"/>
          <a:ext cx="8128001" cy="741680"/>
        </p:xfrm>
        <a:graphic>
          <a:graphicData uri="http://schemas.openxmlformats.org/drawingml/2006/table">
            <a:tbl>
              <a:tblPr firstRow="1" bandRow="1">
                <a:tableStyleId>{5940675A-B579-460E-94D1-54222C63F5DA}</a:tableStyleId>
              </a:tblPr>
              <a:tblGrid>
                <a:gridCol w="1479826">
                  <a:extLst>
                    <a:ext uri="{9D8B030D-6E8A-4147-A177-3AD203B41FA5}">
                      <a16:colId xmlns:a16="http://schemas.microsoft.com/office/drawing/2014/main" val="2837343805"/>
                    </a:ext>
                  </a:extLst>
                </a:gridCol>
                <a:gridCol w="842460">
                  <a:extLst>
                    <a:ext uri="{9D8B030D-6E8A-4147-A177-3AD203B41FA5}">
                      <a16:colId xmlns:a16="http://schemas.microsoft.com/office/drawing/2014/main" val="1938398021"/>
                    </a:ext>
                  </a:extLst>
                </a:gridCol>
                <a:gridCol w="1161143">
                  <a:extLst>
                    <a:ext uri="{9D8B030D-6E8A-4147-A177-3AD203B41FA5}">
                      <a16:colId xmlns:a16="http://schemas.microsoft.com/office/drawing/2014/main" val="1880275955"/>
                    </a:ext>
                  </a:extLst>
                </a:gridCol>
                <a:gridCol w="1161143">
                  <a:extLst>
                    <a:ext uri="{9D8B030D-6E8A-4147-A177-3AD203B41FA5}">
                      <a16:colId xmlns:a16="http://schemas.microsoft.com/office/drawing/2014/main" val="658889420"/>
                    </a:ext>
                  </a:extLst>
                </a:gridCol>
                <a:gridCol w="1161143">
                  <a:extLst>
                    <a:ext uri="{9D8B030D-6E8A-4147-A177-3AD203B41FA5}">
                      <a16:colId xmlns:a16="http://schemas.microsoft.com/office/drawing/2014/main" val="1848062649"/>
                    </a:ext>
                  </a:extLst>
                </a:gridCol>
                <a:gridCol w="1161143">
                  <a:extLst>
                    <a:ext uri="{9D8B030D-6E8A-4147-A177-3AD203B41FA5}">
                      <a16:colId xmlns:a16="http://schemas.microsoft.com/office/drawing/2014/main" val="1408271609"/>
                    </a:ext>
                  </a:extLst>
                </a:gridCol>
                <a:gridCol w="1161143">
                  <a:extLst>
                    <a:ext uri="{9D8B030D-6E8A-4147-A177-3AD203B41FA5}">
                      <a16:colId xmlns:a16="http://schemas.microsoft.com/office/drawing/2014/main" val="3836209985"/>
                    </a:ext>
                  </a:extLst>
                </a:gridCol>
              </a:tblGrid>
              <a:tr h="370840">
                <a:tc>
                  <a:txBody>
                    <a:bodyPr/>
                    <a:lstStyle/>
                    <a:p>
                      <a:r>
                        <a:rPr lang="en-US" dirty="0"/>
                        <a:t>Class</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601519575"/>
                  </a:ext>
                </a:extLst>
              </a:tr>
              <a:tr h="370840">
                <a:tc>
                  <a:txBody>
                    <a:bodyPr/>
                    <a:lstStyle/>
                    <a:p>
                      <a:r>
                        <a:rPr lang="en-US" dirty="0"/>
                        <a:t>Frequency</a:t>
                      </a:r>
                    </a:p>
                  </a:txBody>
                  <a:tcPr/>
                </a:tc>
                <a:tc>
                  <a:txBody>
                    <a:bodyPr/>
                    <a:lstStyle/>
                    <a:p>
                      <a:r>
                        <a:rPr lang="en-US" dirty="0"/>
                        <a:t>2</a:t>
                      </a:r>
                    </a:p>
                  </a:txBody>
                  <a:tcPr/>
                </a:tc>
                <a:tc>
                  <a:txBody>
                    <a:bodyPr/>
                    <a:lstStyle/>
                    <a:p>
                      <a:r>
                        <a:rPr lang="en-US" dirty="0"/>
                        <a:t>7</a:t>
                      </a:r>
                    </a:p>
                  </a:txBody>
                  <a:tcPr/>
                </a:tc>
                <a:tc>
                  <a:txBody>
                    <a:bodyPr/>
                    <a:lstStyle/>
                    <a:p>
                      <a:r>
                        <a:rPr lang="en-US" dirty="0"/>
                        <a:t>3</a:t>
                      </a:r>
                    </a:p>
                  </a:txBody>
                  <a:tcPr/>
                </a:tc>
                <a:tc>
                  <a:txBody>
                    <a:bodyPr/>
                    <a:lstStyle/>
                    <a:p>
                      <a:r>
                        <a:rPr lang="en-US" dirty="0"/>
                        <a:t>4</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970495378"/>
                  </a:ext>
                </a:extLst>
              </a:tr>
            </a:tbl>
          </a:graphicData>
        </a:graphic>
      </p:graphicFrame>
      <p:sp>
        <p:nvSpPr>
          <p:cNvPr id="5" name="Slide Number Placeholder 4">
            <a:extLst>
              <a:ext uri="{FF2B5EF4-FFF2-40B4-BE49-F238E27FC236}">
                <a16:creationId xmlns:a16="http://schemas.microsoft.com/office/drawing/2014/main" id="{709467EB-DFE9-CBC3-C203-E5D698F4CF5E}"/>
              </a:ext>
            </a:extLst>
          </p:cNvPr>
          <p:cNvSpPr>
            <a:spLocks noGrp="1"/>
          </p:cNvSpPr>
          <p:nvPr>
            <p:ph type="sldNum" sz="quarter" idx="12"/>
          </p:nvPr>
        </p:nvSpPr>
        <p:spPr/>
        <p:txBody>
          <a:bodyPr/>
          <a:lstStyle/>
          <a:p>
            <a:fld id="{B3D163AF-906A-4420-AE26-260C8CCA65C0}" type="slidenum">
              <a:rPr lang="en-US" smtClean="0"/>
              <a:t>43</a:t>
            </a:fld>
            <a:endParaRPr lang="en-US"/>
          </a:p>
        </p:txBody>
      </p:sp>
    </p:spTree>
    <p:extLst>
      <p:ext uri="{BB962C8B-B14F-4D97-AF65-F5344CB8AC3E}">
        <p14:creationId xmlns:p14="http://schemas.microsoft.com/office/powerpoint/2010/main" val="3816982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41C0-F771-3395-3E8E-B987298C5CD1}"/>
              </a:ext>
            </a:extLst>
          </p:cNvPr>
          <p:cNvSpPr>
            <a:spLocks noGrp="1"/>
          </p:cNvSpPr>
          <p:nvPr>
            <p:ph type="title"/>
          </p:nvPr>
        </p:nvSpPr>
        <p:spPr/>
        <p:txBody>
          <a:bodyPr/>
          <a:lstStyle/>
          <a:p>
            <a:r>
              <a:rPr lang="en-US" dirty="0"/>
              <a:t>2- Measures of Central Tendency</a:t>
            </a:r>
          </a:p>
        </p:txBody>
      </p:sp>
      <p:sp>
        <p:nvSpPr>
          <p:cNvPr id="3" name="Content Placeholder 2">
            <a:extLst>
              <a:ext uri="{FF2B5EF4-FFF2-40B4-BE49-F238E27FC236}">
                <a16:creationId xmlns:a16="http://schemas.microsoft.com/office/drawing/2014/main" id="{94C79CAE-4238-BFA0-8502-5DA785B5B7D4}"/>
              </a:ext>
            </a:extLst>
          </p:cNvPr>
          <p:cNvSpPr>
            <a:spLocks noGrp="1"/>
          </p:cNvSpPr>
          <p:nvPr>
            <p:ph idx="1"/>
          </p:nvPr>
        </p:nvSpPr>
        <p:spPr/>
        <p:txBody>
          <a:bodyPr/>
          <a:lstStyle/>
          <a:p>
            <a:r>
              <a:rPr lang="en-US" b="1" dirty="0"/>
              <a:t>Median</a:t>
            </a:r>
          </a:p>
          <a:p>
            <a:r>
              <a:rPr lang="en-US" dirty="0">
                <a:effectLst/>
                <a:latin typeface="Times New Roman" panose="02020603050405020304" pitchFamily="18" charset="0"/>
              </a:rPr>
              <a:t>The Median is that value, in an array of numerical data which separates the array into two equal parts; i.e., 50% above the median and 50% below the median.</a:t>
            </a:r>
          </a:p>
          <a:p>
            <a:r>
              <a:rPr lang="en-US" dirty="0">
                <a:effectLst/>
                <a:latin typeface="Times New Roman" panose="02020603050405020304" pitchFamily="18" charset="0"/>
              </a:rPr>
              <a:t>Example</a:t>
            </a:r>
          </a:p>
          <a:p>
            <a:pPr lvl="1"/>
            <a:r>
              <a:rPr lang="en-US" dirty="0">
                <a:effectLst/>
                <a:latin typeface="Times New Roman" panose="02020603050405020304" pitchFamily="18" charset="0"/>
              </a:rPr>
              <a:t>Data ordered ascending: 7, 8, 9, 10, 11, 12, 15, 18, 19, 20, 22, 30, 34</a:t>
            </a:r>
          </a:p>
          <a:p>
            <a:pPr lvl="1"/>
            <a:r>
              <a:rPr lang="en-US" dirty="0">
                <a:effectLst/>
                <a:latin typeface="Times New Roman" panose="02020603050405020304" pitchFamily="18" charset="0"/>
              </a:rPr>
              <a:t>The number of data points is 13. </a:t>
            </a:r>
          </a:p>
          <a:p>
            <a:pPr lvl="1"/>
            <a:r>
              <a:rPr lang="en-US" dirty="0">
                <a:effectLst/>
                <a:latin typeface="Times New Roman" panose="02020603050405020304" pitchFamily="18" charset="0"/>
              </a:rPr>
              <a:t>(13+1)/2 = 7</a:t>
            </a:r>
            <a:endParaRPr lang="en-US" dirty="0">
              <a:latin typeface="Times New Roman" panose="02020603050405020304" pitchFamily="18" charset="0"/>
            </a:endParaRPr>
          </a:p>
          <a:p>
            <a:pPr lvl="1"/>
            <a:r>
              <a:rPr lang="en-US" dirty="0">
                <a:effectLst/>
                <a:latin typeface="Times New Roman" panose="02020603050405020304" pitchFamily="18" charset="0"/>
              </a:rPr>
              <a:t>We see that 15 is the seventh element in the array. Thus, the median = 15</a:t>
            </a:r>
            <a:endParaRPr lang="en-US" dirty="0"/>
          </a:p>
          <a:p>
            <a:endParaRPr lang="en-US" dirty="0"/>
          </a:p>
        </p:txBody>
      </p:sp>
      <p:sp>
        <p:nvSpPr>
          <p:cNvPr id="4" name="Slide Number Placeholder 3">
            <a:extLst>
              <a:ext uri="{FF2B5EF4-FFF2-40B4-BE49-F238E27FC236}">
                <a16:creationId xmlns:a16="http://schemas.microsoft.com/office/drawing/2014/main" id="{0F439B18-9AF6-F167-EE62-3374C64EF93B}"/>
              </a:ext>
            </a:extLst>
          </p:cNvPr>
          <p:cNvSpPr>
            <a:spLocks noGrp="1"/>
          </p:cNvSpPr>
          <p:nvPr>
            <p:ph type="sldNum" sz="quarter" idx="12"/>
          </p:nvPr>
        </p:nvSpPr>
        <p:spPr/>
        <p:txBody>
          <a:bodyPr/>
          <a:lstStyle/>
          <a:p>
            <a:fld id="{B3D163AF-906A-4420-AE26-260C8CCA65C0}" type="slidenum">
              <a:rPr lang="en-US" smtClean="0"/>
              <a:t>44</a:t>
            </a:fld>
            <a:endParaRPr lang="en-US"/>
          </a:p>
        </p:txBody>
      </p:sp>
    </p:spTree>
    <p:extLst>
      <p:ext uri="{BB962C8B-B14F-4D97-AF65-F5344CB8AC3E}">
        <p14:creationId xmlns:p14="http://schemas.microsoft.com/office/powerpoint/2010/main" val="734529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52F9C-1DAA-5618-2029-1909C6DD41B9}"/>
              </a:ext>
            </a:extLst>
          </p:cNvPr>
          <p:cNvSpPr>
            <a:spLocks noGrp="1"/>
          </p:cNvSpPr>
          <p:nvPr>
            <p:ph idx="1"/>
          </p:nvPr>
        </p:nvSpPr>
        <p:spPr>
          <a:xfrm>
            <a:off x="2589212" y="1749287"/>
            <a:ext cx="8915400" cy="4161935"/>
          </a:xfrm>
        </p:spPr>
        <p:txBody>
          <a:bodyPr/>
          <a:lstStyle/>
          <a:p>
            <a:r>
              <a:rPr lang="en-US" b="1" dirty="0"/>
              <a:t>Mid-Range</a:t>
            </a:r>
          </a:p>
          <a:p>
            <a:r>
              <a:rPr lang="en-US" dirty="0">
                <a:effectLst/>
                <a:latin typeface="Times New Roman" panose="02020603050405020304" pitchFamily="18" charset="0"/>
              </a:rPr>
              <a:t>The Mid-Range is another value that can be used to check on the center of any data. It is rarely used but it will give an indication when compared to the measures of central tendency. The Midrange is the average of the two extreme values in the data, i.e. the</a:t>
            </a:r>
            <a:br>
              <a:rPr lang="en-US" dirty="0"/>
            </a:br>
            <a:r>
              <a:rPr lang="en-US" dirty="0">
                <a:effectLst/>
                <a:latin typeface="Times New Roman" panose="02020603050405020304" pitchFamily="18" charset="0"/>
              </a:rPr>
              <a:t>average of the maximum and the minimum in the array, i.e., </a:t>
            </a:r>
          </a:p>
          <a:p>
            <a:r>
              <a:rPr lang="en-US" sz="2800" dirty="0">
                <a:effectLst/>
                <a:latin typeface="Times New Roman" panose="02020603050405020304" pitchFamily="18" charset="0"/>
              </a:rPr>
              <a:t>Mid-Range = (Max + Min)/2.</a:t>
            </a:r>
          </a:p>
          <a:p>
            <a:r>
              <a:rPr lang="en-US" dirty="0">
                <a:effectLst/>
                <a:latin typeface="Times New Roman" panose="02020603050405020304" pitchFamily="18" charset="0"/>
              </a:rPr>
              <a:t>In previous example, the minimum is 7 and the maximum is 34. Therefore, the Mid-Range is: MR = (7 + 34)/2 = 20.5</a:t>
            </a:r>
            <a:endParaRPr lang="en-US" dirty="0"/>
          </a:p>
        </p:txBody>
      </p:sp>
      <p:sp>
        <p:nvSpPr>
          <p:cNvPr id="2" name="Slide Number Placeholder 1">
            <a:extLst>
              <a:ext uri="{FF2B5EF4-FFF2-40B4-BE49-F238E27FC236}">
                <a16:creationId xmlns:a16="http://schemas.microsoft.com/office/drawing/2014/main" id="{35214BBC-ACE3-5B7C-E964-B8010BD842A9}"/>
              </a:ext>
            </a:extLst>
          </p:cNvPr>
          <p:cNvSpPr>
            <a:spLocks noGrp="1"/>
          </p:cNvSpPr>
          <p:nvPr>
            <p:ph type="sldNum" sz="quarter" idx="12"/>
          </p:nvPr>
        </p:nvSpPr>
        <p:spPr/>
        <p:txBody>
          <a:bodyPr/>
          <a:lstStyle/>
          <a:p>
            <a:fld id="{B3D163AF-906A-4420-AE26-260C8CCA65C0}" type="slidenum">
              <a:rPr lang="en-US" smtClean="0"/>
              <a:t>45</a:t>
            </a:fld>
            <a:endParaRPr lang="en-US"/>
          </a:p>
        </p:txBody>
      </p:sp>
      <p:sp>
        <p:nvSpPr>
          <p:cNvPr id="4" name="Title 1">
            <a:extLst>
              <a:ext uri="{FF2B5EF4-FFF2-40B4-BE49-F238E27FC236}">
                <a16:creationId xmlns:a16="http://schemas.microsoft.com/office/drawing/2014/main" id="{50699946-6ED3-D00B-7E96-589CDB1D6974}"/>
              </a:ext>
            </a:extLst>
          </p:cNvPr>
          <p:cNvSpPr>
            <a:spLocks noGrp="1"/>
          </p:cNvSpPr>
          <p:nvPr>
            <p:ph type="title"/>
          </p:nvPr>
        </p:nvSpPr>
        <p:spPr>
          <a:xfrm>
            <a:off x="2592925" y="624110"/>
            <a:ext cx="8911687" cy="1280890"/>
          </a:xfrm>
        </p:spPr>
        <p:txBody>
          <a:bodyPr/>
          <a:lstStyle/>
          <a:p>
            <a:r>
              <a:rPr lang="en-US" dirty="0"/>
              <a:t>2- Measures of Central Tendency</a:t>
            </a:r>
          </a:p>
        </p:txBody>
      </p:sp>
    </p:spTree>
    <p:extLst>
      <p:ext uri="{BB962C8B-B14F-4D97-AF65-F5344CB8AC3E}">
        <p14:creationId xmlns:p14="http://schemas.microsoft.com/office/powerpoint/2010/main" val="3110558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C8EE-A42B-1B0D-C10F-4737C114B1A7}"/>
              </a:ext>
            </a:extLst>
          </p:cNvPr>
          <p:cNvSpPr>
            <a:spLocks noGrp="1"/>
          </p:cNvSpPr>
          <p:nvPr>
            <p:ph type="title"/>
          </p:nvPr>
        </p:nvSpPr>
        <p:spPr/>
        <p:txBody>
          <a:bodyPr/>
          <a:lstStyle/>
          <a:p>
            <a:r>
              <a:rPr lang="en-US" dirty="0"/>
              <a:t>3-  Measures of Dispersion</a:t>
            </a:r>
          </a:p>
        </p:txBody>
      </p:sp>
      <p:sp>
        <p:nvSpPr>
          <p:cNvPr id="3" name="Content Placeholder 2">
            <a:extLst>
              <a:ext uri="{FF2B5EF4-FFF2-40B4-BE49-F238E27FC236}">
                <a16:creationId xmlns:a16="http://schemas.microsoft.com/office/drawing/2014/main" id="{444105AC-FA79-FA2D-B762-03376EE3B6BF}"/>
              </a:ext>
            </a:extLst>
          </p:cNvPr>
          <p:cNvSpPr>
            <a:spLocks noGrp="1"/>
          </p:cNvSpPr>
          <p:nvPr>
            <p:ph idx="1"/>
          </p:nvPr>
        </p:nvSpPr>
        <p:spPr/>
        <p:txBody>
          <a:bodyPr/>
          <a:lstStyle/>
          <a:p>
            <a:r>
              <a:rPr lang="en-US" sz="2000" dirty="0"/>
              <a:t>Range</a:t>
            </a:r>
          </a:p>
          <a:p>
            <a:r>
              <a:rPr lang="en-US" sz="2000" dirty="0"/>
              <a:t>Co-efficient of Variation</a:t>
            </a:r>
          </a:p>
          <a:p>
            <a:r>
              <a:rPr lang="en-US" sz="2000" dirty="0"/>
              <a:t>Skewness</a:t>
            </a:r>
          </a:p>
          <a:p>
            <a:r>
              <a:rPr lang="en-US" sz="2000" dirty="0"/>
              <a:t>Kurtosis</a:t>
            </a:r>
          </a:p>
          <a:p>
            <a:pPr lvl="2"/>
            <a:endParaRPr lang="en-US" sz="1600" dirty="0"/>
          </a:p>
          <a:p>
            <a:endParaRPr lang="en-US" dirty="0"/>
          </a:p>
        </p:txBody>
      </p:sp>
      <p:sp>
        <p:nvSpPr>
          <p:cNvPr id="4" name="Slide Number Placeholder 3">
            <a:extLst>
              <a:ext uri="{FF2B5EF4-FFF2-40B4-BE49-F238E27FC236}">
                <a16:creationId xmlns:a16="http://schemas.microsoft.com/office/drawing/2014/main" id="{7A234FDE-BE65-BD0E-0056-403CC4EA52EB}"/>
              </a:ext>
            </a:extLst>
          </p:cNvPr>
          <p:cNvSpPr>
            <a:spLocks noGrp="1"/>
          </p:cNvSpPr>
          <p:nvPr>
            <p:ph type="sldNum" sz="quarter" idx="12"/>
          </p:nvPr>
        </p:nvSpPr>
        <p:spPr/>
        <p:txBody>
          <a:bodyPr/>
          <a:lstStyle/>
          <a:p>
            <a:fld id="{B3D163AF-906A-4420-AE26-260C8CCA65C0}" type="slidenum">
              <a:rPr lang="en-US" smtClean="0"/>
              <a:t>46</a:t>
            </a:fld>
            <a:endParaRPr lang="en-US"/>
          </a:p>
        </p:txBody>
      </p:sp>
    </p:spTree>
    <p:extLst>
      <p:ext uri="{BB962C8B-B14F-4D97-AF65-F5344CB8AC3E}">
        <p14:creationId xmlns:p14="http://schemas.microsoft.com/office/powerpoint/2010/main" val="2310642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A862-A6E5-E43F-7D54-D890F51BC918}"/>
              </a:ext>
            </a:extLst>
          </p:cNvPr>
          <p:cNvSpPr>
            <a:spLocks noGrp="1"/>
          </p:cNvSpPr>
          <p:nvPr>
            <p:ph type="title"/>
          </p:nvPr>
        </p:nvSpPr>
        <p:spPr/>
        <p:txBody>
          <a:bodyPr/>
          <a:lstStyle/>
          <a:p>
            <a:r>
              <a:rPr lang="en-US" dirty="0"/>
              <a:t>3- Measures of Dispersion</a:t>
            </a:r>
          </a:p>
        </p:txBody>
      </p:sp>
      <p:sp>
        <p:nvSpPr>
          <p:cNvPr id="3" name="Content Placeholder 2">
            <a:extLst>
              <a:ext uri="{FF2B5EF4-FFF2-40B4-BE49-F238E27FC236}">
                <a16:creationId xmlns:a16="http://schemas.microsoft.com/office/drawing/2014/main" id="{E7273EC1-3901-F7D5-0DEF-386C85ABB807}"/>
              </a:ext>
            </a:extLst>
          </p:cNvPr>
          <p:cNvSpPr>
            <a:spLocks noGrp="1"/>
          </p:cNvSpPr>
          <p:nvPr>
            <p:ph idx="1"/>
          </p:nvPr>
        </p:nvSpPr>
        <p:spPr>
          <a:xfrm>
            <a:off x="2589212" y="1722783"/>
            <a:ext cx="8915400" cy="4188439"/>
          </a:xfrm>
        </p:spPr>
        <p:txBody>
          <a:bodyPr>
            <a:normAutofit fontScale="92500" lnSpcReduction="20000"/>
          </a:bodyPr>
          <a:lstStyle/>
          <a:p>
            <a:r>
              <a:rPr lang="en-US" sz="1800" b="1" dirty="0">
                <a:latin typeface="+mj-lt"/>
              </a:rPr>
              <a:t>There are two main types of dispersion methods in statistics which are:</a:t>
            </a:r>
          </a:p>
          <a:p>
            <a:r>
              <a:rPr lang="en-US" sz="1800" b="1" dirty="0">
                <a:latin typeface="+mj-lt"/>
              </a:rPr>
              <a:t>Absolute Measure of Dispersion</a:t>
            </a:r>
          </a:p>
          <a:p>
            <a:r>
              <a:rPr lang="en-US" dirty="0">
                <a:latin typeface="+mj-lt"/>
              </a:rPr>
              <a:t>The types of absolute measures of dispersion are:</a:t>
            </a:r>
          </a:p>
          <a:p>
            <a:pPr lvl="1"/>
            <a:r>
              <a:rPr lang="en-US" dirty="0">
                <a:latin typeface="+mj-lt"/>
              </a:rPr>
              <a:t>Range</a:t>
            </a:r>
          </a:p>
          <a:p>
            <a:pPr lvl="1"/>
            <a:r>
              <a:rPr lang="en-US" dirty="0">
                <a:latin typeface="+mj-lt"/>
              </a:rPr>
              <a:t>Variance</a:t>
            </a:r>
          </a:p>
          <a:p>
            <a:pPr lvl="1"/>
            <a:r>
              <a:rPr lang="en-US" dirty="0">
                <a:latin typeface="+mj-lt"/>
              </a:rPr>
              <a:t>Standard Deviation</a:t>
            </a:r>
          </a:p>
          <a:p>
            <a:r>
              <a:rPr lang="en-US" sz="1800" b="1" dirty="0">
                <a:latin typeface="+mj-lt"/>
              </a:rPr>
              <a:t>Relative Measure of Dispersion</a:t>
            </a:r>
          </a:p>
          <a:p>
            <a:pPr algn="l"/>
            <a:r>
              <a:rPr lang="en-US" i="0" dirty="0">
                <a:effectLst/>
                <a:latin typeface="+mj-lt"/>
              </a:rPr>
              <a:t>There are four relative measures of dispersion:</a:t>
            </a:r>
          </a:p>
          <a:p>
            <a:pPr lvl="1"/>
            <a:r>
              <a:rPr lang="en-US" sz="1800" i="0" dirty="0">
                <a:effectLst/>
                <a:latin typeface="+mj-lt"/>
              </a:rPr>
              <a:t>Coefficient of Range.</a:t>
            </a:r>
          </a:p>
          <a:p>
            <a:pPr lvl="1"/>
            <a:r>
              <a:rPr lang="en-US" sz="1800" i="0" dirty="0">
                <a:effectLst/>
                <a:latin typeface="+mj-lt"/>
              </a:rPr>
              <a:t>Coefficient of Quartile Deviation.</a:t>
            </a:r>
          </a:p>
          <a:p>
            <a:pPr lvl="1"/>
            <a:r>
              <a:rPr lang="en-US" sz="1800" i="0" dirty="0">
                <a:effectLst/>
                <a:latin typeface="+mj-lt"/>
              </a:rPr>
              <a:t>Coefficient of Mean deviation.</a:t>
            </a:r>
          </a:p>
          <a:p>
            <a:pPr lvl="1"/>
            <a:r>
              <a:rPr lang="en-US" sz="1800" i="0" dirty="0">
                <a:effectLst/>
                <a:latin typeface="+mj-lt"/>
              </a:rPr>
              <a:t>Coefficient of variation.</a:t>
            </a:r>
          </a:p>
          <a:p>
            <a:pPr lvl="1"/>
            <a:endParaRPr lang="en-US" b="1" dirty="0">
              <a:latin typeface="+mj-lt"/>
            </a:endParaRPr>
          </a:p>
          <a:p>
            <a:endParaRPr lang="en-US" sz="1800" b="1" dirty="0">
              <a:latin typeface="+mj-lt"/>
            </a:endParaRPr>
          </a:p>
          <a:p>
            <a:pPr marL="0" indent="0">
              <a:buNone/>
            </a:pPr>
            <a:endParaRPr lang="en-US" sz="1800" b="1" dirty="0">
              <a:latin typeface="+mj-lt"/>
            </a:endParaRPr>
          </a:p>
        </p:txBody>
      </p:sp>
      <p:sp>
        <p:nvSpPr>
          <p:cNvPr id="4" name="Slide Number Placeholder 3">
            <a:extLst>
              <a:ext uri="{FF2B5EF4-FFF2-40B4-BE49-F238E27FC236}">
                <a16:creationId xmlns:a16="http://schemas.microsoft.com/office/drawing/2014/main" id="{3C9A7CFC-1F86-84A9-A16E-9B73789E8E59}"/>
              </a:ext>
            </a:extLst>
          </p:cNvPr>
          <p:cNvSpPr>
            <a:spLocks noGrp="1"/>
          </p:cNvSpPr>
          <p:nvPr>
            <p:ph type="sldNum" sz="quarter" idx="12"/>
          </p:nvPr>
        </p:nvSpPr>
        <p:spPr/>
        <p:txBody>
          <a:bodyPr/>
          <a:lstStyle/>
          <a:p>
            <a:fld id="{B3D163AF-906A-4420-AE26-260C8CCA65C0}" type="slidenum">
              <a:rPr lang="en-US" smtClean="0"/>
              <a:t>47</a:t>
            </a:fld>
            <a:endParaRPr lang="en-US"/>
          </a:p>
        </p:txBody>
      </p:sp>
    </p:spTree>
    <p:extLst>
      <p:ext uri="{BB962C8B-B14F-4D97-AF65-F5344CB8AC3E}">
        <p14:creationId xmlns:p14="http://schemas.microsoft.com/office/powerpoint/2010/main" val="3705683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A862-A6E5-E43F-7D54-D890F51BC918}"/>
              </a:ext>
            </a:extLst>
          </p:cNvPr>
          <p:cNvSpPr>
            <a:spLocks noGrp="1"/>
          </p:cNvSpPr>
          <p:nvPr>
            <p:ph type="title"/>
          </p:nvPr>
        </p:nvSpPr>
        <p:spPr/>
        <p:txBody>
          <a:bodyPr/>
          <a:lstStyle/>
          <a:p>
            <a:r>
              <a:rPr lang="en-US" dirty="0"/>
              <a:t>3- Measures of Dispersion</a:t>
            </a:r>
          </a:p>
        </p:txBody>
      </p:sp>
      <p:sp>
        <p:nvSpPr>
          <p:cNvPr id="3" name="Content Placeholder 2">
            <a:extLst>
              <a:ext uri="{FF2B5EF4-FFF2-40B4-BE49-F238E27FC236}">
                <a16:creationId xmlns:a16="http://schemas.microsoft.com/office/drawing/2014/main" id="{E7273EC1-3901-F7D5-0DEF-386C85ABB807}"/>
              </a:ext>
            </a:extLst>
          </p:cNvPr>
          <p:cNvSpPr>
            <a:spLocks noGrp="1"/>
          </p:cNvSpPr>
          <p:nvPr>
            <p:ph idx="1"/>
          </p:nvPr>
        </p:nvSpPr>
        <p:spPr>
          <a:xfrm>
            <a:off x="2589212" y="1722783"/>
            <a:ext cx="8915400" cy="4188439"/>
          </a:xfrm>
        </p:spPr>
        <p:txBody>
          <a:bodyPr>
            <a:normAutofit lnSpcReduction="10000"/>
          </a:bodyPr>
          <a:lstStyle/>
          <a:p>
            <a:r>
              <a:rPr lang="en-US" sz="1800" b="1" dirty="0"/>
              <a:t>Range</a:t>
            </a:r>
          </a:p>
          <a:p>
            <a:r>
              <a:rPr lang="en-US" dirty="0">
                <a:effectLst/>
                <a:latin typeface="Times New Roman" panose="02020603050405020304" pitchFamily="18" charset="0"/>
              </a:rPr>
              <a:t>The simplest measure of dispersion is the range. Thus, the Range, R, of a variable is the</a:t>
            </a:r>
            <a:br>
              <a:rPr lang="en-US" dirty="0"/>
            </a:br>
            <a:r>
              <a:rPr lang="en-US" dirty="0">
                <a:effectLst/>
                <a:latin typeface="Times New Roman" panose="02020603050405020304" pitchFamily="18" charset="0"/>
              </a:rPr>
              <a:t>difference between the largest and the smallest values in the ordered data. </a:t>
            </a:r>
          </a:p>
          <a:p>
            <a:r>
              <a:rPr lang="en-US" dirty="0">
                <a:effectLst/>
                <a:latin typeface="Times New Roman" panose="02020603050405020304" pitchFamily="18" charset="0"/>
              </a:rPr>
              <a:t>R = Largest data value − smallest data value = Maximum − minimum.</a:t>
            </a:r>
            <a:endParaRPr lang="en-US" sz="1800" dirty="0"/>
          </a:p>
          <a:p>
            <a:r>
              <a:rPr lang="en-US" sz="1800" b="1" dirty="0"/>
              <a:t>Co-efficient of Variation</a:t>
            </a:r>
          </a:p>
          <a:p>
            <a:r>
              <a:rPr lang="en-US" dirty="0">
                <a:effectLst/>
                <a:latin typeface="Times New Roman" panose="02020603050405020304" pitchFamily="18" charset="0"/>
              </a:rPr>
              <a:t>The Coefficient of Variation (CV) is a measure that allows for the easy comparison of two</a:t>
            </a:r>
            <a:br>
              <a:rPr lang="en-US" dirty="0"/>
            </a:br>
            <a:r>
              <a:rPr lang="en-US" dirty="0">
                <a:effectLst/>
                <a:latin typeface="Times New Roman" panose="02020603050405020304" pitchFamily="18" charset="0"/>
              </a:rPr>
              <a:t>or more variables measured on different scales. It gives the relative variability in terms of the mean of the variable. It is a ratio and thus, it has no units of measurement. The lower the Coefficient of Variation is the better. In that it will show a small variability in the data. As it as for the measures of center and variation, there are two Coefficients of Variation, namely one for a population and another one for a sample. This measure is applicable more often on a sample rather than on a population, and it is expressed as percentage. </a:t>
            </a:r>
          </a:p>
          <a:p>
            <a:r>
              <a:rPr lang="en-US" dirty="0">
                <a:effectLst/>
                <a:latin typeface="Times New Roman" panose="02020603050405020304" pitchFamily="18" charset="0"/>
              </a:rPr>
              <a:t>CV = [Standard Deviation / Mean] * 100</a:t>
            </a:r>
            <a:endParaRPr lang="en-US" dirty="0"/>
          </a:p>
        </p:txBody>
      </p:sp>
      <p:sp>
        <p:nvSpPr>
          <p:cNvPr id="4" name="Slide Number Placeholder 3">
            <a:extLst>
              <a:ext uri="{FF2B5EF4-FFF2-40B4-BE49-F238E27FC236}">
                <a16:creationId xmlns:a16="http://schemas.microsoft.com/office/drawing/2014/main" id="{3C9A7CFC-1F86-84A9-A16E-9B73789E8E59}"/>
              </a:ext>
            </a:extLst>
          </p:cNvPr>
          <p:cNvSpPr>
            <a:spLocks noGrp="1"/>
          </p:cNvSpPr>
          <p:nvPr>
            <p:ph type="sldNum" sz="quarter" idx="12"/>
          </p:nvPr>
        </p:nvSpPr>
        <p:spPr/>
        <p:txBody>
          <a:bodyPr/>
          <a:lstStyle/>
          <a:p>
            <a:fld id="{B3D163AF-906A-4420-AE26-260C8CCA65C0}" type="slidenum">
              <a:rPr lang="en-US" smtClean="0"/>
              <a:t>48</a:t>
            </a:fld>
            <a:endParaRPr lang="en-US"/>
          </a:p>
        </p:txBody>
      </p:sp>
    </p:spTree>
    <p:extLst>
      <p:ext uri="{BB962C8B-B14F-4D97-AF65-F5344CB8AC3E}">
        <p14:creationId xmlns:p14="http://schemas.microsoft.com/office/powerpoint/2010/main" val="2260445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A862-A6E5-E43F-7D54-D890F51BC918}"/>
              </a:ext>
            </a:extLst>
          </p:cNvPr>
          <p:cNvSpPr>
            <a:spLocks noGrp="1"/>
          </p:cNvSpPr>
          <p:nvPr>
            <p:ph type="title"/>
          </p:nvPr>
        </p:nvSpPr>
        <p:spPr/>
        <p:txBody>
          <a:bodyPr/>
          <a:lstStyle/>
          <a:p>
            <a:r>
              <a:rPr lang="en-US" dirty="0"/>
              <a:t>4- Measures of Skewness &amp; Kurtosis</a:t>
            </a:r>
          </a:p>
        </p:txBody>
      </p:sp>
      <p:sp>
        <p:nvSpPr>
          <p:cNvPr id="3" name="Content Placeholder 2">
            <a:extLst>
              <a:ext uri="{FF2B5EF4-FFF2-40B4-BE49-F238E27FC236}">
                <a16:creationId xmlns:a16="http://schemas.microsoft.com/office/drawing/2014/main" id="{E7273EC1-3901-F7D5-0DEF-386C85ABB807}"/>
              </a:ext>
            </a:extLst>
          </p:cNvPr>
          <p:cNvSpPr>
            <a:spLocks noGrp="1"/>
          </p:cNvSpPr>
          <p:nvPr>
            <p:ph idx="1"/>
          </p:nvPr>
        </p:nvSpPr>
        <p:spPr>
          <a:xfrm>
            <a:off x="2589212" y="1722783"/>
            <a:ext cx="8915400" cy="4188439"/>
          </a:xfrm>
        </p:spPr>
        <p:txBody>
          <a:bodyPr>
            <a:normAutofit/>
          </a:bodyPr>
          <a:lstStyle/>
          <a:p>
            <a:r>
              <a:rPr lang="en-US" sz="1800" b="1" dirty="0"/>
              <a:t>Skewness</a:t>
            </a:r>
          </a:p>
          <a:p>
            <a:r>
              <a:rPr lang="en-US" sz="1800" b="0" i="0" dirty="0">
                <a:effectLst/>
                <a:latin typeface="Arial" panose="020B0604020202020204" pitchFamily="34" charset="0"/>
              </a:rPr>
              <a:t>Skewness is </a:t>
            </a:r>
            <a:r>
              <a:rPr lang="en-US" sz="1800" b="1" i="0" dirty="0">
                <a:effectLst/>
                <a:latin typeface="Arial" panose="020B0604020202020204" pitchFamily="34" charset="0"/>
              </a:rPr>
              <a:t>a measure of asymmetry or distortion of symmetric distribution</a:t>
            </a:r>
            <a:r>
              <a:rPr lang="en-US" sz="1800" b="0" i="0" dirty="0">
                <a:effectLst/>
                <a:latin typeface="Arial" panose="020B0604020202020204" pitchFamily="34" charset="0"/>
              </a:rPr>
              <a:t>. It measures the deviation of the given distribution of a random variable from a symmetric distribution, such as normal distribution.</a:t>
            </a:r>
          </a:p>
          <a:p>
            <a:r>
              <a:rPr lang="en-US" sz="1800" b="1" i="0" dirty="0">
                <a:effectLst/>
                <a:latin typeface="Open Sans" panose="020B0604020202020204" pitchFamily="34" charset="0"/>
              </a:rPr>
              <a:t>Positive Skewness</a:t>
            </a:r>
            <a:r>
              <a:rPr lang="en-US" sz="1800" b="0" i="0" dirty="0">
                <a:effectLst/>
                <a:latin typeface="Open Sans" panose="020B0604020202020204" pitchFamily="34" charset="0"/>
              </a:rPr>
              <a:t>: If the given distribution is shifted to the left and with its tail on the right side, it is a positively skewed distribution. It is also called the right-skewed distribution. A tail is referred to as the tapering of the curve differently from the data points on the other side.</a:t>
            </a:r>
          </a:p>
          <a:p>
            <a:r>
              <a:rPr lang="en-US" sz="1800" b="1" i="0" dirty="0">
                <a:effectLst/>
                <a:latin typeface="Open Sans" panose="020B0604020202020204" pitchFamily="34" charset="0"/>
              </a:rPr>
              <a:t>Negative Skewness:</a:t>
            </a:r>
            <a:r>
              <a:rPr lang="en-US" sz="1800" b="0" i="0" dirty="0">
                <a:effectLst/>
                <a:latin typeface="Open Sans" panose="020B0604020202020204" pitchFamily="34" charset="0"/>
              </a:rPr>
              <a:t> If the given distribution is shifted to the right and with its tail on the left side, it is a negatively skewed distribution. It is also called a left-skewed distribution. The skewness value of any distribution showing a negative skew is always less than zero.</a:t>
            </a:r>
          </a:p>
        </p:txBody>
      </p:sp>
      <p:sp>
        <p:nvSpPr>
          <p:cNvPr id="4" name="Slide Number Placeholder 3">
            <a:extLst>
              <a:ext uri="{FF2B5EF4-FFF2-40B4-BE49-F238E27FC236}">
                <a16:creationId xmlns:a16="http://schemas.microsoft.com/office/drawing/2014/main" id="{ADDA3463-94E5-2546-3895-DB498F5F76A0}"/>
              </a:ext>
            </a:extLst>
          </p:cNvPr>
          <p:cNvSpPr>
            <a:spLocks noGrp="1"/>
          </p:cNvSpPr>
          <p:nvPr>
            <p:ph type="sldNum" sz="quarter" idx="12"/>
          </p:nvPr>
        </p:nvSpPr>
        <p:spPr/>
        <p:txBody>
          <a:bodyPr/>
          <a:lstStyle/>
          <a:p>
            <a:fld id="{B3D163AF-906A-4420-AE26-260C8CCA65C0}" type="slidenum">
              <a:rPr lang="en-US" smtClean="0"/>
              <a:t>49</a:t>
            </a:fld>
            <a:endParaRPr lang="en-US"/>
          </a:p>
        </p:txBody>
      </p:sp>
    </p:spTree>
    <p:extLst>
      <p:ext uri="{BB962C8B-B14F-4D97-AF65-F5344CB8AC3E}">
        <p14:creationId xmlns:p14="http://schemas.microsoft.com/office/powerpoint/2010/main" val="212988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B13-8C30-4A0C-8ED8-065A47431038}"/>
              </a:ext>
            </a:extLst>
          </p:cNvPr>
          <p:cNvSpPr>
            <a:spLocks noGrp="1"/>
          </p:cNvSpPr>
          <p:nvPr>
            <p:ph type="title"/>
          </p:nvPr>
        </p:nvSpPr>
        <p:spPr/>
        <p:txBody>
          <a:bodyPr/>
          <a:lstStyle/>
          <a:p>
            <a:r>
              <a:rPr lang="en-US" dirty="0"/>
              <a:t>Stats and Machine Learning	</a:t>
            </a:r>
          </a:p>
        </p:txBody>
      </p:sp>
      <p:sp>
        <p:nvSpPr>
          <p:cNvPr id="3" name="Content Placeholder 2">
            <a:extLst>
              <a:ext uri="{FF2B5EF4-FFF2-40B4-BE49-F238E27FC236}">
                <a16:creationId xmlns:a16="http://schemas.microsoft.com/office/drawing/2014/main" id="{9E8DA357-A47D-FB68-F475-699C0B6EA36E}"/>
              </a:ext>
            </a:extLst>
          </p:cNvPr>
          <p:cNvSpPr>
            <a:spLocks noGrp="1"/>
          </p:cNvSpPr>
          <p:nvPr>
            <p:ph idx="1"/>
          </p:nvPr>
        </p:nvSpPr>
        <p:spPr/>
        <p:txBody>
          <a:bodyPr>
            <a:normAutofit fontScale="92500" lnSpcReduction="20000"/>
          </a:bodyPr>
          <a:lstStyle/>
          <a:p>
            <a:r>
              <a:rPr lang="en-US" dirty="0">
                <a:effectLst/>
                <a:latin typeface="Arial" panose="020B0604020202020204" pitchFamily="34" charset="0"/>
              </a:rPr>
              <a:t>Machine learning and statistics are two tightly related fields of study. So much so that statisticians refer to machine learning as applied statistics or statistical learning rather than the computer-science-centric name. Machine learning is almost universally presented to beginners assuming that the reader has some background in statistics.</a:t>
            </a:r>
          </a:p>
          <a:p>
            <a:r>
              <a:rPr lang="en-US" dirty="0">
                <a:latin typeface="Arial" panose="020B0604020202020204" pitchFamily="34" charset="0"/>
              </a:rPr>
              <a:t>Why Learn Stats:</a:t>
            </a:r>
          </a:p>
          <a:p>
            <a:r>
              <a:rPr lang="en-US" dirty="0">
                <a:effectLst/>
                <a:latin typeface="Arial" panose="020B0604020202020204" pitchFamily="34" charset="0"/>
              </a:rPr>
              <a:t>Raw observations alone are data, but they are not information or knowledge. Data raises questions, such as:</a:t>
            </a:r>
          </a:p>
          <a:p>
            <a:pPr lvl="1"/>
            <a:r>
              <a:rPr lang="en-US" dirty="0">
                <a:effectLst/>
                <a:latin typeface="Arial" panose="020B0604020202020204" pitchFamily="34" charset="0"/>
              </a:rPr>
              <a:t>What is the most common or expected observation?</a:t>
            </a:r>
          </a:p>
          <a:p>
            <a:pPr lvl="1"/>
            <a:r>
              <a:rPr lang="en-US" dirty="0">
                <a:effectLst/>
                <a:latin typeface="Arial" panose="020B0604020202020204" pitchFamily="34" charset="0"/>
              </a:rPr>
              <a:t>What are the limits on the observations?</a:t>
            </a:r>
          </a:p>
          <a:p>
            <a:pPr lvl="1"/>
            <a:r>
              <a:rPr lang="en-US" dirty="0">
                <a:effectLst/>
                <a:latin typeface="Arial" panose="020B0604020202020204" pitchFamily="34" charset="0"/>
              </a:rPr>
              <a:t>What does the data look like?</a:t>
            </a:r>
          </a:p>
          <a:p>
            <a:pPr lvl="1"/>
            <a:r>
              <a:rPr lang="en-US" dirty="0">
                <a:effectLst/>
                <a:latin typeface="Arial" panose="020B0604020202020204" pitchFamily="34" charset="0"/>
              </a:rPr>
              <a:t>What variables are most relevant?</a:t>
            </a:r>
            <a:endParaRPr lang="en-US" dirty="0">
              <a:latin typeface="Courier New" panose="02070309020205020404" pitchFamily="49" charset="0"/>
            </a:endParaRPr>
          </a:p>
          <a:p>
            <a:pPr lvl="1"/>
            <a:r>
              <a:rPr lang="en-US" dirty="0">
                <a:effectLst/>
                <a:latin typeface="Arial" panose="020B0604020202020204" pitchFamily="34" charset="0"/>
              </a:rPr>
              <a:t>What is the difference in an outcome between two experiments?</a:t>
            </a:r>
            <a:endParaRPr lang="en-US" dirty="0">
              <a:latin typeface="Courier New" panose="02070309020205020404" pitchFamily="49" charset="0"/>
            </a:endParaRPr>
          </a:p>
          <a:p>
            <a:pPr lvl="1"/>
            <a:r>
              <a:rPr lang="en-US" dirty="0">
                <a:effectLst/>
                <a:latin typeface="Arial" panose="020B0604020202020204" pitchFamily="34" charset="0"/>
              </a:rPr>
              <a:t>Are the differences real or the result of noise in the data?</a:t>
            </a:r>
            <a:endParaRPr lang="en-US" dirty="0"/>
          </a:p>
        </p:txBody>
      </p:sp>
      <p:sp>
        <p:nvSpPr>
          <p:cNvPr id="4" name="Slide Number Placeholder 3">
            <a:extLst>
              <a:ext uri="{FF2B5EF4-FFF2-40B4-BE49-F238E27FC236}">
                <a16:creationId xmlns:a16="http://schemas.microsoft.com/office/drawing/2014/main" id="{10BFDFB5-C221-E051-5CA5-ED1154E698C1}"/>
              </a:ext>
            </a:extLst>
          </p:cNvPr>
          <p:cNvSpPr>
            <a:spLocks noGrp="1"/>
          </p:cNvSpPr>
          <p:nvPr>
            <p:ph type="sldNum" sz="quarter" idx="12"/>
          </p:nvPr>
        </p:nvSpPr>
        <p:spPr/>
        <p:txBody>
          <a:bodyPr/>
          <a:lstStyle/>
          <a:p>
            <a:fld id="{B3D163AF-906A-4420-AE26-260C8CCA65C0}" type="slidenum">
              <a:rPr lang="en-US" smtClean="0"/>
              <a:t>5</a:t>
            </a:fld>
            <a:endParaRPr lang="en-US"/>
          </a:p>
        </p:txBody>
      </p:sp>
    </p:spTree>
    <p:extLst>
      <p:ext uri="{BB962C8B-B14F-4D97-AF65-F5344CB8AC3E}">
        <p14:creationId xmlns:p14="http://schemas.microsoft.com/office/powerpoint/2010/main" val="2390465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A862-A6E5-E43F-7D54-D890F51BC918}"/>
              </a:ext>
            </a:extLst>
          </p:cNvPr>
          <p:cNvSpPr>
            <a:spLocks noGrp="1"/>
          </p:cNvSpPr>
          <p:nvPr>
            <p:ph type="title"/>
          </p:nvPr>
        </p:nvSpPr>
        <p:spPr/>
        <p:txBody>
          <a:bodyPr/>
          <a:lstStyle/>
          <a:p>
            <a:r>
              <a:rPr lang="en-US" dirty="0"/>
              <a:t>4- Measures of Skewness &amp; Kurtosis</a:t>
            </a:r>
          </a:p>
        </p:txBody>
      </p:sp>
      <p:pic>
        <p:nvPicPr>
          <p:cNvPr id="8" name="Content Placeholder 4">
            <a:extLst>
              <a:ext uri="{FF2B5EF4-FFF2-40B4-BE49-F238E27FC236}">
                <a16:creationId xmlns:a16="http://schemas.microsoft.com/office/drawing/2014/main" id="{EE43E966-B69D-141A-78FA-AD191B01DBC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28255" y="1905000"/>
            <a:ext cx="10596158" cy="4084983"/>
          </a:xfrm>
        </p:spPr>
      </p:pic>
      <p:sp>
        <p:nvSpPr>
          <p:cNvPr id="3" name="Slide Number Placeholder 2">
            <a:extLst>
              <a:ext uri="{FF2B5EF4-FFF2-40B4-BE49-F238E27FC236}">
                <a16:creationId xmlns:a16="http://schemas.microsoft.com/office/drawing/2014/main" id="{AA5ABD40-CBB9-D4FB-CDD6-C0C3184341F3}"/>
              </a:ext>
            </a:extLst>
          </p:cNvPr>
          <p:cNvSpPr>
            <a:spLocks noGrp="1"/>
          </p:cNvSpPr>
          <p:nvPr>
            <p:ph type="sldNum" sz="quarter" idx="12"/>
          </p:nvPr>
        </p:nvSpPr>
        <p:spPr/>
        <p:txBody>
          <a:bodyPr/>
          <a:lstStyle/>
          <a:p>
            <a:fld id="{B3D163AF-906A-4420-AE26-260C8CCA65C0}" type="slidenum">
              <a:rPr lang="en-US" smtClean="0"/>
              <a:t>50</a:t>
            </a:fld>
            <a:endParaRPr lang="en-US"/>
          </a:p>
        </p:txBody>
      </p:sp>
    </p:spTree>
    <p:extLst>
      <p:ext uri="{BB962C8B-B14F-4D97-AF65-F5344CB8AC3E}">
        <p14:creationId xmlns:p14="http://schemas.microsoft.com/office/powerpoint/2010/main" val="2789695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A862-A6E5-E43F-7D54-D890F51BC918}"/>
              </a:ext>
            </a:extLst>
          </p:cNvPr>
          <p:cNvSpPr>
            <a:spLocks noGrp="1"/>
          </p:cNvSpPr>
          <p:nvPr>
            <p:ph type="title"/>
          </p:nvPr>
        </p:nvSpPr>
        <p:spPr/>
        <p:txBody>
          <a:bodyPr/>
          <a:lstStyle/>
          <a:p>
            <a:r>
              <a:rPr lang="en-US" dirty="0"/>
              <a:t>4- Measures of Skewness &amp; Kurtosis</a:t>
            </a:r>
          </a:p>
        </p:txBody>
      </p:sp>
      <p:sp>
        <p:nvSpPr>
          <p:cNvPr id="3" name="Content Placeholder 2">
            <a:extLst>
              <a:ext uri="{FF2B5EF4-FFF2-40B4-BE49-F238E27FC236}">
                <a16:creationId xmlns:a16="http://schemas.microsoft.com/office/drawing/2014/main" id="{E7273EC1-3901-F7D5-0DEF-386C85ABB807}"/>
              </a:ext>
            </a:extLst>
          </p:cNvPr>
          <p:cNvSpPr>
            <a:spLocks noGrp="1"/>
          </p:cNvSpPr>
          <p:nvPr>
            <p:ph idx="1"/>
          </p:nvPr>
        </p:nvSpPr>
        <p:spPr>
          <a:xfrm>
            <a:off x="2589212" y="1722783"/>
            <a:ext cx="8915400" cy="4188439"/>
          </a:xfrm>
        </p:spPr>
        <p:txBody>
          <a:bodyPr>
            <a:normAutofit/>
          </a:bodyPr>
          <a:lstStyle/>
          <a:p>
            <a:r>
              <a:rPr lang="en-US" sz="1800" b="1" dirty="0"/>
              <a:t>Skewness</a:t>
            </a:r>
          </a:p>
          <a:p>
            <a:r>
              <a:rPr lang="en-US" dirty="0">
                <a:effectLst/>
                <a:latin typeface="Times New Roman" panose="02020603050405020304" pitchFamily="18" charset="0"/>
              </a:rPr>
              <a:t>Coefficient of Skewness = 3[(Mean – Median)/Standard deviation]</a:t>
            </a:r>
          </a:p>
          <a:p>
            <a:r>
              <a:rPr lang="en-US" dirty="0">
                <a:effectLst/>
                <a:latin typeface="Times New Roman" panose="02020603050405020304" pitchFamily="18" charset="0"/>
              </a:rPr>
              <a:t>The value of this measure usually lies between -3 and +3, i.e. -3 &lt; CS &lt; 3. The closer is the</a:t>
            </a:r>
            <a:br>
              <a:rPr lang="en-US" dirty="0"/>
            </a:br>
            <a:r>
              <a:rPr lang="en-US" dirty="0">
                <a:effectLst/>
                <a:latin typeface="Times New Roman" panose="02020603050405020304" pitchFamily="18" charset="0"/>
              </a:rPr>
              <a:t>value to -3, the more indication that the distribution is negatively skewed. On the other hand, the closer is the value to +3, the more indication that the distribution is positively skewed.</a:t>
            </a:r>
            <a:br>
              <a:rPr lang="en-US" dirty="0"/>
            </a:br>
            <a:r>
              <a:rPr lang="en-US" dirty="0">
                <a:effectLst/>
                <a:latin typeface="Times New Roman" panose="02020603050405020304" pitchFamily="18" charset="0"/>
              </a:rPr>
              <a:t>Moreover, a value of zero shows a symmetric distribution</a:t>
            </a:r>
            <a:r>
              <a:rPr lang="en-US" dirty="0">
                <a:latin typeface="Times New Roman" panose="02020603050405020304" pitchFamily="18" charset="0"/>
              </a:rPr>
              <a:t>. See the previous figures.</a:t>
            </a:r>
          </a:p>
          <a:p>
            <a:endParaRPr lang="en-US" dirty="0"/>
          </a:p>
        </p:txBody>
      </p:sp>
      <p:sp>
        <p:nvSpPr>
          <p:cNvPr id="4" name="Slide Number Placeholder 3">
            <a:extLst>
              <a:ext uri="{FF2B5EF4-FFF2-40B4-BE49-F238E27FC236}">
                <a16:creationId xmlns:a16="http://schemas.microsoft.com/office/drawing/2014/main" id="{FC9D86C8-0079-256A-735D-340F287170BA}"/>
              </a:ext>
            </a:extLst>
          </p:cNvPr>
          <p:cNvSpPr>
            <a:spLocks noGrp="1"/>
          </p:cNvSpPr>
          <p:nvPr>
            <p:ph type="sldNum" sz="quarter" idx="12"/>
          </p:nvPr>
        </p:nvSpPr>
        <p:spPr/>
        <p:txBody>
          <a:bodyPr/>
          <a:lstStyle/>
          <a:p>
            <a:fld id="{B3D163AF-906A-4420-AE26-260C8CCA65C0}" type="slidenum">
              <a:rPr lang="en-US" smtClean="0"/>
              <a:t>51</a:t>
            </a:fld>
            <a:endParaRPr lang="en-US"/>
          </a:p>
        </p:txBody>
      </p:sp>
    </p:spTree>
    <p:extLst>
      <p:ext uri="{BB962C8B-B14F-4D97-AF65-F5344CB8AC3E}">
        <p14:creationId xmlns:p14="http://schemas.microsoft.com/office/powerpoint/2010/main" val="1431481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A862-A6E5-E43F-7D54-D890F51BC918}"/>
              </a:ext>
            </a:extLst>
          </p:cNvPr>
          <p:cNvSpPr>
            <a:spLocks noGrp="1"/>
          </p:cNvSpPr>
          <p:nvPr>
            <p:ph type="title"/>
          </p:nvPr>
        </p:nvSpPr>
        <p:spPr/>
        <p:txBody>
          <a:bodyPr/>
          <a:lstStyle/>
          <a:p>
            <a:r>
              <a:rPr lang="en-US" dirty="0"/>
              <a:t>4- Measures of Skewness &amp; Kurtosis</a:t>
            </a:r>
          </a:p>
        </p:txBody>
      </p:sp>
      <p:sp>
        <p:nvSpPr>
          <p:cNvPr id="3" name="Content Placeholder 2">
            <a:extLst>
              <a:ext uri="{FF2B5EF4-FFF2-40B4-BE49-F238E27FC236}">
                <a16:creationId xmlns:a16="http://schemas.microsoft.com/office/drawing/2014/main" id="{E7273EC1-3901-F7D5-0DEF-386C85ABB807}"/>
              </a:ext>
            </a:extLst>
          </p:cNvPr>
          <p:cNvSpPr>
            <a:spLocks noGrp="1"/>
          </p:cNvSpPr>
          <p:nvPr>
            <p:ph idx="1"/>
          </p:nvPr>
        </p:nvSpPr>
        <p:spPr>
          <a:xfrm>
            <a:off x="2589212" y="1722783"/>
            <a:ext cx="8915400" cy="4188439"/>
          </a:xfrm>
        </p:spPr>
        <p:txBody>
          <a:bodyPr>
            <a:normAutofit/>
          </a:bodyPr>
          <a:lstStyle/>
          <a:p>
            <a:r>
              <a:rPr lang="en-US" b="1" dirty="0">
                <a:effectLst/>
                <a:latin typeface="Times New Roman" panose="02020603050405020304" pitchFamily="18" charset="0"/>
              </a:rPr>
              <a:t>Kurtosis</a:t>
            </a:r>
          </a:p>
          <a:p>
            <a:pPr marL="0" indent="0">
              <a:buNone/>
            </a:pPr>
            <a:r>
              <a:rPr lang="en-US" sz="1800" b="0" i="0" dirty="0">
                <a:effectLst/>
                <a:latin typeface="Arial" panose="020B0604020202020204" pitchFamily="34" charset="0"/>
              </a:rPr>
              <a:t>Kurtosis is </a:t>
            </a:r>
            <a:r>
              <a:rPr lang="en-US" sz="1800" b="1" i="0" dirty="0">
                <a:effectLst/>
                <a:latin typeface="Arial" panose="020B0604020202020204" pitchFamily="34" charset="0"/>
              </a:rPr>
              <a:t>a statistical measure that defines how heavily the tails of a distribution differ from the tails of a normal distribution</a:t>
            </a:r>
            <a:r>
              <a:rPr lang="en-US" sz="1800" b="0" i="0" dirty="0">
                <a:effectLst/>
                <a:latin typeface="Arial" panose="020B0604020202020204" pitchFamily="34" charset="0"/>
              </a:rPr>
              <a:t>. In other words, kurtosis identifies whether the tails of a given distribution contain extreme values.</a:t>
            </a:r>
          </a:p>
          <a:p>
            <a:r>
              <a:rPr lang="en-US" sz="1800" b="0" i="0" dirty="0">
                <a:effectLst/>
                <a:latin typeface="Georgia" panose="02040502050405020303" pitchFamily="18" charset="0"/>
              </a:rPr>
              <a:t>There are three types of kurtosis: </a:t>
            </a:r>
          </a:p>
          <a:p>
            <a:pPr lvl="1"/>
            <a:r>
              <a:rPr lang="en-US" b="0" i="0" dirty="0">
                <a:effectLst/>
                <a:latin typeface="Georgia" panose="02040502050405020303" pitchFamily="18" charset="0"/>
              </a:rPr>
              <a:t>Mesokurtic</a:t>
            </a:r>
          </a:p>
          <a:p>
            <a:pPr lvl="1"/>
            <a:r>
              <a:rPr lang="en-US" b="0" i="0" dirty="0">
                <a:effectLst/>
                <a:latin typeface="Georgia" panose="02040502050405020303" pitchFamily="18" charset="0"/>
              </a:rPr>
              <a:t>Leptokurtic</a:t>
            </a:r>
          </a:p>
          <a:p>
            <a:pPr lvl="1"/>
            <a:r>
              <a:rPr lang="en-US" b="0" i="0" dirty="0">
                <a:effectLst/>
                <a:latin typeface="Georgia" panose="02040502050405020303" pitchFamily="18" charset="0"/>
              </a:rPr>
              <a:t>Platykurtic</a:t>
            </a:r>
          </a:p>
          <a:p>
            <a:r>
              <a:rPr lang="en-US" b="1" dirty="0">
                <a:effectLst/>
                <a:latin typeface="Times New Roman" panose="02020603050405020304" pitchFamily="18" charset="0"/>
              </a:rPr>
              <a:t>POINT:</a:t>
            </a:r>
            <a:r>
              <a:rPr lang="en-US" dirty="0">
                <a:effectLst/>
                <a:latin typeface="Times New Roman" panose="02020603050405020304" pitchFamily="18" charset="0"/>
              </a:rPr>
              <a:t> The above three coefficients, namely CV, CS, and CK are of theoretical value,</a:t>
            </a:r>
            <a:br>
              <a:rPr lang="en-US" dirty="0"/>
            </a:br>
            <a:r>
              <a:rPr lang="en-US" dirty="0">
                <a:effectLst/>
                <a:latin typeface="Times New Roman" panose="02020603050405020304" pitchFamily="18" charset="0"/>
              </a:rPr>
              <a:t>as well as for checking on the quality of the data for later analysis.</a:t>
            </a:r>
            <a:endParaRPr lang="en-US" dirty="0"/>
          </a:p>
        </p:txBody>
      </p:sp>
      <p:sp>
        <p:nvSpPr>
          <p:cNvPr id="4" name="Slide Number Placeholder 3">
            <a:extLst>
              <a:ext uri="{FF2B5EF4-FFF2-40B4-BE49-F238E27FC236}">
                <a16:creationId xmlns:a16="http://schemas.microsoft.com/office/drawing/2014/main" id="{EBD6F025-BBC8-FDEB-3E3B-35CBD5D2AB13}"/>
              </a:ext>
            </a:extLst>
          </p:cNvPr>
          <p:cNvSpPr>
            <a:spLocks noGrp="1"/>
          </p:cNvSpPr>
          <p:nvPr>
            <p:ph type="sldNum" sz="quarter" idx="12"/>
          </p:nvPr>
        </p:nvSpPr>
        <p:spPr/>
        <p:txBody>
          <a:bodyPr/>
          <a:lstStyle/>
          <a:p>
            <a:fld id="{B3D163AF-906A-4420-AE26-260C8CCA65C0}" type="slidenum">
              <a:rPr lang="en-US" smtClean="0"/>
              <a:t>52</a:t>
            </a:fld>
            <a:endParaRPr lang="en-US"/>
          </a:p>
        </p:txBody>
      </p:sp>
    </p:spTree>
    <p:extLst>
      <p:ext uri="{BB962C8B-B14F-4D97-AF65-F5344CB8AC3E}">
        <p14:creationId xmlns:p14="http://schemas.microsoft.com/office/powerpoint/2010/main" val="392644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A862-A6E5-E43F-7D54-D890F51BC918}"/>
              </a:ext>
            </a:extLst>
          </p:cNvPr>
          <p:cNvSpPr>
            <a:spLocks noGrp="1"/>
          </p:cNvSpPr>
          <p:nvPr>
            <p:ph type="title"/>
          </p:nvPr>
        </p:nvSpPr>
        <p:spPr/>
        <p:txBody>
          <a:bodyPr/>
          <a:lstStyle/>
          <a:p>
            <a:r>
              <a:rPr lang="en-US" dirty="0"/>
              <a:t>4- Measures of Skewness &amp; Kurtosis</a:t>
            </a:r>
          </a:p>
        </p:txBody>
      </p:sp>
      <p:pic>
        <p:nvPicPr>
          <p:cNvPr id="4" name="Content Placeholder 4">
            <a:extLst>
              <a:ext uri="{FF2B5EF4-FFF2-40B4-BE49-F238E27FC236}">
                <a16:creationId xmlns:a16="http://schemas.microsoft.com/office/drawing/2014/main" id="{7B69B0F0-E051-68D2-AD37-78A164C4D4EB}"/>
              </a:ext>
            </a:extLst>
          </p:cNvPr>
          <p:cNvPicPr>
            <a:picLocks noGrp="1" noChangeAspect="1"/>
          </p:cNvPicPr>
          <p:nvPr>
            <p:ph idx="1"/>
          </p:nvPr>
        </p:nvPicPr>
        <p:blipFill>
          <a:blip r:embed="rId2"/>
          <a:stretch>
            <a:fillRect/>
          </a:stretch>
        </p:blipFill>
        <p:spPr>
          <a:xfrm>
            <a:off x="2298836" y="1736034"/>
            <a:ext cx="8889092" cy="3896139"/>
          </a:xfrm>
        </p:spPr>
      </p:pic>
      <p:sp>
        <p:nvSpPr>
          <p:cNvPr id="3" name="Slide Number Placeholder 2">
            <a:extLst>
              <a:ext uri="{FF2B5EF4-FFF2-40B4-BE49-F238E27FC236}">
                <a16:creationId xmlns:a16="http://schemas.microsoft.com/office/drawing/2014/main" id="{8B19B400-D38B-38C6-C4B2-3F81F9988874}"/>
              </a:ext>
            </a:extLst>
          </p:cNvPr>
          <p:cNvSpPr>
            <a:spLocks noGrp="1"/>
          </p:cNvSpPr>
          <p:nvPr>
            <p:ph type="sldNum" sz="quarter" idx="12"/>
          </p:nvPr>
        </p:nvSpPr>
        <p:spPr/>
        <p:txBody>
          <a:bodyPr/>
          <a:lstStyle/>
          <a:p>
            <a:fld id="{B3D163AF-906A-4420-AE26-260C8CCA65C0}" type="slidenum">
              <a:rPr lang="en-US" smtClean="0"/>
              <a:t>53</a:t>
            </a:fld>
            <a:endParaRPr lang="en-US"/>
          </a:p>
        </p:txBody>
      </p:sp>
    </p:spTree>
    <p:extLst>
      <p:ext uri="{BB962C8B-B14F-4D97-AF65-F5344CB8AC3E}">
        <p14:creationId xmlns:p14="http://schemas.microsoft.com/office/powerpoint/2010/main" val="700389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0B0D-95C1-4ADC-5BE7-9720214E5CAF}"/>
              </a:ext>
            </a:extLst>
          </p:cNvPr>
          <p:cNvSpPr>
            <a:spLocks noGrp="1"/>
          </p:cNvSpPr>
          <p:nvPr>
            <p:ph type="title"/>
          </p:nvPr>
        </p:nvSpPr>
        <p:spPr/>
        <p:txBody>
          <a:bodyPr/>
          <a:lstStyle/>
          <a:p>
            <a:r>
              <a:rPr lang="en-US" dirty="0"/>
              <a:t>5- Measures of Position</a:t>
            </a:r>
          </a:p>
        </p:txBody>
      </p:sp>
      <p:sp>
        <p:nvSpPr>
          <p:cNvPr id="3" name="Content Placeholder 2">
            <a:extLst>
              <a:ext uri="{FF2B5EF4-FFF2-40B4-BE49-F238E27FC236}">
                <a16:creationId xmlns:a16="http://schemas.microsoft.com/office/drawing/2014/main" id="{9860EFDE-85BC-94AC-3CFF-0FFF5E4C6223}"/>
              </a:ext>
            </a:extLst>
          </p:cNvPr>
          <p:cNvSpPr>
            <a:spLocks noGrp="1"/>
          </p:cNvSpPr>
          <p:nvPr>
            <p:ph idx="1"/>
          </p:nvPr>
        </p:nvSpPr>
        <p:spPr/>
        <p:txBody>
          <a:bodyPr>
            <a:normAutofit/>
          </a:bodyPr>
          <a:lstStyle/>
          <a:p>
            <a:pPr marL="0" indent="0">
              <a:buNone/>
            </a:pPr>
            <a:r>
              <a:rPr lang="en-US" sz="2000" b="0" i="0" dirty="0">
                <a:effectLst/>
                <a:latin typeface="Arial" panose="020B0604020202020204" pitchFamily="34" charset="0"/>
              </a:rPr>
              <a:t>A measure of position </a:t>
            </a:r>
            <a:r>
              <a:rPr lang="en-US" sz="2000" b="1" i="0" dirty="0">
                <a:effectLst/>
                <a:latin typeface="Arial" panose="020B0604020202020204" pitchFamily="34" charset="0"/>
              </a:rPr>
              <a:t>determines the position of a single value in relation to other values in a sample or a population data set</a:t>
            </a:r>
            <a:r>
              <a:rPr lang="en-US" sz="2000" b="0" i="0" dirty="0">
                <a:effectLst/>
                <a:latin typeface="Arial" panose="020B0604020202020204" pitchFamily="34" charset="0"/>
              </a:rPr>
              <a:t>.</a:t>
            </a:r>
          </a:p>
          <a:p>
            <a:pPr marL="0" indent="0">
              <a:buNone/>
            </a:pPr>
            <a:r>
              <a:rPr lang="en-US" sz="2000" dirty="0">
                <a:latin typeface="Arial" panose="020B0604020202020204" pitchFamily="34" charset="0"/>
              </a:rPr>
              <a:t>There are three main types of measures of position that are listed below:</a:t>
            </a:r>
            <a:endParaRPr lang="en-US" sz="2000" b="1" dirty="0">
              <a:latin typeface="Arial" panose="020B0604020202020204" pitchFamily="34" charset="0"/>
            </a:endParaRPr>
          </a:p>
          <a:p>
            <a:pPr marL="457200" indent="-457200">
              <a:buFont typeface="+mj-lt"/>
              <a:buAutoNum type="arabicPeriod"/>
            </a:pPr>
            <a:r>
              <a:rPr lang="en-US" sz="2000" b="1" dirty="0">
                <a:latin typeface="Arial" panose="020B0604020202020204" pitchFamily="34" charset="0"/>
              </a:rPr>
              <a:t>Percentiles</a:t>
            </a:r>
          </a:p>
          <a:p>
            <a:pPr marL="457200" indent="-457200">
              <a:buFont typeface="+mj-lt"/>
              <a:buAutoNum type="arabicPeriod"/>
            </a:pPr>
            <a:r>
              <a:rPr lang="en-US" sz="2000" b="1" dirty="0">
                <a:latin typeface="Arial" panose="020B0604020202020204" pitchFamily="34" charset="0"/>
              </a:rPr>
              <a:t>Deciles</a:t>
            </a:r>
          </a:p>
          <a:p>
            <a:pPr marL="457200" indent="-457200">
              <a:buFont typeface="+mj-lt"/>
              <a:buAutoNum type="arabicPeriod"/>
            </a:pPr>
            <a:r>
              <a:rPr lang="en-US" sz="2000" b="1" dirty="0">
                <a:latin typeface="Arial" panose="020B0604020202020204" pitchFamily="34" charset="0"/>
              </a:rPr>
              <a:t>Quartiles</a:t>
            </a:r>
            <a:endParaRPr lang="en-US" sz="2000" b="1" dirty="0"/>
          </a:p>
        </p:txBody>
      </p:sp>
      <p:sp>
        <p:nvSpPr>
          <p:cNvPr id="4" name="Slide Number Placeholder 3">
            <a:extLst>
              <a:ext uri="{FF2B5EF4-FFF2-40B4-BE49-F238E27FC236}">
                <a16:creationId xmlns:a16="http://schemas.microsoft.com/office/drawing/2014/main" id="{0A621D76-DE0D-0D32-8022-6A0B20295EAD}"/>
              </a:ext>
            </a:extLst>
          </p:cNvPr>
          <p:cNvSpPr>
            <a:spLocks noGrp="1"/>
          </p:cNvSpPr>
          <p:nvPr>
            <p:ph type="sldNum" sz="quarter" idx="12"/>
          </p:nvPr>
        </p:nvSpPr>
        <p:spPr/>
        <p:txBody>
          <a:bodyPr/>
          <a:lstStyle/>
          <a:p>
            <a:fld id="{B3D163AF-906A-4420-AE26-260C8CCA65C0}" type="slidenum">
              <a:rPr lang="en-US" smtClean="0"/>
              <a:t>54</a:t>
            </a:fld>
            <a:endParaRPr lang="en-US"/>
          </a:p>
        </p:txBody>
      </p:sp>
    </p:spTree>
    <p:extLst>
      <p:ext uri="{BB962C8B-B14F-4D97-AF65-F5344CB8AC3E}">
        <p14:creationId xmlns:p14="http://schemas.microsoft.com/office/powerpoint/2010/main" val="2501450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0B0D-95C1-4ADC-5BE7-9720214E5CAF}"/>
              </a:ext>
            </a:extLst>
          </p:cNvPr>
          <p:cNvSpPr>
            <a:spLocks noGrp="1"/>
          </p:cNvSpPr>
          <p:nvPr>
            <p:ph type="title"/>
          </p:nvPr>
        </p:nvSpPr>
        <p:spPr/>
        <p:txBody>
          <a:bodyPr/>
          <a:lstStyle/>
          <a:p>
            <a:r>
              <a:rPr lang="en-US" dirty="0"/>
              <a:t>5- Measures of Position</a:t>
            </a:r>
          </a:p>
        </p:txBody>
      </p:sp>
      <p:sp>
        <p:nvSpPr>
          <p:cNvPr id="3" name="Content Placeholder 2">
            <a:extLst>
              <a:ext uri="{FF2B5EF4-FFF2-40B4-BE49-F238E27FC236}">
                <a16:creationId xmlns:a16="http://schemas.microsoft.com/office/drawing/2014/main" id="{9860EFDE-85BC-94AC-3CFF-0FFF5E4C6223}"/>
              </a:ext>
            </a:extLst>
          </p:cNvPr>
          <p:cNvSpPr>
            <a:spLocks noGrp="1"/>
          </p:cNvSpPr>
          <p:nvPr>
            <p:ph idx="1"/>
          </p:nvPr>
        </p:nvSpPr>
        <p:spPr>
          <a:xfrm>
            <a:off x="1311580" y="1360908"/>
            <a:ext cx="8022307" cy="5159162"/>
          </a:xfrm>
        </p:spPr>
        <p:txBody>
          <a:bodyPr>
            <a:normAutofit fontScale="92500" lnSpcReduction="20000"/>
          </a:bodyPr>
          <a:lstStyle/>
          <a:p>
            <a:r>
              <a:rPr lang="en-US" sz="2000" b="1" i="0" dirty="0">
                <a:effectLst/>
                <a:latin typeface="+mj-lt"/>
              </a:rPr>
              <a:t>Percentile</a:t>
            </a:r>
          </a:p>
          <a:p>
            <a:r>
              <a:rPr lang="en-US" sz="2000" i="0" dirty="0">
                <a:effectLst/>
                <a:latin typeface="+mj-lt"/>
              </a:rPr>
              <a:t>In statistics, a percentile is a term that describes how a score compares to other scores from the same set.</a:t>
            </a:r>
          </a:p>
          <a:p>
            <a:r>
              <a:rPr lang="en-US" sz="2000" i="0" dirty="0">
                <a:effectLst/>
                <a:latin typeface="+mj-lt"/>
              </a:rPr>
              <a:t>You might know that you scored 67 out of 90 on a test. But that figure has no real meaning unless you know what percentile you fall into. If you know that your score is in the 90th percentile, that means you scored better than 90% of people who took the test.</a:t>
            </a:r>
          </a:p>
          <a:p>
            <a:r>
              <a:rPr lang="en-US" sz="2000" dirty="0">
                <a:latin typeface="+mj-lt"/>
              </a:rPr>
              <a:t>Percentiles are commonly used to report scores in tests, like the SAT, GRE and LSAT. for example, the 70th percentile on the 2013 GRE was 156. That means if you scored 156 on the exam, your score was better than 70 percent of test takers.</a:t>
            </a:r>
          </a:p>
          <a:p>
            <a:r>
              <a:rPr lang="en-US" sz="2000" dirty="0"/>
              <a:t>The 25th percentile is also called the first quartile.</a:t>
            </a:r>
          </a:p>
          <a:p>
            <a:r>
              <a:rPr lang="en-US" sz="2000" dirty="0"/>
              <a:t>The 50th percentile is generally the median.</a:t>
            </a:r>
          </a:p>
          <a:p>
            <a:r>
              <a:rPr lang="en-US" sz="2000" dirty="0"/>
              <a:t>The 75th percentile is also called the third quartile.</a:t>
            </a:r>
          </a:p>
          <a:p>
            <a:r>
              <a:rPr lang="en-US" sz="2000" dirty="0"/>
              <a:t>The difference between the third and first quartiles is the interquartile range.</a:t>
            </a:r>
            <a:endParaRPr lang="en-US" sz="2000" dirty="0">
              <a:latin typeface="+mj-lt"/>
            </a:endParaRPr>
          </a:p>
        </p:txBody>
      </p:sp>
      <p:sp>
        <p:nvSpPr>
          <p:cNvPr id="4" name="Slide Number Placeholder 3">
            <a:extLst>
              <a:ext uri="{FF2B5EF4-FFF2-40B4-BE49-F238E27FC236}">
                <a16:creationId xmlns:a16="http://schemas.microsoft.com/office/drawing/2014/main" id="{0A621D76-DE0D-0D32-8022-6A0B20295EAD}"/>
              </a:ext>
            </a:extLst>
          </p:cNvPr>
          <p:cNvSpPr>
            <a:spLocks noGrp="1"/>
          </p:cNvSpPr>
          <p:nvPr>
            <p:ph type="sldNum" sz="quarter" idx="12"/>
          </p:nvPr>
        </p:nvSpPr>
        <p:spPr/>
        <p:txBody>
          <a:bodyPr/>
          <a:lstStyle/>
          <a:p>
            <a:fld id="{B3D163AF-906A-4420-AE26-260C8CCA65C0}" type="slidenum">
              <a:rPr lang="en-US" smtClean="0"/>
              <a:t>55</a:t>
            </a:fld>
            <a:endParaRPr lang="en-US"/>
          </a:p>
        </p:txBody>
      </p:sp>
      <p:pic>
        <p:nvPicPr>
          <p:cNvPr id="6" name="Picture 5">
            <a:extLst>
              <a:ext uri="{FF2B5EF4-FFF2-40B4-BE49-F238E27FC236}">
                <a16:creationId xmlns:a16="http://schemas.microsoft.com/office/drawing/2014/main" id="{A373A3A4-5975-E5DF-3B44-012ADE4C2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887" y="3998555"/>
            <a:ext cx="2695951" cy="2695951"/>
          </a:xfrm>
          <a:prstGeom prst="rect">
            <a:avLst/>
          </a:prstGeom>
        </p:spPr>
      </p:pic>
    </p:spTree>
    <p:extLst>
      <p:ext uri="{BB962C8B-B14F-4D97-AF65-F5344CB8AC3E}">
        <p14:creationId xmlns:p14="http://schemas.microsoft.com/office/powerpoint/2010/main" val="3236297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0B0D-95C1-4ADC-5BE7-9720214E5CAF}"/>
              </a:ext>
            </a:extLst>
          </p:cNvPr>
          <p:cNvSpPr>
            <a:spLocks noGrp="1"/>
          </p:cNvSpPr>
          <p:nvPr>
            <p:ph type="title"/>
          </p:nvPr>
        </p:nvSpPr>
        <p:spPr/>
        <p:txBody>
          <a:bodyPr/>
          <a:lstStyle/>
          <a:p>
            <a:r>
              <a:rPr lang="en-US" dirty="0"/>
              <a:t>5- Measures of Position</a:t>
            </a:r>
          </a:p>
        </p:txBody>
      </p:sp>
      <p:sp>
        <p:nvSpPr>
          <p:cNvPr id="3" name="Content Placeholder 2">
            <a:extLst>
              <a:ext uri="{FF2B5EF4-FFF2-40B4-BE49-F238E27FC236}">
                <a16:creationId xmlns:a16="http://schemas.microsoft.com/office/drawing/2014/main" id="{9860EFDE-85BC-94AC-3CFF-0FFF5E4C6223}"/>
              </a:ext>
            </a:extLst>
          </p:cNvPr>
          <p:cNvSpPr>
            <a:spLocks noGrp="1"/>
          </p:cNvSpPr>
          <p:nvPr>
            <p:ph idx="1"/>
          </p:nvPr>
        </p:nvSpPr>
        <p:spPr>
          <a:xfrm>
            <a:off x="1311580" y="1360908"/>
            <a:ext cx="8022307" cy="5159162"/>
          </a:xfrm>
        </p:spPr>
        <p:txBody>
          <a:bodyPr>
            <a:normAutofit/>
          </a:bodyPr>
          <a:lstStyle/>
          <a:p>
            <a:r>
              <a:rPr lang="en-US" sz="2000" b="1" i="0" dirty="0">
                <a:effectLst/>
                <a:latin typeface="+mj-lt"/>
              </a:rPr>
              <a:t>Decile</a:t>
            </a:r>
          </a:p>
          <a:p>
            <a:pPr marL="0" indent="0">
              <a:buNone/>
            </a:pPr>
            <a:r>
              <a:rPr lang="en-US" sz="2000" b="0" i="0" dirty="0">
                <a:effectLst/>
                <a:latin typeface="Arial" panose="020B0604020202020204" pitchFamily="34" charset="0"/>
              </a:rPr>
              <a:t>A decile is </a:t>
            </a:r>
            <a:r>
              <a:rPr lang="en-US" sz="2000" b="1" i="0" dirty="0">
                <a:effectLst/>
                <a:latin typeface="Arial" panose="020B0604020202020204" pitchFamily="34" charset="0"/>
              </a:rPr>
              <a:t>a quantitative method of splitting up a set of ranked data into 10 equally large subsections</a:t>
            </a:r>
            <a:r>
              <a:rPr lang="en-US" sz="2000" b="0" i="0" dirty="0">
                <a:effectLst/>
                <a:latin typeface="Arial" panose="020B0604020202020204" pitchFamily="34" charset="0"/>
              </a:rPr>
              <a:t>. A decile rank arranges the data in order from lowest to highest and is done on a scale of one to 10 where each successive number corresponds to an increase of 10 percentage points.</a:t>
            </a:r>
          </a:p>
          <a:p>
            <a:pPr marL="457200" indent="-457200">
              <a:buFont typeface="+mj-lt"/>
              <a:buAutoNum type="arabicPeriod"/>
            </a:pPr>
            <a:r>
              <a:rPr lang="en-US" sz="2000" b="0" i="0" dirty="0">
                <a:effectLst/>
                <a:latin typeface="Arial" panose="020B0604020202020204" pitchFamily="34" charset="0"/>
              </a:rPr>
              <a:t>To find the decile, </a:t>
            </a:r>
            <a:r>
              <a:rPr lang="en-US" sz="2000" b="1" i="0" dirty="0">
                <a:effectLst/>
                <a:latin typeface="Arial" panose="020B0604020202020204" pitchFamily="34" charset="0"/>
              </a:rPr>
              <a:t>first order the data from least to greatest.</a:t>
            </a:r>
          </a:p>
          <a:p>
            <a:pPr marL="457200" indent="-457200">
              <a:buFont typeface="+mj-lt"/>
              <a:buAutoNum type="arabicPeriod"/>
            </a:pPr>
            <a:r>
              <a:rPr lang="en-US" sz="2000" b="0" i="0" dirty="0">
                <a:effectLst/>
                <a:latin typeface="Arial" panose="020B0604020202020204" pitchFamily="34" charset="0"/>
              </a:rPr>
              <a:t> </a:t>
            </a:r>
            <a:r>
              <a:rPr lang="en-US" sz="2000" b="1" i="0" dirty="0">
                <a:effectLst/>
                <a:latin typeface="Arial" panose="020B0604020202020204" pitchFamily="34" charset="0"/>
              </a:rPr>
              <a:t>Then, divide the data by 10</a:t>
            </a:r>
            <a:r>
              <a:rPr lang="en-US" sz="2000" b="0" i="0" dirty="0">
                <a:effectLst/>
                <a:latin typeface="Arial" panose="020B0604020202020204" pitchFamily="34" charset="0"/>
              </a:rPr>
              <a:t>. This indicates the number of observed values within each decile.</a:t>
            </a:r>
            <a:endParaRPr lang="en-US" sz="2000" dirty="0"/>
          </a:p>
          <a:p>
            <a:pPr marL="0" indent="0">
              <a:buNone/>
            </a:pPr>
            <a:endParaRPr lang="en-US" sz="2000" dirty="0">
              <a:latin typeface="+mj-lt"/>
            </a:endParaRPr>
          </a:p>
        </p:txBody>
      </p:sp>
      <p:sp>
        <p:nvSpPr>
          <p:cNvPr id="4" name="Slide Number Placeholder 3">
            <a:extLst>
              <a:ext uri="{FF2B5EF4-FFF2-40B4-BE49-F238E27FC236}">
                <a16:creationId xmlns:a16="http://schemas.microsoft.com/office/drawing/2014/main" id="{0A621D76-DE0D-0D32-8022-6A0B20295EAD}"/>
              </a:ext>
            </a:extLst>
          </p:cNvPr>
          <p:cNvSpPr>
            <a:spLocks noGrp="1"/>
          </p:cNvSpPr>
          <p:nvPr>
            <p:ph type="sldNum" sz="quarter" idx="12"/>
          </p:nvPr>
        </p:nvSpPr>
        <p:spPr/>
        <p:txBody>
          <a:bodyPr/>
          <a:lstStyle/>
          <a:p>
            <a:fld id="{B3D163AF-906A-4420-AE26-260C8CCA65C0}" type="slidenum">
              <a:rPr lang="en-US" smtClean="0"/>
              <a:t>56</a:t>
            </a:fld>
            <a:endParaRPr lang="en-US"/>
          </a:p>
        </p:txBody>
      </p:sp>
      <p:pic>
        <p:nvPicPr>
          <p:cNvPr id="6" name="Picture 5">
            <a:extLst>
              <a:ext uri="{FF2B5EF4-FFF2-40B4-BE49-F238E27FC236}">
                <a16:creationId xmlns:a16="http://schemas.microsoft.com/office/drawing/2014/main" id="{A373A3A4-5975-E5DF-3B44-012ADE4C2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887" y="3998555"/>
            <a:ext cx="2695951" cy="2695951"/>
          </a:xfrm>
          <a:prstGeom prst="rect">
            <a:avLst/>
          </a:prstGeom>
        </p:spPr>
      </p:pic>
    </p:spTree>
    <p:extLst>
      <p:ext uri="{BB962C8B-B14F-4D97-AF65-F5344CB8AC3E}">
        <p14:creationId xmlns:p14="http://schemas.microsoft.com/office/powerpoint/2010/main" val="903056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0B0D-95C1-4ADC-5BE7-9720214E5CAF}"/>
              </a:ext>
            </a:extLst>
          </p:cNvPr>
          <p:cNvSpPr>
            <a:spLocks noGrp="1"/>
          </p:cNvSpPr>
          <p:nvPr>
            <p:ph type="title"/>
          </p:nvPr>
        </p:nvSpPr>
        <p:spPr/>
        <p:txBody>
          <a:bodyPr/>
          <a:lstStyle/>
          <a:p>
            <a:r>
              <a:rPr lang="en-US" dirty="0"/>
              <a:t>5- Measures of Position</a:t>
            </a:r>
          </a:p>
        </p:txBody>
      </p:sp>
      <p:sp>
        <p:nvSpPr>
          <p:cNvPr id="3" name="Content Placeholder 2">
            <a:extLst>
              <a:ext uri="{FF2B5EF4-FFF2-40B4-BE49-F238E27FC236}">
                <a16:creationId xmlns:a16="http://schemas.microsoft.com/office/drawing/2014/main" id="{9860EFDE-85BC-94AC-3CFF-0FFF5E4C6223}"/>
              </a:ext>
            </a:extLst>
          </p:cNvPr>
          <p:cNvSpPr>
            <a:spLocks noGrp="1"/>
          </p:cNvSpPr>
          <p:nvPr>
            <p:ph idx="1"/>
          </p:nvPr>
        </p:nvSpPr>
        <p:spPr>
          <a:xfrm>
            <a:off x="2266122" y="1404730"/>
            <a:ext cx="9238490" cy="4055166"/>
          </a:xfrm>
        </p:spPr>
        <p:txBody>
          <a:bodyPr>
            <a:normAutofit fontScale="92500" lnSpcReduction="20000"/>
          </a:bodyPr>
          <a:lstStyle/>
          <a:p>
            <a:r>
              <a:rPr lang="en-US" sz="2000" b="1" dirty="0"/>
              <a:t>Quartile</a:t>
            </a:r>
          </a:p>
          <a:p>
            <a:r>
              <a:rPr lang="en-US" sz="2100" b="0" i="0" dirty="0">
                <a:effectLst/>
                <a:latin typeface="+mj-lt"/>
              </a:rPr>
              <a:t>Quartiles are numbers that separate the data into quarters. Quartiles may or may not be part of the data. To find the quartiles, first find the median or second quartile. The first quartile, </a:t>
            </a:r>
            <a:r>
              <a:rPr lang="en-US" sz="2100" b="0" i="1" dirty="0">
                <a:effectLst/>
                <a:latin typeface="+mj-lt"/>
              </a:rPr>
              <a:t>Q</a:t>
            </a:r>
            <a:r>
              <a:rPr lang="en-US" sz="2100" b="0" i="0" baseline="-25000" dirty="0">
                <a:effectLst/>
                <a:latin typeface="+mj-lt"/>
              </a:rPr>
              <a:t>1</a:t>
            </a:r>
            <a:r>
              <a:rPr lang="en-US" sz="2100" b="0" i="0" dirty="0">
                <a:effectLst/>
                <a:latin typeface="+mj-lt"/>
              </a:rPr>
              <a:t>, is the middle value of the lower half of the data, and the third quartile, </a:t>
            </a:r>
            <a:r>
              <a:rPr lang="en-US" sz="2100" b="0" i="1" dirty="0">
                <a:effectLst/>
                <a:latin typeface="+mj-lt"/>
              </a:rPr>
              <a:t>Q</a:t>
            </a:r>
            <a:r>
              <a:rPr lang="en-US" sz="2100" b="0" i="0" baseline="-25000" dirty="0">
                <a:effectLst/>
                <a:latin typeface="+mj-lt"/>
              </a:rPr>
              <a:t>3</a:t>
            </a:r>
            <a:r>
              <a:rPr lang="en-US" sz="2100" b="0" i="0" dirty="0">
                <a:effectLst/>
                <a:latin typeface="+mj-lt"/>
              </a:rPr>
              <a:t>, is the middle value, or median, of the upper half of the data.</a:t>
            </a:r>
            <a:endParaRPr lang="en-US" sz="2100" b="1" dirty="0"/>
          </a:p>
          <a:p>
            <a:r>
              <a:rPr lang="en-US" sz="2100" dirty="0"/>
              <a:t>However, quartiles aren’t shaped like pizza slices; Instead they divide your data into four segments according to where the numbers fall on the number line. The four quarters that divide a data set into quartiles are:</a:t>
            </a:r>
          </a:p>
          <a:p>
            <a:pPr>
              <a:buFont typeface="+mj-lt"/>
              <a:buAutoNum type="arabicPeriod"/>
            </a:pPr>
            <a:r>
              <a:rPr lang="en-US" sz="2100" b="1" dirty="0"/>
              <a:t>Q1:</a:t>
            </a:r>
            <a:r>
              <a:rPr lang="en-US" sz="2100" dirty="0"/>
              <a:t> The lowest 25% of numbers. </a:t>
            </a:r>
          </a:p>
          <a:p>
            <a:pPr>
              <a:buFont typeface="+mj-lt"/>
              <a:buAutoNum type="arabicPeriod"/>
            </a:pPr>
            <a:r>
              <a:rPr lang="en-US" sz="2100" b="1" dirty="0"/>
              <a:t>Q2: </a:t>
            </a:r>
            <a:r>
              <a:rPr lang="en-US" sz="2100" dirty="0"/>
              <a:t>The next lowest 25% of numbers (up to the median).</a:t>
            </a:r>
          </a:p>
          <a:p>
            <a:pPr>
              <a:buFont typeface="+mj-lt"/>
              <a:buAutoNum type="arabicPeriod"/>
            </a:pPr>
            <a:r>
              <a:rPr lang="en-US" sz="2100" b="1" dirty="0"/>
              <a:t>Q3: </a:t>
            </a:r>
            <a:r>
              <a:rPr lang="en-US" sz="2100" dirty="0"/>
              <a:t>The second highest 25% of numbers (above the median).</a:t>
            </a:r>
          </a:p>
          <a:p>
            <a:pPr>
              <a:buFont typeface="+mj-lt"/>
              <a:buAutoNum type="arabicPeriod"/>
            </a:pPr>
            <a:r>
              <a:rPr lang="en-US" sz="2100" b="1" dirty="0"/>
              <a:t>Q4: </a:t>
            </a:r>
            <a:r>
              <a:rPr lang="en-US" sz="2100" dirty="0"/>
              <a:t>The highest 25% of numbers.</a:t>
            </a:r>
          </a:p>
          <a:p>
            <a:endParaRPr lang="en-US" sz="2000" dirty="0"/>
          </a:p>
        </p:txBody>
      </p:sp>
      <p:sp>
        <p:nvSpPr>
          <p:cNvPr id="4" name="Slide Number Placeholder 3">
            <a:extLst>
              <a:ext uri="{FF2B5EF4-FFF2-40B4-BE49-F238E27FC236}">
                <a16:creationId xmlns:a16="http://schemas.microsoft.com/office/drawing/2014/main" id="{0A621D76-DE0D-0D32-8022-6A0B20295EAD}"/>
              </a:ext>
            </a:extLst>
          </p:cNvPr>
          <p:cNvSpPr>
            <a:spLocks noGrp="1"/>
          </p:cNvSpPr>
          <p:nvPr>
            <p:ph type="sldNum" sz="quarter" idx="12"/>
          </p:nvPr>
        </p:nvSpPr>
        <p:spPr/>
        <p:txBody>
          <a:bodyPr/>
          <a:lstStyle/>
          <a:p>
            <a:fld id="{B3D163AF-906A-4420-AE26-260C8CCA65C0}" type="slidenum">
              <a:rPr lang="en-US" smtClean="0"/>
              <a:t>57</a:t>
            </a:fld>
            <a:endParaRPr lang="en-US"/>
          </a:p>
        </p:txBody>
      </p:sp>
    </p:spTree>
    <p:extLst>
      <p:ext uri="{BB962C8B-B14F-4D97-AF65-F5344CB8AC3E}">
        <p14:creationId xmlns:p14="http://schemas.microsoft.com/office/powerpoint/2010/main" val="3593839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0B0D-95C1-4ADC-5BE7-9720214E5CAF}"/>
              </a:ext>
            </a:extLst>
          </p:cNvPr>
          <p:cNvSpPr>
            <a:spLocks noGrp="1"/>
          </p:cNvSpPr>
          <p:nvPr>
            <p:ph type="title"/>
          </p:nvPr>
        </p:nvSpPr>
        <p:spPr/>
        <p:txBody>
          <a:bodyPr/>
          <a:lstStyle/>
          <a:p>
            <a:r>
              <a:rPr lang="en-US" dirty="0"/>
              <a:t>5- Measures of Position</a:t>
            </a:r>
          </a:p>
        </p:txBody>
      </p:sp>
      <p:sp>
        <p:nvSpPr>
          <p:cNvPr id="3" name="Content Placeholder 2">
            <a:extLst>
              <a:ext uri="{FF2B5EF4-FFF2-40B4-BE49-F238E27FC236}">
                <a16:creationId xmlns:a16="http://schemas.microsoft.com/office/drawing/2014/main" id="{9860EFDE-85BC-94AC-3CFF-0FFF5E4C6223}"/>
              </a:ext>
            </a:extLst>
          </p:cNvPr>
          <p:cNvSpPr>
            <a:spLocks noGrp="1"/>
          </p:cNvSpPr>
          <p:nvPr>
            <p:ph idx="1"/>
          </p:nvPr>
        </p:nvSpPr>
        <p:spPr>
          <a:xfrm>
            <a:off x="2266122" y="1404729"/>
            <a:ext cx="9238490" cy="4929809"/>
          </a:xfrm>
        </p:spPr>
        <p:txBody>
          <a:bodyPr>
            <a:normAutofit fontScale="92500" lnSpcReduction="20000"/>
          </a:bodyPr>
          <a:lstStyle/>
          <a:p>
            <a:r>
              <a:rPr lang="en-US" sz="2000" dirty="0"/>
              <a:t>To get the idea, consider the same data set:</a:t>
            </a:r>
          </a:p>
          <a:p>
            <a:pPr marL="0" indent="0">
              <a:buNone/>
            </a:pPr>
            <a:r>
              <a:rPr lang="en-US" sz="2000" dirty="0"/>
              <a:t>1; 1; 2; 2; 4; 6; 6.8; 7.2; 8; 8.3; 9; 10; 10; 11.5</a:t>
            </a:r>
          </a:p>
          <a:p>
            <a:r>
              <a:rPr lang="en-US" sz="2000" dirty="0"/>
              <a:t>The </a:t>
            </a:r>
            <a:r>
              <a:rPr lang="en-US" sz="2000" b="1" dirty="0"/>
              <a:t>median</a:t>
            </a:r>
            <a:r>
              <a:rPr lang="en-US" sz="2000" dirty="0"/>
              <a:t> or second quartile is </a:t>
            </a:r>
            <a:r>
              <a:rPr lang="en-US" sz="2000" b="1" dirty="0"/>
              <a:t>7</a:t>
            </a:r>
            <a:r>
              <a:rPr lang="en-US" sz="2000" dirty="0"/>
              <a:t>. The lower half of the data are 1, 1, 2, 2, 4, 6, 6.8. The middle value of the lower half is </a:t>
            </a:r>
            <a:r>
              <a:rPr lang="en-US" sz="2000" b="1" dirty="0"/>
              <a:t>2</a:t>
            </a:r>
            <a:r>
              <a:rPr lang="en-US" sz="2000" dirty="0"/>
              <a:t>. </a:t>
            </a:r>
          </a:p>
          <a:p>
            <a:r>
              <a:rPr lang="en-US" sz="2000" dirty="0"/>
              <a:t>1; 1; 2; </a:t>
            </a:r>
            <a:r>
              <a:rPr lang="en-US" sz="2000" b="1" dirty="0"/>
              <a:t>2</a:t>
            </a:r>
            <a:r>
              <a:rPr lang="en-US" sz="2000" dirty="0"/>
              <a:t>; 4; 6; 6.8</a:t>
            </a:r>
          </a:p>
          <a:p>
            <a:r>
              <a:rPr lang="en-US" sz="2000" dirty="0"/>
              <a:t>The number </a:t>
            </a:r>
            <a:r>
              <a:rPr lang="en-US" sz="2000" b="1" dirty="0"/>
              <a:t>2</a:t>
            </a:r>
            <a:r>
              <a:rPr lang="en-US" sz="2000" dirty="0"/>
              <a:t>, which is part of the data, is the </a:t>
            </a:r>
            <a:r>
              <a:rPr lang="en-US" sz="2000" b="1" dirty="0"/>
              <a:t>first quartile</a:t>
            </a:r>
            <a:r>
              <a:rPr lang="en-US" sz="2000" dirty="0"/>
              <a:t>. One-fourth of the entire sets of values are the same as or less than two and three-fourths of the values are more than two.</a:t>
            </a:r>
          </a:p>
          <a:p>
            <a:r>
              <a:rPr lang="en-US" sz="2000" dirty="0"/>
              <a:t>The upper half of the data is 7.2, 8, 8.3, 9, 10, 10, 11.5. The middle value of the upper half is </a:t>
            </a:r>
            <a:r>
              <a:rPr lang="en-US" sz="2000" b="1" dirty="0"/>
              <a:t>9</a:t>
            </a:r>
            <a:r>
              <a:rPr lang="en-US" sz="2000" dirty="0"/>
              <a:t>.</a:t>
            </a:r>
          </a:p>
          <a:p>
            <a:r>
              <a:rPr lang="en-US" sz="2000" dirty="0"/>
              <a:t>The third quartile, Q3, is </a:t>
            </a:r>
            <a:r>
              <a:rPr lang="en-US" sz="2000" b="1" dirty="0"/>
              <a:t>9</a:t>
            </a:r>
            <a:r>
              <a:rPr lang="en-US" sz="2000" dirty="0"/>
              <a:t>. Three-fourths (75%) of the ordered data set are less than </a:t>
            </a:r>
            <a:r>
              <a:rPr lang="en-US" sz="2000" b="1" dirty="0"/>
              <a:t>9</a:t>
            </a:r>
            <a:r>
              <a:rPr lang="en-US" sz="2000" dirty="0"/>
              <a:t>. One-fourth (25%) of the ordered data set are greater than </a:t>
            </a:r>
            <a:r>
              <a:rPr lang="en-US" sz="2000" b="1" dirty="0"/>
              <a:t>9</a:t>
            </a:r>
            <a:r>
              <a:rPr lang="en-US" sz="2000" dirty="0"/>
              <a:t>. The third quartile is part of the data set in this example.</a:t>
            </a:r>
          </a:p>
          <a:p>
            <a:r>
              <a:rPr lang="en-US" sz="2000" dirty="0"/>
              <a:t>The interquartile range is a number that indicates </a:t>
            </a:r>
            <a:r>
              <a:rPr lang="en-US" sz="2000" b="1" dirty="0"/>
              <a:t>the spread of the middle half or the middle 50% of the data</a:t>
            </a:r>
            <a:r>
              <a:rPr lang="en-US" sz="2000" dirty="0"/>
              <a:t>. It is the difference between the third quartile and the first quartile.</a:t>
            </a:r>
          </a:p>
          <a:p>
            <a:endParaRPr lang="en-US" sz="2000" dirty="0"/>
          </a:p>
        </p:txBody>
      </p:sp>
      <p:sp>
        <p:nvSpPr>
          <p:cNvPr id="4" name="Slide Number Placeholder 3">
            <a:extLst>
              <a:ext uri="{FF2B5EF4-FFF2-40B4-BE49-F238E27FC236}">
                <a16:creationId xmlns:a16="http://schemas.microsoft.com/office/drawing/2014/main" id="{0A621D76-DE0D-0D32-8022-6A0B20295EAD}"/>
              </a:ext>
            </a:extLst>
          </p:cNvPr>
          <p:cNvSpPr>
            <a:spLocks noGrp="1"/>
          </p:cNvSpPr>
          <p:nvPr>
            <p:ph type="sldNum" sz="quarter" idx="12"/>
          </p:nvPr>
        </p:nvSpPr>
        <p:spPr/>
        <p:txBody>
          <a:bodyPr/>
          <a:lstStyle/>
          <a:p>
            <a:fld id="{B3D163AF-906A-4420-AE26-260C8CCA65C0}" type="slidenum">
              <a:rPr lang="en-US" smtClean="0"/>
              <a:t>58</a:t>
            </a:fld>
            <a:endParaRPr lang="en-US"/>
          </a:p>
        </p:txBody>
      </p:sp>
    </p:spTree>
    <p:extLst>
      <p:ext uri="{BB962C8B-B14F-4D97-AF65-F5344CB8AC3E}">
        <p14:creationId xmlns:p14="http://schemas.microsoft.com/office/powerpoint/2010/main" val="2048518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7D1B-721C-5E9F-C3D2-A4EC1EF4700E}"/>
              </a:ext>
            </a:extLst>
          </p:cNvPr>
          <p:cNvSpPr>
            <a:spLocks noGrp="1"/>
          </p:cNvSpPr>
          <p:nvPr>
            <p:ph type="title"/>
          </p:nvPr>
        </p:nvSpPr>
        <p:spPr/>
        <p:txBody>
          <a:bodyPr/>
          <a:lstStyle/>
          <a:p>
            <a:r>
              <a:rPr lang="en-US" dirty="0"/>
              <a:t>Section Ends Here</a:t>
            </a:r>
          </a:p>
        </p:txBody>
      </p:sp>
      <p:pic>
        <p:nvPicPr>
          <p:cNvPr id="6" name="Content Placeholder 5">
            <a:extLst>
              <a:ext uri="{FF2B5EF4-FFF2-40B4-BE49-F238E27FC236}">
                <a16:creationId xmlns:a16="http://schemas.microsoft.com/office/drawing/2014/main" id="{00712206-2E85-1E8E-C89A-6BBBDAAEF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4849" y="2067339"/>
            <a:ext cx="3778250" cy="3778250"/>
          </a:xfrm>
        </p:spPr>
      </p:pic>
      <p:sp>
        <p:nvSpPr>
          <p:cNvPr id="4" name="Slide Number Placeholder 3">
            <a:extLst>
              <a:ext uri="{FF2B5EF4-FFF2-40B4-BE49-F238E27FC236}">
                <a16:creationId xmlns:a16="http://schemas.microsoft.com/office/drawing/2014/main" id="{14F299B3-9E7C-BB97-40B5-DF922B9FC117}"/>
              </a:ext>
            </a:extLst>
          </p:cNvPr>
          <p:cNvSpPr>
            <a:spLocks noGrp="1"/>
          </p:cNvSpPr>
          <p:nvPr>
            <p:ph type="sldNum" sz="quarter" idx="12"/>
          </p:nvPr>
        </p:nvSpPr>
        <p:spPr/>
        <p:txBody>
          <a:bodyPr/>
          <a:lstStyle/>
          <a:p>
            <a:fld id="{B3D163AF-906A-4420-AE26-260C8CCA65C0}" type="slidenum">
              <a:rPr lang="en-US" smtClean="0"/>
              <a:t>59</a:t>
            </a:fld>
            <a:endParaRPr lang="en-US"/>
          </a:p>
        </p:txBody>
      </p:sp>
    </p:spTree>
    <p:extLst>
      <p:ext uri="{BB962C8B-B14F-4D97-AF65-F5344CB8AC3E}">
        <p14:creationId xmlns:p14="http://schemas.microsoft.com/office/powerpoint/2010/main" val="143055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81FC-20FC-C509-96B6-6F286FD0D63A}"/>
              </a:ext>
            </a:extLst>
          </p:cNvPr>
          <p:cNvSpPr>
            <a:spLocks noGrp="1"/>
          </p:cNvSpPr>
          <p:nvPr>
            <p:ph type="title"/>
          </p:nvPr>
        </p:nvSpPr>
        <p:spPr/>
        <p:txBody>
          <a:bodyPr/>
          <a:lstStyle/>
          <a:p>
            <a:r>
              <a:rPr lang="en-US" dirty="0">
                <a:effectLst/>
                <a:latin typeface="Arial" panose="020B0604020202020204" pitchFamily="34" charset="0"/>
              </a:rPr>
              <a:t>What is Statistics?</a:t>
            </a:r>
            <a:endParaRPr lang="en-US" dirty="0"/>
          </a:p>
        </p:txBody>
      </p:sp>
      <p:sp>
        <p:nvSpPr>
          <p:cNvPr id="3" name="Content Placeholder 2">
            <a:extLst>
              <a:ext uri="{FF2B5EF4-FFF2-40B4-BE49-F238E27FC236}">
                <a16:creationId xmlns:a16="http://schemas.microsoft.com/office/drawing/2014/main" id="{0CE33836-0080-EAF8-B4E7-5CF426238A26}"/>
              </a:ext>
            </a:extLst>
          </p:cNvPr>
          <p:cNvSpPr>
            <a:spLocks noGrp="1"/>
          </p:cNvSpPr>
          <p:nvPr>
            <p:ph idx="1"/>
          </p:nvPr>
        </p:nvSpPr>
        <p:spPr/>
        <p:txBody>
          <a:bodyPr/>
          <a:lstStyle/>
          <a:p>
            <a:r>
              <a:rPr lang="en-US" dirty="0">
                <a:effectLst/>
                <a:latin typeface="Arial" panose="020B0604020202020204" pitchFamily="34" charset="0"/>
              </a:rPr>
              <a:t>Statistics is a subfield of mathematics. </a:t>
            </a:r>
          </a:p>
          <a:p>
            <a:r>
              <a:rPr lang="en-US" dirty="0">
                <a:effectLst/>
                <a:latin typeface="Arial" panose="020B0604020202020204" pitchFamily="34" charset="0"/>
              </a:rPr>
              <a:t>It refers to a collection of methods for working with data and using data to answer questions.</a:t>
            </a:r>
            <a:endParaRPr lang="en-US" dirty="0"/>
          </a:p>
        </p:txBody>
      </p:sp>
      <p:sp>
        <p:nvSpPr>
          <p:cNvPr id="4" name="Slide Number Placeholder 3">
            <a:extLst>
              <a:ext uri="{FF2B5EF4-FFF2-40B4-BE49-F238E27FC236}">
                <a16:creationId xmlns:a16="http://schemas.microsoft.com/office/drawing/2014/main" id="{EA8D1BDC-8428-7BBC-10D6-AD667D3C04CB}"/>
              </a:ext>
            </a:extLst>
          </p:cNvPr>
          <p:cNvSpPr>
            <a:spLocks noGrp="1"/>
          </p:cNvSpPr>
          <p:nvPr>
            <p:ph type="sldNum" sz="quarter" idx="12"/>
          </p:nvPr>
        </p:nvSpPr>
        <p:spPr/>
        <p:txBody>
          <a:bodyPr/>
          <a:lstStyle/>
          <a:p>
            <a:fld id="{B3D163AF-906A-4420-AE26-260C8CCA65C0}" type="slidenum">
              <a:rPr lang="en-US" smtClean="0"/>
              <a:t>6</a:t>
            </a:fld>
            <a:endParaRPr lang="en-US"/>
          </a:p>
        </p:txBody>
      </p:sp>
    </p:spTree>
    <p:extLst>
      <p:ext uri="{BB962C8B-B14F-4D97-AF65-F5344CB8AC3E}">
        <p14:creationId xmlns:p14="http://schemas.microsoft.com/office/powerpoint/2010/main" val="1962232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7D1B-721C-5E9F-C3D2-A4EC1EF4700E}"/>
              </a:ext>
            </a:extLst>
          </p:cNvPr>
          <p:cNvSpPr>
            <a:spLocks noGrp="1"/>
          </p:cNvSpPr>
          <p:nvPr>
            <p:ph type="title"/>
          </p:nvPr>
        </p:nvSpPr>
        <p:spPr/>
        <p:txBody>
          <a:bodyPr>
            <a:normAutofit fontScale="90000"/>
          </a:bodyPr>
          <a:lstStyle/>
          <a:p>
            <a:r>
              <a:rPr lang="en-US" dirty="0"/>
              <a:t>Application of Stats in Machine Learning:</a:t>
            </a:r>
            <a:br>
              <a:rPr lang="en-US" dirty="0"/>
            </a:br>
            <a:r>
              <a:rPr lang="en-US" dirty="0"/>
              <a:t>Random Numbers</a:t>
            </a:r>
          </a:p>
        </p:txBody>
      </p:sp>
      <p:sp>
        <p:nvSpPr>
          <p:cNvPr id="3" name="Content Placeholder 2">
            <a:extLst>
              <a:ext uri="{FF2B5EF4-FFF2-40B4-BE49-F238E27FC236}">
                <a16:creationId xmlns:a16="http://schemas.microsoft.com/office/drawing/2014/main" id="{FC4BF1A6-7A5E-7C5E-ED24-B90B012D90BB}"/>
              </a:ext>
            </a:extLst>
          </p:cNvPr>
          <p:cNvSpPr>
            <a:spLocks noGrp="1"/>
          </p:cNvSpPr>
          <p:nvPr>
            <p:ph idx="1"/>
          </p:nvPr>
        </p:nvSpPr>
        <p:spPr/>
        <p:txBody>
          <a:bodyPr/>
          <a:lstStyle/>
          <a:p>
            <a:r>
              <a:rPr lang="en-US" dirty="0">
                <a:effectLst/>
                <a:latin typeface="Arial" panose="020B0604020202020204" pitchFamily="34" charset="0"/>
              </a:rPr>
              <a:t>Randomness is a big part of machine learning. </a:t>
            </a:r>
          </a:p>
          <a:p>
            <a:r>
              <a:rPr lang="en-US" dirty="0">
                <a:effectLst/>
                <a:latin typeface="Arial" panose="020B0604020202020204" pitchFamily="34" charset="0"/>
              </a:rPr>
              <a:t>Randomness is used as a tool or a feature in preparing data and in learning algorithms that map input data to output data in order to make predictions.</a:t>
            </a:r>
          </a:p>
          <a:p>
            <a:r>
              <a:rPr lang="en-US" dirty="0">
                <a:effectLst/>
                <a:latin typeface="Arial" panose="020B0604020202020204" pitchFamily="34" charset="0"/>
              </a:rPr>
              <a:t>The source of randomness in machine learning is a mathematical trick called a </a:t>
            </a:r>
            <a:r>
              <a:rPr lang="en-US" b="1" dirty="0">
                <a:effectLst/>
                <a:latin typeface="Arial" panose="020B0604020202020204" pitchFamily="34" charset="0"/>
              </a:rPr>
              <a:t>pseudorandom number generator</a:t>
            </a:r>
            <a:r>
              <a:rPr lang="en-US" dirty="0">
                <a:effectLst/>
                <a:latin typeface="Arial" panose="020B0604020202020204" pitchFamily="34" charset="0"/>
              </a:rPr>
              <a:t>.</a:t>
            </a:r>
          </a:p>
          <a:p>
            <a:endParaRPr lang="en-US" dirty="0"/>
          </a:p>
        </p:txBody>
      </p:sp>
      <p:sp>
        <p:nvSpPr>
          <p:cNvPr id="4" name="Slide Number Placeholder 3">
            <a:extLst>
              <a:ext uri="{FF2B5EF4-FFF2-40B4-BE49-F238E27FC236}">
                <a16:creationId xmlns:a16="http://schemas.microsoft.com/office/drawing/2014/main" id="{14F299B3-9E7C-BB97-40B5-DF922B9FC117}"/>
              </a:ext>
            </a:extLst>
          </p:cNvPr>
          <p:cNvSpPr>
            <a:spLocks noGrp="1"/>
          </p:cNvSpPr>
          <p:nvPr>
            <p:ph type="sldNum" sz="quarter" idx="12"/>
          </p:nvPr>
        </p:nvSpPr>
        <p:spPr/>
        <p:txBody>
          <a:bodyPr/>
          <a:lstStyle/>
          <a:p>
            <a:fld id="{B3D163AF-906A-4420-AE26-260C8CCA65C0}" type="slidenum">
              <a:rPr lang="en-US" smtClean="0"/>
              <a:t>60</a:t>
            </a:fld>
            <a:endParaRPr lang="en-US"/>
          </a:p>
        </p:txBody>
      </p:sp>
    </p:spTree>
    <p:extLst>
      <p:ext uri="{BB962C8B-B14F-4D97-AF65-F5344CB8AC3E}">
        <p14:creationId xmlns:p14="http://schemas.microsoft.com/office/powerpoint/2010/main" val="2146635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7D1B-721C-5E9F-C3D2-A4EC1EF4700E}"/>
              </a:ext>
            </a:extLst>
          </p:cNvPr>
          <p:cNvSpPr>
            <a:spLocks noGrp="1"/>
          </p:cNvSpPr>
          <p:nvPr>
            <p:ph type="title"/>
          </p:nvPr>
        </p:nvSpPr>
        <p:spPr/>
        <p:txBody>
          <a:bodyPr>
            <a:normAutofit/>
          </a:bodyPr>
          <a:lstStyle/>
          <a:p>
            <a:r>
              <a:rPr lang="en-US" dirty="0"/>
              <a:t>Randomness in Machine Learning:</a:t>
            </a:r>
          </a:p>
        </p:txBody>
      </p:sp>
      <p:sp>
        <p:nvSpPr>
          <p:cNvPr id="3" name="Content Placeholder 2">
            <a:extLst>
              <a:ext uri="{FF2B5EF4-FFF2-40B4-BE49-F238E27FC236}">
                <a16:creationId xmlns:a16="http://schemas.microsoft.com/office/drawing/2014/main" id="{FC4BF1A6-7A5E-7C5E-ED24-B90B012D90BB}"/>
              </a:ext>
            </a:extLst>
          </p:cNvPr>
          <p:cNvSpPr>
            <a:spLocks noGrp="1"/>
          </p:cNvSpPr>
          <p:nvPr>
            <p:ph idx="1"/>
          </p:nvPr>
        </p:nvSpPr>
        <p:spPr>
          <a:xfrm>
            <a:off x="1311579" y="1378226"/>
            <a:ext cx="10734647" cy="5168348"/>
          </a:xfrm>
        </p:spPr>
        <p:txBody>
          <a:bodyPr>
            <a:normAutofit fontScale="85000" lnSpcReduction="10000"/>
          </a:bodyPr>
          <a:lstStyle/>
          <a:p>
            <a:r>
              <a:rPr lang="en-US" dirty="0">
                <a:effectLst/>
                <a:latin typeface="Arial" panose="020B0604020202020204" pitchFamily="34" charset="0"/>
              </a:rPr>
              <a:t>Randomness in Data</a:t>
            </a:r>
          </a:p>
          <a:p>
            <a:pPr lvl="1"/>
            <a:r>
              <a:rPr lang="en-US" dirty="0">
                <a:effectLst/>
                <a:latin typeface="Arial" panose="020B0604020202020204" pitchFamily="34" charset="0"/>
              </a:rPr>
              <a:t>There is a random element to the sample of data that we have collected from the domain that we will use to train and evaluate the model. The data may have mistakes or errors. More deeply, the data contains noise that can obscure the crystal-clear relationship between the inputs and the outputs.</a:t>
            </a:r>
            <a:endParaRPr lang="en-US" dirty="0"/>
          </a:p>
          <a:p>
            <a:r>
              <a:rPr lang="en-US" dirty="0">
                <a:effectLst/>
                <a:latin typeface="Arial" panose="020B0604020202020204" pitchFamily="34" charset="0"/>
              </a:rPr>
              <a:t>Randomness in Evaluation</a:t>
            </a:r>
          </a:p>
          <a:p>
            <a:pPr lvl="1"/>
            <a:r>
              <a:rPr lang="en-US" dirty="0">
                <a:effectLst/>
                <a:latin typeface="Arial" panose="020B0604020202020204" pitchFamily="34" charset="0"/>
              </a:rPr>
              <a:t>We do not have access to all the observations from the domain. We work with only a small sample of the data. Therefore, we harness randomness when evaluating a model, such as using k-fold cross-validation to fit and evaluate the model on different subsets of the available dataset. We do this to see how the model works on average rather than on a specific set of data.</a:t>
            </a:r>
          </a:p>
          <a:p>
            <a:r>
              <a:rPr lang="en-US" dirty="0">
                <a:effectLst/>
                <a:latin typeface="Arial" panose="020B0604020202020204" pitchFamily="34" charset="0"/>
              </a:rPr>
              <a:t>Randomness in Algorithms</a:t>
            </a:r>
          </a:p>
          <a:p>
            <a:pPr lvl="1"/>
            <a:r>
              <a:rPr lang="en-US" dirty="0">
                <a:effectLst/>
                <a:latin typeface="Arial" panose="020B0604020202020204" pitchFamily="34" charset="0"/>
              </a:rPr>
              <a:t>Machine learning algorithms use randomness when learning from a sample of data. This is a feature, where the randomness allows the algorithm to achieve a better performing mapping of the data than if randomness was not used. Randomness is a feature, which allows an algorithm to attempt to avoid overfitting the small training set and generalize to the broader problem.</a:t>
            </a:r>
          </a:p>
          <a:p>
            <a:pPr lvl="1"/>
            <a:r>
              <a:rPr lang="en-US" dirty="0">
                <a:effectLst/>
                <a:latin typeface="Arial" panose="020B0604020202020204" pitchFamily="34" charset="0"/>
              </a:rPr>
              <a:t>Algorithms that use randomness are often called stochastic algorithms rather than random algorithms. This is because although randomness is used, the resulting model is limited to a more narrow range, e.g. like limited randomness. </a:t>
            </a:r>
          </a:p>
          <a:p>
            <a:pPr lvl="1"/>
            <a:r>
              <a:rPr lang="en-US" dirty="0">
                <a:effectLst/>
                <a:latin typeface="Arial" panose="020B0604020202020204" pitchFamily="34" charset="0"/>
              </a:rPr>
              <a:t>one clear examples of randomness used in machine learning algorithms include:</a:t>
            </a:r>
          </a:p>
          <a:p>
            <a:pPr lvl="2"/>
            <a:r>
              <a:rPr lang="en-US" dirty="0">
                <a:effectLst/>
                <a:latin typeface="Arial" panose="020B0604020202020204" pitchFamily="34" charset="0"/>
              </a:rPr>
              <a:t>The shuffling of training data prior to each training epoch in stochastic gradient descent.</a:t>
            </a:r>
          </a:p>
          <a:p>
            <a:pPr lvl="2"/>
            <a:r>
              <a:rPr lang="en-US" dirty="0">
                <a:effectLst/>
                <a:latin typeface="Arial" panose="020B0604020202020204" pitchFamily="34" charset="0"/>
              </a:rPr>
              <a:t>The random subset of input features chosen for split points in a random forest algorithm.</a:t>
            </a:r>
            <a:r>
              <a:rPr lang="en-US" dirty="0">
                <a:effectLst/>
                <a:latin typeface="Courier New" panose="02070309020205020404" pitchFamily="49" charset="0"/>
              </a:rPr>
              <a:t> </a:t>
            </a:r>
          </a:p>
          <a:p>
            <a:pPr lvl="2"/>
            <a:r>
              <a:rPr lang="en-US" dirty="0">
                <a:effectLst/>
                <a:latin typeface="Arial" panose="020B0604020202020204" pitchFamily="34" charset="0"/>
              </a:rPr>
              <a:t>The random initial weights in an artificial neural network.</a:t>
            </a:r>
          </a:p>
          <a:p>
            <a:endParaRPr lang="en-US" dirty="0">
              <a:effectLst/>
              <a:latin typeface="Arial" panose="020B0604020202020204" pitchFamily="34" charset="0"/>
            </a:endParaRPr>
          </a:p>
          <a:p>
            <a:endParaRPr lang="en-US" dirty="0">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4F299B3-9E7C-BB97-40B5-DF922B9FC117}"/>
              </a:ext>
            </a:extLst>
          </p:cNvPr>
          <p:cNvSpPr>
            <a:spLocks noGrp="1"/>
          </p:cNvSpPr>
          <p:nvPr>
            <p:ph type="sldNum" sz="quarter" idx="12"/>
          </p:nvPr>
        </p:nvSpPr>
        <p:spPr/>
        <p:txBody>
          <a:bodyPr/>
          <a:lstStyle/>
          <a:p>
            <a:fld id="{B3D163AF-906A-4420-AE26-260C8CCA65C0}" type="slidenum">
              <a:rPr lang="en-US" smtClean="0"/>
              <a:t>61</a:t>
            </a:fld>
            <a:endParaRPr lang="en-US"/>
          </a:p>
        </p:txBody>
      </p:sp>
    </p:spTree>
    <p:extLst>
      <p:ext uri="{BB962C8B-B14F-4D97-AF65-F5344CB8AC3E}">
        <p14:creationId xmlns:p14="http://schemas.microsoft.com/office/powerpoint/2010/main" val="2941468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4869-9430-3135-E856-9346B9469AAF}"/>
              </a:ext>
            </a:extLst>
          </p:cNvPr>
          <p:cNvSpPr>
            <a:spLocks noGrp="1"/>
          </p:cNvSpPr>
          <p:nvPr>
            <p:ph type="title"/>
          </p:nvPr>
        </p:nvSpPr>
        <p:spPr/>
        <p:txBody>
          <a:bodyPr/>
          <a:lstStyle/>
          <a:p>
            <a:r>
              <a:rPr lang="en-US" dirty="0">
                <a:effectLst/>
                <a:latin typeface="Arial" panose="020B0604020202020204" pitchFamily="34" charset="0"/>
              </a:rPr>
              <a:t>Pseudorandom Number Generators</a:t>
            </a:r>
            <a:endParaRPr lang="en-US" dirty="0"/>
          </a:p>
        </p:txBody>
      </p:sp>
      <p:sp>
        <p:nvSpPr>
          <p:cNvPr id="3" name="Content Placeholder 2">
            <a:extLst>
              <a:ext uri="{FF2B5EF4-FFF2-40B4-BE49-F238E27FC236}">
                <a16:creationId xmlns:a16="http://schemas.microsoft.com/office/drawing/2014/main" id="{76C90F5A-7E72-A663-9520-5B60AD6C3296}"/>
              </a:ext>
            </a:extLst>
          </p:cNvPr>
          <p:cNvSpPr>
            <a:spLocks noGrp="1"/>
          </p:cNvSpPr>
          <p:nvPr>
            <p:ph idx="1"/>
          </p:nvPr>
        </p:nvSpPr>
        <p:spPr>
          <a:xfrm>
            <a:off x="1192696" y="1404730"/>
            <a:ext cx="10866782" cy="4996070"/>
          </a:xfrm>
        </p:spPr>
        <p:txBody>
          <a:bodyPr>
            <a:normAutofit fontScale="92500" lnSpcReduction="10000"/>
          </a:bodyPr>
          <a:lstStyle/>
          <a:p>
            <a:r>
              <a:rPr lang="en-US" dirty="0">
                <a:effectLst/>
                <a:latin typeface="Arial" panose="020B0604020202020204" pitchFamily="34" charset="0"/>
              </a:rPr>
              <a:t>A random number generator is a system that generates random numbers from a true source of randomness.</a:t>
            </a:r>
          </a:p>
          <a:p>
            <a:r>
              <a:rPr lang="en-US" dirty="0">
                <a:effectLst/>
                <a:latin typeface="Arial" panose="020B0604020202020204" pitchFamily="34" charset="0"/>
              </a:rPr>
              <a:t>Often something physical, such as a Geiger counter, where the results are turned into random numbers. There are even books</a:t>
            </a:r>
            <a:br>
              <a:rPr lang="en-US" dirty="0"/>
            </a:br>
            <a:r>
              <a:rPr lang="en-US" dirty="0">
                <a:effectLst/>
                <a:latin typeface="Arial" panose="020B0604020202020204" pitchFamily="34" charset="0"/>
              </a:rPr>
              <a:t>of random numbers generated from a physical source that you can purchase, for example: A Million Random Digits with 100,000 Normal Deviates.</a:t>
            </a:r>
          </a:p>
          <a:p>
            <a:r>
              <a:rPr lang="en-US" dirty="0">
                <a:effectLst/>
                <a:latin typeface="Arial" panose="020B0604020202020204" pitchFamily="34" charset="0"/>
              </a:rPr>
              <a:t>We do not need true randomness in machine learning. Instead we can use </a:t>
            </a:r>
            <a:r>
              <a:rPr lang="en-US" dirty="0" err="1">
                <a:effectLst/>
                <a:latin typeface="Arial" panose="020B0604020202020204" pitchFamily="34" charset="0"/>
              </a:rPr>
              <a:t>pseudorandomness</a:t>
            </a:r>
            <a:r>
              <a:rPr lang="en-US" dirty="0">
                <a:effectLst/>
                <a:latin typeface="Arial" panose="020B0604020202020204" pitchFamily="34" charset="0"/>
              </a:rPr>
              <a:t>. </a:t>
            </a:r>
            <a:r>
              <a:rPr lang="en-US" dirty="0" err="1">
                <a:effectLst/>
                <a:latin typeface="Arial" panose="020B0604020202020204" pitchFamily="34" charset="0"/>
              </a:rPr>
              <a:t>Pseudorandomness</a:t>
            </a:r>
            <a:r>
              <a:rPr lang="en-US" dirty="0">
                <a:effectLst/>
                <a:latin typeface="Arial" panose="020B0604020202020204" pitchFamily="34" charset="0"/>
              </a:rPr>
              <a:t> is a sample of numbers that look close to random, but were generated using a deterministic process.</a:t>
            </a:r>
          </a:p>
          <a:p>
            <a:r>
              <a:rPr lang="en-US" dirty="0">
                <a:effectLst/>
                <a:latin typeface="Arial" panose="020B0604020202020204" pitchFamily="34" charset="0"/>
              </a:rPr>
              <a:t>Shuffling data and initializing coefficients with random values use pseudorandom number generators. These little programs are often a function that you can call that will return a random number. Called again, they will return a new random number.</a:t>
            </a:r>
          </a:p>
          <a:p>
            <a:r>
              <a:rPr lang="en-US" b="1" dirty="0">
                <a:latin typeface="Arial" panose="020B0604020202020204" pitchFamily="34" charset="0"/>
              </a:rPr>
              <a:t>Seed:</a:t>
            </a:r>
          </a:p>
          <a:p>
            <a:r>
              <a:rPr lang="en-US" dirty="0">
                <a:effectLst/>
                <a:latin typeface="Arial" panose="020B0604020202020204" pitchFamily="34" charset="0"/>
              </a:rPr>
              <a:t>The numbers are generated in a sequence. The sequence is deterministic and is seeded with an initial number. If you do not explicitly seed the pseudorandom number generator, then it may use the current system time in seconds or milliseconds as the seed. The value of the seed does not matter. Choose anything you wish. What does matter is that the same seeding of the process will result in the same sequence of random numbers.</a:t>
            </a:r>
            <a:endParaRPr lang="en-US" dirty="0"/>
          </a:p>
        </p:txBody>
      </p:sp>
      <p:sp>
        <p:nvSpPr>
          <p:cNvPr id="4" name="Slide Number Placeholder 3">
            <a:extLst>
              <a:ext uri="{FF2B5EF4-FFF2-40B4-BE49-F238E27FC236}">
                <a16:creationId xmlns:a16="http://schemas.microsoft.com/office/drawing/2014/main" id="{AAF6F930-F710-4C8B-7638-AAD919296FF4}"/>
              </a:ext>
            </a:extLst>
          </p:cNvPr>
          <p:cNvSpPr>
            <a:spLocks noGrp="1"/>
          </p:cNvSpPr>
          <p:nvPr>
            <p:ph type="sldNum" sz="quarter" idx="12"/>
          </p:nvPr>
        </p:nvSpPr>
        <p:spPr/>
        <p:txBody>
          <a:bodyPr/>
          <a:lstStyle/>
          <a:p>
            <a:fld id="{B3D163AF-906A-4420-AE26-260C8CCA65C0}" type="slidenum">
              <a:rPr lang="en-US" smtClean="0"/>
              <a:t>62</a:t>
            </a:fld>
            <a:endParaRPr lang="en-US"/>
          </a:p>
        </p:txBody>
      </p:sp>
    </p:spTree>
    <p:extLst>
      <p:ext uri="{BB962C8B-B14F-4D97-AF65-F5344CB8AC3E}">
        <p14:creationId xmlns:p14="http://schemas.microsoft.com/office/powerpoint/2010/main" val="32468542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F77F-1839-6C4C-3D6C-C5DE47BB377E}"/>
              </a:ext>
            </a:extLst>
          </p:cNvPr>
          <p:cNvSpPr>
            <a:spLocks noGrp="1"/>
          </p:cNvSpPr>
          <p:nvPr>
            <p:ph type="title"/>
          </p:nvPr>
        </p:nvSpPr>
        <p:spPr/>
        <p:txBody>
          <a:bodyPr/>
          <a:lstStyle/>
          <a:p>
            <a:r>
              <a:rPr lang="en-US" dirty="0"/>
              <a:t>Random Number Generation: Python</a:t>
            </a:r>
          </a:p>
        </p:txBody>
      </p:sp>
      <p:sp>
        <p:nvSpPr>
          <p:cNvPr id="3" name="Content Placeholder 2">
            <a:extLst>
              <a:ext uri="{FF2B5EF4-FFF2-40B4-BE49-F238E27FC236}">
                <a16:creationId xmlns:a16="http://schemas.microsoft.com/office/drawing/2014/main" id="{EDB093E1-CD7A-A597-1167-B19C9D01EA66}"/>
              </a:ext>
            </a:extLst>
          </p:cNvPr>
          <p:cNvSpPr>
            <a:spLocks noGrp="1"/>
          </p:cNvSpPr>
          <p:nvPr>
            <p:ph idx="1"/>
          </p:nvPr>
        </p:nvSpPr>
        <p:spPr/>
        <p:txBody>
          <a:bodyPr>
            <a:normAutofit fontScale="92500" lnSpcReduction="10000"/>
          </a:bodyPr>
          <a:lstStyle/>
          <a:p>
            <a:pPr marL="0" indent="0">
              <a:buNone/>
            </a:pPr>
            <a:r>
              <a:rPr lang="en-US" dirty="0">
                <a:effectLst/>
                <a:latin typeface="Courier New" panose="02070309020205020404" pitchFamily="49" charset="0"/>
              </a:rPr>
              <a:t># seed the pseudorandom number generator</a:t>
            </a:r>
            <a:br>
              <a:rPr lang="en-US" dirty="0"/>
            </a:br>
            <a:r>
              <a:rPr lang="en-US" dirty="0">
                <a:effectLst/>
                <a:latin typeface="Courier New" panose="02070309020205020404" pitchFamily="49" charset="0"/>
              </a:rPr>
              <a:t>from random import seed</a:t>
            </a:r>
            <a:br>
              <a:rPr lang="en-US" dirty="0"/>
            </a:br>
            <a:r>
              <a:rPr lang="en-US" dirty="0">
                <a:effectLst/>
                <a:latin typeface="Courier New" panose="02070309020205020404" pitchFamily="49" charset="0"/>
              </a:rPr>
              <a:t>from random import random</a:t>
            </a:r>
            <a:br>
              <a:rPr lang="en-US" dirty="0"/>
            </a:br>
            <a:endParaRPr lang="en-US" dirty="0"/>
          </a:p>
          <a:p>
            <a:pPr marL="0" indent="0">
              <a:buNone/>
            </a:pPr>
            <a:r>
              <a:rPr lang="en-US" dirty="0">
                <a:effectLst/>
                <a:latin typeface="Courier New" panose="02070309020205020404" pitchFamily="49" charset="0"/>
              </a:rPr>
              <a:t># seed random number generator</a:t>
            </a:r>
            <a:br>
              <a:rPr lang="en-US" dirty="0"/>
            </a:br>
            <a:r>
              <a:rPr lang="en-US" dirty="0">
                <a:effectLst/>
                <a:latin typeface="Courier New" panose="02070309020205020404" pitchFamily="49" charset="0"/>
              </a:rPr>
              <a:t>seed(1)</a:t>
            </a:r>
            <a:br>
              <a:rPr lang="en-US" dirty="0"/>
            </a:br>
            <a:endParaRPr lang="en-US" dirty="0"/>
          </a:p>
          <a:p>
            <a:pPr marL="0" indent="0">
              <a:buNone/>
            </a:pPr>
            <a:r>
              <a:rPr lang="en-US" dirty="0">
                <a:effectLst/>
                <a:latin typeface="Courier New" panose="02070309020205020404" pitchFamily="49" charset="0"/>
              </a:rPr>
              <a:t># generate some random numbers</a:t>
            </a:r>
            <a:br>
              <a:rPr lang="en-US" dirty="0"/>
            </a:br>
            <a:r>
              <a:rPr lang="en-US" dirty="0">
                <a:effectLst/>
                <a:latin typeface="Courier New" panose="02070309020205020404" pitchFamily="49" charset="0"/>
              </a:rPr>
              <a:t>print(random(), random(), random())</a:t>
            </a:r>
            <a:br>
              <a:rPr lang="en-US" dirty="0"/>
            </a:br>
            <a:r>
              <a:rPr lang="en-US" dirty="0">
                <a:effectLst/>
                <a:latin typeface="Courier New" panose="02070309020205020404" pitchFamily="49" charset="0"/>
              </a:rPr>
              <a:t># reset the seed</a:t>
            </a:r>
            <a:br>
              <a:rPr lang="en-US" dirty="0"/>
            </a:br>
            <a:r>
              <a:rPr lang="en-US" dirty="0">
                <a:effectLst/>
                <a:latin typeface="Courier New" panose="02070309020205020404" pitchFamily="49" charset="0"/>
              </a:rPr>
              <a:t>seed(1)</a:t>
            </a:r>
            <a:br>
              <a:rPr lang="en-US" dirty="0"/>
            </a:br>
            <a:endParaRPr lang="en-US" dirty="0"/>
          </a:p>
          <a:p>
            <a:pPr marL="0" indent="0">
              <a:buNone/>
            </a:pPr>
            <a:r>
              <a:rPr lang="en-US" dirty="0">
                <a:effectLst/>
                <a:latin typeface="Courier New" panose="02070309020205020404" pitchFamily="49" charset="0"/>
              </a:rPr>
              <a:t># generate some random numbers</a:t>
            </a:r>
            <a:br>
              <a:rPr lang="en-US" dirty="0"/>
            </a:br>
            <a:r>
              <a:rPr lang="en-US" dirty="0">
                <a:effectLst/>
                <a:latin typeface="Courier New" panose="02070309020205020404" pitchFamily="49" charset="0"/>
              </a:rPr>
              <a:t>print(random(), random(), random())</a:t>
            </a:r>
            <a:endParaRPr lang="en-US" dirty="0"/>
          </a:p>
        </p:txBody>
      </p:sp>
      <p:sp>
        <p:nvSpPr>
          <p:cNvPr id="4" name="Slide Number Placeholder 3">
            <a:extLst>
              <a:ext uri="{FF2B5EF4-FFF2-40B4-BE49-F238E27FC236}">
                <a16:creationId xmlns:a16="http://schemas.microsoft.com/office/drawing/2014/main" id="{4BB4E328-6701-207E-EA70-1458716454A6}"/>
              </a:ext>
            </a:extLst>
          </p:cNvPr>
          <p:cNvSpPr>
            <a:spLocks noGrp="1"/>
          </p:cNvSpPr>
          <p:nvPr>
            <p:ph type="sldNum" sz="quarter" idx="12"/>
          </p:nvPr>
        </p:nvSpPr>
        <p:spPr/>
        <p:txBody>
          <a:bodyPr/>
          <a:lstStyle/>
          <a:p>
            <a:fld id="{B3D163AF-906A-4420-AE26-260C8CCA65C0}" type="slidenum">
              <a:rPr lang="en-US" smtClean="0"/>
              <a:t>63</a:t>
            </a:fld>
            <a:endParaRPr lang="en-US"/>
          </a:p>
        </p:txBody>
      </p:sp>
    </p:spTree>
    <p:extLst>
      <p:ext uri="{BB962C8B-B14F-4D97-AF65-F5344CB8AC3E}">
        <p14:creationId xmlns:p14="http://schemas.microsoft.com/office/powerpoint/2010/main" val="965308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F77F-1839-6C4C-3D6C-C5DE47BB377E}"/>
              </a:ext>
            </a:extLst>
          </p:cNvPr>
          <p:cNvSpPr>
            <a:spLocks noGrp="1"/>
          </p:cNvSpPr>
          <p:nvPr>
            <p:ph type="title"/>
          </p:nvPr>
        </p:nvSpPr>
        <p:spPr/>
        <p:txBody>
          <a:bodyPr/>
          <a:lstStyle/>
          <a:p>
            <a:r>
              <a:rPr lang="en-US" dirty="0"/>
              <a:t>Random Number Generation: Python</a:t>
            </a:r>
          </a:p>
        </p:txBody>
      </p:sp>
      <p:sp>
        <p:nvSpPr>
          <p:cNvPr id="3" name="Content Placeholder 2">
            <a:extLst>
              <a:ext uri="{FF2B5EF4-FFF2-40B4-BE49-F238E27FC236}">
                <a16:creationId xmlns:a16="http://schemas.microsoft.com/office/drawing/2014/main" id="{EDB093E1-CD7A-A597-1167-B19C9D01EA66}"/>
              </a:ext>
            </a:extLst>
          </p:cNvPr>
          <p:cNvSpPr>
            <a:spLocks noGrp="1"/>
          </p:cNvSpPr>
          <p:nvPr>
            <p:ph idx="1"/>
          </p:nvPr>
        </p:nvSpPr>
        <p:spPr/>
        <p:txBody>
          <a:bodyPr>
            <a:normAutofit/>
          </a:bodyPr>
          <a:lstStyle/>
          <a:p>
            <a:pPr marL="0" indent="0">
              <a:buNone/>
            </a:pPr>
            <a:r>
              <a:rPr lang="en-US" dirty="0">
                <a:effectLst/>
                <a:latin typeface="Courier New" panose="02070309020205020404" pitchFamily="49" charset="0"/>
              </a:rPr>
              <a:t># generate random integer values</a:t>
            </a:r>
          </a:p>
          <a:p>
            <a:pPr marL="0" indent="0">
              <a:buNone/>
            </a:pPr>
            <a:br>
              <a:rPr lang="en-US" dirty="0"/>
            </a:br>
            <a:r>
              <a:rPr lang="en-US" dirty="0">
                <a:effectLst/>
                <a:latin typeface="Courier New" panose="02070309020205020404" pitchFamily="49" charset="0"/>
              </a:rPr>
              <a:t>from random import seed</a:t>
            </a:r>
            <a:br>
              <a:rPr lang="en-US" dirty="0"/>
            </a:br>
            <a:r>
              <a:rPr lang="en-US" dirty="0">
                <a:effectLst/>
                <a:latin typeface="Courier New" panose="02070309020205020404" pitchFamily="49" charset="0"/>
              </a:rPr>
              <a:t>from random import </a:t>
            </a:r>
            <a:r>
              <a:rPr lang="en-US" dirty="0" err="1">
                <a:effectLst/>
                <a:latin typeface="Courier New" panose="02070309020205020404" pitchFamily="49" charset="0"/>
              </a:rPr>
              <a:t>randint</a:t>
            </a:r>
            <a:br>
              <a:rPr lang="en-US" dirty="0"/>
            </a:br>
            <a:endParaRPr lang="en-US" dirty="0"/>
          </a:p>
          <a:p>
            <a:pPr marL="0" indent="0">
              <a:buNone/>
            </a:pPr>
            <a:r>
              <a:rPr lang="en-US" dirty="0">
                <a:effectLst/>
                <a:latin typeface="Courier New" panose="02070309020205020404" pitchFamily="49" charset="0"/>
              </a:rPr>
              <a:t># seed random number generator</a:t>
            </a:r>
            <a:br>
              <a:rPr lang="en-US" dirty="0"/>
            </a:br>
            <a:r>
              <a:rPr lang="en-US" dirty="0">
                <a:effectLst/>
                <a:latin typeface="Courier New" panose="02070309020205020404" pitchFamily="49" charset="0"/>
              </a:rPr>
              <a:t>seed(1)</a:t>
            </a:r>
            <a:br>
              <a:rPr lang="en-US" dirty="0"/>
            </a:br>
            <a:endParaRPr lang="en-US" dirty="0"/>
          </a:p>
          <a:p>
            <a:pPr marL="0" indent="0">
              <a:buNone/>
            </a:pPr>
            <a:r>
              <a:rPr lang="en-US" dirty="0">
                <a:effectLst/>
                <a:latin typeface="Courier New" panose="02070309020205020404" pitchFamily="49" charset="0"/>
              </a:rPr>
              <a:t># generate some integers</a:t>
            </a:r>
            <a:br>
              <a:rPr lang="en-US" dirty="0"/>
            </a:br>
            <a:r>
              <a:rPr lang="en-US" dirty="0">
                <a:effectLst/>
                <a:latin typeface="Courier New" panose="02070309020205020404" pitchFamily="49" charset="0"/>
              </a:rPr>
              <a:t>for _ in range(10):</a:t>
            </a:r>
            <a:br>
              <a:rPr lang="en-US" dirty="0"/>
            </a:br>
            <a:r>
              <a:rPr lang="en-US" dirty="0"/>
              <a:t>	</a:t>
            </a:r>
            <a:r>
              <a:rPr lang="en-US" dirty="0">
                <a:effectLst/>
                <a:latin typeface="Courier New" panose="02070309020205020404" pitchFamily="49" charset="0"/>
              </a:rPr>
              <a:t>value = </a:t>
            </a:r>
            <a:r>
              <a:rPr lang="en-US" dirty="0" err="1">
                <a:effectLst/>
                <a:latin typeface="Courier New" panose="02070309020205020404" pitchFamily="49" charset="0"/>
              </a:rPr>
              <a:t>randint</a:t>
            </a:r>
            <a:r>
              <a:rPr lang="en-US" dirty="0">
                <a:effectLst/>
                <a:latin typeface="Courier New" panose="02070309020205020404" pitchFamily="49" charset="0"/>
              </a:rPr>
              <a:t>(0, 10)</a:t>
            </a:r>
            <a:br>
              <a:rPr lang="en-US" dirty="0"/>
            </a:br>
            <a:r>
              <a:rPr lang="en-US" dirty="0"/>
              <a:t>	</a:t>
            </a:r>
            <a:r>
              <a:rPr lang="en-US" dirty="0">
                <a:effectLst/>
                <a:latin typeface="Courier New" panose="02070309020205020404" pitchFamily="49" charset="0"/>
              </a:rPr>
              <a:t>print(value)</a:t>
            </a:r>
            <a:endParaRPr lang="en-US" dirty="0"/>
          </a:p>
        </p:txBody>
      </p:sp>
      <p:sp>
        <p:nvSpPr>
          <p:cNvPr id="4" name="Slide Number Placeholder 3">
            <a:extLst>
              <a:ext uri="{FF2B5EF4-FFF2-40B4-BE49-F238E27FC236}">
                <a16:creationId xmlns:a16="http://schemas.microsoft.com/office/drawing/2014/main" id="{4BB4E328-6701-207E-EA70-1458716454A6}"/>
              </a:ext>
            </a:extLst>
          </p:cNvPr>
          <p:cNvSpPr>
            <a:spLocks noGrp="1"/>
          </p:cNvSpPr>
          <p:nvPr>
            <p:ph type="sldNum" sz="quarter" idx="12"/>
          </p:nvPr>
        </p:nvSpPr>
        <p:spPr/>
        <p:txBody>
          <a:bodyPr/>
          <a:lstStyle/>
          <a:p>
            <a:fld id="{B3D163AF-906A-4420-AE26-260C8CCA65C0}" type="slidenum">
              <a:rPr lang="en-US" smtClean="0"/>
              <a:t>64</a:t>
            </a:fld>
            <a:endParaRPr lang="en-US"/>
          </a:p>
        </p:txBody>
      </p:sp>
    </p:spTree>
    <p:extLst>
      <p:ext uri="{BB962C8B-B14F-4D97-AF65-F5344CB8AC3E}">
        <p14:creationId xmlns:p14="http://schemas.microsoft.com/office/powerpoint/2010/main" val="31855572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F77F-1839-6C4C-3D6C-C5DE47BB377E}"/>
              </a:ext>
            </a:extLst>
          </p:cNvPr>
          <p:cNvSpPr>
            <a:spLocks noGrp="1"/>
          </p:cNvSpPr>
          <p:nvPr>
            <p:ph type="title"/>
          </p:nvPr>
        </p:nvSpPr>
        <p:spPr/>
        <p:txBody>
          <a:bodyPr/>
          <a:lstStyle/>
          <a:p>
            <a:r>
              <a:rPr lang="en-US" dirty="0"/>
              <a:t>Random Number Generation: Python</a:t>
            </a:r>
          </a:p>
        </p:txBody>
      </p:sp>
      <p:sp>
        <p:nvSpPr>
          <p:cNvPr id="3" name="Content Placeholder 2">
            <a:extLst>
              <a:ext uri="{FF2B5EF4-FFF2-40B4-BE49-F238E27FC236}">
                <a16:creationId xmlns:a16="http://schemas.microsoft.com/office/drawing/2014/main" id="{EDB093E1-CD7A-A597-1167-B19C9D01EA66}"/>
              </a:ext>
            </a:extLst>
          </p:cNvPr>
          <p:cNvSpPr>
            <a:spLocks noGrp="1"/>
          </p:cNvSpPr>
          <p:nvPr>
            <p:ph idx="1"/>
          </p:nvPr>
        </p:nvSpPr>
        <p:spPr/>
        <p:txBody>
          <a:bodyPr>
            <a:normAutofit fontScale="92500" lnSpcReduction="10000"/>
          </a:bodyPr>
          <a:lstStyle/>
          <a:p>
            <a:pPr marL="0" indent="0">
              <a:buNone/>
            </a:pPr>
            <a:r>
              <a:rPr lang="en-US" dirty="0">
                <a:effectLst/>
                <a:latin typeface="Arial" panose="020B0604020202020204" pitchFamily="34" charset="0"/>
              </a:rPr>
              <a:t>Random floating point values can be drawn from a Gaussian distribution using the </a:t>
            </a:r>
            <a:r>
              <a:rPr lang="en-US" dirty="0">
                <a:effectLst/>
                <a:latin typeface="Courier New" panose="02070309020205020404" pitchFamily="49" charset="0"/>
              </a:rPr>
              <a:t>gauss()</a:t>
            </a:r>
            <a:r>
              <a:rPr lang="en-US" dirty="0">
                <a:effectLst/>
                <a:latin typeface="Arial" panose="020B0604020202020204" pitchFamily="34" charset="0"/>
              </a:rPr>
              <a:t>function. </a:t>
            </a:r>
          </a:p>
          <a:p>
            <a:pPr marL="0" indent="0">
              <a:buNone/>
            </a:pPr>
            <a:r>
              <a:rPr lang="en-US" dirty="0">
                <a:effectLst/>
                <a:latin typeface="Courier New" panose="02070309020205020404" pitchFamily="49" charset="0"/>
              </a:rPr>
              <a:t># generate random Gaussian values</a:t>
            </a:r>
            <a:br>
              <a:rPr lang="en-US" dirty="0"/>
            </a:br>
            <a:r>
              <a:rPr lang="en-US" dirty="0">
                <a:effectLst/>
                <a:latin typeface="Courier New" panose="02070309020205020404" pitchFamily="49" charset="0"/>
              </a:rPr>
              <a:t>from random import seed</a:t>
            </a:r>
            <a:br>
              <a:rPr lang="en-US" dirty="0"/>
            </a:br>
            <a:r>
              <a:rPr lang="en-US" dirty="0">
                <a:effectLst/>
                <a:latin typeface="Courier New" panose="02070309020205020404" pitchFamily="49" charset="0"/>
              </a:rPr>
              <a:t>from random import gauss</a:t>
            </a:r>
            <a:br>
              <a:rPr lang="en-US" dirty="0"/>
            </a:br>
            <a:endParaRPr lang="en-US" dirty="0"/>
          </a:p>
          <a:p>
            <a:pPr marL="0" indent="0">
              <a:buNone/>
            </a:pPr>
            <a:r>
              <a:rPr lang="en-US" dirty="0">
                <a:effectLst/>
                <a:latin typeface="Courier New" panose="02070309020205020404" pitchFamily="49" charset="0"/>
              </a:rPr>
              <a:t># seed random number generator</a:t>
            </a:r>
            <a:br>
              <a:rPr lang="en-US" dirty="0"/>
            </a:br>
            <a:r>
              <a:rPr lang="en-US" dirty="0">
                <a:effectLst/>
                <a:latin typeface="Courier New" panose="02070309020205020404" pitchFamily="49" charset="0"/>
              </a:rPr>
              <a:t>seed(1)</a:t>
            </a:r>
            <a:endParaRPr lang="en-US" dirty="0">
              <a:latin typeface="Arial" panose="020B0604020202020204" pitchFamily="34" charset="0"/>
            </a:endParaRPr>
          </a:p>
          <a:p>
            <a:pPr marL="0" indent="0">
              <a:buNone/>
            </a:pPr>
            <a:endParaRPr lang="en-US" dirty="0">
              <a:effectLst/>
              <a:latin typeface="Courier New" panose="02070309020205020404" pitchFamily="49" charset="0"/>
            </a:endParaRPr>
          </a:p>
          <a:p>
            <a:pPr marL="0" indent="0">
              <a:buNone/>
            </a:pPr>
            <a:r>
              <a:rPr lang="en-US" dirty="0">
                <a:effectLst/>
                <a:latin typeface="Courier New" panose="02070309020205020404" pitchFamily="49" charset="0"/>
              </a:rPr>
              <a:t># generate some Gaussian values</a:t>
            </a:r>
            <a:br>
              <a:rPr lang="en-US" dirty="0"/>
            </a:br>
            <a:r>
              <a:rPr lang="en-US" dirty="0">
                <a:effectLst/>
                <a:latin typeface="Courier New" panose="02070309020205020404" pitchFamily="49" charset="0"/>
              </a:rPr>
              <a:t>for _ in range(10):</a:t>
            </a:r>
            <a:br>
              <a:rPr lang="en-US" dirty="0"/>
            </a:br>
            <a:r>
              <a:rPr lang="en-US" dirty="0">
                <a:effectLst/>
                <a:latin typeface="Courier New" panose="02070309020205020404" pitchFamily="49" charset="0"/>
              </a:rPr>
              <a:t>value = gauss(0, 1)</a:t>
            </a:r>
            <a:br>
              <a:rPr lang="en-US" dirty="0"/>
            </a:br>
            <a:r>
              <a:rPr lang="en-US" dirty="0">
                <a:effectLst/>
                <a:latin typeface="Courier New" panose="02070309020205020404" pitchFamily="49" charset="0"/>
              </a:rPr>
              <a:t>print(value)</a:t>
            </a:r>
            <a:endParaRPr lang="en-US" dirty="0"/>
          </a:p>
        </p:txBody>
      </p:sp>
      <p:sp>
        <p:nvSpPr>
          <p:cNvPr id="4" name="Slide Number Placeholder 3">
            <a:extLst>
              <a:ext uri="{FF2B5EF4-FFF2-40B4-BE49-F238E27FC236}">
                <a16:creationId xmlns:a16="http://schemas.microsoft.com/office/drawing/2014/main" id="{4BB4E328-6701-207E-EA70-1458716454A6}"/>
              </a:ext>
            </a:extLst>
          </p:cNvPr>
          <p:cNvSpPr>
            <a:spLocks noGrp="1"/>
          </p:cNvSpPr>
          <p:nvPr>
            <p:ph type="sldNum" sz="quarter" idx="12"/>
          </p:nvPr>
        </p:nvSpPr>
        <p:spPr/>
        <p:txBody>
          <a:bodyPr/>
          <a:lstStyle/>
          <a:p>
            <a:fld id="{B3D163AF-906A-4420-AE26-260C8CCA65C0}" type="slidenum">
              <a:rPr lang="en-US" smtClean="0"/>
              <a:t>65</a:t>
            </a:fld>
            <a:endParaRPr lang="en-US"/>
          </a:p>
        </p:txBody>
      </p:sp>
    </p:spTree>
    <p:extLst>
      <p:ext uri="{BB962C8B-B14F-4D97-AF65-F5344CB8AC3E}">
        <p14:creationId xmlns:p14="http://schemas.microsoft.com/office/powerpoint/2010/main" val="23640959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F77F-1839-6C4C-3D6C-C5DE47BB377E}"/>
              </a:ext>
            </a:extLst>
          </p:cNvPr>
          <p:cNvSpPr>
            <a:spLocks noGrp="1"/>
          </p:cNvSpPr>
          <p:nvPr>
            <p:ph type="title"/>
          </p:nvPr>
        </p:nvSpPr>
        <p:spPr/>
        <p:txBody>
          <a:bodyPr/>
          <a:lstStyle/>
          <a:p>
            <a:r>
              <a:rPr lang="en-US" dirty="0"/>
              <a:t>Random Number Generation: Python</a:t>
            </a:r>
          </a:p>
        </p:txBody>
      </p:sp>
      <p:sp>
        <p:nvSpPr>
          <p:cNvPr id="3" name="Content Placeholder 2">
            <a:extLst>
              <a:ext uri="{FF2B5EF4-FFF2-40B4-BE49-F238E27FC236}">
                <a16:creationId xmlns:a16="http://schemas.microsoft.com/office/drawing/2014/main" id="{EDB093E1-CD7A-A597-1167-B19C9D01EA66}"/>
              </a:ext>
            </a:extLst>
          </p:cNvPr>
          <p:cNvSpPr>
            <a:spLocks noGrp="1"/>
          </p:cNvSpPr>
          <p:nvPr>
            <p:ph idx="1"/>
          </p:nvPr>
        </p:nvSpPr>
        <p:spPr>
          <a:xfrm>
            <a:off x="2589212" y="1577009"/>
            <a:ext cx="8915400" cy="5062330"/>
          </a:xfrm>
        </p:spPr>
        <p:txBody>
          <a:bodyPr>
            <a:normAutofit lnSpcReduction="10000"/>
          </a:bodyPr>
          <a:lstStyle/>
          <a:p>
            <a:pPr marL="0" indent="0">
              <a:buNone/>
            </a:pPr>
            <a:r>
              <a:rPr lang="en-US" dirty="0">
                <a:effectLst/>
                <a:latin typeface="Arial" panose="020B0604020202020204" pitchFamily="34" charset="0"/>
              </a:rPr>
              <a:t>Random subsample From a List:</a:t>
            </a:r>
          </a:p>
          <a:p>
            <a:pPr marL="0" indent="0">
              <a:buNone/>
            </a:pPr>
            <a:endParaRPr lang="en-US" dirty="0">
              <a:latin typeface="Arial" panose="020B0604020202020204" pitchFamily="34" charset="0"/>
            </a:endParaRPr>
          </a:p>
          <a:p>
            <a:pPr marL="0" indent="0">
              <a:buNone/>
            </a:pPr>
            <a:r>
              <a:rPr lang="en-US" dirty="0">
                <a:effectLst/>
                <a:latin typeface="Courier New" panose="02070309020205020404" pitchFamily="49" charset="0"/>
              </a:rPr>
              <a:t># select a random sample without replacement</a:t>
            </a:r>
            <a:br>
              <a:rPr lang="en-US" dirty="0"/>
            </a:br>
            <a:r>
              <a:rPr lang="en-US" dirty="0">
                <a:effectLst/>
                <a:latin typeface="Courier New" panose="02070309020205020404" pitchFamily="49" charset="0"/>
              </a:rPr>
              <a:t>from random import seed</a:t>
            </a:r>
            <a:br>
              <a:rPr lang="en-US" dirty="0"/>
            </a:br>
            <a:r>
              <a:rPr lang="en-US" dirty="0">
                <a:effectLst/>
                <a:latin typeface="Courier New" panose="02070309020205020404" pitchFamily="49" charset="0"/>
              </a:rPr>
              <a:t>from random import sample</a:t>
            </a:r>
            <a:br>
              <a:rPr lang="en-US" dirty="0"/>
            </a:br>
            <a:endParaRPr lang="en-US" dirty="0"/>
          </a:p>
          <a:p>
            <a:pPr marL="0" indent="0">
              <a:buNone/>
            </a:pPr>
            <a:r>
              <a:rPr lang="en-US" dirty="0">
                <a:effectLst/>
                <a:latin typeface="Courier New" panose="02070309020205020404" pitchFamily="49" charset="0"/>
              </a:rPr>
              <a:t># seed random number generator</a:t>
            </a:r>
            <a:br>
              <a:rPr lang="en-US" dirty="0"/>
            </a:br>
            <a:r>
              <a:rPr lang="en-US" dirty="0">
                <a:effectLst/>
                <a:latin typeface="Courier New" panose="02070309020205020404" pitchFamily="49" charset="0"/>
              </a:rPr>
              <a:t>seed(1)</a:t>
            </a:r>
            <a:br>
              <a:rPr lang="en-US" dirty="0"/>
            </a:br>
            <a:endParaRPr lang="en-US" dirty="0"/>
          </a:p>
          <a:p>
            <a:pPr marL="0" indent="0">
              <a:buNone/>
            </a:pPr>
            <a:r>
              <a:rPr lang="en-US" dirty="0">
                <a:effectLst/>
                <a:latin typeface="Courier New" panose="02070309020205020404" pitchFamily="49" charset="0"/>
              </a:rPr>
              <a:t># prepare a sequence</a:t>
            </a:r>
            <a:br>
              <a:rPr lang="en-US" dirty="0"/>
            </a:br>
            <a:r>
              <a:rPr lang="en-US" dirty="0" err="1">
                <a:effectLst/>
                <a:latin typeface="Courier New" panose="02070309020205020404" pitchFamily="49" charset="0"/>
              </a:rPr>
              <a:t>sequence</a:t>
            </a:r>
            <a:r>
              <a:rPr lang="en-US" dirty="0">
                <a:effectLst/>
                <a:latin typeface="Courier New" panose="02070309020205020404" pitchFamily="49" charset="0"/>
              </a:rPr>
              <a:t> = [</a:t>
            </a:r>
            <a:r>
              <a:rPr lang="en-US" dirty="0" err="1">
                <a:effectLst/>
                <a:latin typeface="Courier New" panose="02070309020205020404" pitchFamily="49" charset="0"/>
              </a:rPr>
              <a:t>i</a:t>
            </a:r>
            <a:r>
              <a:rPr lang="en-US" dirty="0">
                <a:effectLst/>
                <a:latin typeface="Courier New" panose="02070309020205020404" pitchFamily="49" charset="0"/>
              </a:rPr>
              <a:t> for </a:t>
            </a:r>
            <a:r>
              <a:rPr lang="en-US" dirty="0" err="1">
                <a:effectLst/>
                <a:latin typeface="Courier New" panose="02070309020205020404" pitchFamily="49" charset="0"/>
              </a:rPr>
              <a:t>i</a:t>
            </a:r>
            <a:r>
              <a:rPr lang="en-US" dirty="0">
                <a:effectLst/>
                <a:latin typeface="Courier New" panose="02070309020205020404" pitchFamily="49" charset="0"/>
              </a:rPr>
              <a:t> in range(20)]</a:t>
            </a:r>
            <a:br>
              <a:rPr lang="en-US" dirty="0"/>
            </a:br>
            <a:r>
              <a:rPr lang="en-US" dirty="0">
                <a:effectLst/>
                <a:latin typeface="Courier New" panose="02070309020205020404" pitchFamily="49" charset="0"/>
              </a:rPr>
              <a:t>print(sequence)</a:t>
            </a:r>
            <a:br>
              <a:rPr lang="en-US" dirty="0"/>
            </a:br>
            <a:endParaRPr lang="en-US" dirty="0"/>
          </a:p>
          <a:p>
            <a:pPr marL="0" indent="0">
              <a:buNone/>
            </a:pPr>
            <a:r>
              <a:rPr lang="en-US" dirty="0">
                <a:effectLst/>
                <a:latin typeface="Courier New" panose="02070309020205020404" pitchFamily="49" charset="0"/>
              </a:rPr>
              <a:t># select a subset without replacement</a:t>
            </a:r>
            <a:br>
              <a:rPr lang="en-US" dirty="0"/>
            </a:br>
            <a:r>
              <a:rPr lang="en-US" dirty="0">
                <a:effectLst/>
                <a:latin typeface="Courier New" panose="02070309020205020404" pitchFamily="49" charset="0"/>
              </a:rPr>
              <a:t>subset = sample(sequence, 5)</a:t>
            </a:r>
            <a:br>
              <a:rPr lang="en-US" dirty="0"/>
            </a:br>
            <a:r>
              <a:rPr lang="en-US" dirty="0">
                <a:effectLst/>
                <a:latin typeface="Courier New" panose="02070309020205020404" pitchFamily="49" charset="0"/>
              </a:rPr>
              <a:t>print(subset)</a:t>
            </a:r>
            <a:endParaRPr lang="en-US" dirty="0"/>
          </a:p>
        </p:txBody>
      </p:sp>
      <p:sp>
        <p:nvSpPr>
          <p:cNvPr id="4" name="Slide Number Placeholder 3">
            <a:extLst>
              <a:ext uri="{FF2B5EF4-FFF2-40B4-BE49-F238E27FC236}">
                <a16:creationId xmlns:a16="http://schemas.microsoft.com/office/drawing/2014/main" id="{4BB4E328-6701-207E-EA70-1458716454A6}"/>
              </a:ext>
            </a:extLst>
          </p:cNvPr>
          <p:cNvSpPr>
            <a:spLocks noGrp="1"/>
          </p:cNvSpPr>
          <p:nvPr>
            <p:ph type="sldNum" sz="quarter" idx="12"/>
          </p:nvPr>
        </p:nvSpPr>
        <p:spPr/>
        <p:txBody>
          <a:bodyPr/>
          <a:lstStyle/>
          <a:p>
            <a:fld id="{B3D163AF-906A-4420-AE26-260C8CCA65C0}" type="slidenum">
              <a:rPr lang="en-US" smtClean="0"/>
              <a:t>66</a:t>
            </a:fld>
            <a:endParaRPr lang="en-US"/>
          </a:p>
        </p:txBody>
      </p:sp>
    </p:spTree>
    <p:extLst>
      <p:ext uri="{BB962C8B-B14F-4D97-AF65-F5344CB8AC3E}">
        <p14:creationId xmlns:p14="http://schemas.microsoft.com/office/powerpoint/2010/main" val="21708621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F77F-1839-6C4C-3D6C-C5DE47BB377E}"/>
              </a:ext>
            </a:extLst>
          </p:cNvPr>
          <p:cNvSpPr>
            <a:spLocks noGrp="1"/>
          </p:cNvSpPr>
          <p:nvPr>
            <p:ph type="title"/>
          </p:nvPr>
        </p:nvSpPr>
        <p:spPr/>
        <p:txBody>
          <a:bodyPr/>
          <a:lstStyle/>
          <a:p>
            <a:r>
              <a:rPr lang="en-US" dirty="0"/>
              <a:t>Random Number Generation: Python</a:t>
            </a:r>
          </a:p>
        </p:txBody>
      </p:sp>
      <p:sp>
        <p:nvSpPr>
          <p:cNvPr id="3" name="Content Placeholder 2">
            <a:extLst>
              <a:ext uri="{FF2B5EF4-FFF2-40B4-BE49-F238E27FC236}">
                <a16:creationId xmlns:a16="http://schemas.microsoft.com/office/drawing/2014/main" id="{EDB093E1-CD7A-A597-1167-B19C9D01EA66}"/>
              </a:ext>
            </a:extLst>
          </p:cNvPr>
          <p:cNvSpPr>
            <a:spLocks noGrp="1"/>
          </p:cNvSpPr>
          <p:nvPr>
            <p:ph idx="1"/>
          </p:nvPr>
        </p:nvSpPr>
        <p:spPr>
          <a:xfrm>
            <a:off x="2589212" y="1577009"/>
            <a:ext cx="8915400" cy="5062330"/>
          </a:xfrm>
        </p:spPr>
        <p:txBody>
          <a:bodyPr>
            <a:normAutofit fontScale="92500" lnSpcReduction="20000"/>
          </a:bodyPr>
          <a:lstStyle/>
          <a:p>
            <a:pPr marL="0" indent="0">
              <a:buNone/>
            </a:pPr>
            <a:r>
              <a:rPr lang="en-US" dirty="0">
                <a:effectLst/>
                <a:latin typeface="Arial" panose="020B0604020202020204" pitchFamily="34" charset="0"/>
              </a:rPr>
              <a:t>Randomly Shuffle a List</a:t>
            </a:r>
            <a:endParaRPr lang="en-US" dirty="0">
              <a:latin typeface="Arial" panose="020B0604020202020204" pitchFamily="34" charset="0"/>
            </a:endParaRPr>
          </a:p>
          <a:p>
            <a:pPr marL="0" indent="0">
              <a:buNone/>
            </a:pPr>
            <a:r>
              <a:rPr lang="en-US" dirty="0">
                <a:effectLst/>
                <a:latin typeface="Arial" panose="020B0604020202020204" pitchFamily="34" charset="0"/>
              </a:rPr>
              <a:t>Randomness can be used to shuffle a list of items, like shuffling a deck of cards. The </a:t>
            </a:r>
            <a:r>
              <a:rPr lang="en-US" dirty="0">
                <a:effectLst/>
                <a:latin typeface="Courier New" panose="02070309020205020404" pitchFamily="49" charset="0"/>
              </a:rPr>
              <a:t>shuffle()</a:t>
            </a:r>
            <a:r>
              <a:rPr lang="en-US" dirty="0">
                <a:effectLst/>
                <a:latin typeface="Arial" panose="020B0604020202020204" pitchFamily="34" charset="0"/>
              </a:rPr>
              <a:t>function can be used to shuffle a list. The shuffle is performed in place, meaning that the list provided as an argument to the </a:t>
            </a:r>
            <a:r>
              <a:rPr lang="en-US" dirty="0">
                <a:effectLst/>
                <a:latin typeface="Courier New" panose="02070309020205020404" pitchFamily="49" charset="0"/>
              </a:rPr>
              <a:t>shuffle() </a:t>
            </a:r>
            <a:r>
              <a:rPr lang="en-US" dirty="0">
                <a:effectLst/>
                <a:latin typeface="Arial" panose="020B0604020202020204" pitchFamily="34" charset="0"/>
              </a:rPr>
              <a:t>function is shuffled rather than a shuffled copy of the list being made and returned.</a:t>
            </a:r>
          </a:p>
          <a:p>
            <a:pPr marL="0" indent="0">
              <a:buNone/>
            </a:pPr>
            <a:endParaRPr lang="en-US" dirty="0">
              <a:latin typeface="Arial" panose="020B0604020202020204" pitchFamily="34" charset="0"/>
            </a:endParaRPr>
          </a:p>
          <a:p>
            <a:pPr marL="0" indent="0">
              <a:buNone/>
            </a:pPr>
            <a:r>
              <a:rPr lang="en-US" dirty="0">
                <a:effectLst/>
                <a:latin typeface="Courier New" panose="02070309020205020404" pitchFamily="49" charset="0"/>
              </a:rPr>
              <a:t># randomly shuffle a sequence</a:t>
            </a:r>
            <a:br>
              <a:rPr lang="en-US" dirty="0"/>
            </a:br>
            <a:r>
              <a:rPr lang="en-US" dirty="0">
                <a:effectLst/>
                <a:latin typeface="Courier New" panose="02070309020205020404" pitchFamily="49" charset="0"/>
              </a:rPr>
              <a:t>from random import seed</a:t>
            </a:r>
            <a:br>
              <a:rPr lang="en-US" dirty="0"/>
            </a:br>
            <a:r>
              <a:rPr lang="en-US" dirty="0">
                <a:effectLst/>
                <a:latin typeface="Courier New" panose="02070309020205020404" pitchFamily="49" charset="0"/>
              </a:rPr>
              <a:t>from random import shuffle</a:t>
            </a:r>
            <a:br>
              <a:rPr lang="en-US" dirty="0"/>
            </a:br>
            <a:endParaRPr lang="en-US" dirty="0"/>
          </a:p>
          <a:p>
            <a:pPr marL="0" indent="0">
              <a:buNone/>
            </a:pPr>
            <a:r>
              <a:rPr lang="en-US" dirty="0">
                <a:effectLst/>
                <a:latin typeface="Courier New" panose="02070309020205020404" pitchFamily="49" charset="0"/>
              </a:rPr>
              <a:t># seed random number generator</a:t>
            </a:r>
            <a:br>
              <a:rPr lang="en-US" dirty="0"/>
            </a:br>
            <a:r>
              <a:rPr lang="en-US" dirty="0">
                <a:effectLst/>
                <a:latin typeface="Courier New" panose="02070309020205020404" pitchFamily="49" charset="0"/>
              </a:rPr>
              <a:t>seed(1)</a:t>
            </a:r>
            <a:br>
              <a:rPr lang="en-US" dirty="0"/>
            </a:br>
            <a:endParaRPr lang="en-US" dirty="0"/>
          </a:p>
          <a:p>
            <a:pPr marL="0" indent="0">
              <a:buNone/>
            </a:pPr>
            <a:r>
              <a:rPr lang="en-US" dirty="0">
                <a:effectLst/>
                <a:latin typeface="Courier New" panose="02070309020205020404" pitchFamily="49" charset="0"/>
              </a:rPr>
              <a:t># prepare a sequence</a:t>
            </a:r>
            <a:br>
              <a:rPr lang="en-US" dirty="0"/>
            </a:br>
            <a:r>
              <a:rPr lang="en-US" dirty="0" err="1">
                <a:effectLst/>
                <a:latin typeface="Courier New" panose="02070309020205020404" pitchFamily="49" charset="0"/>
              </a:rPr>
              <a:t>sequence</a:t>
            </a:r>
            <a:r>
              <a:rPr lang="en-US" dirty="0">
                <a:effectLst/>
                <a:latin typeface="Courier New" panose="02070309020205020404" pitchFamily="49" charset="0"/>
              </a:rPr>
              <a:t> = [</a:t>
            </a:r>
            <a:r>
              <a:rPr lang="en-US" dirty="0" err="1">
                <a:effectLst/>
                <a:latin typeface="Courier New" panose="02070309020205020404" pitchFamily="49" charset="0"/>
              </a:rPr>
              <a:t>i</a:t>
            </a:r>
            <a:r>
              <a:rPr lang="en-US" dirty="0">
                <a:effectLst/>
                <a:latin typeface="Courier New" panose="02070309020205020404" pitchFamily="49" charset="0"/>
              </a:rPr>
              <a:t> for </a:t>
            </a:r>
            <a:r>
              <a:rPr lang="en-US" dirty="0" err="1">
                <a:effectLst/>
                <a:latin typeface="Courier New" panose="02070309020205020404" pitchFamily="49" charset="0"/>
              </a:rPr>
              <a:t>i</a:t>
            </a:r>
            <a:r>
              <a:rPr lang="en-US" dirty="0">
                <a:effectLst/>
                <a:latin typeface="Courier New" panose="02070309020205020404" pitchFamily="49" charset="0"/>
              </a:rPr>
              <a:t> in range(20)]</a:t>
            </a:r>
            <a:br>
              <a:rPr lang="en-US" dirty="0"/>
            </a:br>
            <a:r>
              <a:rPr lang="en-US" dirty="0">
                <a:effectLst/>
                <a:latin typeface="Courier New" panose="02070309020205020404" pitchFamily="49" charset="0"/>
              </a:rPr>
              <a:t>print(sequence)</a:t>
            </a:r>
            <a:br>
              <a:rPr lang="en-US" dirty="0"/>
            </a:br>
            <a:endParaRPr lang="en-US" dirty="0"/>
          </a:p>
          <a:p>
            <a:pPr marL="0" indent="0">
              <a:buNone/>
            </a:pPr>
            <a:r>
              <a:rPr lang="en-US" dirty="0">
                <a:effectLst/>
                <a:latin typeface="Courier New" panose="02070309020205020404" pitchFamily="49" charset="0"/>
              </a:rPr>
              <a:t># randomly shuffle the sequence</a:t>
            </a:r>
            <a:br>
              <a:rPr lang="en-US" dirty="0"/>
            </a:br>
            <a:r>
              <a:rPr lang="en-US" dirty="0">
                <a:effectLst/>
                <a:latin typeface="Courier New" panose="02070309020205020404" pitchFamily="49" charset="0"/>
              </a:rPr>
              <a:t>shuffle(sequence)s</a:t>
            </a:r>
            <a:br>
              <a:rPr lang="en-US" dirty="0"/>
            </a:br>
            <a:r>
              <a:rPr lang="en-US" dirty="0">
                <a:effectLst/>
                <a:latin typeface="Courier New" panose="02070309020205020404" pitchFamily="49" charset="0"/>
              </a:rPr>
              <a:t>print(sequence)</a:t>
            </a:r>
            <a:endParaRPr lang="en-US" dirty="0"/>
          </a:p>
        </p:txBody>
      </p:sp>
      <p:sp>
        <p:nvSpPr>
          <p:cNvPr id="4" name="Slide Number Placeholder 3">
            <a:extLst>
              <a:ext uri="{FF2B5EF4-FFF2-40B4-BE49-F238E27FC236}">
                <a16:creationId xmlns:a16="http://schemas.microsoft.com/office/drawing/2014/main" id="{4BB4E328-6701-207E-EA70-1458716454A6}"/>
              </a:ext>
            </a:extLst>
          </p:cNvPr>
          <p:cNvSpPr>
            <a:spLocks noGrp="1"/>
          </p:cNvSpPr>
          <p:nvPr>
            <p:ph type="sldNum" sz="quarter" idx="12"/>
          </p:nvPr>
        </p:nvSpPr>
        <p:spPr/>
        <p:txBody>
          <a:bodyPr/>
          <a:lstStyle/>
          <a:p>
            <a:fld id="{B3D163AF-906A-4420-AE26-260C8CCA65C0}" type="slidenum">
              <a:rPr lang="en-US" smtClean="0"/>
              <a:t>67</a:t>
            </a:fld>
            <a:endParaRPr lang="en-US"/>
          </a:p>
        </p:txBody>
      </p:sp>
    </p:spTree>
    <p:extLst>
      <p:ext uri="{BB962C8B-B14F-4D97-AF65-F5344CB8AC3E}">
        <p14:creationId xmlns:p14="http://schemas.microsoft.com/office/powerpoint/2010/main" val="38147075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C36C-5CB0-D0DE-910A-D762BFFB6642}"/>
              </a:ext>
            </a:extLst>
          </p:cNvPr>
          <p:cNvSpPr>
            <a:spLocks noGrp="1"/>
          </p:cNvSpPr>
          <p:nvPr>
            <p:ph type="title"/>
          </p:nvPr>
        </p:nvSpPr>
        <p:spPr/>
        <p:txBody>
          <a:bodyPr/>
          <a:lstStyle/>
          <a:p>
            <a:r>
              <a:rPr lang="en-US" dirty="0"/>
              <a:t>Law of Large Numbers</a:t>
            </a:r>
          </a:p>
        </p:txBody>
      </p:sp>
      <p:sp>
        <p:nvSpPr>
          <p:cNvPr id="3" name="Content Placeholder 2">
            <a:extLst>
              <a:ext uri="{FF2B5EF4-FFF2-40B4-BE49-F238E27FC236}">
                <a16:creationId xmlns:a16="http://schemas.microsoft.com/office/drawing/2014/main" id="{559F7816-D611-47F7-D9C4-6633D2C25678}"/>
              </a:ext>
            </a:extLst>
          </p:cNvPr>
          <p:cNvSpPr>
            <a:spLocks noGrp="1"/>
          </p:cNvSpPr>
          <p:nvPr>
            <p:ph idx="1"/>
          </p:nvPr>
        </p:nvSpPr>
        <p:spPr/>
        <p:txBody>
          <a:bodyPr/>
          <a:lstStyle/>
          <a:p>
            <a:r>
              <a:rPr lang="en-US" dirty="0">
                <a:effectLst/>
                <a:latin typeface="Arial" panose="020B0604020202020204" pitchFamily="34" charset="0"/>
              </a:rPr>
              <a:t>We have an intuition that more observations are better. This is the same intuition behind the idea that if we collect more data, our sample of data will be more representative of the problem domain.</a:t>
            </a:r>
          </a:p>
          <a:p>
            <a:r>
              <a:rPr lang="en-US" dirty="0">
                <a:effectLst/>
                <a:latin typeface="Arial" panose="020B0604020202020204" pitchFamily="34" charset="0"/>
              </a:rPr>
              <a:t>There is a theorem in statistics and probability that supports this intuition that is a</a:t>
            </a:r>
            <a:br>
              <a:rPr lang="en-US" dirty="0"/>
            </a:br>
            <a:r>
              <a:rPr lang="en-US" dirty="0">
                <a:effectLst/>
                <a:latin typeface="Arial" panose="020B0604020202020204" pitchFamily="34" charset="0"/>
              </a:rPr>
              <a:t>pillar of both of these fields and has important implications in applied machine learning. </a:t>
            </a:r>
          </a:p>
          <a:p>
            <a:r>
              <a:rPr lang="en-US" dirty="0">
                <a:effectLst/>
                <a:latin typeface="Arial" panose="020B0604020202020204" pitchFamily="34" charset="0"/>
              </a:rPr>
              <a:t>The name of this theorem is the </a:t>
            </a:r>
            <a:r>
              <a:rPr lang="en-US" b="1" dirty="0">
                <a:effectLst/>
                <a:latin typeface="Arial" panose="020B0604020202020204" pitchFamily="34" charset="0"/>
              </a:rPr>
              <a:t>law of large numbers</a:t>
            </a:r>
            <a:r>
              <a:rPr lang="en-US" dirty="0">
                <a:effectLst/>
                <a:latin typeface="Arial" panose="020B0604020202020204" pitchFamily="34" charset="0"/>
              </a:rPr>
              <a:t>.</a:t>
            </a:r>
          </a:p>
          <a:p>
            <a:r>
              <a:rPr lang="en-US" dirty="0">
                <a:effectLst/>
                <a:latin typeface="Arial" panose="020B0604020202020204" pitchFamily="34" charset="0"/>
              </a:rPr>
              <a:t>The law of large numbers supports the intuition that the sample becomes more representative of the population as its size is increased.</a:t>
            </a:r>
          </a:p>
          <a:p>
            <a:endParaRPr lang="en-US" dirty="0"/>
          </a:p>
        </p:txBody>
      </p:sp>
      <p:sp>
        <p:nvSpPr>
          <p:cNvPr id="4" name="Slide Number Placeholder 3">
            <a:extLst>
              <a:ext uri="{FF2B5EF4-FFF2-40B4-BE49-F238E27FC236}">
                <a16:creationId xmlns:a16="http://schemas.microsoft.com/office/drawing/2014/main" id="{EA51033D-7550-9FDF-3CB6-77C04E14651C}"/>
              </a:ext>
            </a:extLst>
          </p:cNvPr>
          <p:cNvSpPr>
            <a:spLocks noGrp="1"/>
          </p:cNvSpPr>
          <p:nvPr>
            <p:ph type="sldNum" sz="quarter" idx="12"/>
          </p:nvPr>
        </p:nvSpPr>
        <p:spPr/>
        <p:txBody>
          <a:bodyPr/>
          <a:lstStyle/>
          <a:p>
            <a:fld id="{B3D163AF-906A-4420-AE26-260C8CCA65C0}" type="slidenum">
              <a:rPr lang="en-US" smtClean="0"/>
              <a:t>68</a:t>
            </a:fld>
            <a:endParaRPr lang="en-US"/>
          </a:p>
        </p:txBody>
      </p:sp>
    </p:spTree>
    <p:extLst>
      <p:ext uri="{BB962C8B-B14F-4D97-AF65-F5344CB8AC3E}">
        <p14:creationId xmlns:p14="http://schemas.microsoft.com/office/powerpoint/2010/main" val="11325852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C36C-5CB0-D0DE-910A-D762BFFB6642}"/>
              </a:ext>
            </a:extLst>
          </p:cNvPr>
          <p:cNvSpPr>
            <a:spLocks noGrp="1"/>
          </p:cNvSpPr>
          <p:nvPr>
            <p:ph type="title"/>
          </p:nvPr>
        </p:nvSpPr>
        <p:spPr/>
        <p:txBody>
          <a:bodyPr/>
          <a:lstStyle/>
          <a:p>
            <a:r>
              <a:rPr lang="en-US" dirty="0"/>
              <a:t>Law of Large Numbers</a:t>
            </a:r>
          </a:p>
        </p:txBody>
      </p:sp>
      <p:sp>
        <p:nvSpPr>
          <p:cNvPr id="3" name="Content Placeholder 2">
            <a:extLst>
              <a:ext uri="{FF2B5EF4-FFF2-40B4-BE49-F238E27FC236}">
                <a16:creationId xmlns:a16="http://schemas.microsoft.com/office/drawing/2014/main" id="{559F7816-D611-47F7-D9C4-6633D2C25678}"/>
              </a:ext>
            </a:extLst>
          </p:cNvPr>
          <p:cNvSpPr>
            <a:spLocks noGrp="1"/>
          </p:cNvSpPr>
          <p:nvPr>
            <p:ph idx="1"/>
          </p:nvPr>
        </p:nvSpPr>
        <p:spPr>
          <a:xfrm>
            <a:off x="1643270" y="1444487"/>
            <a:ext cx="10402956" cy="5287617"/>
          </a:xfrm>
        </p:spPr>
        <p:txBody>
          <a:bodyPr>
            <a:normAutofit lnSpcReduction="10000"/>
          </a:bodyPr>
          <a:lstStyle/>
          <a:p>
            <a:r>
              <a:rPr lang="en-US" b="1" dirty="0">
                <a:latin typeface="Arial" panose="020B0604020202020204" pitchFamily="34" charset="0"/>
              </a:rPr>
              <a:t>Implications of this Law in Machine Learning</a:t>
            </a:r>
            <a:endParaRPr lang="en-US" dirty="0">
              <a:latin typeface="Arial" panose="020B0604020202020204" pitchFamily="34" charset="0"/>
            </a:endParaRPr>
          </a:p>
          <a:p>
            <a:r>
              <a:rPr lang="en-US" b="1" dirty="0">
                <a:latin typeface="Arial" panose="020B0604020202020204" pitchFamily="34" charset="0"/>
              </a:rPr>
              <a:t>Training Data:</a:t>
            </a:r>
          </a:p>
          <a:p>
            <a:r>
              <a:rPr lang="en-US" dirty="0">
                <a:effectLst/>
                <a:latin typeface="Arial" panose="020B0604020202020204" pitchFamily="34" charset="0"/>
              </a:rPr>
              <a:t>The data used to train the model must be representative of the observations from the domain.</a:t>
            </a:r>
            <a:endParaRPr lang="en-US" dirty="0">
              <a:latin typeface="Arial" panose="020B0604020202020204" pitchFamily="34" charset="0"/>
            </a:endParaRPr>
          </a:p>
          <a:p>
            <a:r>
              <a:rPr lang="en-US" b="1" dirty="0">
                <a:latin typeface="Arial" panose="020B0604020202020204" pitchFamily="34" charset="0"/>
              </a:rPr>
              <a:t>Testing Data:</a:t>
            </a:r>
          </a:p>
          <a:p>
            <a:r>
              <a:rPr lang="en-US" dirty="0">
                <a:effectLst/>
                <a:latin typeface="Arial" panose="020B0604020202020204" pitchFamily="34" charset="0"/>
              </a:rPr>
              <a:t>This is often neglected with the blind use of 80/20 spits for train/test data or the blind use of 10-fold cross-validation, even on datasets where the size of 1/10th of the available data may not be a suitable representative of observations from the problem domain.</a:t>
            </a:r>
          </a:p>
          <a:p>
            <a:r>
              <a:rPr lang="en-US" b="1" dirty="0">
                <a:latin typeface="Arial" panose="020B0604020202020204" pitchFamily="34" charset="0"/>
              </a:rPr>
              <a:t>Modal Skill Evaluation:</a:t>
            </a:r>
            <a:r>
              <a:rPr lang="en-US" dirty="0">
                <a:latin typeface="Arial" panose="020B0604020202020204" pitchFamily="34" charset="0"/>
              </a:rPr>
              <a:t> </a:t>
            </a:r>
          </a:p>
          <a:p>
            <a:r>
              <a:rPr lang="en-US" dirty="0">
                <a:effectLst/>
                <a:latin typeface="Arial" panose="020B0604020202020204" pitchFamily="34" charset="0"/>
              </a:rPr>
              <a:t>Consider the law of large numbers when presenting the estimated skill of a model on unseen data. It provides a defense for not simply reporting or proceeding with a model based on a skill score from a single train/test evaluation. It highlights the need to develop a sample of multiple independent (or close to independent) evaluations of a given model such that the mean reported skill from the sample is an accurate enough estimate of population mean.</a:t>
            </a:r>
            <a:endParaRPr lang="en-US" dirty="0">
              <a:latin typeface="Arial" panose="020B0604020202020204" pitchFamily="34" charset="0"/>
            </a:endParaRPr>
          </a:p>
          <a:p>
            <a:r>
              <a:rPr lang="en-US" dirty="0">
                <a:latin typeface="Arial" panose="020B0604020202020204" pitchFamily="34" charset="0"/>
              </a:rPr>
              <a:t>Practical Notes and Thoughts on Law of Large Numbers:</a:t>
            </a:r>
            <a:endParaRPr lang="en-US" dirty="0">
              <a:effectLst/>
              <a:latin typeface="Arial" panose="020B0604020202020204" pitchFamily="34" charset="0"/>
              <a:hlinkClick r:id="rId2"/>
            </a:endParaRPr>
          </a:p>
          <a:p>
            <a:r>
              <a:rPr lang="en-US" dirty="0">
                <a:effectLst/>
                <a:latin typeface="Arial" panose="020B0604020202020204" pitchFamily="34" charset="0"/>
                <a:hlinkClick r:id="rId2"/>
              </a:rPr>
              <a:t>https://machinelearningmastery.com/a-gentle-introduction-to-the-law-of-large-numbers-in-machine-learning/</a:t>
            </a:r>
            <a:r>
              <a:rPr lang="en-US" dirty="0">
                <a:effectLst/>
                <a:latin typeface="Arial" panose="020B0604020202020204" pitchFamily="34" charset="0"/>
              </a:rPr>
              <a:t> </a:t>
            </a:r>
          </a:p>
          <a:p>
            <a:pPr marL="0" indent="0">
              <a:buNone/>
            </a:pPr>
            <a:endParaRPr lang="en-US" dirty="0">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EA51033D-7550-9FDF-3CB6-77C04E14651C}"/>
              </a:ext>
            </a:extLst>
          </p:cNvPr>
          <p:cNvSpPr>
            <a:spLocks noGrp="1"/>
          </p:cNvSpPr>
          <p:nvPr>
            <p:ph type="sldNum" sz="quarter" idx="12"/>
          </p:nvPr>
        </p:nvSpPr>
        <p:spPr/>
        <p:txBody>
          <a:bodyPr/>
          <a:lstStyle/>
          <a:p>
            <a:fld id="{B3D163AF-906A-4420-AE26-260C8CCA65C0}" type="slidenum">
              <a:rPr lang="en-US" smtClean="0"/>
              <a:t>69</a:t>
            </a:fld>
            <a:endParaRPr lang="en-US"/>
          </a:p>
        </p:txBody>
      </p:sp>
    </p:spTree>
    <p:extLst>
      <p:ext uri="{BB962C8B-B14F-4D97-AF65-F5344CB8AC3E}">
        <p14:creationId xmlns:p14="http://schemas.microsoft.com/office/powerpoint/2010/main" val="111897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DD95-2ED3-2B7F-0598-D39035CC21C6}"/>
              </a:ext>
            </a:extLst>
          </p:cNvPr>
          <p:cNvSpPr>
            <a:spLocks noGrp="1"/>
          </p:cNvSpPr>
          <p:nvPr>
            <p:ph type="title"/>
          </p:nvPr>
        </p:nvSpPr>
        <p:spPr/>
        <p:txBody>
          <a:bodyPr/>
          <a:lstStyle/>
          <a:p>
            <a:r>
              <a:rPr lang="en-US" dirty="0">
                <a:effectLst/>
                <a:latin typeface="Arial" panose="020B0604020202020204" pitchFamily="34" charset="0"/>
              </a:rPr>
              <a:t>Descriptive Statistics</a:t>
            </a:r>
            <a:endParaRPr lang="en-US" dirty="0"/>
          </a:p>
        </p:txBody>
      </p:sp>
      <p:sp>
        <p:nvSpPr>
          <p:cNvPr id="3" name="Content Placeholder 2">
            <a:extLst>
              <a:ext uri="{FF2B5EF4-FFF2-40B4-BE49-F238E27FC236}">
                <a16:creationId xmlns:a16="http://schemas.microsoft.com/office/drawing/2014/main" id="{6A329BC4-2C9D-D122-611F-44A2817FF29D}"/>
              </a:ext>
            </a:extLst>
          </p:cNvPr>
          <p:cNvSpPr>
            <a:spLocks noGrp="1"/>
          </p:cNvSpPr>
          <p:nvPr>
            <p:ph idx="1"/>
          </p:nvPr>
        </p:nvSpPr>
        <p:spPr/>
        <p:txBody>
          <a:bodyPr>
            <a:normAutofit/>
          </a:bodyPr>
          <a:lstStyle/>
          <a:p>
            <a:r>
              <a:rPr lang="en-US" dirty="0">
                <a:effectLst/>
                <a:latin typeface="Arial" panose="020B0604020202020204" pitchFamily="34" charset="0"/>
              </a:rPr>
              <a:t>Descriptive statistics refer to methods for summarizing raw observations into information that we can understand and share. </a:t>
            </a:r>
          </a:p>
          <a:p>
            <a:r>
              <a:rPr lang="en-US" dirty="0">
                <a:effectLst/>
                <a:latin typeface="Arial" panose="020B0604020202020204" pitchFamily="34" charset="0"/>
              </a:rPr>
              <a:t>Commonly, we think of descriptive statistics as the calculation of</a:t>
            </a:r>
            <a:br>
              <a:rPr lang="en-US" dirty="0"/>
            </a:br>
            <a:r>
              <a:rPr lang="en-US" dirty="0">
                <a:effectLst/>
                <a:latin typeface="Arial" panose="020B0604020202020204" pitchFamily="34" charset="0"/>
              </a:rPr>
              <a:t>statistical values on samples of data in order to summarize properties of the sample of data, such as the common expected value (e.g. the mean or median) and the spread of the data (e.g. the variance or standard deviation). </a:t>
            </a:r>
          </a:p>
          <a:p>
            <a:r>
              <a:rPr lang="en-US" dirty="0">
                <a:effectLst/>
                <a:latin typeface="Arial" panose="020B0604020202020204" pitchFamily="34" charset="0"/>
              </a:rPr>
              <a:t>Descriptive statistics may also cover graphical methods that can be used to visualize samples of data. </a:t>
            </a:r>
          </a:p>
          <a:p>
            <a:r>
              <a:rPr lang="en-US" dirty="0">
                <a:effectLst/>
                <a:latin typeface="Arial" panose="020B0604020202020204" pitchFamily="34" charset="0"/>
              </a:rPr>
              <a:t>Charts and graphics can provide a useful qualitative understanding of both the shape or distribution of observations as well as how variables may relate to each other.</a:t>
            </a:r>
            <a:endParaRPr lang="en-US" dirty="0"/>
          </a:p>
        </p:txBody>
      </p:sp>
      <p:sp>
        <p:nvSpPr>
          <p:cNvPr id="4" name="Slide Number Placeholder 3">
            <a:extLst>
              <a:ext uri="{FF2B5EF4-FFF2-40B4-BE49-F238E27FC236}">
                <a16:creationId xmlns:a16="http://schemas.microsoft.com/office/drawing/2014/main" id="{168314C1-3F5C-2EB2-58E5-226C56F386AB}"/>
              </a:ext>
            </a:extLst>
          </p:cNvPr>
          <p:cNvSpPr>
            <a:spLocks noGrp="1"/>
          </p:cNvSpPr>
          <p:nvPr>
            <p:ph type="sldNum" sz="quarter" idx="12"/>
          </p:nvPr>
        </p:nvSpPr>
        <p:spPr/>
        <p:txBody>
          <a:bodyPr/>
          <a:lstStyle/>
          <a:p>
            <a:fld id="{B3D163AF-906A-4420-AE26-260C8CCA65C0}" type="slidenum">
              <a:rPr lang="en-US" smtClean="0"/>
              <a:t>7</a:t>
            </a:fld>
            <a:endParaRPr lang="en-US"/>
          </a:p>
        </p:txBody>
      </p:sp>
    </p:spTree>
    <p:extLst>
      <p:ext uri="{BB962C8B-B14F-4D97-AF65-F5344CB8AC3E}">
        <p14:creationId xmlns:p14="http://schemas.microsoft.com/office/powerpoint/2010/main" val="5387402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D3A0-A492-10D6-2752-D280516FF368}"/>
              </a:ext>
            </a:extLst>
          </p:cNvPr>
          <p:cNvSpPr>
            <a:spLocks noGrp="1"/>
          </p:cNvSpPr>
          <p:nvPr>
            <p:ph type="title"/>
          </p:nvPr>
        </p:nvSpPr>
        <p:spPr/>
        <p:txBody>
          <a:bodyPr/>
          <a:lstStyle/>
          <a:p>
            <a:r>
              <a:rPr lang="en-US" dirty="0"/>
              <a:t>Other Topics is Stats application in Applied Machine Learning:</a:t>
            </a:r>
          </a:p>
        </p:txBody>
      </p:sp>
      <p:sp>
        <p:nvSpPr>
          <p:cNvPr id="3" name="Content Placeholder 2">
            <a:extLst>
              <a:ext uri="{FF2B5EF4-FFF2-40B4-BE49-F238E27FC236}">
                <a16:creationId xmlns:a16="http://schemas.microsoft.com/office/drawing/2014/main" id="{54A32777-F830-C89A-2E8F-0DCEDFA91041}"/>
              </a:ext>
            </a:extLst>
          </p:cNvPr>
          <p:cNvSpPr>
            <a:spLocks noGrp="1"/>
          </p:cNvSpPr>
          <p:nvPr>
            <p:ph idx="1"/>
          </p:nvPr>
        </p:nvSpPr>
        <p:spPr>
          <a:xfrm>
            <a:off x="2001079" y="2138968"/>
            <a:ext cx="9011478" cy="4320209"/>
          </a:xfrm>
        </p:spPr>
        <p:txBody>
          <a:bodyPr>
            <a:normAutofit lnSpcReduction="10000"/>
          </a:bodyPr>
          <a:lstStyle/>
          <a:p>
            <a:r>
              <a:rPr lang="en-US" dirty="0"/>
              <a:t>Central Limit Theorem</a:t>
            </a:r>
          </a:p>
          <a:p>
            <a:r>
              <a:rPr lang="en-US" dirty="0"/>
              <a:t>Statistical Distributions</a:t>
            </a:r>
          </a:p>
          <a:p>
            <a:pPr lvl="1"/>
            <a:r>
              <a:rPr lang="en-US" dirty="0"/>
              <a:t>Density Functions: Probability Density </a:t>
            </a:r>
            <a:r>
              <a:rPr lang="en-US" dirty="0" err="1"/>
              <a:t>Func</a:t>
            </a:r>
            <a:r>
              <a:rPr lang="en-US" dirty="0"/>
              <a:t>, Cumulative Density </a:t>
            </a:r>
            <a:r>
              <a:rPr lang="en-US" dirty="0" err="1"/>
              <a:t>Func</a:t>
            </a:r>
            <a:endParaRPr lang="en-US" dirty="0"/>
          </a:p>
          <a:p>
            <a:pPr lvl="1"/>
            <a:r>
              <a:rPr lang="en-US" dirty="0" err="1"/>
              <a:t>Guassian</a:t>
            </a:r>
            <a:r>
              <a:rPr lang="en-US" dirty="0"/>
              <a:t> distribution, Student’s t-distribution, Chi-squared distribution</a:t>
            </a:r>
          </a:p>
          <a:p>
            <a:r>
              <a:rPr lang="en-US" dirty="0"/>
              <a:t>Critical Values</a:t>
            </a:r>
          </a:p>
          <a:p>
            <a:r>
              <a:rPr lang="en-US" dirty="0"/>
              <a:t>Covariance and Correlation</a:t>
            </a:r>
          </a:p>
          <a:p>
            <a:r>
              <a:rPr lang="en-US" dirty="0"/>
              <a:t>Significance Tests</a:t>
            </a:r>
          </a:p>
          <a:p>
            <a:r>
              <a:rPr lang="en-US" dirty="0"/>
              <a:t>Resampling Methods:</a:t>
            </a:r>
          </a:p>
          <a:p>
            <a:pPr lvl="1"/>
            <a:r>
              <a:rPr lang="en-US" dirty="0"/>
              <a:t>Estimation with Bootstrap</a:t>
            </a:r>
          </a:p>
          <a:p>
            <a:pPr lvl="1"/>
            <a:r>
              <a:rPr lang="en-US" dirty="0"/>
              <a:t>Estimation with Cross-Validation</a:t>
            </a:r>
          </a:p>
          <a:p>
            <a:r>
              <a:rPr lang="en-US" dirty="0"/>
              <a:t>Estimation Stats:</a:t>
            </a:r>
          </a:p>
          <a:p>
            <a:pPr lvl="1"/>
            <a:r>
              <a:rPr lang="en-US" dirty="0"/>
              <a:t>Tolerance, Confidence, and Prediction Intervals</a:t>
            </a:r>
          </a:p>
          <a:p>
            <a:pPr lvl="1"/>
            <a:endParaRPr lang="en-US" dirty="0"/>
          </a:p>
          <a:p>
            <a:endParaRPr lang="en-US" dirty="0"/>
          </a:p>
        </p:txBody>
      </p:sp>
      <p:sp>
        <p:nvSpPr>
          <p:cNvPr id="4" name="Slide Number Placeholder 3">
            <a:extLst>
              <a:ext uri="{FF2B5EF4-FFF2-40B4-BE49-F238E27FC236}">
                <a16:creationId xmlns:a16="http://schemas.microsoft.com/office/drawing/2014/main" id="{0005131D-25C1-9C0A-0325-0267EE78D941}"/>
              </a:ext>
            </a:extLst>
          </p:cNvPr>
          <p:cNvSpPr>
            <a:spLocks noGrp="1"/>
          </p:cNvSpPr>
          <p:nvPr>
            <p:ph type="sldNum" sz="quarter" idx="12"/>
          </p:nvPr>
        </p:nvSpPr>
        <p:spPr/>
        <p:txBody>
          <a:bodyPr/>
          <a:lstStyle/>
          <a:p>
            <a:fld id="{B3D163AF-906A-4420-AE26-260C8CCA65C0}" type="slidenum">
              <a:rPr lang="en-US" smtClean="0"/>
              <a:t>70</a:t>
            </a:fld>
            <a:endParaRPr lang="en-US"/>
          </a:p>
        </p:txBody>
      </p:sp>
    </p:spTree>
    <p:extLst>
      <p:ext uri="{BB962C8B-B14F-4D97-AF65-F5344CB8AC3E}">
        <p14:creationId xmlns:p14="http://schemas.microsoft.com/office/powerpoint/2010/main" val="297255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C9D3-C36D-FCFB-C60A-A2B0B4329919}"/>
              </a:ext>
            </a:extLst>
          </p:cNvPr>
          <p:cNvSpPr>
            <a:spLocks noGrp="1"/>
          </p:cNvSpPr>
          <p:nvPr>
            <p:ph type="title"/>
          </p:nvPr>
        </p:nvSpPr>
        <p:spPr/>
        <p:txBody>
          <a:bodyPr/>
          <a:lstStyle/>
          <a:p>
            <a:r>
              <a:rPr lang="en-US" dirty="0">
                <a:effectLst/>
                <a:latin typeface="Arial" panose="020B0604020202020204" pitchFamily="34" charset="0"/>
              </a:rPr>
              <a:t>Inferential Statistics</a:t>
            </a:r>
            <a:endParaRPr lang="en-US" dirty="0"/>
          </a:p>
        </p:txBody>
      </p:sp>
      <p:sp>
        <p:nvSpPr>
          <p:cNvPr id="3" name="Content Placeholder 2">
            <a:extLst>
              <a:ext uri="{FF2B5EF4-FFF2-40B4-BE49-F238E27FC236}">
                <a16:creationId xmlns:a16="http://schemas.microsoft.com/office/drawing/2014/main" id="{2B73F0EE-0A69-BF69-5774-ABEB15A4899D}"/>
              </a:ext>
            </a:extLst>
          </p:cNvPr>
          <p:cNvSpPr>
            <a:spLocks noGrp="1"/>
          </p:cNvSpPr>
          <p:nvPr>
            <p:ph idx="1"/>
          </p:nvPr>
        </p:nvSpPr>
        <p:spPr/>
        <p:txBody>
          <a:bodyPr/>
          <a:lstStyle/>
          <a:p>
            <a:r>
              <a:rPr lang="en-US" dirty="0">
                <a:effectLst/>
                <a:latin typeface="Arial" panose="020B0604020202020204" pitchFamily="34" charset="0"/>
              </a:rPr>
              <a:t>Inferential statistics is a fancy name for methods that aid in quantifying properties of the domain or population from a smaller set of obtained observations called a sample. </a:t>
            </a:r>
          </a:p>
          <a:p>
            <a:r>
              <a:rPr lang="en-US" dirty="0">
                <a:effectLst/>
                <a:latin typeface="Arial" panose="020B0604020202020204" pitchFamily="34" charset="0"/>
              </a:rPr>
              <a:t>Commonly, we think</a:t>
            </a:r>
            <a:r>
              <a:rPr lang="en-US" dirty="0">
                <a:latin typeface="Arial" panose="020B0604020202020204" pitchFamily="34" charset="0"/>
              </a:rPr>
              <a:t> </a:t>
            </a:r>
            <a:r>
              <a:rPr lang="en-US" dirty="0">
                <a:effectLst/>
                <a:latin typeface="Arial" panose="020B0604020202020204" pitchFamily="34" charset="0"/>
              </a:rPr>
              <a:t>of inferential statistics as the estimation of quantities from the population distribution, such as the expected value or the amount of spread.</a:t>
            </a:r>
          </a:p>
          <a:p>
            <a:endParaRPr lang="en-US" dirty="0"/>
          </a:p>
        </p:txBody>
      </p:sp>
      <p:sp>
        <p:nvSpPr>
          <p:cNvPr id="4" name="Slide Number Placeholder 3">
            <a:extLst>
              <a:ext uri="{FF2B5EF4-FFF2-40B4-BE49-F238E27FC236}">
                <a16:creationId xmlns:a16="http://schemas.microsoft.com/office/drawing/2014/main" id="{11D7D448-7B1D-B5CC-5DCC-9F6D01A3B5FA}"/>
              </a:ext>
            </a:extLst>
          </p:cNvPr>
          <p:cNvSpPr>
            <a:spLocks noGrp="1"/>
          </p:cNvSpPr>
          <p:nvPr>
            <p:ph type="sldNum" sz="quarter" idx="12"/>
          </p:nvPr>
        </p:nvSpPr>
        <p:spPr/>
        <p:txBody>
          <a:bodyPr/>
          <a:lstStyle/>
          <a:p>
            <a:fld id="{B3D163AF-906A-4420-AE26-260C8CCA65C0}" type="slidenum">
              <a:rPr lang="en-US" smtClean="0"/>
              <a:t>8</a:t>
            </a:fld>
            <a:endParaRPr lang="en-US"/>
          </a:p>
        </p:txBody>
      </p:sp>
    </p:spTree>
    <p:extLst>
      <p:ext uri="{BB962C8B-B14F-4D97-AF65-F5344CB8AC3E}">
        <p14:creationId xmlns:p14="http://schemas.microsoft.com/office/powerpoint/2010/main" val="100588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1D9C-B98A-D78C-132D-77A744914C87}"/>
              </a:ext>
            </a:extLst>
          </p:cNvPr>
          <p:cNvSpPr>
            <a:spLocks noGrp="1"/>
          </p:cNvSpPr>
          <p:nvPr>
            <p:ph type="title"/>
          </p:nvPr>
        </p:nvSpPr>
        <p:spPr/>
        <p:txBody>
          <a:bodyPr/>
          <a:lstStyle/>
          <a:p>
            <a:r>
              <a:rPr lang="en-US" dirty="0"/>
              <a:t>Statistics VS ML	</a:t>
            </a:r>
          </a:p>
        </p:txBody>
      </p:sp>
      <p:sp>
        <p:nvSpPr>
          <p:cNvPr id="3" name="Content Placeholder 2">
            <a:extLst>
              <a:ext uri="{FF2B5EF4-FFF2-40B4-BE49-F238E27FC236}">
                <a16:creationId xmlns:a16="http://schemas.microsoft.com/office/drawing/2014/main" id="{B77711F6-23D6-50A7-EECC-37004A5F6F1B}"/>
              </a:ext>
            </a:extLst>
          </p:cNvPr>
          <p:cNvSpPr>
            <a:spLocks noGrp="1"/>
          </p:cNvSpPr>
          <p:nvPr>
            <p:ph idx="1"/>
          </p:nvPr>
        </p:nvSpPr>
        <p:spPr/>
        <p:txBody>
          <a:bodyPr/>
          <a:lstStyle/>
          <a:p>
            <a:r>
              <a:rPr lang="en-US" dirty="0">
                <a:effectLst/>
                <a:latin typeface="Arial" panose="020B0604020202020204" pitchFamily="34" charset="0"/>
              </a:rPr>
              <a:t>The machine learning practitioner has a tradition of algorithms and a pragmatic focus on results and model skill above other concerns such as model interpretability. </a:t>
            </a:r>
          </a:p>
          <a:p>
            <a:r>
              <a:rPr lang="en-US" dirty="0">
                <a:effectLst/>
                <a:latin typeface="Arial" panose="020B0604020202020204" pitchFamily="34" charset="0"/>
              </a:rPr>
              <a:t>Statisticians work on much the same type of modeling problems under the names of applied statistics and statistical learning. Coming from a mathematical background, they have more of a focus on the behavior of models and </a:t>
            </a:r>
            <a:r>
              <a:rPr lang="en-US" dirty="0" err="1">
                <a:effectLst/>
                <a:latin typeface="Arial" panose="020B0604020202020204" pitchFamily="34" charset="0"/>
              </a:rPr>
              <a:t>explainability</a:t>
            </a:r>
            <a:r>
              <a:rPr lang="en-US" dirty="0">
                <a:effectLst/>
                <a:latin typeface="Arial" panose="020B0604020202020204" pitchFamily="34" charset="0"/>
              </a:rPr>
              <a:t> of predictions.</a:t>
            </a:r>
          </a:p>
          <a:p>
            <a:endParaRPr lang="en-US" dirty="0"/>
          </a:p>
        </p:txBody>
      </p:sp>
      <p:sp>
        <p:nvSpPr>
          <p:cNvPr id="4" name="Slide Number Placeholder 3">
            <a:extLst>
              <a:ext uri="{FF2B5EF4-FFF2-40B4-BE49-F238E27FC236}">
                <a16:creationId xmlns:a16="http://schemas.microsoft.com/office/drawing/2014/main" id="{5C430D6D-7372-C120-F1EC-3296AB062596}"/>
              </a:ext>
            </a:extLst>
          </p:cNvPr>
          <p:cNvSpPr>
            <a:spLocks noGrp="1"/>
          </p:cNvSpPr>
          <p:nvPr>
            <p:ph type="sldNum" sz="quarter" idx="12"/>
          </p:nvPr>
        </p:nvSpPr>
        <p:spPr/>
        <p:txBody>
          <a:bodyPr/>
          <a:lstStyle/>
          <a:p>
            <a:fld id="{B3D163AF-906A-4420-AE26-260C8CCA65C0}" type="slidenum">
              <a:rPr lang="en-US" smtClean="0"/>
              <a:t>9</a:t>
            </a:fld>
            <a:endParaRPr lang="en-US"/>
          </a:p>
        </p:txBody>
      </p:sp>
    </p:spTree>
    <p:extLst>
      <p:ext uri="{BB962C8B-B14F-4D97-AF65-F5344CB8AC3E}">
        <p14:creationId xmlns:p14="http://schemas.microsoft.com/office/powerpoint/2010/main" val="37337714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404</TotalTime>
  <Words>6742</Words>
  <Application>Microsoft Office PowerPoint</Application>
  <PresentationFormat>Widescreen</PresentationFormat>
  <Paragraphs>521</Paragraphs>
  <Slides>70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70</vt:i4>
      </vt:variant>
    </vt:vector>
  </HeadingPairs>
  <TitlesOfParts>
    <vt:vector size="83" baseType="lpstr">
      <vt:lpstr>Arial</vt:lpstr>
      <vt:lpstr>Bell MT</vt:lpstr>
      <vt:lpstr>Calibri</vt:lpstr>
      <vt:lpstr>Century Gothic</vt:lpstr>
      <vt:lpstr>Courier New</vt:lpstr>
      <vt:lpstr>Georgia</vt:lpstr>
      <vt:lpstr>gilroy-bold</vt:lpstr>
      <vt:lpstr>Gilroy-Medium</vt:lpstr>
      <vt:lpstr>Minion Pro</vt:lpstr>
      <vt:lpstr>Open Sans</vt:lpstr>
      <vt:lpstr>Times New Roman</vt:lpstr>
      <vt:lpstr>Wingdings 3</vt:lpstr>
      <vt:lpstr>Wisp</vt:lpstr>
      <vt:lpstr>Descriptive Stats and Probability</vt:lpstr>
      <vt:lpstr>Lecture 9</vt:lpstr>
      <vt:lpstr>STATISTICS</vt:lpstr>
      <vt:lpstr>Introduction to Statistics</vt:lpstr>
      <vt:lpstr>Stats and Machine Learning </vt:lpstr>
      <vt:lpstr>What is Statistics?</vt:lpstr>
      <vt:lpstr>Descriptive Statistics</vt:lpstr>
      <vt:lpstr>Inferential Statistics</vt:lpstr>
      <vt:lpstr>Statistics VS ML </vt:lpstr>
      <vt:lpstr>Examples of Statistics in Machine Learning</vt:lpstr>
      <vt:lpstr>PowerPoint Presentation</vt:lpstr>
      <vt:lpstr>PowerPoint Presentation</vt:lpstr>
      <vt:lpstr>PowerPoint Presentation</vt:lpstr>
      <vt:lpstr>PowerPoint Presentation</vt:lpstr>
      <vt:lpstr>PowerPoint Presentation</vt:lpstr>
      <vt:lpstr>FOUNDATION</vt:lpstr>
      <vt:lpstr>Topics</vt:lpstr>
      <vt:lpstr>Data Types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Converting Numerical Variable to Ordinal Variable </vt:lpstr>
      <vt:lpstr>Visualization Types </vt:lpstr>
      <vt:lpstr>Gaussian Distribution and Summary Stats</vt:lpstr>
      <vt:lpstr>PowerPoint Presentation</vt:lpstr>
      <vt:lpstr>PowerPoint Presentation</vt:lpstr>
      <vt:lpstr>Central Tendency</vt:lpstr>
      <vt:lpstr>PowerPoint Presentation</vt:lpstr>
      <vt:lpstr>PowerPoint Presentation</vt:lpstr>
      <vt:lpstr>Describing a Gaussian</vt:lpstr>
      <vt:lpstr>Summary Stats</vt:lpstr>
      <vt:lpstr>1- Measures of Frequency</vt:lpstr>
      <vt:lpstr>1- Measures of Frequency</vt:lpstr>
      <vt:lpstr>1- Measures of Frequency</vt:lpstr>
      <vt:lpstr>1- Measures of Frequency</vt:lpstr>
      <vt:lpstr>PowerPoint Presentation</vt:lpstr>
      <vt:lpstr>2- Measures of Central Tendency</vt:lpstr>
      <vt:lpstr>2- Measures of Central Tendency</vt:lpstr>
      <vt:lpstr>2- Measures of Central Tendency</vt:lpstr>
      <vt:lpstr>3-  Measures of Dispersion</vt:lpstr>
      <vt:lpstr>3- Measures of Dispersion</vt:lpstr>
      <vt:lpstr>3- Measures of Dispersion</vt:lpstr>
      <vt:lpstr>4- Measures of Skewness &amp; Kurtosis</vt:lpstr>
      <vt:lpstr>4- Measures of Skewness &amp; Kurtosis</vt:lpstr>
      <vt:lpstr>4- Measures of Skewness &amp; Kurtosis</vt:lpstr>
      <vt:lpstr>4- Measures of Skewness &amp; Kurtosis</vt:lpstr>
      <vt:lpstr>4- Measures of Skewness &amp; Kurtosis</vt:lpstr>
      <vt:lpstr>5- Measures of Position</vt:lpstr>
      <vt:lpstr>5- Measures of Position</vt:lpstr>
      <vt:lpstr>5- Measures of Position</vt:lpstr>
      <vt:lpstr>5- Measures of Position</vt:lpstr>
      <vt:lpstr>5- Measures of Position</vt:lpstr>
      <vt:lpstr>Section Ends Here</vt:lpstr>
      <vt:lpstr>Application of Stats in Machine Learning: Random Numbers</vt:lpstr>
      <vt:lpstr>Randomness in Machine Learning:</vt:lpstr>
      <vt:lpstr>Pseudorandom Number Generators</vt:lpstr>
      <vt:lpstr>Random Number Generation: Python</vt:lpstr>
      <vt:lpstr>Random Number Generation: Python</vt:lpstr>
      <vt:lpstr>Random Number Generation: Python</vt:lpstr>
      <vt:lpstr>Random Number Generation: Python</vt:lpstr>
      <vt:lpstr>Random Number Generation: Python</vt:lpstr>
      <vt:lpstr>Law of Large Numbers</vt:lpstr>
      <vt:lpstr>Law of Large Numbers</vt:lpstr>
      <vt:lpstr>Other Topics is Stats application in Applied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Stats and Probability</dc:title>
  <dc:creator>Tron</dc:creator>
  <cp:lastModifiedBy>Tron</cp:lastModifiedBy>
  <cp:revision>148</cp:revision>
  <dcterms:created xsi:type="dcterms:W3CDTF">2023-04-08T00:05:12Z</dcterms:created>
  <dcterms:modified xsi:type="dcterms:W3CDTF">2023-04-13T06:54:51Z</dcterms:modified>
</cp:coreProperties>
</file>