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340" r:id="rId2"/>
    <p:sldId id="256" r:id="rId3"/>
    <p:sldId id="257" r:id="rId4"/>
    <p:sldId id="258" r:id="rId5"/>
    <p:sldId id="328" r:id="rId6"/>
    <p:sldId id="262" r:id="rId7"/>
    <p:sldId id="330" r:id="rId8"/>
    <p:sldId id="331" r:id="rId9"/>
    <p:sldId id="341" r:id="rId10"/>
    <p:sldId id="329" r:id="rId11"/>
    <p:sldId id="259" r:id="rId12"/>
    <p:sldId id="333" r:id="rId13"/>
    <p:sldId id="334" r:id="rId14"/>
    <p:sldId id="335" r:id="rId15"/>
    <p:sldId id="337" r:id="rId16"/>
    <p:sldId id="336" r:id="rId17"/>
    <p:sldId id="338" r:id="rId18"/>
    <p:sldId id="339" r:id="rId19"/>
    <p:sldId id="33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FF5F-DA2F-43CD-8DCC-6821A177859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44423-1D30-4733-A561-4D1EFF8C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1F12-5B7E-47AA-8E6D-104E6804FCC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C882-0C1B-492F-8F43-0326431B6291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07C-48EE-4483-842E-651E3859BF6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82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9724-1CD5-4CF9-BD5F-6CF00DC89E5C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8D76-C3C0-4429-B851-7144FA81A35F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84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FB3C-041A-407B-AAF4-BC754287AF2A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1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6697-BD50-4EE5-BA3F-4D61C3D503B1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FB59-1B02-4C27-86B2-77C0BB1F6E8E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B65-D0BF-47DA-8BA3-305E44E11C96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E42-E45A-45C9-9652-D20C3591F710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7A8-2954-4A92-B9A8-41253969EA86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DCB3-FA0D-440A-AF02-BE967B0CF6D3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9371-DAAA-43A1-929B-510376BF66E3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2C2-AE26-4712-A299-10D62494CD04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0420-52EF-4A72-B6D1-83594B3E56AA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63-7C27-4A4B-8CEF-92F5EEFB4731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0356-CC98-487F-B97C-D966A81FD03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D163AF-906A-4420-AE26-260C8CCA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GCoVF3YvM" TargetMode="External"/><Relationship Id="rId2" Type="http://schemas.openxmlformats.org/officeDocument/2006/relationships/hyperlink" Target="https://www.youtube.com/watch?v=9wCnvr7Xw4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83EC8-9CAF-1CAC-36D2-D97CC2E3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0950-4547-EA9B-FE39-8EEEB65CC76F}"/>
              </a:ext>
            </a:extLst>
          </p:cNvPr>
          <p:cNvSpPr txBox="1"/>
          <p:nvPr/>
        </p:nvSpPr>
        <p:spPr>
          <a:xfrm>
            <a:off x="3713318" y="2693405"/>
            <a:ext cx="4400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Lecture 11</a:t>
            </a:r>
          </a:p>
        </p:txBody>
      </p:sp>
    </p:spTree>
    <p:extLst>
      <p:ext uri="{BB962C8B-B14F-4D97-AF65-F5344CB8AC3E}">
        <p14:creationId xmlns:p14="http://schemas.microsoft.com/office/powerpoint/2010/main" val="87613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CB13-8C30-4A0C-8ED8-065A474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29" y="580619"/>
            <a:ext cx="8911687" cy="1280890"/>
          </a:xfrm>
        </p:spPr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Joint, Marginal, and Conditional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A357-A47D-FB68-F475-699C0B6E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2199860"/>
            <a:ext cx="9848090" cy="43599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Probability quantifies the uncertainty of the outcomes of a random variable. It is relatively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easy to understand and compute the probability for a single variable. 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Nevertheless, in machine learning, we often have many random variables that interact in complex and unknown ways.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There are specific techniques that can be used to quantify the probability of multiple random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variables, such as the joint, marginal, and conditional probability. 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These techniques provide </a:t>
            </a:r>
            <a:r>
              <a:rPr lang="en-US" b="1" dirty="0">
                <a:effectLst/>
                <a:latin typeface="Century Gothic" panose="020B0502020202020204" pitchFamily="34" charset="0"/>
              </a:rPr>
              <a:t>the basis for a probabilistic understanding of fitting a predictive model to data.</a:t>
            </a:r>
          </a:p>
          <a:p>
            <a:r>
              <a:rPr lang="en-US" b="1" dirty="0">
                <a:effectLst/>
                <a:latin typeface="Century Gothic" panose="020B0502020202020204" pitchFamily="34" charset="0"/>
              </a:rPr>
              <a:t>Joint probability </a:t>
            </a:r>
            <a:r>
              <a:rPr lang="en-US" dirty="0">
                <a:effectLst/>
                <a:latin typeface="Century Gothic" panose="020B0502020202020204" pitchFamily="34" charset="0"/>
              </a:rPr>
              <a:t>is the probability of two or more events occurring simultaneously.</a:t>
            </a:r>
          </a:p>
          <a:p>
            <a:r>
              <a:rPr lang="en-US" b="1" dirty="0">
                <a:effectLst/>
                <a:latin typeface="Century Gothic" panose="020B0502020202020204" pitchFamily="34" charset="0"/>
              </a:rPr>
              <a:t>Marginal probability </a:t>
            </a:r>
            <a:r>
              <a:rPr lang="en-US" dirty="0">
                <a:effectLst/>
                <a:latin typeface="Century Gothic" panose="020B0502020202020204" pitchFamily="34" charset="0"/>
              </a:rPr>
              <a:t>is the probability of an event irrespective of the outcome of other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variables.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effectLst/>
                <a:latin typeface="Century Gothic" panose="020B0502020202020204" pitchFamily="34" charset="0"/>
              </a:rPr>
              <a:t>Conditional probability</a:t>
            </a:r>
            <a:r>
              <a:rPr lang="en-US" dirty="0">
                <a:effectLst/>
                <a:latin typeface="Century Gothic" panose="020B0502020202020204" pitchFamily="34" charset="0"/>
              </a:rPr>
              <a:t> is the probability of one event occurring in the presence of one or</a:t>
            </a:r>
            <a:br>
              <a:rPr lang="en-US" dirty="0">
                <a:effectLst/>
                <a:latin typeface="Courier New" panose="02070309020205020404" pitchFamily="49" charset="0"/>
              </a:rPr>
            </a:br>
            <a:r>
              <a:rPr lang="en-US" dirty="0">
                <a:effectLst/>
                <a:latin typeface="Century Gothic" panose="020B0502020202020204" pitchFamily="34" charset="0"/>
              </a:rPr>
              <a:t>more other events.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FDFB5-C221-E051-5CA5-ED1154E6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81FC-20FC-C509-96B6-6F286FD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Probability for One Random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3836-0080-EAF8-B4E7-5CF42623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473" y="1260764"/>
            <a:ext cx="9933709" cy="465045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Probability quantifies the likelihood of an event. Specifically, it quantifies how likely a specific outcome is for a random variable, such as the flip of a coin, the roll of a dice, or drawing a playing card from a deck.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Probability gives a measure of how likely it is for something to happen.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For a random variable x, P (x) is a function that assigns a probability to all possible values of x.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Probability Density of x = P (x)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probability of a specific event A for a random variable x is denoted as </a:t>
            </a:r>
          </a:p>
          <a:p>
            <a:pPr marL="0" indent="0">
              <a:buNone/>
            </a:pPr>
            <a:r>
              <a:rPr lang="en-US" i="1" dirty="0">
                <a:effectLst/>
                <a:latin typeface="Arial" panose="020B0604020202020204" pitchFamily="34" charset="0"/>
              </a:rPr>
              <a:t>P(x = A)</a:t>
            </a:r>
            <a:r>
              <a:rPr lang="en-US" dirty="0">
                <a:effectLst/>
                <a:latin typeface="Arial" panose="020B0604020202020204" pitchFamily="34" charset="0"/>
              </a:rPr>
              <a:t>, or simply as </a:t>
            </a:r>
            <a:r>
              <a:rPr lang="en-US" i="1" dirty="0">
                <a:effectLst/>
                <a:latin typeface="Arial" panose="020B0604020202020204" pitchFamily="34" charset="0"/>
              </a:rPr>
              <a:t>P(A)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Probability of Event A = P (A)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D1BDC-8428-7BBC-10D6-AD667D3C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8BF1C-1D1D-8492-7D9B-8E368A31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41" y="4953001"/>
            <a:ext cx="4381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8675-A0E9-8677-E8D9-272F51F7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665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Probability for One Random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0FA6-A446-C3AD-8E47-879DDD3B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18" y="1260764"/>
            <a:ext cx="9925194" cy="465045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This is intuitive if we think about a discrete random variable such as the roll of a die. For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example, the probability of a die rolling a 5 is calculated as one outcome of rolling a 5 (1) divided by the total number of discrete outcomes (6) or 1 6 or about 0.1666 or about 16.666%. The sum of the probabilities of all outcomes must equal one. If not, we do not have valid probabilities.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Sum of the Probabilities for All Outcomes = 1.0. </a:t>
            </a:r>
            <a:br>
              <a:rPr lang="en-US" b="1" dirty="0"/>
            </a:br>
            <a:r>
              <a:rPr lang="en-US" dirty="0">
                <a:effectLst/>
                <a:latin typeface="Arial" panose="020B0604020202020204" pitchFamily="34" charset="0"/>
              </a:rPr>
              <a:t>The probability of an impossible outcome is zero. For example, it is impossible to roll a 7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with a standard six-sided die.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Probability of Impossible Outcome = 0.0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The probability of a certain outcome is one. For example, it is certain that a value between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1 and 6 will occur when rolling a six-sided die.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Probability of Certain Outcome = 1.0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The probability of an event not occurring, called the </a:t>
            </a:r>
            <a:r>
              <a:rPr lang="en-US" b="1" dirty="0">
                <a:effectLst/>
                <a:latin typeface="Arial" panose="020B0604020202020204" pitchFamily="34" charset="0"/>
              </a:rPr>
              <a:t>complement</a:t>
            </a:r>
            <a:r>
              <a:rPr lang="en-US" dirty="0">
                <a:effectLst/>
                <a:latin typeface="Arial" panose="020B0604020202020204" pitchFamily="34" charset="0"/>
              </a:rPr>
              <a:t>. This can be calculated by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one minus the probability of the event, or </a:t>
            </a:r>
            <a:r>
              <a:rPr lang="en-US" b="1" dirty="0">
                <a:effectLst/>
                <a:latin typeface="Arial" panose="020B0604020202020204" pitchFamily="34" charset="0"/>
              </a:rPr>
              <a:t>1 − P (A).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For example, the probability of not rolling a 5 would be 1 − P (5) or 1 − 0.166 or about 0.833 or about 83.333%.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P (not A) = 1 − P (A)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73B63-DA22-9333-9659-3EAEB01F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406D-F32A-6E03-6CCC-D8D02F61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Probability for Multiple Random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38C4-965E-CC6E-092E-502B70C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0"/>
            <a:ext cx="9828212" cy="438722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In machine learning, we are likely to work with many random variables.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For example, given a table of data, such as in excel, each row represents a separate observation or event, and each column represents a separate random variable.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Variables may be either </a:t>
            </a:r>
            <a:r>
              <a:rPr lang="en-US" b="1" dirty="0">
                <a:effectLst/>
                <a:latin typeface="Arial" panose="020B0604020202020204" pitchFamily="34" charset="0"/>
              </a:rPr>
              <a:t>discrete</a:t>
            </a:r>
            <a:r>
              <a:rPr lang="en-US" dirty="0">
                <a:effectLst/>
                <a:latin typeface="Arial" panose="020B0604020202020204" pitchFamily="34" charset="0"/>
              </a:rPr>
              <a:t>, meaning that they take on a finite set of values, or continuous, meaning they take on a real or </a:t>
            </a:r>
            <a:r>
              <a:rPr lang="en-US" b="1" dirty="0">
                <a:effectLst/>
                <a:latin typeface="Arial" panose="020B0604020202020204" pitchFamily="34" charset="0"/>
              </a:rPr>
              <a:t>numerical</a:t>
            </a:r>
            <a:r>
              <a:rPr lang="en-US" dirty="0">
                <a:effectLst/>
                <a:latin typeface="Arial" panose="020B0604020202020204" pitchFamily="34" charset="0"/>
              </a:rPr>
              <a:t> value.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As such, we are interested in the probability across two or more random variables.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This is complicated as there are many ways that random variables can interact, which, in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turn, impacts their probabilities.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This can be simplified by reducing the discussion to just two random variables </a:t>
            </a:r>
            <a:r>
              <a:rPr lang="en-US" b="1" dirty="0">
                <a:effectLst/>
                <a:latin typeface="Arial" panose="020B0604020202020204" pitchFamily="34" charset="0"/>
              </a:rPr>
              <a:t>(X, Y )</a:t>
            </a:r>
            <a:r>
              <a:rPr lang="en-US" dirty="0">
                <a:effectLst/>
                <a:latin typeface="Arial" panose="020B0604020202020204" pitchFamily="34" charset="0"/>
              </a:rPr>
              <a:t>, although the principles generalize to multiple variables.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And further, to discuss the probability of just two events, one for each variable </a:t>
            </a:r>
            <a:r>
              <a:rPr lang="en-US" b="1" dirty="0">
                <a:effectLst/>
                <a:latin typeface="Arial" panose="020B0604020202020204" pitchFamily="34" charset="0"/>
              </a:rPr>
              <a:t>(X = A, Y = B)</a:t>
            </a:r>
            <a:r>
              <a:rPr lang="en-US" dirty="0">
                <a:effectLst/>
                <a:latin typeface="Arial" panose="020B0604020202020204" pitchFamily="34" charset="0"/>
              </a:rPr>
              <a:t>, although we could just as easily be discussing groups of events for each variable.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D8629-918D-0B6E-EA40-537F534D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406D-F32A-6E03-6CCC-D8D02F61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Probability for Multiple Random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38C4-965E-CC6E-092E-502B70C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0"/>
            <a:ext cx="10321636" cy="52231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Therefore, we will introduce the probability of multiple random variables as the probability of event A and event B, which in shorthand is X = A and Y = B.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We assume that the two variables are related or dependent in some way.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As such, there are three main types of probability we might want to consider; they are: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Joint Probability:</a:t>
            </a:r>
            <a:r>
              <a:rPr lang="en-US" dirty="0">
                <a:effectLst/>
                <a:latin typeface="Arial" panose="020B0604020202020204" pitchFamily="34" charset="0"/>
              </a:rPr>
              <a:t> Probability of events A and B.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Marginal Probability:</a:t>
            </a:r>
            <a:r>
              <a:rPr lang="en-US" dirty="0">
                <a:effectLst/>
                <a:latin typeface="Arial" panose="020B0604020202020204" pitchFamily="34" charset="0"/>
              </a:rPr>
              <a:t> Probability of event A given variable Y .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Conditional Probability:</a:t>
            </a:r>
            <a:r>
              <a:rPr lang="en-US" dirty="0">
                <a:effectLst/>
                <a:latin typeface="Arial" panose="020B0604020202020204" pitchFamily="34" charset="0"/>
              </a:rPr>
              <a:t> Probability of event A given event B.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These types of probability form the basis of much of predictive modeling with problems such as classification and regression. </a:t>
            </a:r>
            <a:r>
              <a:rPr lang="en-US" u="sng" dirty="0">
                <a:effectLst/>
                <a:latin typeface="Arial" panose="020B0604020202020204" pitchFamily="34" charset="0"/>
              </a:rPr>
              <a:t>For 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The probability of a row of data is the joint probability across each input variable.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The probability of a specific value of one input variable is the marginal probability across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the values of the other input variables.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The predictive model itself is an estimate of the conditional probability of an output given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an input example.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Joint, marginal, and conditional probability are foundational in machine learning.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D8629-918D-0B6E-EA40-537F534D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406D-F32A-6E03-6CCC-D8D02F61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Joint Probability for Two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38C4-965E-CC6E-092E-502B70C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0"/>
            <a:ext cx="10321636" cy="52231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We may be interested in the probability of two simultaneous events, e.g. the outcomes of two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different random variables. The probability of two (or more) events is called the joint probability.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The joint probability of two or more random variables is referred to as the joint probability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distribution.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joint probability of event A and event B is written formally as: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P (A and B)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and or conjunction is denoted using the upside down capital U operator (∩) or sometimes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 comma (,).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P (A and B) = P (A ∩ B) = P (A, B)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joint probability for events A and B is calculated as the probability of event A given event B multiplied by the probability of event B. This can be stated formally as follows:</a:t>
            </a:r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P (A ∩ B) = P (A given B) × P (B)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calculation of the joint probability is sometimes called the fundamental rule of probability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or the product rule of probability. Here, P (A given B) is the probability of event A given that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event B has occurred, called the conditional probability, described below. The joint probability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is symmetrical, meaning that P (A ∩ B) is the same as P (B ∩ A).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D8629-918D-0B6E-EA40-537F534D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60AF-206A-E7BA-BBA1-61FE0A44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Marginal 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A8C3-62DF-150A-C9AE-16367818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3" y="1468582"/>
            <a:ext cx="1003603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We may be interested in the probability of an event for one random variable, irrespective of the outcome of another random variable.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For example, the probability of X = A for all outcomes of Y 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he probability of one event in the presence of all (or a subset of) outcomes of the other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random variable is called the marginal probability or the marginal distribution.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marginal probability of one random variable in the presence of additional random variables is referred to as the marginal probability distribution.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It is called the marginal probability because if all outcomes and probabilities for the two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variables were laid out together in a table (X as columns, Y as rows), then the marginal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probability of one variable (X) would be the sum of probabilities for the other variable (Y rows)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on the margin of the table.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There is no special notation for the marginal probability; it is just the sum or union over all the probabilities of all events for the second variable for a given fixed event for the first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This is another important foundational rule in probability, referred to as the sum rule.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B27F8-0927-D184-A6FD-EE828B0B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490B4-4B45-E077-913C-55EC7CDA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5252605"/>
            <a:ext cx="3162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99A5-9EB0-7E11-915B-32D76B3B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1345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Conditional 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5958-42D0-A4FD-6758-04378D068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73" y="1385455"/>
            <a:ext cx="10016836" cy="50569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We may be interested in the probability of an event given the occurrence of another event.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The probability of one event given the occurrence of another event is called the conditional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probability. The conditional probability of one to one or more random variables is referred to as the conditional probability distribution. For example, the conditional probability of event A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given event B is written formally as: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 (A given B)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given is denoted using the pipe (|) operator; for example: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P (A given B) = P (A|B) 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 conditional probability for events A given event B is calculated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This calculation assumes that the probability of event B is not zero, e.g. is not impossible.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The notion of event A given event B does not mean that event B has occurred (e.g. is certain);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instead, it is the probability of event A occurring after or in the presence of event B for a given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trial.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8F49F-F28D-D379-6830-340BBB29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E33F3-8652-4969-11D2-3136581D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16" y="4282353"/>
            <a:ext cx="2047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8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C138-08DD-8417-C979-4CA617A3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	&amp;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329F-CAD2-F631-98D4-F02018D2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Read Online :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Probability for Independence and Exclusivity</a:t>
            </a:r>
          </a:p>
          <a:p>
            <a:r>
              <a:rPr lang="en-US" b="1" dirty="0">
                <a:latin typeface="Arial" panose="020B0604020202020204" pitchFamily="34" charset="0"/>
              </a:rPr>
              <a:t>Solve :</a:t>
            </a:r>
            <a:r>
              <a:rPr lang="en-US" dirty="0">
                <a:latin typeface="Arial" panose="020B0604020202020204" pitchFamily="34" charset="0"/>
              </a:rPr>
              <a:t> Joint, Marginal and Conditional Probabilities for: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Rolling Two Dice</a:t>
            </a:r>
          </a:p>
          <a:p>
            <a:r>
              <a:rPr lang="en-US" dirty="0">
                <a:latin typeface="Arial" panose="020B0604020202020204" pitchFamily="34" charset="0"/>
              </a:rPr>
              <a:t>Weather in two cities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9C8A-B479-C0FF-3FA5-D28F8495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81FC-20FC-C509-96B6-6F286FD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Bayesian 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3836-0080-EAF8-B4E7-5CF42623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24000"/>
            <a:ext cx="9675812" cy="438722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Bayes Theorem is a technique for calculating a conditional probability.</a:t>
            </a:r>
          </a:p>
          <a:p>
            <a:r>
              <a:rPr lang="en-US" dirty="0" err="1">
                <a:latin typeface="Arial" panose="020B0604020202020204" pitchFamily="34" charset="0"/>
              </a:rPr>
              <a:t>Statquest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hlinkClick r:id="rId2"/>
              </a:rPr>
              <a:t>https://www.youtube.com/watch?v=9wCnvr7Xw4E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3Blue1Brown:</a:t>
            </a:r>
          </a:p>
          <a:p>
            <a:r>
              <a:rPr lang="en-US" dirty="0">
                <a:latin typeface="Arial" panose="020B0604020202020204" pitchFamily="34" charset="0"/>
                <a:hlinkClick r:id="rId3"/>
              </a:rPr>
              <a:t>https://www.youtube.com/watch?v=HZGCoVF3YvM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D1BDC-8428-7BBC-10D6-AD667D3C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BDD2-A90E-B9EC-C0CF-DD8499248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Stats and Probability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1AC3-22C0-019C-C7ED-0CCF3AD4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404221"/>
          </a:xfrm>
        </p:spPr>
        <p:txBody>
          <a:bodyPr/>
          <a:lstStyle/>
          <a:p>
            <a:r>
              <a:rPr lang="en-US" dirty="0"/>
              <a:t>Statistical Methods for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1A11F5-4C83-8074-11F8-1B43C6DCF74C}"/>
              </a:ext>
            </a:extLst>
          </p:cNvPr>
          <p:cNvSpPr txBox="1">
            <a:spLocks/>
          </p:cNvSpPr>
          <p:nvPr/>
        </p:nvSpPr>
        <p:spPr>
          <a:xfrm>
            <a:off x="2589213" y="5314092"/>
            <a:ext cx="8915399" cy="404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Abdullah Mansoor –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4214F-F579-853A-8CF1-A5EE4DE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54E1-779D-0C9C-E263-4F59AC59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Introduction to 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CE90-AF68-91AC-1A0E-635907F1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Uncertainty involves making decisions with incomplete information, and this is the way we generally operate in the world.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Handling uncertainty is typically described using everyday words like chance, luck, and risk. 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Probability is a field of mathematics that gives us the language and tools to quantify the uncertainty of events and reason in a principled manner.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Certainty is unusual and the world is messy, requiring operating under uncertainty.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Probability quantifies the likelihood or belief that an event will occur.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Probability theory is the mathematics of uncertainty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AFEB-BA6B-A1A8-7F5F-B81442A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CB13-8C30-4A0C-8ED8-065A474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29" y="580619"/>
            <a:ext cx="8911687" cy="1280890"/>
          </a:xfrm>
        </p:spPr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Probability of an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A357-A47D-FB68-F475-699C0B6E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378226"/>
            <a:ext cx="984809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Probability is a measure that quantifies the likelihood that an event will occur. For example, we can quantify the probability of a fire in a neighborhood, a flood in a region, or the purchase of a product. The probability of an event can be calculated directly by counting all of the occurrences of the event, dividing them by the total possible outcomes of the event.</a:t>
            </a:r>
          </a:p>
          <a:p>
            <a:endParaRPr lang="en-US" dirty="0">
              <a:effectLst/>
              <a:latin typeface="Century Gothic" panose="020B0502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Probability is often written as a lowercase p and may be stated as a percentage by multiplying the value by 100. 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P (f </a:t>
            </a:r>
            <a:r>
              <a:rPr lang="en-US" dirty="0" err="1">
                <a:effectLst/>
                <a:latin typeface="Century Gothic" panose="020B0502020202020204" pitchFamily="34" charset="0"/>
              </a:rPr>
              <a:t>lood</a:t>
            </a:r>
            <a:r>
              <a:rPr lang="en-US" dirty="0">
                <a:effectLst/>
                <a:latin typeface="Century Gothic" panose="020B0502020202020204" pitchFamily="34" charset="0"/>
              </a:rPr>
              <a:t>) = probability of a flood 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It is also sometimes written as a function of lowercase p or P r. For example: </a:t>
            </a:r>
            <a:r>
              <a:rPr lang="en-US" b="1" i="1" dirty="0">
                <a:effectLst/>
                <a:latin typeface="Century Gothic" panose="020B0502020202020204" pitchFamily="34" charset="0"/>
              </a:rPr>
              <a:t>p(flood)</a:t>
            </a:r>
            <a:r>
              <a:rPr lang="en-US" dirty="0">
                <a:effectLst/>
                <a:latin typeface="Century Gothic" panose="020B0502020202020204" pitchFamily="34" charset="0"/>
              </a:rPr>
              <a:t> or </a:t>
            </a:r>
            <a:r>
              <a:rPr lang="en-US" b="1" i="1" dirty="0" err="1">
                <a:effectLst/>
                <a:latin typeface="Century Gothic" panose="020B0502020202020204" pitchFamily="34" charset="0"/>
              </a:rPr>
              <a:t>Pr</a:t>
            </a:r>
            <a:r>
              <a:rPr lang="en-US" b="1" i="1" dirty="0">
                <a:effectLst/>
                <a:latin typeface="Century Gothic" panose="020B0502020202020204" pitchFamily="34" charset="0"/>
              </a:rPr>
              <a:t>(flood)</a:t>
            </a:r>
            <a:r>
              <a:rPr lang="en-US" dirty="0">
                <a:effectLst/>
                <a:latin typeface="Century Gothic" panose="020B0502020202020204" pitchFamily="34" charset="0"/>
              </a:rPr>
              <a:t>. 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The complement of the probability can be stated as one minus the probability of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the event.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1 − </a:t>
            </a:r>
            <a:r>
              <a:rPr lang="en-US" i="1" dirty="0">
                <a:effectLst/>
                <a:latin typeface="Century Gothic" panose="020B0502020202020204" pitchFamily="34" charset="0"/>
              </a:rPr>
              <a:t>P(flood)</a:t>
            </a:r>
            <a:r>
              <a:rPr lang="en-US" dirty="0">
                <a:effectLst/>
                <a:latin typeface="Century Gothic" panose="020B0502020202020204" pitchFamily="34" charset="0"/>
              </a:rPr>
              <a:t> = probability of no flood 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The probability, or likelihood, of an event is also commonly referred to as the odds of the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event or the chance of the event.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FDFB5-C221-E051-5CA5-ED1154E6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17B15-88B7-230B-9C6B-CB3A438E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79" y="2659116"/>
            <a:ext cx="3990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CB13-8C30-4A0C-8ED8-065A474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29" y="580619"/>
            <a:ext cx="8911687" cy="1280890"/>
          </a:xfrm>
        </p:spPr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Probability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A357-A47D-FB68-F475-699C0B6E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378226"/>
            <a:ext cx="9848090" cy="51816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1. Uncertainty in Machine Learning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2. Noise in Observations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3. Incomplete Coverage of the Domain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4. Imperfect Model of the Problem</a:t>
            </a:r>
          </a:p>
          <a:p>
            <a:r>
              <a:rPr lang="en-US" dirty="0">
                <a:latin typeface="Century Gothic" panose="020B0502020202020204" pitchFamily="34" charset="0"/>
              </a:rPr>
              <a:t>How to handle uncertainty in ML: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Uncertainty in applied machine learning is managed using probability. Probability is the field of mathematics designed to handle, manipulate, and harness uncertainty.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FDFB5-C221-E051-5CA5-ED1154E6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C0B7-6B84-FA5A-E19B-D4D38D35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943" y="2788555"/>
            <a:ext cx="6745039" cy="1280890"/>
          </a:xfrm>
        </p:spPr>
        <p:txBody>
          <a:bodyPr/>
          <a:lstStyle/>
          <a:p>
            <a:pPr algn="ctr"/>
            <a:r>
              <a:rPr lang="en-US" dirty="0"/>
              <a:t>FOUNDATIONS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8A48A-EBE9-BF32-1E32-57605464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E07D-59C6-E04C-BFD5-4B9469A4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Random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6447-E72C-6E4B-7FB2-AA84A0F0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43" y="1325217"/>
            <a:ext cx="10020369" cy="5406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random variable is a quantity that is produced by a random process. In probability, a random variable can take on one of many possible values, e.g. events from the state space. </a:t>
            </a:r>
          </a:p>
          <a:p>
            <a:r>
              <a:rPr lang="en-US" dirty="0"/>
              <a:t>A specific value or set of values for a random variable can be assigned a probability.</a:t>
            </a:r>
          </a:p>
          <a:p>
            <a:r>
              <a:rPr lang="en-US" dirty="0"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In probability modeling, example data or instances are often thought of as being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events, observations, or realizations of underlying random variables.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A random variable is often denoted as a capital letter, e.g. X, and values of the random variable are denoted as a lowercase letter and an index, e.g. x1, x2, x3.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The values that a random variable can take is called its domain, and the domain of a random variable may be discrete or continuous.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A discrete random variable has a finite set of states: for example, colors of a car. A random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variable that has values true or false is discrete and is referred to as a Boolean random variable: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for example, a coin toss.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 A continuous random variable has a range of numerical values: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f</a:t>
            </a:r>
            <a:r>
              <a:rPr lang="en-US" dirty="0">
                <a:effectLst/>
                <a:latin typeface="Century Gothic" panose="020B0502020202020204" pitchFamily="34" charset="0"/>
              </a:rPr>
              <a:t>or example, the height of humans.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FB429-2004-D047-A292-1259BCF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E07D-59C6-E04C-BFD5-4B9469A4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Random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6447-E72C-6E4B-7FB2-AA84A0F0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43" y="1325217"/>
            <a:ext cx="10020369" cy="540688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entury Gothic" panose="020B0502020202020204" pitchFamily="34" charset="0"/>
              </a:rPr>
              <a:t>Discrete Random Variable. Values are drawn from a finite set of states.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Boolean Random Variable. Values are drawn from the set of {true, false}.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Continuous Random Variable. Values are drawn from a range of real-valued numerical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values.</a:t>
            </a:r>
          </a:p>
          <a:p>
            <a:r>
              <a:rPr lang="en-US" dirty="0">
                <a:effectLst/>
                <a:latin typeface="Century Gothic" panose="020B0502020202020204" pitchFamily="34" charset="0"/>
              </a:rPr>
              <a:t>A value of a random variable can be specified via an equals operator: for example, X = T rue.</a:t>
            </a:r>
            <a:br>
              <a:rPr lang="en-US" dirty="0"/>
            </a:br>
            <a:r>
              <a:rPr lang="en-US" dirty="0">
                <a:effectLst/>
                <a:latin typeface="Century Gothic" panose="020B0502020202020204" pitchFamily="34" charset="0"/>
              </a:rPr>
              <a:t>The probability of a random variable is denoted as a function using the upper case P or P r; for example, P (X) is the probability of all values for the random variable X. The probability of a value of a random variable can be denoted P (X = T rue), in this case indicating the probability of the X random variable having the value True.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FB429-2004-D047-A292-1259BCF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83EC8-9CAF-1CAC-36D2-D97CC2E3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3AF-906A-4420-AE26-260C8CCA65C0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C0950-4547-EA9B-FE39-8EEEB65CC76F}"/>
              </a:ext>
            </a:extLst>
          </p:cNvPr>
          <p:cNvSpPr txBox="1"/>
          <p:nvPr/>
        </p:nvSpPr>
        <p:spPr>
          <a:xfrm>
            <a:off x="3713318" y="2693405"/>
            <a:ext cx="4400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40013153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501</TotalTime>
  <Words>2417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 3</vt:lpstr>
      <vt:lpstr>Wisp</vt:lpstr>
      <vt:lpstr>PowerPoint Presentation</vt:lpstr>
      <vt:lpstr>Descriptive Stats and Probability - II</vt:lpstr>
      <vt:lpstr>Introduction to Probability</vt:lpstr>
      <vt:lpstr>Probability of an Event</vt:lpstr>
      <vt:lpstr>Probability Theory</vt:lpstr>
      <vt:lpstr>FOUNDATIONS</vt:lpstr>
      <vt:lpstr>Random Variables</vt:lpstr>
      <vt:lpstr>Random Variables</vt:lpstr>
      <vt:lpstr>PowerPoint Presentation</vt:lpstr>
      <vt:lpstr>Joint, Marginal, and Conditional Probability</vt:lpstr>
      <vt:lpstr>Probability for One Random Variable</vt:lpstr>
      <vt:lpstr>Probability for One Random Variable</vt:lpstr>
      <vt:lpstr>Probability for Multiple Random Variables</vt:lpstr>
      <vt:lpstr>Probability for Multiple Random Variables</vt:lpstr>
      <vt:lpstr>Joint Probability for Two Variables</vt:lpstr>
      <vt:lpstr>Marginal Probability</vt:lpstr>
      <vt:lpstr>Conditional Probability</vt:lpstr>
      <vt:lpstr>Info &amp; Work</vt:lpstr>
      <vt:lpstr>Bayesian Probability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Stats and Probability</dc:title>
  <dc:creator>Tron</dc:creator>
  <cp:lastModifiedBy>Tron</cp:lastModifiedBy>
  <cp:revision>180</cp:revision>
  <dcterms:created xsi:type="dcterms:W3CDTF">2023-04-08T00:05:12Z</dcterms:created>
  <dcterms:modified xsi:type="dcterms:W3CDTF">2023-04-13T07:00:17Z</dcterms:modified>
</cp:coreProperties>
</file>