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11"/>
  </p:notesMasterIdLst>
  <p:handoutMasterIdLst>
    <p:handoutMasterId r:id="rId12"/>
  </p:handoutMasterIdLst>
  <p:sldIdLst>
    <p:sldId id="315" r:id="rId3"/>
    <p:sldId id="276" r:id="rId4"/>
    <p:sldId id="291" r:id="rId5"/>
    <p:sldId id="292" r:id="rId6"/>
    <p:sldId id="293" r:id="rId7"/>
    <p:sldId id="294" r:id="rId8"/>
    <p:sldId id="295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6B01-8DCE-47B2-912B-42371FD4E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662A9-5C23-49D2-8BEF-632EB67FA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FE19-BD78-4ADA-BB86-245193F2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0B5A-A8F1-4512-9F91-6B528EED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897A-9FF1-4CD3-A8C9-10EF6FCA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3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5D83-FFD2-4041-A6D5-B3C5937A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B358-F3AE-40DC-94FF-C82A36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F74CF-61BD-4878-86B0-29E8B7A6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EE6AA-F460-4BD4-A86B-B76F4EF9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40E33-C579-4E6F-8CD5-933284CE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3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6851-12B2-49DC-9026-5224DE6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12AAB-6AA6-41B4-9124-BAB08D5EA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8FB-BFAC-492C-8DB4-403B5CDD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8A44-7CCE-4BF2-99F7-799E0E94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D8F8-8BF7-481A-A085-8289C793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5E09-690D-44C3-AB34-1C587FE2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7EAE-D63C-4B56-BB34-37B2C1C0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E79E8-5D06-4410-A212-33A361AD4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A7EFF-2B21-4264-A3BB-6DB67A1D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BA8CE-273B-4E23-95CF-265AB6C0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A5590-7DD2-44A7-A610-13E17138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A5C3-3B70-426D-89FB-D24244E2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CBC71-12F2-444B-A071-B5C6D01BF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6FF63-7BD3-4AE9-8B52-9658729E6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372D7-055E-4792-9525-F27336734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1D2D9-272D-4EA0-808F-B09E638A7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9AD2-BA6D-420A-B594-D6454134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B6BFE-3E0A-4AEE-99B6-BAFA0BB3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ECDE8-E28C-4AEE-8F33-902324B6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5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7E97-9220-4A01-B325-166C082C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EBCD1-C098-4765-8F9F-31D5E059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EC61B-2297-4B11-82D0-10AD0F8F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42BAC-FE47-4AF5-8444-0C00AE7A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5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13006-CBD8-4EFC-8A72-129AA33D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8CF1D-AD86-4C40-9B2F-4EF005AD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D4365-608B-4BAE-B028-5846522D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6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C75A-4437-4B9E-80EF-F9AA8D82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189F-4C8A-4CAC-B853-3CAE3B98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53FE8-1ECB-4225-BAC4-693B8728E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CA8C3-6927-463F-AE84-DF3E1E68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67EAD-507C-41B2-9C2B-A694061F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DA2BD-03D9-435A-8D75-5FF1EB3D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7C4D-4EB6-489E-881A-A2908F11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77FE1-BE1F-4A10-84B9-A46718394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2EBC1-2A56-4A89-82E1-3D5C9D711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048A0-1249-49A0-B3B9-1F6840FA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3AA62-4BE9-4D06-B4BF-8B3F2335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0758A-10F8-4095-A5A0-D6487864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E34C-4DD8-4E3F-95F7-62DCBAFB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6DC4-840D-45A1-B958-129AF850B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87A6-5C62-428A-B1EE-EF33A7B6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E41C-A584-4F5D-8BB8-D450B57A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41325-DA50-4F1D-A9E7-820BA14E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75E2-73F3-489E-8BFF-E1AC0CB40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E271F-AAB3-4D8D-B4A3-FBF6EDB49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F42C0-F3A7-4C65-9685-B637BE66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FF6E-9DFB-4FF5-9541-C5A717EE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FF48B-FECC-42DE-A0B2-B72A4A77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37952-BBE9-4E30-AC16-354EF45B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56CC9-8830-4E09-910B-6FEF06644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17602-8E28-41B0-930A-D96044903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EC8D1-C6B1-4638-9F1C-688793410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157B-D966-4B3E-B988-B93998077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7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1464">
          <p15:clr>
            <a:srgbClr val="F26B43"/>
          </p15:clr>
        </p15:guide>
        <p15:guide id="4" pos="7152">
          <p15:clr>
            <a:srgbClr val="F26B43"/>
          </p15:clr>
        </p15:guide>
        <p15:guide id="5" pos="984">
          <p15:clr>
            <a:srgbClr val="F26B43"/>
          </p15:clr>
        </p15:guide>
        <p15:guide id="6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3997" y="1931831"/>
            <a:ext cx="6184006" cy="1191766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Bell MT" panose="02020503060305020303" pitchFamily="18" charset="0"/>
              </a:rPr>
              <a:t>Lecture </a:t>
            </a:r>
            <a:r>
              <a:rPr lang="en-US" sz="6000" b="1">
                <a:solidFill>
                  <a:srgbClr val="0070C0"/>
                </a:solidFill>
                <a:latin typeface="Bell MT" panose="02020503060305020303" pitchFamily="18" charset="0"/>
              </a:rPr>
              <a:t>: 22</a:t>
            </a:r>
            <a:endParaRPr lang="en-US" sz="6000" b="1" dirty="0">
              <a:solidFill>
                <a:srgbClr val="0070C0"/>
              </a:solidFill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4293" y="5388690"/>
            <a:ext cx="4563414" cy="49344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Abdullah Mansoor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8DE6D5-37C0-D8D9-3C86-CB08906919E0}"/>
              </a:ext>
            </a:extLst>
          </p:cNvPr>
          <p:cNvSpPr txBox="1">
            <a:spLocks/>
          </p:cNvSpPr>
          <p:nvPr/>
        </p:nvSpPr>
        <p:spPr>
          <a:xfrm>
            <a:off x="1524000" y="3145144"/>
            <a:ext cx="9144000" cy="1178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ell MT" panose="02020503060305020303" pitchFamily="18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007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Benign Malign Tumor Detection</a:t>
            </a:r>
          </a:p>
          <a:p>
            <a:r>
              <a:rPr lang="en-US" dirty="0">
                <a:latin typeface="Bell MT" panose="02020503060305020303" pitchFamily="18" charset="0"/>
              </a:rPr>
              <a:t>Spam, Not Spam</a:t>
            </a:r>
          </a:p>
          <a:p>
            <a:r>
              <a:rPr lang="en-US" dirty="0">
                <a:latin typeface="Bell MT" panose="02020503060305020303" pitchFamily="18" charset="0"/>
              </a:rPr>
              <a:t>Covid +</a:t>
            </a:r>
            <a:r>
              <a:rPr lang="en-US" dirty="0" err="1">
                <a:latin typeface="Bell MT" panose="02020503060305020303" pitchFamily="18" charset="0"/>
              </a:rPr>
              <a:t>ve</a:t>
            </a:r>
            <a:r>
              <a:rPr lang="en-US" dirty="0">
                <a:latin typeface="Bell MT" panose="02020503060305020303" pitchFamily="18" charset="0"/>
              </a:rPr>
              <a:t>, –</a:t>
            </a:r>
            <a:r>
              <a:rPr lang="en-US" dirty="0" err="1">
                <a:latin typeface="Bell MT" panose="02020503060305020303" pitchFamily="18" charset="0"/>
              </a:rPr>
              <a:t>ve</a:t>
            </a:r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Cat, Dog</a:t>
            </a:r>
          </a:p>
          <a:p>
            <a:r>
              <a:rPr lang="en-US" dirty="0">
                <a:latin typeface="Bell MT" panose="02020503060305020303" pitchFamily="18" charset="0"/>
              </a:rPr>
              <a:t>Snowfall, </a:t>
            </a:r>
            <a:r>
              <a:rPr lang="en-US">
                <a:latin typeface="Bell MT" panose="02020503060305020303" pitchFamily="18" charset="0"/>
              </a:rPr>
              <a:t>no snowfall</a:t>
            </a:r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04051" cy="433062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Regression problems: where we try to predict a continuous value</a:t>
            </a:r>
          </a:p>
          <a:p>
            <a:r>
              <a:rPr lang="en-US" dirty="0">
                <a:latin typeface="Bell MT" panose="02020503060305020303" pitchFamily="18" charset="0"/>
              </a:rPr>
              <a:t>Classification: Discrete value (0 or 1)</a:t>
            </a:r>
          </a:p>
          <a:p>
            <a:r>
              <a:rPr lang="en-US" dirty="0">
                <a:latin typeface="Bell MT" panose="02020503060305020303" pitchFamily="18" charset="0"/>
              </a:rPr>
              <a:t>The convention for binary classification is to have two classes 0 and 1</a:t>
            </a:r>
          </a:p>
          <a:p>
            <a:r>
              <a:rPr lang="en-US" dirty="0">
                <a:latin typeface="Bell MT" panose="02020503060305020303" pitchFamily="18" charset="0"/>
              </a:rPr>
              <a:t>Linear Regression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In a binary classification problem, what we are interested in is the probability of an outcome occurring.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The probability is ranged b/w 0 and 1.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Whereas Linear Regression gives continuous value.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Also, normal linear regression model does not lead to a good fit. For example:</a:t>
            </a:r>
          </a:p>
          <a:p>
            <a:pPr lvl="2"/>
            <a:r>
              <a:rPr lang="en-US" dirty="0">
                <a:latin typeface="Bell MT" panose="02020503060305020303" pitchFamily="18" charset="0"/>
              </a:rPr>
              <a:t>Y-axis = probability of belonging to a class </a:t>
            </a:r>
          </a:p>
          <a:p>
            <a:pPr lvl="2"/>
            <a:r>
              <a:rPr lang="en-US" dirty="0">
                <a:latin typeface="Bell MT" panose="02020503060305020303" pitchFamily="18" charset="0"/>
              </a:rPr>
              <a:t>1 = paying back the loan ; 0 = not paying back the loan</a:t>
            </a:r>
          </a:p>
          <a:p>
            <a:pPr lvl="2"/>
            <a:r>
              <a:rPr lang="en-US" dirty="0">
                <a:latin typeface="Bell MT" panose="02020503060305020303" pitchFamily="18" charset="0"/>
              </a:rPr>
              <a:t>X-axis = paycheck value</a:t>
            </a:r>
          </a:p>
          <a:p>
            <a:pPr lvl="2"/>
            <a:r>
              <a:rPr lang="en-US" dirty="0">
                <a:latin typeface="Bell MT" panose="02020503060305020303" pitchFamily="18" charset="0"/>
              </a:rPr>
              <a:t>Lower pay , lower chance of not paying back the loan</a:t>
            </a:r>
          </a:p>
          <a:p>
            <a:pPr lvl="2"/>
            <a:r>
              <a:rPr lang="en-US" dirty="0">
                <a:latin typeface="Bell MT" panose="02020503060305020303" pitchFamily="18" charset="0"/>
              </a:rPr>
              <a:t>We end up predicting probabilities below 0% which shows a bad fit and does not make any sense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577" t="-1251" r="9736" b="1251"/>
          <a:stretch>
            <a:fillRect/>
          </a:stretch>
        </p:blipFill>
        <p:spPr>
          <a:xfrm>
            <a:off x="8442251" y="2155234"/>
            <a:ext cx="3646495" cy="3086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0043" y="1461530"/>
            <a:ext cx="4707455" cy="3743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577" t="-1251" r="9736" b="1251"/>
          <a:stretch>
            <a:fillRect/>
          </a:stretch>
        </p:blipFill>
        <p:spPr>
          <a:xfrm>
            <a:off x="1307805" y="1599393"/>
            <a:ext cx="4260111" cy="36060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9917" y="5486400"/>
            <a:ext cx="2406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Linear regression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65272" y="5486400"/>
            <a:ext cx="2733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Logistic regression</a:t>
            </a:r>
          </a:p>
          <a:p>
            <a:r>
              <a:rPr lang="en-US" sz="1200" dirty="0">
                <a:latin typeface="Bell MT" panose="02020503060305020303" pitchFamily="18" charset="0"/>
              </a:rPr>
              <a:t>B/W 0 and 1 – No negative probabilities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7805" y="1135734"/>
            <a:ext cx="910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13131"/>
                </a:solidFill>
                <a:latin typeface="Bell MT" panose="02020503060305020303" pitchFamily="18" charset="0"/>
              </a:rPr>
              <a:t>L</a:t>
            </a:r>
            <a:r>
              <a:rPr lang="en-US" sz="1800" b="0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inear regression can be transformed into logistic regression curve.</a:t>
            </a:r>
            <a:r>
              <a:rPr lang="en-US" dirty="0">
                <a:latin typeface="Bell MT" panose="02020503060305020303" pitchFamily="18" charset="0"/>
              </a:rPr>
              <a:t> </a:t>
            </a:r>
            <a:br>
              <a:rPr lang="en-US" dirty="0"/>
            </a:br>
            <a:endParaRPr lang="en-US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04051" cy="433062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Bell MT" panose="02020503060305020303" pitchFamily="18" charset="0"/>
                  </a:rPr>
                  <a:t>Logistic regression is linear regression with sigmoid applied to it.</a:t>
                </a:r>
              </a:p>
              <a:p>
                <a:r>
                  <a:rPr lang="en-US" dirty="0">
                    <a:latin typeface="Bell MT" panose="02020503060305020303" pitchFamily="18" charset="0"/>
                  </a:rPr>
                  <a:t>The sigmoid function (also known as Logistic) takes input and crushes it between 0 and 1.</a:t>
                </a:r>
              </a:p>
              <a:p>
                <a:r>
                  <a:rPr lang="en-US" dirty="0">
                    <a:latin typeface="Bell MT" panose="02020503060305020303" pitchFamily="18" charset="0"/>
                  </a:rPr>
                  <a:t>Linear Regression:</a:t>
                </a:r>
              </a:p>
              <a:p>
                <a:pPr lvl="1"/>
                <a:r>
                  <a:rPr lang="el-GR" dirty="0">
                    <a:latin typeface="Bell MT" panose="02020503060305020303" pitchFamily="18" charset="0"/>
                  </a:rPr>
                  <a:t>h</a:t>
                </a:r>
                <a:r>
                  <a:rPr lang="el-GR" baseline="-25000" dirty="0">
                    <a:latin typeface="Bell MT" panose="02020503060305020303" pitchFamily="18" charset="0"/>
                  </a:rPr>
                  <a:t>θ</a:t>
                </a:r>
                <a:r>
                  <a:rPr lang="el-GR" dirty="0">
                    <a:latin typeface="Bell MT" panose="02020503060305020303" pitchFamily="18" charset="0"/>
                  </a:rPr>
                  <a:t>(x) =θ</a:t>
                </a:r>
                <a:r>
                  <a:rPr lang="en-US" baseline="-25000" dirty="0">
                    <a:latin typeface="Bell MT" panose="02020503060305020303" pitchFamily="18" charset="0"/>
                  </a:rPr>
                  <a:t>0</a:t>
                </a:r>
                <a:r>
                  <a:rPr lang="el-GR" dirty="0">
                    <a:latin typeface="Bell MT" panose="02020503060305020303" pitchFamily="18" charset="0"/>
                  </a:rPr>
                  <a:t>+θ</a:t>
                </a:r>
                <a:r>
                  <a:rPr lang="el-GR" baseline="-25000" dirty="0">
                    <a:latin typeface="Bell MT" panose="02020503060305020303" pitchFamily="18" charset="0"/>
                  </a:rPr>
                  <a:t>1</a:t>
                </a:r>
                <a:r>
                  <a:rPr lang="el-GR" dirty="0">
                    <a:latin typeface="Bell MT" panose="02020503060305020303" pitchFamily="18" charset="0"/>
                  </a:rPr>
                  <a:t>x</a:t>
                </a:r>
                <a:r>
                  <a:rPr lang="el-GR" baseline="-25000" dirty="0">
                    <a:latin typeface="Bell MT" panose="02020503060305020303" pitchFamily="18" charset="0"/>
                  </a:rPr>
                  <a:t>1</a:t>
                </a:r>
                <a:endParaRPr lang="en-US" dirty="0">
                  <a:latin typeface="Bell MT" panose="02020503060305020303" pitchFamily="18" charset="0"/>
                </a:endParaRPr>
              </a:p>
              <a:p>
                <a:r>
                  <a:rPr lang="en-US" dirty="0">
                    <a:latin typeface="Bell MT" panose="02020503060305020303" pitchFamily="18" charset="0"/>
                  </a:rPr>
                  <a:t>Logistic Regression:</a:t>
                </a:r>
              </a:p>
              <a:p>
                <a:pPr lvl="1"/>
                <a:r>
                  <a:rPr lang="en-US" dirty="0">
                    <a:latin typeface="Bell MT" panose="02020503060305020303" pitchFamily="18" charset="0"/>
                    <a:cs typeface="Times New Roman" panose="02020603050405020304" pitchFamily="18" charset="0"/>
                  </a:rPr>
                  <a:t>Ϭ(</a:t>
                </a:r>
                <a:r>
                  <a:rPr lang="el-GR" dirty="0">
                    <a:latin typeface="Bell MT" panose="02020503060305020303" pitchFamily="18" charset="0"/>
                  </a:rPr>
                  <a:t>h</a:t>
                </a:r>
                <a:r>
                  <a:rPr lang="el-GR" baseline="-25000" dirty="0">
                    <a:latin typeface="Bell MT" panose="02020503060305020303" pitchFamily="18" charset="0"/>
                  </a:rPr>
                  <a:t>θ</a:t>
                </a:r>
                <a:r>
                  <a:rPr lang="el-GR" dirty="0">
                    <a:latin typeface="Bell MT" panose="02020503060305020303" pitchFamily="18" charset="0"/>
                  </a:rPr>
                  <a:t>(x)</a:t>
                </a:r>
                <a:r>
                  <a:rPr lang="en-US" dirty="0">
                    <a:latin typeface="Bell MT" panose="02020503060305020303" pitchFamily="18" charset="0"/>
                  </a:rPr>
                  <a:t>) = </a:t>
                </a:r>
                <a:r>
                  <a:rPr lang="en-US" dirty="0">
                    <a:latin typeface="Bell MT" panose="02020503060305020303" pitchFamily="18" charset="0"/>
                    <a:cs typeface="Times New Roman" panose="02020603050405020304" pitchFamily="18" charset="0"/>
                  </a:rPr>
                  <a:t>Ϭ(</a:t>
                </a:r>
                <a:r>
                  <a:rPr lang="el-GR" dirty="0">
                    <a:latin typeface="Bell MT" panose="02020503060305020303" pitchFamily="18" charset="0"/>
                  </a:rPr>
                  <a:t>θ</a:t>
                </a:r>
                <a:r>
                  <a:rPr lang="en-US" baseline="-25000" dirty="0">
                    <a:latin typeface="Bell MT" panose="02020503060305020303" pitchFamily="18" charset="0"/>
                  </a:rPr>
                  <a:t>0</a:t>
                </a:r>
                <a:r>
                  <a:rPr lang="el-GR" dirty="0">
                    <a:latin typeface="Bell MT" panose="02020503060305020303" pitchFamily="18" charset="0"/>
                  </a:rPr>
                  <a:t>+θ</a:t>
                </a:r>
                <a:r>
                  <a:rPr lang="el-GR" baseline="-25000" dirty="0">
                    <a:latin typeface="Bell MT" panose="02020503060305020303" pitchFamily="18" charset="0"/>
                  </a:rPr>
                  <a:t>1</a:t>
                </a:r>
                <a:r>
                  <a:rPr lang="el-GR" dirty="0">
                    <a:latin typeface="Bell MT" panose="02020503060305020303" pitchFamily="18" charset="0"/>
                  </a:rPr>
                  <a:t>x</a:t>
                </a:r>
                <a:r>
                  <a:rPr lang="el-GR" baseline="-25000" dirty="0">
                    <a:latin typeface="Bell MT" panose="02020503060305020303" pitchFamily="18" charset="0"/>
                  </a:rPr>
                  <a:t>1</a:t>
                </a:r>
                <a:r>
                  <a:rPr lang="en-US" dirty="0">
                    <a:latin typeface="Bell MT" panose="02020503060305020303" pitchFamily="18" charset="0"/>
                  </a:rPr>
                  <a:t>) </a:t>
                </a:r>
              </a:p>
              <a:p>
                <a:pPr lvl="1"/>
                <a:r>
                  <a:rPr lang="en-US" dirty="0">
                    <a:latin typeface="Bell MT" panose="02020503060305020303" pitchFamily="18" charset="0"/>
                    <a:cs typeface="Times New Roman" panose="02020603050405020304" pitchFamily="18" charset="0"/>
                  </a:rPr>
                  <a:t>Ϭ(z) = 1/1+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04051" cy="4330626"/>
              </a:xfrm>
              <a:blipFill rotWithShape="1">
                <a:blip r:embed="rId2"/>
                <a:stretch>
                  <a:fillRect r="7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Sigmoid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7" y="2211572"/>
            <a:ext cx="4834703" cy="3201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905" y="1928956"/>
            <a:ext cx="6886681" cy="3484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Sigmoid Function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62870" cy="3617395"/>
          </a:xfrm>
        </p:spPr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Cut-off/Threshold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Above: Class 1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Below: Class 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931" y="1967023"/>
            <a:ext cx="5612443" cy="3617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Supervised Learning Perspective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00414" cy="433062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Bell MT" panose="02020503060305020303" pitchFamily="18" charset="0"/>
                  </a:rPr>
                  <a:t>Problem Representation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 =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Ϭ(z)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m:rPr>
                                <m:nor/>
                              </m:rPr>
                              <a:rPr lang="en-US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m:rPr>
                                <m:nor/>
                              </m:rPr>
                              <a:rPr lang="el-GR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l-GR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Bell MT" panose="02020503060305020303" pitchFamily="18" charset="0"/>
                  </a:rPr>
                  <a:t>Cost Function</a:t>
                </a:r>
              </a:p>
              <a:p>
                <a:pPr lvl="1"/>
                <a:endParaRPr lang="en-US" dirty="0">
                  <a:latin typeface="Bell MT" panose="02020503060305020303" pitchFamily="18" charset="0"/>
                </a:endParaRPr>
              </a:p>
              <a:p>
                <a:pPr lvl="1"/>
                <a:endParaRPr lang="en-US" dirty="0">
                  <a:latin typeface="Bell MT" panose="02020503060305020303" pitchFamily="18" charset="0"/>
                </a:endParaRPr>
              </a:p>
              <a:p>
                <a:pPr lvl="1"/>
                <a:endParaRPr lang="en-US" dirty="0">
                  <a:latin typeface="Bell MT" panose="02020503060305020303" pitchFamily="18" charset="0"/>
                </a:endParaRPr>
              </a:p>
              <a:p>
                <a:pPr lvl="1"/>
                <a:endParaRPr lang="en-US" dirty="0">
                  <a:latin typeface="Bell MT" panose="02020503060305020303" pitchFamily="18" charset="0"/>
                </a:endParaRPr>
              </a:p>
              <a:p>
                <a:pPr lvl="1"/>
                <a:r>
                  <a:rPr lang="en-US" dirty="0">
                    <a:latin typeface="Bell MT" panose="02020503060305020303" pitchFamily="18" charset="0"/>
                  </a:rPr>
                  <a:t>Other cost functions make the optimization problem non-convex. Hence, this cost function is chosen.</a:t>
                </a:r>
              </a:p>
              <a:p>
                <a:pPr lvl="1"/>
                <a:endParaRPr lang="en-US" dirty="0">
                  <a:latin typeface="Bell MT" panose="02020503060305020303" pitchFamily="18" charset="0"/>
                </a:endParaRPr>
              </a:p>
              <a:p>
                <a:r>
                  <a:rPr lang="en-US" dirty="0">
                    <a:latin typeface="Bell MT" panose="02020503060305020303" pitchFamily="18" charset="0"/>
                  </a:rPr>
                  <a:t>Optimizer</a:t>
                </a:r>
              </a:p>
              <a:p>
                <a:pPr lvl="1"/>
                <a:r>
                  <a:rPr lang="en-US" dirty="0">
                    <a:latin typeface="Bell MT" panose="02020503060305020303" pitchFamily="18" charset="0"/>
                  </a:rPr>
                  <a:t>Gradient Descent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00414" cy="4330626"/>
              </a:xfrm>
              <a:blipFill rotWithShape="1">
                <a:blip r:embed="rId2"/>
                <a:stretch>
                  <a:fillRect t="-1276" r="4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5048" y="3087439"/>
            <a:ext cx="6808831" cy="10414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321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Bell MT</vt:lpstr>
      <vt:lpstr>Calibri</vt:lpstr>
      <vt:lpstr>Calibri Light</vt:lpstr>
      <vt:lpstr>Cambria Math</vt:lpstr>
      <vt:lpstr>Office Theme</vt:lpstr>
      <vt:lpstr>1_Office Theme</vt:lpstr>
      <vt:lpstr>Lecture : 22</vt:lpstr>
      <vt:lpstr>Classification</vt:lpstr>
      <vt:lpstr>Logistic Regression</vt:lpstr>
      <vt:lpstr>PowerPoint Presentation</vt:lpstr>
      <vt:lpstr>Sigmoid Function</vt:lpstr>
      <vt:lpstr>Sigmoid Function</vt:lpstr>
      <vt:lpstr>Sigmoid Function</vt:lpstr>
      <vt:lpstr>Supervised Learning 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Installations and Environment Setup</dc:title>
  <dc:creator>Administrator</dc:creator>
  <cp:lastModifiedBy>Tron</cp:lastModifiedBy>
  <cp:revision>238</cp:revision>
  <dcterms:created xsi:type="dcterms:W3CDTF">2023-04-19T05:50:15Z</dcterms:created>
  <dcterms:modified xsi:type="dcterms:W3CDTF">2023-05-02T07:53:38Z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ICV">
    <vt:lpwstr/>
  </property>
  <property fmtid="{D5CDD505-2E9C-101B-9397-08002B2CF9AE}" pid="13" name="KSOProductBuildVer">
    <vt:lpwstr>1033-11.1.0.11664</vt:lpwstr>
  </property>
</Properties>
</file>