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8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997" y="1931831"/>
            <a:ext cx="6184006" cy="11917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Bell MT" panose="02020503060305020303" pitchFamily="18" charset="0"/>
              </a:rPr>
              <a:t>Lecture :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4293" y="5388690"/>
            <a:ext cx="4563414" cy="4934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Abdullah Mansoor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32D19A-E6EB-AE06-3317-BCDC0D104013}"/>
              </a:ext>
            </a:extLst>
          </p:cNvPr>
          <p:cNvSpPr txBox="1">
            <a:spLocks/>
          </p:cNvSpPr>
          <p:nvPr/>
        </p:nvSpPr>
        <p:spPr>
          <a:xfrm>
            <a:off x="1524000" y="3104129"/>
            <a:ext cx="9144000" cy="1152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ll MT" panose="02020503060305020303" pitchFamily="18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007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1378" y="1453497"/>
            <a:ext cx="7109244" cy="5039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TP, TN, FP, 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true positive (TP)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equivalent with hit</a:t>
            </a:r>
          </a:p>
          <a:p>
            <a:r>
              <a:rPr lang="en-US" dirty="0">
                <a:latin typeface="Bell MT" panose="02020503060305020303" pitchFamily="18" charset="0"/>
              </a:rPr>
              <a:t>true negative (TN)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equivalent with correct rejection</a:t>
            </a:r>
          </a:p>
          <a:p>
            <a:r>
              <a:rPr lang="en-US" dirty="0">
                <a:latin typeface="Bell MT" panose="02020503060305020303" pitchFamily="18" charset="0"/>
              </a:rPr>
              <a:t>false positive (FP)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equivalent with false alarm, </a:t>
            </a:r>
            <a:r>
              <a:rPr lang="en-US" b="1" u="sng" dirty="0">
                <a:solidFill>
                  <a:schemeClr val="accent6"/>
                </a:solidFill>
                <a:latin typeface="Bell MT" panose="02020503060305020303" pitchFamily="18" charset="0"/>
              </a:rPr>
              <a:t>type I error</a:t>
            </a:r>
            <a:r>
              <a:rPr lang="en-US" b="1" dirty="0">
                <a:solidFill>
                  <a:schemeClr val="accent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latin typeface="Bell MT" panose="02020503060305020303" pitchFamily="18" charset="0"/>
              </a:rPr>
              <a:t>or underestimation</a:t>
            </a:r>
          </a:p>
          <a:p>
            <a:r>
              <a:rPr lang="en-US" dirty="0">
                <a:latin typeface="Bell MT" panose="02020503060305020303" pitchFamily="18" charset="0"/>
              </a:rPr>
              <a:t>false negative (FN)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equivalent with miss, </a:t>
            </a:r>
            <a:r>
              <a:rPr lang="en-US" b="1" u="sng" dirty="0">
                <a:solidFill>
                  <a:schemeClr val="accent6"/>
                </a:solidFill>
                <a:latin typeface="Bell MT" panose="02020503060305020303" pitchFamily="18" charset="0"/>
              </a:rPr>
              <a:t>type II error</a:t>
            </a:r>
            <a:r>
              <a:rPr lang="en-US" b="1" dirty="0">
                <a:solidFill>
                  <a:schemeClr val="accent6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latin typeface="Bell MT" panose="02020503060305020303" pitchFamily="18" charset="0"/>
              </a:rPr>
              <a:t>or overestimation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Accuracy, Precision, Recall, F1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Accuracy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Precision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Recall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F1</a:t>
            </a:r>
          </a:p>
          <a:p>
            <a:pPr marL="457200" lvl="1" indent="0">
              <a:buNone/>
            </a:pPr>
            <a:r>
              <a:rPr lang="en-US" dirty="0">
                <a:latin typeface="Bell MT" panose="02020503060305020303" pitchFamily="18" charset="0"/>
              </a:rPr>
              <a:t>Mean of Precision and Recall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14" y="2313134"/>
            <a:ext cx="3286125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14" y="4414062"/>
            <a:ext cx="1809750" cy="447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14" y="3441127"/>
            <a:ext cx="130492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ROC-AUC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Area Under the ROC Curve</a:t>
            </a:r>
          </a:p>
          <a:p>
            <a:r>
              <a:rPr lang="en-US" dirty="0">
                <a:latin typeface="Bell MT" panose="02020503060305020303" pitchFamily="18" charset="0"/>
              </a:rPr>
              <a:t>It is a probability curve that plots the TPR against FPR</a:t>
            </a:r>
          </a:p>
          <a:p>
            <a:r>
              <a:rPr lang="en-US" dirty="0">
                <a:latin typeface="Bell MT" panose="02020503060305020303" pitchFamily="18" charset="0"/>
              </a:rPr>
              <a:t>Performance metric for binary classification</a:t>
            </a:r>
          </a:p>
          <a:p>
            <a:r>
              <a:rPr lang="en-US" dirty="0">
                <a:latin typeface="Bell MT" panose="02020503060305020303" pitchFamily="18" charset="0"/>
              </a:rPr>
              <a:t>The Area Under the Curve (AUC) is the measure of the ability of a classifier to distinguish between classes and is used as a summary of the ROC curve.</a:t>
            </a:r>
          </a:p>
          <a:p>
            <a:r>
              <a:rPr lang="en-US">
                <a:latin typeface="Bell MT" panose="02020503060305020303" pitchFamily="18" charset="0"/>
              </a:rPr>
              <a:t>Its value represents </a:t>
            </a:r>
            <a:r>
              <a:rPr lang="en-US" dirty="0">
                <a:latin typeface="Bell MT" panose="02020503060305020303" pitchFamily="18" charset="0"/>
              </a:rPr>
              <a:t>a model’s ability to discriminate between positive and negative classes</a:t>
            </a:r>
          </a:p>
          <a:p>
            <a:r>
              <a:rPr lang="en-US" dirty="0">
                <a:latin typeface="Bell MT" panose="02020503060305020303" pitchFamily="18" charset="0"/>
              </a:rPr>
              <a:t>An area of 1.0 = All predictions made correctly</a:t>
            </a:r>
          </a:p>
          <a:p>
            <a:r>
              <a:rPr lang="en-US" dirty="0">
                <a:latin typeface="Bell MT" panose="02020503060305020303" pitchFamily="18" charset="0"/>
              </a:rPr>
              <a:t>An area of 0.5 = no better accuracy than chance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ROC-AUC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The higher the AUC, the better the performance of the model at distinguishing between the positive and negative classes.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3223895"/>
            <a:ext cx="28575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4032250"/>
            <a:ext cx="1409700" cy="40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Why can’t we train our machine learning algorithm on our dataset and use predictions from this same dataset to evaluate machine learning algorithms?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Due to: Overfitting</a:t>
            </a:r>
          </a:p>
          <a:p>
            <a:r>
              <a:rPr lang="en-US" dirty="0">
                <a:latin typeface="Bell MT" panose="02020503060305020303" pitchFamily="18" charset="0"/>
              </a:rPr>
              <a:t>Evaluation Techniques: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Train and Test Sets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K-fold Cross Validation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Leave-One-Out Cross Validation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Repeated Random Test-Train Splits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Train and Test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Split size depends upon dataset size</a:t>
            </a:r>
          </a:p>
          <a:p>
            <a:r>
              <a:rPr lang="en-US" dirty="0">
                <a:latin typeface="Bell MT" panose="02020503060305020303" pitchFamily="18" charset="0"/>
              </a:rPr>
              <a:t>Commonly 67% 33%</a:t>
            </a:r>
          </a:p>
          <a:p>
            <a:r>
              <a:rPr lang="en-US" dirty="0">
                <a:latin typeface="Bell MT" panose="02020503060305020303" pitchFamily="18" charset="0"/>
              </a:rPr>
              <a:t>High speed compared to other techniques</a:t>
            </a:r>
          </a:p>
          <a:p>
            <a:r>
              <a:rPr lang="en-US" dirty="0">
                <a:latin typeface="Bell MT" panose="02020503060305020303" pitchFamily="18" charset="0"/>
              </a:rPr>
              <a:t>Downside: High variance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Probability of learning too much from the training data - overfitting</a:t>
            </a:r>
          </a:p>
          <a:p>
            <a:r>
              <a:rPr lang="en-US" dirty="0">
                <a:latin typeface="Bell MT" panose="02020503060305020303" pitchFamily="18" charset="0"/>
              </a:rPr>
              <a:t>Differences in the training and test dataset can result in meaningful differences in the estimate of accuracy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Evaluation approach with less variance than a single train-test split</a:t>
            </a:r>
          </a:p>
          <a:p>
            <a:r>
              <a:rPr lang="en-US" dirty="0">
                <a:latin typeface="Bell MT" panose="02020503060305020303" pitchFamily="18" charset="0"/>
              </a:rPr>
              <a:t>Dataset is split in k-parts/folds. E.g. k=5</a:t>
            </a:r>
          </a:p>
          <a:p>
            <a:r>
              <a:rPr lang="en-US" dirty="0">
                <a:latin typeface="Bell MT" panose="02020503060305020303" pitchFamily="18" charset="0"/>
              </a:rPr>
              <a:t>Training on k-1 folds.</a:t>
            </a:r>
          </a:p>
          <a:p>
            <a:r>
              <a:rPr lang="en-US" dirty="0">
                <a:latin typeface="Bell MT" panose="02020503060305020303" pitchFamily="18" charset="0"/>
              </a:rPr>
              <a:t>1 fold is held out for testing.</a:t>
            </a:r>
          </a:p>
          <a:p>
            <a:r>
              <a:rPr lang="en-US" dirty="0">
                <a:latin typeface="Bell MT" panose="02020503060305020303" pitchFamily="18" charset="0"/>
              </a:rPr>
              <a:t>Repeated so that each fold of the data is given a chance at testing.</a:t>
            </a:r>
          </a:p>
          <a:p>
            <a:r>
              <a:rPr lang="en-US" dirty="0">
                <a:latin typeface="Bell MT" panose="02020503060305020303" pitchFamily="18" charset="0"/>
              </a:rPr>
              <a:t>k performance scores are generated</a:t>
            </a:r>
          </a:p>
          <a:p>
            <a:r>
              <a:rPr lang="en-US" dirty="0">
                <a:latin typeface="Bell MT" panose="02020503060305020303" pitchFamily="18" charset="0"/>
              </a:rPr>
              <a:t>Summary is generated using a mean and standard deviation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Leave-One-Out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If k=total no. of examples</a:t>
            </a:r>
          </a:p>
          <a:p>
            <a:r>
              <a:rPr lang="en-US" dirty="0">
                <a:latin typeface="Bell MT" panose="02020503060305020303" pitchFamily="18" charset="0"/>
              </a:rPr>
              <a:t>Computationally very expensive</a:t>
            </a:r>
          </a:p>
          <a:p>
            <a:r>
              <a:rPr lang="en-US" dirty="0">
                <a:latin typeface="Bell MT" panose="02020503060305020303" pitchFamily="18" charset="0"/>
              </a:rPr>
              <a:t>Enhances transparency of the method and aids reproducibility </a:t>
            </a:r>
            <a:r>
              <a:rPr lang="en-US">
                <a:latin typeface="Bell MT" panose="02020503060305020303" pitchFamily="18" charset="0"/>
              </a:rPr>
              <a:t>of results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Repeated Random Train-Test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Another variation on k-fold cross validation</a:t>
            </a:r>
          </a:p>
          <a:p>
            <a:r>
              <a:rPr lang="en-US" dirty="0">
                <a:latin typeface="Bell MT" panose="02020503060305020303" pitchFamily="18" charset="0"/>
              </a:rPr>
              <a:t>Create a random split of the data like the train/test split </a:t>
            </a:r>
          </a:p>
          <a:p>
            <a:r>
              <a:rPr lang="en-US" dirty="0">
                <a:latin typeface="Bell MT" panose="02020503060305020303" pitchFamily="18" charset="0"/>
              </a:rPr>
              <a:t>Repeat the process of splitting and evaluation of the algorithm multiple times, like cross validation</a:t>
            </a:r>
          </a:p>
          <a:p>
            <a:r>
              <a:rPr lang="en-US" dirty="0">
                <a:latin typeface="Bell MT" panose="02020503060305020303" pitchFamily="18" charset="0"/>
              </a:rPr>
              <a:t>Pros: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Speed of Train-Test Split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Low variance of k-fold cross validation</a:t>
            </a:r>
          </a:p>
          <a:p>
            <a:r>
              <a:rPr lang="en-US" dirty="0">
                <a:latin typeface="Bell MT" panose="02020503060305020303" pitchFamily="18" charset="0"/>
              </a:rPr>
              <a:t>Cons: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Random splits will have same examples i.e. redundancy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90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Classification Evaluation Metrics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Confusion Matrix</a:t>
            </a:r>
          </a:p>
          <a:p>
            <a:r>
              <a:rPr lang="en-US" dirty="0">
                <a:latin typeface="Bell MT" panose="02020503060305020303" pitchFamily="18" charset="0"/>
              </a:rPr>
              <a:t>Accuracy</a:t>
            </a:r>
          </a:p>
          <a:p>
            <a:r>
              <a:rPr lang="en-US" dirty="0">
                <a:latin typeface="Bell MT" panose="02020503060305020303" pitchFamily="18" charset="0"/>
              </a:rPr>
              <a:t>Precision</a:t>
            </a:r>
          </a:p>
          <a:p>
            <a:r>
              <a:rPr lang="en-US" dirty="0">
                <a:latin typeface="Bell MT" panose="02020503060305020303" pitchFamily="18" charset="0"/>
              </a:rPr>
              <a:t>Recall</a:t>
            </a:r>
          </a:p>
          <a:p>
            <a:r>
              <a:rPr lang="en-US" dirty="0">
                <a:latin typeface="Bell MT" panose="02020503060305020303" pitchFamily="18" charset="0"/>
              </a:rPr>
              <a:t>F1-Score</a:t>
            </a:r>
          </a:p>
          <a:p>
            <a:r>
              <a:rPr lang="en-US" dirty="0">
                <a:latin typeface="Bell MT" panose="02020503060305020303" pitchFamily="18" charset="0"/>
              </a:rPr>
              <a:t>Area Under the ROC Curve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accuracy = right choices made / total choices</a:t>
            </a:r>
          </a:p>
          <a:p>
            <a:endParaRPr lang="en-US"/>
          </a:p>
          <a:p>
            <a:r>
              <a:rPr lang="en-US"/>
              <a:t>acc = will die + will not die / all people</a:t>
            </a:r>
          </a:p>
          <a:p>
            <a:endParaRPr lang="en-US"/>
          </a:p>
          <a:p>
            <a:r>
              <a:rPr lang="en-US"/>
              <a:t>acc = triumphs / total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Bell MT</vt:lpstr>
      <vt:lpstr>Calibri</vt:lpstr>
      <vt:lpstr>Calibri Light</vt:lpstr>
      <vt:lpstr>Office Theme</vt:lpstr>
      <vt:lpstr>Lecture : 26</vt:lpstr>
      <vt:lpstr>Evaluation</vt:lpstr>
      <vt:lpstr>Train and Test Sets</vt:lpstr>
      <vt:lpstr>K-fold Cross Validation</vt:lpstr>
      <vt:lpstr>Leave-One-Out Cross Validation</vt:lpstr>
      <vt:lpstr>Repeated Random Train-Test Splits</vt:lpstr>
      <vt:lpstr>Classification Evaluation Metrics</vt:lpstr>
      <vt:lpstr>Evaluation Metrics</vt:lpstr>
      <vt:lpstr>Accuracy</vt:lpstr>
      <vt:lpstr>Confusion Matrix</vt:lpstr>
      <vt:lpstr>TP, TN, FP, FN</vt:lpstr>
      <vt:lpstr>Accuracy, Precision, Recall, F1</vt:lpstr>
      <vt:lpstr>ROC-AUC Score</vt:lpstr>
      <vt:lpstr>ROC-AUC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Installations and Environment Setup</dc:title>
  <dc:creator>Administrator</dc:creator>
  <cp:lastModifiedBy>Tron</cp:lastModifiedBy>
  <cp:revision>272</cp:revision>
  <dcterms:created xsi:type="dcterms:W3CDTF">2023-04-19T05:47:01Z</dcterms:created>
  <dcterms:modified xsi:type="dcterms:W3CDTF">2023-05-03T01:23:17Z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/>
  </property>
  <property fmtid="{D5CDD505-2E9C-101B-9397-08002B2CF9AE}" pid="13" name="KSOProductBuildVer">
    <vt:lpwstr>1033-11.1.0.11664</vt:lpwstr>
  </property>
</Properties>
</file>