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5" r:id="rId2"/>
    <p:sldId id="276" r:id="rId3"/>
    <p:sldId id="280" r:id="rId4"/>
    <p:sldId id="278" r:id="rId5"/>
    <p:sldId id="279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997" y="1931831"/>
            <a:ext cx="6184006" cy="11917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Bell MT" panose="02020503060305020303" pitchFamily="18" charset="0"/>
              </a:rPr>
              <a:t>Lecture :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293" y="5388690"/>
            <a:ext cx="4563414" cy="4934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Abdullah Mansoor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B97316-3246-FF09-B807-83088C19D94B}"/>
              </a:ext>
            </a:extLst>
          </p:cNvPr>
          <p:cNvSpPr txBox="1">
            <a:spLocks/>
          </p:cNvSpPr>
          <p:nvPr/>
        </p:nvSpPr>
        <p:spPr>
          <a:xfrm>
            <a:off x="1524000" y="3415581"/>
            <a:ext cx="9144000" cy="168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Bell MT" panose="02020503060305020303" pitchFamily="18" charset="0"/>
              </a:rPr>
              <a:t>Unsupervised Machine Learning</a:t>
            </a:r>
            <a:br>
              <a:rPr lang="en-US">
                <a:latin typeface="Bell MT" panose="02020503060305020303" pitchFamily="18" charset="0"/>
              </a:rPr>
            </a:br>
            <a:r>
              <a:rPr lang="en-US" sz="3100">
                <a:latin typeface="Bell MT" panose="02020503060305020303" pitchFamily="18" charset="0"/>
              </a:rPr>
              <a:t>k-Means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Unsupervised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Labeled data is not needed</a:t>
            </a:r>
          </a:p>
          <a:p>
            <a:r>
              <a:rPr lang="en-US" dirty="0">
                <a:latin typeface="Bell MT" panose="02020503060305020303" pitchFamily="18" charset="0"/>
              </a:rPr>
              <a:t>Unsupervised ML used for: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Clustering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Dimensionality Reduction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Feature selection/extraction</a:t>
            </a:r>
          </a:p>
          <a:p>
            <a:r>
              <a:rPr lang="en-US" dirty="0">
                <a:latin typeface="Bell MT" panose="02020503060305020303" pitchFamily="18" charset="0"/>
              </a:rPr>
              <a:t>Examples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To group similar customers together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Reducing the number of variables/features in the data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Fraudulent Transaction Detection in banking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Network intrusion detection 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7040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K Means Clustering is an unsupervised learning algorithm </a:t>
            </a:r>
          </a:p>
          <a:p>
            <a:r>
              <a:rPr lang="en-US" dirty="0">
                <a:latin typeface="Bell MT" panose="02020503060305020303" pitchFamily="18" charset="0"/>
              </a:rPr>
              <a:t>Attempts to group similar clusters together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Cluster Similar Documents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Cluster Customers based on Features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Market Segmentation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Identify similar physical groups</a:t>
            </a:r>
          </a:p>
          <a:p>
            <a:r>
              <a:rPr lang="en-US" dirty="0">
                <a:latin typeface="Bell MT" panose="02020503060305020303" pitchFamily="18" charset="0"/>
              </a:rPr>
              <a:t>The overall goal is to divide data into distinct groups such that observations within each group are similar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149" y="3429000"/>
            <a:ext cx="4704650" cy="2119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K Means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First we choose a number of Clusters “K”</a:t>
            </a:r>
          </a:p>
          <a:p>
            <a:r>
              <a:rPr lang="en-US" dirty="0">
                <a:latin typeface="Bell MT" panose="02020503060305020303" pitchFamily="18" charset="0"/>
              </a:rPr>
              <a:t>Then we randomly assign each point in the data to a cluster</a:t>
            </a:r>
          </a:p>
          <a:p>
            <a:r>
              <a:rPr lang="en-US" dirty="0">
                <a:latin typeface="Bell MT" panose="02020503060305020303" pitchFamily="18" charset="0"/>
              </a:rPr>
              <a:t>Then, until clusters stop changing we repeat the following steps: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For each cluster, we compute the </a:t>
            </a:r>
            <a:r>
              <a:rPr lang="en-US" u="sng" dirty="0">
                <a:latin typeface="Bell MT" panose="02020503060305020303" pitchFamily="18" charset="0"/>
              </a:rPr>
              <a:t>cluster centroid</a:t>
            </a:r>
            <a:r>
              <a:rPr lang="en-US" dirty="0">
                <a:latin typeface="Bell MT" panose="02020503060305020303" pitchFamily="18" charset="0"/>
              </a:rPr>
              <a:t> by taking the mean vector of points in the cluster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Then each point in the data is assigned to the cluster whose centroid is the closest to it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96440" y="145816"/>
            <a:ext cx="1954840" cy="3304700"/>
            <a:chOff x="296440" y="279928"/>
            <a:chExt cx="1954840" cy="3304700"/>
          </a:xfrm>
        </p:grpSpPr>
        <p:grpSp>
          <p:nvGrpSpPr>
            <p:cNvPr id="13" name="Group 12"/>
            <p:cNvGrpSpPr/>
            <p:nvPr/>
          </p:nvGrpSpPr>
          <p:grpSpPr>
            <a:xfrm>
              <a:off x="296440" y="616688"/>
              <a:ext cx="1954840" cy="2967940"/>
              <a:chOff x="618239" y="616688"/>
              <a:chExt cx="1954840" cy="296794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t="10896"/>
              <a:stretch>
                <a:fillRect/>
              </a:stretch>
            </p:blipFill>
            <p:spPr>
              <a:xfrm>
                <a:off x="618239" y="616688"/>
                <a:ext cx="1954840" cy="2598608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277783" y="3215296"/>
                <a:ext cx="635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ell MT" panose="02020503060305020303" pitchFamily="18" charset="0"/>
                  </a:rPr>
                  <a:t>Data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23016" y="2799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ll MT" panose="02020503060305020303" pitchFamily="18" charset="0"/>
                </a:rPr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52479" y="88609"/>
            <a:ext cx="2952308" cy="3915905"/>
            <a:chOff x="2052479" y="222721"/>
            <a:chExt cx="2952308" cy="3915905"/>
          </a:xfrm>
        </p:grpSpPr>
        <p:grpSp>
          <p:nvGrpSpPr>
            <p:cNvPr id="15" name="Group 14"/>
            <p:cNvGrpSpPr/>
            <p:nvPr/>
          </p:nvGrpSpPr>
          <p:grpSpPr>
            <a:xfrm>
              <a:off x="2052479" y="616688"/>
              <a:ext cx="2952308" cy="3521938"/>
              <a:chOff x="3143692" y="616688"/>
              <a:chExt cx="2952308" cy="352193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t="13072"/>
              <a:stretch>
                <a:fillRect/>
              </a:stretch>
            </p:blipFill>
            <p:spPr>
              <a:xfrm>
                <a:off x="3604436" y="616688"/>
                <a:ext cx="2030820" cy="2598608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3143692" y="3215296"/>
                <a:ext cx="29523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ell MT" panose="02020503060305020303" pitchFamily="18" charset="0"/>
                  </a:rPr>
                  <a:t>Each observation is randomly assigned to a cluster, k=3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377790" y="22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ll MT" panose="02020503060305020303" pitchFamily="18" charset="0"/>
                </a:rPr>
                <a:t>2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46686" y="88609"/>
            <a:ext cx="2554706" cy="5023900"/>
            <a:chOff x="4646686" y="222721"/>
            <a:chExt cx="2554706" cy="5023900"/>
          </a:xfrm>
        </p:grpSpPr>
        <p:grpSp>
          <p:nvGrpSpPr>
            <p:cNvPr id="16" name="Group 15"/>
            <p:cNvGrpSpPr/>
            <p:nvPr/>
          </p:nvGrpSpPr>
          <p:grpSpPr>
            <a:xfrm>
              <a:off x="4646686" y="532302"/>
              <a:ext cx="2554706" cy="4714319"/>
              <a:chOff x="5690704" y="532302"/>
              <a:chExt cx="2554706" cy="471431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647" y="532302"/>
                <a:ext cx="2030820" cy="268299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690704" y="3215296"/>
                <a:ext cx="255470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ell MT" panose="02020503060305020303" pitchFamily="18" charset="0"/>
                  </a:rPr>
                  <a:t>Centroids for the clusters are computed. Initially centroids are almost overlapping because of random assignment of data points to the clusters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773196" y="22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ll MT" panose="02020503060305020303" pitchFamily="18" charset="0"/>
                </a:rPr>
                <a:t>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8250" y="80958"/>
            <a:ext cx="2554706" cy="3923556"/>
            <a:chOff x="7138250" y="215070"/>
            <a:chExt cx="2554706" cy="392355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4035" y="532303"/>
              <a:ext cx="2122708" cy="27662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38250" y="3215296"/>
              <a:ext cx="25547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ell MT" panose="02020503060305020303" pitchFamily="18" charset="0"/>
                </a:rPr>
                <a:t>Then, each data point is assigned to the nearest centroid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64760" y="2150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ll MT" panose="02020503060305020303" pitchFamily="18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586885" y="80958"/>
            <a:ext cx="2554706" cy="3646557"/>
            <a:chOff x="9586885" y="215070"/>
            <a:chExt cx="2554706" cy="364655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7840" y="552761"/>
              <a:ext cx="2092796" cy="274574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586885" y="3215296"/>
              <a:ext cx="2554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ell MT" panose="02020503060305020303" pitchFamily="18" charset="0"/>
                </a:rPr>
                <a:t>Again, centroids are computed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13395" y="2150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ll MT" panose="02020503060305020303" pitchFamily="18" charset="0"/>
                </a:rPr>
                <a:t>5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6440" y="4004514"/>
            <a:ext cx="4241829" cy="2714634"/>
            <a:chOff x="296440" y="4138626"/>
            <a:chExt cx="4241829" cy="2714634"/>
          </a:xfrm>
        </p:grpSpPr>
        <p:sp>
          <p:nvSpPr>
            <p:cNvPr id="30" name="TextBox 29"/>
            <p:cNvSpPr txBox="1"/>
            <p:nvPr/>
          </p:nvSpPr>
          <p:spPr>
            <a:xfrm>
              <a:off x="296440" y="4341781"/>
              <a:ext cx="211851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ll MT" panose="02020503060305020303" pitchFamily="18" charset="0"/>
                </a:rPr>
                <a:t>The process repeats till no new clusters are formed i.e. data points are not reassigned to a new cluster centroid then we have the final result :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7158" y="4138626"/>
              <a:ext cx="2061111" cy="27146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185" y="444500"/>
            <a:ext cx="3980180" cy="6193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Office Theme</vt:lpstr>
      <vt:lpstr>Lecture : 27</vt:lpstr>
      <vt:lpstr>Unsupervised Machine Learning</vt:lpstr>
      <vt:lpstr>K-Means</vt:lpstr>
      <vt:lpstr>K Means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 and Environment Setup</dc:title>
  <dc:creator>Administrator</dc:creator>
  <cp:lastModifiedBy>Tron</cp:lastModifiedBy>
  <cp:revision>340</cp:revision>
  <dcterms:created xsi:type="dcterms:W3CDTF">2023-04-19T05:51:36Z</dcterms:created>
  <dcterms:modified xsi:type="dcterms:W3CDTF">2023-05-03T01:26:39Z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/>
  </property>
  <property fmtid="{D5CDD505-2E9C-101B-9397-08002B2CF9AE}" pid="13" name="KSOProductBuildVer">
    <vt:lpwstr>1033-11.1.0.11664</vt:lpwstr>
  </property>
</Properties>
</file>