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5" r:id="rId2"/>
    <p:sldId id="276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ruly-understanding-the-kernel-trick-1aeb11560769" TargetMode="External"/><Relationship Id="rId2" Type="http://schemas.openxmlformats.org/officeDocument/2006/relationships/hyperlink" Target="https://medium.com/@zxr.nju/what-is-the-kernel-trick-why-is-it-important-98a98db0961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3997" y="1931831"/>
            <a:ext cx="6184006" cy="1191766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  <a:latin typeface="Bell MT" panose="02020503060305020303" pitchFamily="18" charset="0"/>
              </a:rPr>
              <a:t>Lecture :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4293" y="5388690"/>
            <a:ext cx="4563414" cy="49344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ell MT" panose="02020503060305020303" pitchFamily="18" charset="0"/>
              </a:rPr>
              <a:t>Abdullah Mansoor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1B97316-3246-FF09-B807-83088C19D94B}"/>
              </a:ext>
            </a:extLst>
          </p:cNvPr>
          <p:cNvSpPr txBox="1">
            <a:spLocks/>
          </p:cNvSpPr>
          <p:nvPr/>
        </p:nvSpPr>
        <p:spPr>
          <a:xfrm>
            <a:off x="1524000" y="3269589"/>
            <a:ext cx="9144000" cy="19731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Bell MT" panose="02020503060305020303" pitchFamily="18" charset="0"/>
              </a:rPr>
              <a:t>Supervised: Support Vector Machine</a:t>
            </a:r>
            <a:br>
              <a:rPr lang="en-US" dirty="0">
                <a:latin typeface="Bell MT" panose="02020503060305020303" pitchFamily="18" charset="0"/>
              </a:rPr>
            </a:br>
            <a:r>
              <a:rPr lang="en-US" sz="3100" dirty="0">
                <a:latin typeface="Bell MT" panose="02020503060305020303" pitchFamily="18" charset="0"/>
              </a:rPr>
              <a:t>SVM</a:t>
            </a:r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5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Resources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65D84D-619B-010E-A3AD-BE4DC43D3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For further details view these:</a:t>
            </a:r>
          </a:p>
          <a:p>
            <a:r>
              <a:rPr lang="en-US" dirty="0">
                <a:latin typeface="Bell MT" panose="02020503060305020303" pitchFamily="18" charset="0"/>
                <a:hlinkClick r:id="rId2"/>
              </a:rPr>
              <a:t>https://medium.com/@zxr.nju/what-is-the-kernel-trick-why-is-it-important-98a98db0961d</a:t>
            </a:r>
            <a:endParaRPr lang="en-US" dirty="0">
              <a:latin typeface="Bell MT" panose="02020503060305020303" pitchFamily="18" charset="0"/>
            </a:endParaRPr>
          </a:p>
          <a:p>
            <a:r>
              <a:rPr lang="en-US" dirty="0">
                <a:latin typeface="Bell MT" panose="02020503060305020303" pitchFamily="18" charset="0"/>
                <a:hlinkClick r:id="rId3"/>
              </a:rPr>
              <a:t>https://towardsdatascience.com/truly-understanding-the-kernel-trick-1aeb11560769</a:t>
            </a:r>
            <a:r>
              <a:rPr lang="en-US" dirty="0">
                <a:latin typeface="Bell MT" panose="020205030603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7025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Support Vector Machine (SVM)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Bell MT" panose="02020503060305020303" pitchFamily="18" charset="0"/>
                  </a:rPr>
                  <a:t>Recap: Logistic Regression</a:t>
                </a:r>
              </a:p>
              <a:p>
                <a:r>
                  <a:rPr lang="en-US" dirty="0">
                    <a:latin typeface="Bell MT" panose="02020503060305020303" pitchFamily="18" charset="0"/>
                  </a:rPr>
                  <a:t>P(y=1|x)	= h(x)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Bell MT" panose="02020503060305020303" pitchFamily="18" charset="0"/>
                </a:endParaRPr>
              </a:p>
              <a:p>
                <a:r>
                  <a:rPr lang="en-US" dirty="0">
                    <a:latin typeface="Bell MT" panose="02020503060305020303" pitchFamily="18" charset="0"/>
                  </a:rPr>
                  <a:t>Probability of an example to belong to class 1 given the </a:t>
                </a:r>
                <a:r>
                  <a:rPr lang="en-US" dirty="0" err="1">
                    <a:latin typeface="Bell MT" panose="02020503060305020303" pitchFamily="18" charset="0"/>
                  </a:rPr>
                  <a:t>paramenter</a:t>
                </a:r>
                <a:r>
                  <a:rPr lang="en-US" dirty="0">
                    <a:latin typeface="Bell MT" panose="02020503060305020303" pitchFamily="18" charset="0"/>
                  </a:rPr>
                  <a:t> x.</a:t>
                </a:r>
              </a:p>
              <a:p>
                <a:r>
                  <a:rPr lang="en-US" dirty="0">
                    <a:latin typeface="Bell MT" panose="02020503060305020303" pitchFamily="18" charset="0"/>
                  </a:rPr>
                  <a:t>1 if h(x) &gt; 0.5</a:t>
                </a:r>
              </a:p>
              <a:p>
                <a:r>
                  <a:rPr lang="en-US" dirty="0">
                    <a:latin typeface="Bell MT" panose="02020503060305020303" pitchFamily="18" charset="0"/>
                  </a:rPr>
                  <a:t>0 if h(x) &lt; 0.5</a:t>
                </a:r>
              </a:p>
              <a:p>
                <a:r>
                  <a:rPr lang="en-US" dirty="0">
                    <a:latin typeface="Bell MT" panose="02020503060305020303" pitchFamily="18" charset="0"/>
                  </a:rPr>
                  <a:t>Confidence:</a:t>
                </a:r>
              </a:p>
              <a:p>
                <a:pPr lvl="1"/>
                <a:r>
                  <a:rPr lang="en-US" dirty="0">
                    <a:latin typeface="Bell MT" panose="02020503060305020303" pitchFamily="18" charset="0"/>
                  </a:rPr>
                  <a:t>When we get a value which is more away than 0.5, we are more confident about its belonging to the class it appears to belong.</a:t>
                </a:r>
              </a:p>
              <a:p>
                <a:endParaRPr lang="en-US" dirty="0">
                  <a:latin typeface="Bell MT" panose="02020503060305020303" pitchFamily="18" charset="0"/>
                </a:endParaRPr>
              </a:p>
              <a:p>
                <a:endParaRPr lang="en-US" dirty="0">
                  <a:latin typeface="Bell MT" panose="02020503060305020303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Logistic Regression gives us a linear classifier.</a:t>
            </a:r>
          </a:p>
          <a:p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  <a:p>
            <a:pPr marL="0" indent="0">
              <a:buNone/>
            </a:pPr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A902FE-1BEB-8DB0-5CF1-BC1A7F091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390" y="2605934"/>
            <a:ext cx="8863220" cy="370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13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69765" cy="46672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Bell MT" panose="02020503060305020303" pitchFamily="18" charset="0"/>
              </a:rPr>
              <a:t>If we want to separate classes using a line.</a:t>
            </a:r>
          </a:p>
          <a:p>
            <a:r>
              <a:rPr lang="en-US" dirty="0">
                <a:latin typeface="Bell MT" panose="02020503060305020303" pitchFamily="18" charset="0"/>
              </a:rPr>
              <a:t>We’ll have less confidence value for the data points near the decision line.</a:t>
            </a:r>
          </a:p>
          <a:p>
            <a:r>
              <a:rPr lang="en-US" dirty="0">
                <a:latin typeface="Bell MT" panose="02020503060305020303" pitchFamily="18" charset="0"/>
              </a:rPr>
              <a:t>The more away from the decision line we are, the better confidence value we have for a data point belonging to a particular class.</a:t>
            </a:r>
          </a:p>
          <a:p>
            <a:r>
              <a:rPr lang="en-US" dirty="0">
                <a:latin typeface="Bell MT" panose="02020503060305020303" pitchFamily="18" charset="0"/>
              </a:rPr>
              <a:t>We need to find a classifier that separates two classes using a line such that it maximizes the margin between the two classes.</a:t>
            </a:r>
          </a:p>
          <a:p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  <a:p>
            <a:pPr marL="0" indent="0">
              <a:buNone/>
            </a:pPr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E0EE2-9E6D-337B-266E-9EA9B1610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965" y="1825625"/>
            <a:ext cx="4656905" cy="41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1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SVM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A9BF43-0312-C8F1-5441-DDB3DAAFA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3374" y="1428561"/>
            <a:ext cx="7125252" cy="506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78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69765" cy="4667250"/>
          </a:xfrm>
        </p:spPr>
        <p:txBody>
          <a:bodyPr>
            <a:norm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Margin Types: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Soft Margin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Hard Margin</a:t>
            </a:r>
          </a:p>
          <a:p>
            <a:endParaRPr lang="en-US" dirty="0">
              <a:latin typeface="Bell MT" panose="020205030603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6F1B03-0C7A-03D5-F8E1-4A4BECFB8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23642" y="2106779"/>
            <a:ext cx="8124581" cy="438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98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Separating Non-linearly Separable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13243" cy="4667250"/>
          </a:xfrm>
        </p:spPr>
        <p:txBody>
          <a:bodyPr>
            <a:norm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Classes are non linearly separable if a line cannot separate them.</a:t>
            </a:r>
          </a:p>
          <a:p>
            <a:r>
              <a:rPr lang="en-US" dirty="0">
                <a:latin typeface="Bell MT" panose="02020503060305020303" pitchFamily="18" charset="0"/>
              </a:rPr>
              <a:t>If we find a way to map the data from 2-dimensional space to three dimensional space, we will be able to find a decision surface that clearly divides between different classes.</a:t>
            </a:r>
          </a:p>
          <a:p>
            <a:endParaRPr lang="en-US" dirty="0">
              <a:latin typeface="Bell MT" panose="020205030603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C5C4E4-DD93-DF6D-E11F-0B291F396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090" y="1904003"/>
            <a:ext cx="5968254" cy="4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96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Separating Non-linearly Separable Classes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31DCF8-6771-A0AB-8A94-76A47663B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747" y="2038615"/>
            <a:ext cx="10641269" cy="42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02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Kernel Trick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65D84D-619B-010E-A3AD-BE4DC43D3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Bell MT" panose="02020503060305020303" pitchFamily="18" charset="0"/>
              </a:rPr>
              <a:t>However, when there are more and more dimensions, computations within that space become more and more expensive. </a:t>
            </a:r>
          </a:p>
          <a:p>
            <a:r>
              <a:rPr lang="en-US" dirty="0">
                <a:latin typeface="Bell MT" panose="02020503060305020303" pitchFamily="18" charset="0"/>
              </a:rPr>
              <a:t>This is when the kernel trick comes in. It allows us to operate in the original feature space without computing the coordinates of the data in a higher dimensional space. (Mathematics Involved!)</a:t>
            </a:r>
          </a:p>
          <a:p>
            <a:r>
              <a:rPr lang="en-US" dirty="0">
                <a:latin typeface="Bell MT" panose="02020503060305020303" pitchFamily="18" charset="0"/>
              </a:rPr>
              <a:t>There are different kernels. The most popular ones are the polynomial kernel and the radial basis function (RBF) kernels.</a:t>
            </a:r>
          </a:p>
          <a:p>
            <a:r>
              <a:rPr lang="en-US" dirty="0">
                <a:latin typeface="Bell MT" panose="02020503060305020303" pitchFamily="18" charset="0"/>
              </a:rPr>
              <a:t>The kernel trick sounds like a “perfect” plan. However, one critical thing to keep in mind is that when we map data to a higher dimension, there are chances that we may overfit the model. Thus choosing the right kernel function (including the right parameters) and regularization are of great importance.</a:t>
            </a:r>
          </a:p>
          <a:p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361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413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Bell MT</vt:lpstr>
      <vt:lpstr>Calibri</vt:lpstr>
      <vt:lpstr>Calibri Light</vt:lpstr>
      <vt:lpstr>Cambria Math</vt:lpstr>
      <vt:lpstr>Office Theme</vt:lpstr>
      <vt:lpstr>Lecture : 28</vt:lpstr>
      <vt:lpstr>Support Vector Machine (SVM)</vt:lpstr>
      <vt:lpstr>SVM</vt:lpstr>
      <vt:lpstr>SVM</vt:lpstr>
      <vt:lpstr>SVM</vt:lpstr>
      <vt:lpstr>SVM</vt:lpstr>
      <vt:lpstr>Separating Non-linearly Separable Classes</vt:lpstr>
      <vt:lpstr>Separating Non-linearly Separable Classes</vt:lpstr>
      <vt:lpstr>Kernel Trick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Installations and Environment Setup</dc:title>
  <dc:creator>Administrator</dc:creator>
  <cp:lastModifiedBy>Tron</cp:lastModifiedBy>
  <cp:revision>365</cp:revision>
  <dcterms:created xsi:type="dcterms:W3CDTF">2023-04-19T05:51:36Z</dcterms:created>
  <dcterms:modified xsi:type="dcterms:W3CDTF">2023-05-03T11:22:19Z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74062896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ICV">
    <vt:lpwstr/>
  </property>
  <property fmtid="{D5CDD505-2E9C-101B-9397-08002B2CF9AE}" pid="13" name="KSOProductBuildVer">
    <vt:lpwstr>1033-11.1.0.11664</vt:lpwstr>
  </property>
</Properties>
</file>