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315" r:id="rId2"/>
    <p:sldId id="316" r:id="rId3"/>
    <p:sldId id="318" r:id="rId4"/>
    <p:sldId id="317" r:id="rId5"/>
    <p:sldId id="319" r:id="rId6"/>
    <p:sldId id="320" r:id="rId7"/>
    <p:sldId id="325" r:id="rId8"/>
    <p:sldId id="326" r:id="rId9"/>
    <p:sldId id="329" r:id="rId10"/>
    <p:sldId id="330" r:id="rId11"/>
    <p:sldId id="331" r:id="rId12"/>
    <p:sldId id="332" r:id="rId13"/>
    <p:sldId id="334" r:id="rId14"/>
    <p:sldId id="333" r:id="rId15"/>
    <p:sldId id="335" r:id="rId16"/>
    <p:sldId id="321" r:id="rId17"/>
    <p:sldId id="322"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72" d="100"/>
          <a:sy n="72" d="100"/>
        </p:scale>
        <p:origin x="66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5/15/2023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EAB7D7-3608-4730-B2E2-670834DF882C}" type="datetimeFigureOut">
              <a:rPr lang="en-US" smtClean="0"/>
              <a:t>5/15/2023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5/15/2023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5/15/2023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5/15/2023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5/15/2023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5/15/2023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5/15/2023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5/15/2023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5/15/2023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5/15/2023</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5/15/2023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5/15/2023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t>5/15/2023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decision-tree-and-random-forest-explained-8d20ddabc9dd" TargetMode="External"/><Relationship Id="rId2" Type="http://schemas.openxmlformats.org/officeDocument/2006/relationships/hyperlink" Target="https://towardsdatascience.com/gradient-boosted-decision-trees-explained-9259bd8205a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3997" y="1931831"/>
            <a:ext cx="6184006" cy="1191766"/>
          </a:xfrm>
        </p:spPr>
        <p:txBody>
          <a:bodyPr>
            <a:noAutofit/>
          </a:bodyPr>
          <a:lstStyle/>
          <a:p>
            <a:r>
              <a:rPr lang="en-US" sz="6000" b="1" dirty="0">
                <a:solidFill>
                  <a:srgbClr val="0070C0"/>
                </a:solidFill>
                <a:latin typeface="Bell MT" panose="02020503060305020303" pitchFamily="18" charset="0"/>
              </a:rPr>
              <a:t>Lecture : 29</a:t>
            </a:r>
          </a:p>
        </p:txBody>
      </p:sp>
      <p:sp>
        <p:nvSpPr>
          <p:cNvPr id="3" name="Subtitle 2"/>
          <p:cNvSpPr>
            <a:spLocks noGrp="1"/>
          </p:cNvSpPr>
          <p:nvPr>
            <p:ph type="subTitle" idx="1"/>
          </p:nvPr>
        </p:nvSpPr>
        <p:spPr>
          <a:xfrm>
            <a:off x="3814293" y="5388690"/>
            <a:ext cx="4563414" cy="493444"/>
          </a:xfrm>
        </p:spPr>
        <p:txBody>
          <a:bodyPr>
            <a:normAutofit/>
          </a:bodyPr>
          <a:lstStyle/>
          <a:p>
            <a:r>
              <a:rPr lang="en-US" sz="2000" dirty="0">
                <a:latin typeface="Bell MT" panose="02020503060305020303" pitchFamily="18" charset="0"/>
              </a:rPr>
              <a:t>Abdullah Mansoor</a:t>
            </a:r>
          </a:p>
        </p:txBody>
      </p:sp>
      <p:sp>
        <p:nvSpPr>
          <p:cNvPr id="4" name="Title 1">
            <a:extLst>
              <a:ext uri="{FF2B5EF4-FFF2-40B4-BE49-F238E27FC236}">
                <a16:creationId xmlns:a16="http://schemas.microsoft.com/office/drawing/2014/main" id="{81B97316-3246-FF09-B807-83088C19D94B}"/>
              </a:ext>
            </a:extLst>
          </p:cNvPr>
          <p:cNvSpPr txBox="1">
            <a:spLocks/>
          </p:cNvSpPr>
          <p:nvPr/>
        </p:nvSpPr>
        <p:spPr>
          <a:xfrm>
            <a:off x="1524000" y="3269589"/>
            <a:ext cx="9144000" cy="197310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Bell MT" panose="02020503060305020303" pitchFamily="18" charset="0"/>
              </a:rPr>
              <a:t>Supervised: Decision Tree</a:t>
            </a:r>
            <a:br>
              <a:rPr lang="en-US" dirty="0">
                <a:latin typeface="Bell MT" panose="02020503060305020303" pitchFamily="18" charset="0"/>
              </a:rPr>
            </a:br>
            <a:r>
              <a:rPr lang="en-US" sz="3100" dirty="0">
                <a:latin typeface="Bell MT" panose="02020503060305020303" pitchFamily="18" charset="0"/>
              </a:rPr>
              <a:t>DT</a:t>
            </a:r>
            <a:endParaRPr lang="en-US" dirty="0">
              <a:latin typeface="Bell MT" panose="02020503060305020303" pitchFamily="18" charset="0"/>
            </a:endParaRPr>
          </a:p>
        </p:txBody>
      </p:sp>
    </p:spTree>
    <p:extLst>
      <p:ext uri="{BB962C8B-B14F-4D97-AF65-F5344CB8AC3E}">
        <p14:creationId xmlns:p14="http://schemas.microsoft.com/office/powerpoint/2010/main" val="10075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Decision Tree Working</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3839817" cy="4351338"/>
          </a:xfrm>
        </p:spPr>
        <p:txBody>
          <a:bodyPr>
            <a:normAutofit/>
          </a:bodyPr>
          <a:lstStyle/>
          <a:p>
            <a:r>
              <a:rPr lang="en-US" dirty="0">
                <a:latin typeface="Bell MT" panose="02020503060305020303" pitchFamily="18" charset="0"/>
              </a:rPr>
              <a:t>For the decision node x0=9 we have another decision line as in figure</a:t>
            </a:r>
          </a:p>
          <a:p>
            <a:r>
              <a:rPr lang="en-US" dirty="0">
                <a:latin typeface="Bell MT" panose="02020503060305020303" pitchFamily="18" charset="0"/>
              </a:rPr>
              <a:t>The right one is a pure node. Remaining data points need to be classified using condition x1&lt;=9</a:t>
            </a:r>
          </a:p>
          <a:p>
            <a:endParaRPr lang="en-US" dirty="0">
              <a:latin typeface="Bell MT" panose="02020503060305020303" pitchFamily="18" charset="0"/>
            </a:endParaRPr>
          </a:p>
        </p:txBody>
      </p:sp>
      <p:pic>
        <p:nvPicPr>
          <p:cNvPr id="5" name="Picture 4">
            <a:extLst>
              <a:ext uri="{FF2B5EF4-FFF2-40B4-BE49-F238E27FC236}">
                <a16:creationId xmlns:a16="http://schemas.microsoft.com/office/drawing/2014/main" id="{F09CC052-D71F-BEF5-68AE-612C0B1295EC}"/>
              </a:ext>
            </a:extLst>
          </p:cNvPr>
          <p:cNvPicPr>
            <a:picLocks noChangeAspect="1"/>
          </p:cNvPicPr>
          <p:nvPr/>
        </p:nvPicPr>
        <p:blipFill>
          <a:blip r:embed="rId2"/>
          <a:stretch>
            <a:fillRect/>
          </a:stretch>
        </p:blipFill>
        <p:spPr>
          <a:xfrm>
            <a:off x="4850088" y="1825625"/>
            <a:ext cx="7077075" cy="3981450"/>
          </a:xfrm>
          <a:prstGeom prst="rect">
            <a:avLst/>
          </a:prstGeom>
        </p:spPr>
      </p:pic>
    </p:spTree>
    <p:extLst>
      <p:ext uri="{BB962C8B-B14F-4D97-AF65-F5344CB8AC3E}">
        <p14:creationId xmlns:p14="http://schemas.microsoft.com/office/powerpoint/2010/main" val="216064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Decision Tree Working</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3839817" cy="4351338"/>
          </a:xfrm>
        </p:spPr>
        <p:txBody>
          <a:bodyPr>
            <a:normAutofit/>
          </a:bodyPr>
          <a:lstStyle/>
          <a:p>
            <a:r>
              <a:rPr lang="en-US" dirty="0">
                <a:latin typeface="Bell MT" panose="02020503060305020303" pitchFamily="18" charset="0"/>
              </a:rPr>
              <a:t>For x1&lt;=9, we have a horizontal line (as x1 is on y axis and x0 is on x axis)</a:t>
            </a:r>
          </a:p>
          <a:p>
            <a:r>
              <a:rPr lang="en-US" dirty="0">
                <a:latin typeface="Bell MT" panose="02020503060305020303" pitchFamily="18" charset="0"/>
              </a:rPr>
              <a:t>Here we have a perfect decision tree with each leaf node as pure node.</a:t>
            </a:r>
          </a:p>
          <a:p>
            <a:endParaRPr lang="en-US" dirty="0">
              <a:latin typeface="Bell MT" panose="02020503060305020303" pitchFamily="18" charset="0"/>
            </a:endParaRPr>
          </a:p>
          <a:p>
            <a:endParaRPr lang="en-US" dirty="0">
              <a:latin typeface="Bell MT" panose="02020503060305020303" pitchFamily="18" charset="0"/>
            </a:endParaRPr>
          </a:p>
        </p:txBody>
      </p:sp>
      <p:pic>
        <p:nvPicPr>
          <p:cNvPr id="6" name="Picture 5">
            <a:extLst>
              <a:ext uri="{FF2B5EF4-FFF2-40B4-BE49-F238E27FC236}">
                <a16:creationId xmlns:a16="http://schemas.microsoft.com/office/drawing/2014/main" id="{7DB68F09-B435-C22C-BA0C-323415E99652}"/>
              </a:ext>
            </a:extLst>
          </p:cNvPr>
          <p:cNvPicPr>
            <a:picLocks noChangeAspect="1"/>
          </p:cNvPicPr>
          <p:nvPr/>
        </p:nvPicPr>
        <p:blipFill>
          <a:blip r:embed="rId2"/>
          <a:stretch>
            <a:fillRect/>
          </a:stretch>
        </p:blipFill>
        <p:spPr>
          <a:xfrm>
            <a:off x="4944510" y="1825625"/>
            <a:ext cx="7153275" cy="4029075"/>
          </a:xfrm>
          <a:prstGeom prst="rect">
            <a:avLst/>
          </a:prstGeom>
        </p:spPr>
      </p:pic>
    </p:spTree>
    <p:extLst>
      <p:ext uri="{BB962C8B-B14F-4D97-AF65-F5344CB8AC3E}">
        <p14:creationId xmlns:p14="http://schemas.microsoft.com/office/powerpoint/2010/main" val="52462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Majority Voting</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10412896" cy="4351338"/>
          </a:xfrm>
        </p:spPr>
        <p:txBody>
          <a:bodyPr>
            <a:normAutofit/>
          </a:bodyPr>
          <a:lstStyle/>
          <a:p>
            <a:r>
              <a:rPr lang="en-US" dirty="0">
                <a:latin typeface="Bell MT" panose="02020503060305020303" pitchFamily="18" charset="0"/>
              </a:rPr>
              <a:t>In more complex data, we do not always get 100% pure leaf nodes.</a:t>
            </a:r>
          </a:p>
          <a:p>
            <a:r>
              <a:rPr lang="en-US" dirty="0">
                <a:latin typeface="Bell MT" panose="02020503060305020303" pitchFamily="18" charset="0"/>
              </a:rPr>
              <a:t>In this situation, we perform Majority Voting or Max Voting.</a:t>
            </a:r>
          </a:p>
          <a:p>
            <a:r>
              <a:rPr lang="en-US" dirty="0">
                <a:latin typeface="Bell MT" panose="02020503060305020303" pitchFamily="18" charset="0"/>
              </a:rPr>
              <a:t>The majority class is assigned to the data point.</a:t>
            </a:r>
          </a:p>
          <a:p>
            <a:r>
              <a:rPr lang="en-US" dirty="0">
                <a:latin typeface="Bell MT" panose="02020503060305020303" pitchFamily="18" charset="0"/>
              </a:rPr>
              <a:t>Why? There will be other decision trees that are performing worse than this one. So, during training we are left with this one only and it has false positives in this node. But these false positives are less than other decision trees configurations we tried during training.</a:t>
            </a:r>
          </a:p>
          <a:p>
            <a:endParaRPr lang="en-US" dirty="0">
              <a:latin typeface="Bell MT" panose="02020503060305020303" pitchFamily="18" charset="0"/>
            </a:endParaRPr>
          </a:p>
        </p:txBody>
      </p:sp>
    </p:spTree>
    <p:extLst>
      <p:ext uri="{BB962C8B-B14F-4D97-AF65-F5344CB8AC3E}">
        <p14:creationId xmlns:p14="http://schemas.microsoft.com/office/powerpoint/2010/main" val="43376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Machine Learning in Decision Trees</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3800061" cy="4351338"/>
          </a:xfrm>
        </p:spPr>
        <p:txBody>
          <a:bodyPr>
            <a:normAutofit fontScale="77500" lnSpcReduction="20000"/>
          </a:bodyPr>
          <a:lstStyle/>
          <a:p>
            <a:r>
              <a:rPr lang="en-US" dirty="0">
                <a:latin typeface="Bell MT" panose="02020503060305020303" pitchFamily="18" charset="0"/>
              </a:rPr>
              <a:t>Where ML fits in this scenario?</a:t>
            </a:r>
          </a:p>
          <a:p>
            <a:r>
              <a:rPr lang="en-US" dirty="0">
                <a:latin typeface="Bell MT" panose="02020503060305020303" pitchFamily="18" charset="0"/>
              </a:rPr>
              <a:t>The splitting conditions could be many. Which one is the most </a:t>
            </a:r>
            <a:r>
              <a:rPr lang="en-US" dirty="0">
                <a:solidFill>
                  <a:schemeClr val="accent1"/>
                </a:solidFill>
                <a:latin typeface="Bell MT" panose="02020503060305020303" pitchFamily="18" charset="0"/>
              </a:rPr>
              <a:t>optimal </a:t>
            </a:r>
            <a:r>
              <a:rPr lang="en-US" dirty="0">
                <a:latin typeface="Bell MT" panose="02020503060305020303" pitchFamily="18" charset="0"/>
              </a:rPr>
              <a:t>one? As we cannot exhaustively check all.</a:t>
            </a:r>
          </a:p>
          <a:p>
            <a:r>
              <a:rPr lang="en-US" dirty="0">
                <a:latin typeface="Bell MT" panose="02020503060305020303" pitchFamily="18" charset="0"/>
              </a:rPr>
              <a:t>A couple conditions are in figures:</a:t>
            </a:r>
          </a:p>
          <a:p>
            <a:r>
              <a:rPr lang="en-US" dirty="0">
                <a:latin typeface="Bell MT" panose="02020503060305020303" pitchFamily="18" charset="0"/>
              </a:rPr>
              <a:t>The model needs to learn which features to take and corresponding values to optimally split the data</a:t>
            </a:r>
          </a:p>
          <a:p>
            <a:r>
              <a:rPr lang="en-US" dirty="0">
                <a:latin typeface="Bell MT" panose="02020503060305020303" pitchFamily="18" charset="0"/>
              </a:rPr>
              <a:t>This is why it is machine learning</a:t>
            </a:r>
          </a:p>
          <a:p>
            <a:endParaRPr lang="en-US" dirty="0">
              <a:latin typeface="Bell MT" panose="02020503060305020303" pitchFamily="18" charset="0"/>
            </a:endParaRPr>
          </a:p>
        </p:txBody>
      </p:sp>
      <p:pic>
        <p:nvPicPr>
          <p:cNvPr id="5" name="Picture 4">
            <a:extLst>
              <a:ext uri="{FF2B5EF4-FFF2-40B4-BE49-F238E27FC236}">
                <a16:creationId xmlns:a16="http://schemas.microsoft.com/office/drawing/2014/main" id="{D4605523-91C1-7F3F-CBD2-286A4B01DF02}"/>
              </a:ext>
            </a:extLst>
          </p:cNvPr>
          <p:cNvPicPr>
            <a:picLocks noChangeAspect="1"/>
          </p:cNvPicPr>
          <p:nvPr/>
        </p:nvPicPr>
        <p:blipFill>
          <a:blip r:embed="rId2"/>
          <a:stretch>
            <a:fillRect/>
          </a:stretch>
        </p:blipFill>
        <p:spPr>
          <a:xfrm>
            <a:off x="5022574" y="1825625"/>
            <a:ext cx="6705600" cy="4029075"/>
          </a:xfrm>
          <a:prstGeom prst="rect">
            <a:avLst/>
          </a:prstGeom>
        </p:spPr>
      </p:pic>
      <p:pic>
        <p:nvPicPr>
          <p:cNvPr id="7" name="Picture 6">
            <a:extLst>
              <a:ext uri="{FF2B5EF4-FFF2-40B4-BE49-F238E27FC236}">
                <a16:creationId xmlns:a16="http://schemas.microsoft.com/office/drawing/2014/main" id="{D4CAC090-E257-C2A8-8308-693570089C5F}"/>
              </a:ext>
            </a:extLst>
          </p:cNvPr>
          <p:cNvPicPr>
            <a:picLocks noChangeAspect="1"/>
          </p:cNvPicPr>
          <p:nvPr/>
        </p:nvPicPr>
        <p:blipFill>
          <a:blip r:embed="rId3"/>
          <a:stretch>
            <a:fillRect/>
          </a:stretch>
        </p:blipFill>
        <p:spPr>
          <a:xfrm>
            <a:off x="5022574" y="1825625"/>
            <a:ext cx="6638925" cy="4000500"/>
          </a:xfrm>
          <a:prstGeom prst="rect">
            <a:avLst/>
          </a:prstGeom>
        </p:spPr>
      </p:pic>
      <p:pic>
        <p:nvPicPr>
          <p:cNvPr id="9" name="Picture 8">
            <a:extLst>
              <a:ext uri="{FF2B5EF4-FFF2-40B4-BE49-F238E27FC236}">
                <a16:creationId xmlns:a16="http://schemas.microsoft.com/office/drawing/2014/main" id="{8A81B168-5B96-5BBF-6098-6CAD1AC0C574}"/>
              </a:ext>
            </a:extLst>
          </p:cNvPr>
          <p:cNvPicPr>
            <a:picLocks noChangeAspect="1"/>
          </p:cNvPicPr>
          <p:nvPr/>
        </p:nvPicPr>
        <p:blipFill>
          <a:blip r:embed="rId4"/>
          <a:stretch>
            <a:fillRect/>
          </a:stretch>
        </p:blipFill>
        <p:spPr>
          <a:xfrm>
            <a:off x="5022574" y="1830388"/>
            <a:ext cx="6705600" cy="3995738"/>
          </a:xfrm>
          <a:prstGeom prst="rect">
            <a:avLst/>
          </a:prstGeom>
        </p:spPr>
      </p:pic>
      <p:pic>
        <p:nvPicPr>
          <p:cNvPr id="11" name="Picture 10">
            <a:extLst>
              <a:ext uri="{FF2B5EF4-FFF2-40B4-BE49-F238E27FC236}">
                <a16:creationId xmlns:a16="http://schemas.microsoft.com/office/drawing/2014/main" id="{B75E6871-E9E4-E3C4-A31B-F6478881AD0B}"/>
              </a:ext>
            </a:extLst>
          </p:cNvPr>
          <p:cNvPicPr>
            <a:picLocks noChangeAspect="1"/>
          </p:cNvPicPr>
          <p:nvPr/>
        </p:nvPicPr>
        <p:blipFill>
          <a:blip r:embed="rId5"/>
          <a:stretch>
            <a:fillRect/>
          </a:stretch>
        </p:blipFill>
        <p:spPr>
          <a:xfrm>
            <a:off x="5022574" y="1825625"/>
            <a:ext cx="6705600" cy="3995739"/>
          </a:xfrm>
          <a:prstGeom prst="rect">
            <a:avLst/>
          </a:prstGeom>
        </p:spPr>
      </p:pic>
      <p:pic>
        <p:nvPicPr>
          <p:cNvPr id="13" name="Picture 12">
            <a:extLst>
              <a:ext uri="{FF2B5EF4-FFF2-40B4-BE49-F238E27FC236}">
                <a16:creationId xmlns:a16="http://schemas.microsoft.com/office/drawing/2014/main" id="{0711E1ED-4C11-9A9A-3BA8-A0D4B8DA35BE}"/>
              </a:ext>
            </a:extLst>
          </p:cNvPr>
          <p:cNvPicPr>
            <a:picLocks noChangeAspect="1"/>
          </p:cNvPicPr>
          <p:nvPr/>
        </p:nvPicPr>
        <p:blipFill>
          <a:blip r:embed="rId6"/>
          <a:stretch>
            <a:fillRect/>
          </a:stretch>
        </p:blipFill>
        <p:spPr>
          <a:xfrm>
            <a:off x="5022573" y="1820864"/>
            <a:ext cx="6705599" cy="4005262"/>
          </a:xfrm>
          <a:prstGeom prst="rect">
            <a:avLst/>
          </a:prstGeom>
        </p:spPr>
      </p:pic>
    </p:spTree>
    <p:extLst>
      <p:ext uri="{BB962C8B-B14F-4D97-AF65-F5344CB8AC3E}">
        <p14:creationId xmlns:p14="http://schemas.microsoft.com/office/powerpoint/2010/main" val="24224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Machine Learning in Decision Trees</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10412896" cy="4351338"/>
          </a:xfrm>
        </p:spPr>
        <p:txBody>
          <a:bodyPr>
            <a:normAutofit fontScale="92500" lnSpcReduction="10000"/>
          </a:bodyPr>
          <a:lstStyle/>
          <a:p>
            <a:r>
              <a:rPr lang="en-US" dirty="0">
                <a:latin typeface="Bell MT" panose="02020503060305020303" pitchFamily="18" charset="0"/>
              </a:rPr>
              <a:t>ML is an Optimization problem.</a:t>
            </a:r>
          </a:p>
          <a:p>
            <a:r>
              <a:rPr lang="en-US" dirty="0">
                <a:latin typeface="Bell MT" panose="02020503060305020303" pitchFamily="18" charset="0"/>
              </a:rPr>
              <a:t>Hence we use optimization techniques to find out the best tree configuration for the problem at hand.</a:t>
            </a:r>
          </a:p>
          <a:p>
            <a:r>
              <a:rPr lang="en-US" dirty="0">
                <a:latin typeface="Bell MT" panose="02020503060305020303" pitchFamily="18" charset="0"/>
              </a:rPr>
              <a:t>The cost function could be : Gini Index or Information gain both rely on a concept called Entropy.</a:t>
            </a:r>
          </a:p>
          <a:p>
            <a:r>
              <a:rPr lang="en-US" dirty="0">
                <a:latin typeface="Bell MT" panose="02020503060305020303" pitchFamily="18" charset="0"/>
              </a:rPr>
              <a:t>Which split condition is better than the other? We do this through cost estimation using aforementioned measures: Gini Index or Information Gain.</a:t>
            </a:r>
          </a:p>
          <a:p>
            <a:r>
              <a:rPr lang="en-US" dirty="0">
                <a:latin typeface="Bell MT" panose="02020503060305020303" pitchFamily="18" charset="0"/>
              </a:rPr>
              <a:t>The model will choose a split that maximizes the information gain.</a:t>
            </a:r>
          </a:p>
          <a:p>
            <a:r>
              <a:rPr lang="en-US" dirty="0">
                <a:latin typeface="Bell MT" panose="02020503060305020303" pitchFamily="18" charset="0"/>
              </a:rPr>
              <a:t>IG in a </a:t>
            </a:r>
            <a:r>
              <a:rPr lang="en-US" dirty="0">
                <a:solidFill>
                  <a:schemeClr val="accent1"/>
                </a:solidFill>
                <a:latin typeface="Bell MT" panose="02020503060305020303" pitchFamily="18" charset="0"/>
              </a:rPr>
              <a:t>state </a:t>
            </a:r>
            <a:r>
              <a:rPr lang="en-US" dirty="0">
                <a:latin typeface="Bell MT" panose="02020503060305020303" pitchFamily="18" charset="0"/>
              </a:rPr>
              <a:t>is calculated using Entropy. Entropy is a measure of noise/chaos.</a:t>
            </a:r>
          </a:p>
          <a:p>
            <a:endParaRPr lang="en-US" dirty="0">
              <a:latin typeface="Bell MT" panose="02020503060305020303" pitchFamily="18" charset="0"/>
            </a:endParaRPr>
          </a:p>
          <a:p>
            <a:endParaRPr lang="en-US" dirty="0">
              <a:latin typeface="Bell MT" panose="02020503060305020303" pitchFamily="18" charset="0"/>
            </a:endParaRPr>
          </a:p>
        </p:txBody>
      </p:sp>
    </p:spTree>
    <p:extLst>
      <p:ext uri="{BB962C8B-B14F-4D97-AF65-F5344CB8AC3E}">
        <p14:creationId xmlns:p14="http://schemas.microsoft.com/office/powerpoint/2010/main" val="190415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a:latin typeface="Bell MT" panose="02020503060305020303" pitchFamily="18" charset="0"/>
              </a:rPr>
              <a:t>A Note</a:t>
            </a:r>
            <a:r>
              <a:rPr lang="en-US" dirty="0">
                <a:latin typeface="Bell MT" panose="02020503060305020303" pitchFamily="18" charset="0"/>
              </a:rPr>
              <a:t>:</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10412896" cy="4351338"/>
          </a:xfrm>
        </p:spPr>
        <p:txBody>
          <a:bodyPr>
            <a:normAutofit fontScale="77500" lnSpcReduction="20000"/>
          </a:bodyPr>
          <a:lstStyle/>
          <a:p>
            <a:r>
              <a:rPr lang="en-US" dirty="0">
                <a:latin typeface="Bell MT" panose="02020503060305020303" pitchFamily="18" charset="0"/>
              </a:rPr>
              <a:t>Gradient descent is not used for training decision trees. Not every machine learning algorithm uses a general optimization algorithm (e.g. gradient descent) for training, some of them use specialized algorithms for training them. Examples of such algorithms are k-NN, naive Bayes, or decision trees, in case of those algorithms we don't train them by directly minimizing some loss function to find best set of parameters.</a:t>
            </a:r>
          </a:p>
          <a:p>
            <a:r>
              <a:rPr lang="en-US" dirty="0">
                <a:latin typeface="Bell MT" panose="02020503060305020303" pitchFamily="18" charset="0"/>
              </a:rPr>
              <a:t>In fact, k-NN, or decision tree don't have parameters per se, but have their own algorithms for finding the solutions.</a:t>
            </a:r>
          </a:p>
          <a:p>
            <a:r>
              <a:rPr lang="en-US" dirty="0">
                <a:latin typeface="Bell MT" panose="02020503060305020303" pitchFamily="18" charset="0"/>
              </a:rPr>
              <a:t>As a side note, gradient descent is even not always used for the algorithms that do train by directly minimizing loss function.</a:t>
            </a:r>
          </a:p>
          <a:p>
            <a:r>
              <a:rPr lang="en-US" dirty="0">
                <a:latin typeface="Bell MT" panose="02020503060305020303" pitchFamily="18" charset="0"/>
              </a:rPr>
              <a:t>It is only one of the many optimization algorithms. Moreover, it is not even the most efficient algorithm, as there are many algorithms that work better for some problems. </a:t>
            </a:r>
          </a:p>
          <a:p>
            <a:r>
              <a:rPr lang="en-US" dirty="0">
                <a:latin typeface="Bell MT" panose="02020503060305020303" pitchFamily="18" charset="0"/>
              </a:rPr>
              <a:t>Gradient descent got popular mostly because it is easy and efficient to use for training neural networks, but that does not make it "one size fits all" algorithm.</a:t>
            </a:r>
          </a:p>
        </p:txBody>
      </p:sp>
    </p:spTree>
    <p:extLst>
      <p:ext uri="{BB962C8B-B14F-4D97-AF65-F5344CB8AC3E}">
        <p14:creationId xmlns:p14="http://schemas.microsoft.com/office/powerpoint/2010/main" val="247087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What is Attribute Selective Measure(ASM)?</a:t>
            </a:r>
            <a:br>
              <a:rPr lang="en-US" dirty="0">
                <a:latin typeface="Bell MT" panose="02020503060305020303" pitchFamily="18" charset="0"/>
              </a:rPr>
            </a:br>
            <a:r>
              <a:rPr lang="en-US" sz="2800" dirty="0">
                <a:solidFill>
                  <a:schemeClr val="accent1"/>
                </a:solidFill>
                <a:latin typeface="Bell MT" panose="02020503060305020303" pitchFamily="18" charset="0"/>
              </a:rPr>
              <a:t>Cost Function</a:t>
            </a:r>
            <a:endParaRPr lang="en-US" dirty="0">
              <a:solidFill>
                <a:schemeClr val="accent1"/>
              </a:solidFill>
              <a:latin typeface="Bell MT" panose="02020503060305020303" pitchFamily="18" charset="0"/>
            </a:endParaRP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10624930" cy="4351338"/>
          </a:xfrm>
        </p:spPr>
        <p:txBody>
          <a:bodyPr>
            <a:normAutofit/>
          </a:bodyPr>
          <a:lstStyle/>
          <a:p>
            <a:r>
              <a:rPr lang="en-US" dirty="0">
                <a:latin typeface="Bell MT" panose="02020503060305020303" pitchFamily="18" charset="0"/>
              </a:rPr>
              <a:t>Attribute Subset Selection Measure is a technique used in the data mining process for data reduction. </a:t>
            </a:r>
          </a:p>
          <a:p>
            <a:r>
              <a:rPr lang="en-US" dirty="0">
                <a:latin typeface="Bell MT" panose="02020503060305020303" pitchFamily="18" charset="0"/>
              </a:rPr>
              <a:t>The data reduction is necessary to make better analysis and prediction of the target variable.</a:t>
            </a:r>
          </a:p>
          <a:p>
            <a:r>
              <a:rPr lang="en-US" dirty="0">
                <a:latin typeface="Bell MT" panose="02020503060305020303" pitchFamily="18" charset="0"/>
              </a:rPr>
              <a:t>The two main ASM techniques are</a:t>
            </a:r>
          </a:p>
          <a:p>
            <a:pPr lvl="1"/>
            <a:r>
              <a:rPr lang="en-US" dirty="0">
                <a:latin typeface="Bell MT" panose="02020503060305020303" pitchFamily="18" charset="0"/>
              </a:rPr>
              <a:t>Gini index</a:t>
            </a:r>
          </a:p>
          <a:p>
            <a:pPr lvl="1"/>
            <a:r>
              <a:rPr lang="en-US" dirty="0">
                <a:latin typeface="Bell MT" panose="02020503060305020303" pitchFamily="18" charset="0"/>
              </a:rPr>
              <a:t>Information Gain(ID3)</a:t>
            </a:r>
          </a:p>
          <a:p>
            <a:endParaRPr lang="en-US" dirty="0">
              <a:latin typeface="Bell MT" panose="02020503060305020303" pitchFamily="18" charset="0"/>
            </a:endParaRPr>
          </a:p>
        </p:txBody>
      </p:sp>
    </p:spTree>
    <p:extLst>
      <p:ext uri="{BB962C8B-B14F-4D97-AF65-F5344CB8AC3E}">
        <p14:creationId xmlns:p14="http://schemas.microsoft.com/office/powerpoint/2010/main" val="211892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Gini index</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10624930" cy="4351338"/>
          </a:xfrm>
        </p:spPr>
        <p:txBody>
          <a:bodyPr>
            <a:normAutofit/>
          </a:bodyPr>
          <a:lstStyle/>
          <a:p>
            <a:r>
              <a:rPr lang="en-US" dirty="0">
                <a:latin typeface="Bell MT" panose="02020503060305020303" pitchFamily="18" charset="0"/>
              </a:rPr>
              <a:t>The measure of the degree of probability of a particular variable being wrongly classified when it is randomly chosen is called the Gini index or Gini impurity.</a:t>
            </a:r>
          </a:p>
          <a:p>
            <a:r>
              <a:rPr lang="en-US" dirty="0">
                <a:latin typeface="Bell MT" panose="02020503060305020303" pitchFamily="18" charset="0"/>
              </a:rPr>
              <a:t>Gini Index works as a </a:t>
            </a:r>
            <a:r>
              <a:rPr lang="en-US" dirty="0">
                <a:solidFill>
                  <a:schemeClr val="accent1"/>
                </a:solidFill>
                <a:latin typeface="Bell MT" panose="02020503060305020303" pitchFamily="18" charset="0"/>
              </a:rPr>
              <a:t>COST Function</a:t>
            </a:r>
            <a:r>
              <a:rPr lang="en-US" dirty="0">
                <a:latin typeface="Bell MT" panose="02020503060305020303" pitchFamily="18" charset="0"/>
              </a:rPr>
              <a:t>.</a:t>
            </a:r>
          </a:p>
          <a:p>
            <a:r>
              <a:rPr lang="en-US" dirty="0">
                <a:latin typeface="Bell MT" panose="02020503060305020303" pitchFamily="18" charset="0"/>
              </a:rPr>
              <a:t>Its lowest value is sought as it gives lowest probability of a variable being wrongly classified.</a:t>
            </a:r>
          </a:p>
          <a:p>
            <a:r>
              <a:rPr lang="en-US" dirty="0">
                <a:latin typeface="Bell MT" panose="02020503060305020303" pitchFamily="18" charset="0"/>
              </a:rPr>
              <a:t>When we use the Gini index as the </a:t>
            </a:r>
            <a:r>
              <a:rPr lang="en-US" b="1" dirty="0">
                <a:solidFill>
                  <a:srgbClr val="FF0000"/>
                </a:solidFill>
                <a:latin typeface="Bell MT" panose="02020503060305020303" pitchFamily="18" charset="0"/>
              </a:rPr>
              <a:t>criterion (i.e. cost function)</a:t>
            </a:r>
            <a:r>
              <a:rPr lang="en-US" dirty="0">
                <a:latin typeface="Bell MT" panose="02020503060305020303" pitchFamily="18" charset="0"/>
              </a:rPr>
              <a:t> for the algorithm to select the feature for the root node. The feature with the least Gini index is selected.</a:t>
            </a:r>
          </a:p>
        </p:txBody>
      </p:sp>
    </p:spTree>
    <p:extLst>
      <p:ext uri="{BB962C8B-B14F-4D97-AF65-F5344CB8AC3E}">
        <p14:creationId xmlns:p14="http://schemas.microsoft.com/office/powerpoint/2010/main" val="312974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B5A2-23C9-8D48-5975-827DE8108229}"/>
              </a:ext>
            </a:extLst>
          </p:cNvPr>
          <p:cNvSpPr>
            <a:spLocks noGrp="1"/>
          </p:cNvSpPr>
          <p:nvPr>
            <p:ph type="title"/>
          </p:nvPr>
        </p:nvSpPr>
        <p:spPr/>
        <p:txBody>
          <a:bodyPr/>
          <a:lstStyle/>
          <a:p>
            <a:r>
              <a:rPr lang="en-US" dirty="0"/>
              <a:t>Bagging and Boosting </a:t>
            </a:r>
            <a:r>
              <a:rPr lang="en-US"/>
              <a:t>the Decision Trees</a:t>
            </a:r>
            <a:endParaRPr lang="en-US" dirty="0"/>
          </a:p>
        </p:txBody>
      </p:sp>
      <p:sp>
        <p:nvSpPr>
          <p:cNvPr id="3" name="Content Placeholder 2">
            <a:extLst>
              <a:ext uri="{FF2B5EF4-FFF2-40B4-BE49-F238E27FC236}">
                <a16:creationId xmlns:a16="http://schemas.microsoft.com/office/drawing/2014/main" id="{41289A57-8C17-78D6-0703-53F7FF32C968}"/>
              </a:ext>
            </a:extLst>
          </p:cNvPr>
          <p:cNvSpPr>
            <a:spLocks noGrp="1"/>
          </p:cNvSpPr>
          <p:nvPr>
            <p:ph idx="1"/>
          </p:nvPr>
        </p:nvSpPr>
        <p:spPr/>
        <p:txBody>
          <a:bodyPr/>
          <a:lstStyle/>
          <a:p>
            <a:r>
              <a:rPr lang="en-US" dirty="0"/>
              <a:t>Boosting: Gradient Boosted Decision Trees</a:t>
            </a:r>
          </a:p>
          <a:p>
            <a:r>
              <a:rPr lang="en-US" dirty="0">
                <a:hlinkClick r:id="rId2"/>
              </a:rPr>
              <a:t>https://towardsdatascience.com/gradient-boosted-decision-trees-explained-9259bd8205af</a:t>
            </a:r>
            <a:endParaRPr lang="en-US" dirty="0"/>
          </a:p>
          <a:p>
            <a:r>
              <a:rPr lang="en-US" dirty="0"/>
              <a:t>Bagging: Random Forest</a:t>
            </a:r>
          </a:p>
          <a:p>
            <a:r>
              <a:rPr lang="en-US" dirty="0">
                <a:hlinkClick r:id="rId3"/>
              </a:rPr>
              <a:t>https://towardsdatascience.com/decision-tree-and-random-forest-explained-8d20ddabc9dd</a:t>
            </a:r>
            <a:endParaRPr lang="en-US" dirty="0"/>
          </a:p>
          <a:p>
            <a:endParaRPr lang="en-US" dirty="0"/>
          </a:p>
        </p:txBody>
      </p:sp>
    </p:spTree>
    <p:extLst>
      <p:ext uri="{BB962C8B-B14F-4D97-AF65-F5344CB8AC3E}">
        <p14:creationId xmlns:p14="http://schemas.microsoft.com/office/powerpoint/2010/main" val="4265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ll MT" panose="02020503060305020303" pitchFamily="18" charset="0"/>
              </a:rPr>
              <a:t>Decision Tree</a:t>
            </a:r>
          </a:p>
        </p:txBody>
      </p:sp>
      <p:sp>
        <p:nvSpPr>
          <p:cNvPr id="3" name="Content Placeholder 2"/>
          <p:cNvSpPr>
            <a:spLocks noGrp="1"/>
          </p:cNvSpPr>
          <p:nvPr>
            <p:ph idx="1"/>
          </p:nvPr>
        </p:nvSpPr>
        <p:spPr>
          <a:xfrm>
            <a:off x="838200" y="1825625"/>
            <a:ext cx="5257800" cy="4351338"/>
          </a:xfrm>
        </p:spPr>
        <p:txBody>
          <a:bodyPr>
            <a:normAutofit fontScale="92500" lnSpcReduction="20000"/>
          </a:bodyPr>
          <a:lstStyle/>
          <a:p>
            <a:r>
              <a:rPr lang="en-US" dirty="0">
                <a:latin typeface="Bell MT" panose="02020503060305020303" pitchFamily="18" charset="0"/>
              </a:rPr>
              <a:t>It is a supervised machine learning algorithm.</a:t>
            </a:r>
          </a:p>
          <a:p>
            <a:r>
              <a:rPr lang="en-US" dirty="0">
                <a:latin typeface="Bell MT" panose="02020503060305020303" pitchFamily="18" charset="0"/>
              </a:rPr>
              <a:t>Can be used for both classification and regression.</a:t>
            </a:r>
          </a:p>
          <a:p>
            <a:r>
              <a:rPr lang="en-US" dirty="0">
                <a:latin typeface="Bell MT" panose="02020503060305020303" pitchFamily="18" charset="0"/>
              </a:rPr>
              <a:t>Mostly used for classification.</a:t>
            </a:r>
          </a:p>
          <a:p>
            <a:r>
              <a:rPr lang="en-US" dirty="0">
                <a:latin typeface="Bell MT" panose="02020503060305020303" pitchFamily="18" charset="0"/>
              </a:rPr>
              <a:t>A decision tree follows a set of if-else conditions to visualize the data and classify it according to the conditions.</a:t>
            </a:r>
          </a:p>
          <a:p>
            <a:r>
              <a:rPr lang="en-US" dirty="0">
                <a:latin typeface="Bell MT" panose="02020503060305020303" pitchFamily="18" charset="0"/>
              </a:rPr>
              <a:t>It is a binary tree that recursively splits data until we are left with pure leaf nodes i.e. data with only one type of class.</a:t>
            </a:r>
          </a:p>
          <a:p>
            <a:endParaRPr lang="en-US" dirty="0">
              <a:latin typeface="Bell MT" panose="02020503060305020303" pitchFamily="18" charset="0"/>
            </a:endParaRPr>
          </a:p>
          <a:p>
            <a:endParaRPr lang="en-US" dirty="0">
              <a:latin typeface="Bell MT" panose="02020503060305020303" pitchFamily="18" charset="0"/>
            </a:endParaRPr>
          </a:p>
        </p:txBody>
      </p:sp>
      <p:pic>
        <p:nvPicPr>
          <p:cNvPr id="5" name="Picture 4">
            <a:extLst>
              <a:ext uri="{FF2B5EF4-FFF2-40B4-BE49-F238E27FC236}">
                <a16:creationId xmlns:a16="http://schemas.microsoft.com/office/drawing/2014/main" id="{C9E35868-2BDE-04E5-9CA2-6672F643716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2955"/>
          <a:stretch/>
        </p:blipFill>
        <p:spPr>
          <a:xfrm>
            <a:off x="6223798" y="1462557"/>
            <a:ext cx="5845620" cy="4351337"/>
          </a:xfrm>
          <a:prstGeom prst="rect">
            <a:avLst/>
          </a:prstGeom>
        </p:spPr>
      </p:pic>
    </p:spTree>
    <p:extLst>
      <p:ext uri="{BB962C8B-B14F-4D97-AF65-F5344CB8AC3E}">
        <p14:creationId xmlns:p14="http://schemas.microsoft.com/office/powerpoint/2010/main" val="101420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Tree Terminology</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p:txBody>
          <a:bodyPr>
            <a:normAutofit fontScale="85000" lnSpcReduction="20000"/>
          </a:bodyPr>
          <a:lstStyle/>
          <a:p>
            <a:r>
              <a:rPr lang="en-US" dirty="0">
                <a:latin typeface="Bell MT" panose="02020503060305020303" pitchFamily="18" charset="0"/>
              </a:rPr>
              <a:t>Root Node: </a:t>
            </a:r>
          </a:p>
          <a:p>
            <a:pPr lvl="1"/>
            <a:r>
              <a:rPr lang="en-US" dirty="0">
                <a:latin typeface="Bell MT" panose="02020503060305020303" pitchFamily="18" charset="0"/>
              </a:rPr>
              <a:t>This attribute is used for dividing the data into two or more sets. The feature attribute in this node is selected based on Attribute Selection Techniques.</a:t>
            </a:r>
          </a:p>
          <a:p>
            <a:r>
              <a:rPr lang="en-US" dirty="0">
                <a:latin typeface="Bell MT" panose="02020503060305020303" pitchFamily="18" charset="0"/>
              </a:rPr>
              <a:t>Branch or Sub-Tree: </a:t>
            </a:r>
          </a:p>
          <a:p>
            <a:pPr lvl="1"/>
            <a:r>
              <a:rPr lang="en-US" dirty="0">
                <a:latin typeface="Bell MT" panose="02020503060305020303" pitchFamily="18" charset="0"/>
              </a:rPr>
              <a:t>A part of the entire decision tree is called a branch or sub-tree.</a:t>
            </a:r>
          </a:p>
          <a:p>
            <a:r>
              <a:rPr lang="en-US" dirty="0">
                <a:latin typeface="Bell MT" panose="02020503060305020303" pitchFamily="18" charset="0"/>
              </a:rPr>
              <a:t>Splitting: </a:t>
            </a:r>
          </a:p>
          <a:p>
            <a:pPr lvl="1"/>
            <a:r>
              <a:rPr lang="en-US" dirty="0">
                <a:latin typeface="Bell MT" panose="02020503060305020303" pitchFamily="18" charset="0"/>
              </a:rPr>
              <a:t>Dividing a node into two or more sub-nodes based on if-else conditions.</a:t>
            </a:r>
          </a:p>
          <a:p>
            <a:r>
              <a:rPr lang="en-US" dirty="0">
                <a:latin typeface="Bell MT" panose="02020503060305020303" pitchFamily="18" charset="0"/>
              </a:rPr>
              <a:t>Decision Node: </a:t>
            </a:r>
          </a:p>
          <a:p>
            <a:pPr lvl="1"/>
            <a:r>
              <a:rPr lang="en-US" dirty="0">
                <a:latin typeface="Bell MT" panose="02020503060305020303" pitchFamily="18" charset="0"/>
              </a:rPr>
              <a:t>After splitting the sub-nodes into further sub-nodes, then it is called the decision node.</a:t>
            </a:r>
          </a:p>
          <a:p>
            <a:r>
              <a:rPr lang="en-US" dirty="0">
                <a:latin typeface="Bell MT" panose="02020503060305020303" pitchFamily="18" charset="0"/>
              </a:rPr>
              <a:t>Leaf or Terminal Node: </a:t>
            </a:r>
          </a:p>
          <a:p>
            <a:pPr lvl="1"/>
            <a:r>
              <a:rPr lang="en-US" dirty="0">
                <a:latin typeface="Bell MT" panose="02020503060305020303" pitchFamily="18" charset="0"/>
              </a:rPr>
              <a:t>This is the end of the decision tree where it cannot be split into further sub-nodes.</a:t>
            </a:r>
          </a:p>
          <a:p>
            <a:r>
              <a:rPr lang="en-US" dirty="0">
                <a:latin typeface="Bell MT" panose="02020503060305020303" pitchFamily="18" charset="0"/>
              </a:rPr>
              <a:t>Pruning: </a:t>
            </a:r>
          </a:p>
          <a:p>
            <a:pPr lvl="1"/>
            <a:r>
              <a:rPr lang="en-US" dirty="0">
                <a:latin typeface="Bell MT" panose="02020503060305020303" pitchFamily="18" charset="0"/>
              </a:rPr>
              <a:t>Removing a sub-node from the tree is called pruning.</a:t>
            </a:r>
          </a:p>
        </p:txBody>
      </p:sp>
    </p:spTree>
    <p:extLst>
      <p:ext uri="{BB962C8B-B14F-4D97-AF65-F5344CB8AC3E}">
        <p14:creationId xmlns:p14="http://schemas.microsoft.com/office/powerpoint/2010/main" val="177186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ell MT" panose="02020503060305020303" pitchFamily="18" charset="0"/>
              </a:rPr>
              <a:t>Tree Terminology</a:t>
            </a:r>
          </a:p>
        </p:txBody>
      </p:sp>
      <p:pic>
        <p:nvPicPr>
          <p:cNvPr id="5" name="Content Placeholder 4">
            <a:extLst>
              <a:ext uri="{FF2B5EF4-FFF2-40B4-BE49-F238E27FC236}">
                <a16:creationId xmlns:a16="http://schemas.microsoft.com/office/drawing/2014/main" id="{9E566A8E-E72F-6F64-008B-E8BB5806147E}"/>
              </a:ext>
            </a:extLst>
          </p:cNvPr>
          <p:cNvPicPr>
            <a:picLocks noGrp="1" noChangeAspect="1"/>
          </p:cNvPicPr>
          <p:nvPr>
            <p:ph idx="1"/>
          </p:nvPr>
        </p:nvPicPr>
        <p:blipFill>
          <a:blip r:embed="rId2"/>
          <a:stretch>
            <a:fillRect/>
          </a:stretch>
        </p:blipFill>
        <p:spPr>
          <a:xfrm>
            <a:off x="2544419" y="1809958"/>
            <a:ext cx="7438528" cy="4351338"/>
          </a:xfrm>
        </p:spPr>
      </p:pic>
    </p:spTree>
    <p:extLst>
      <p:ext uri="{BB962C8B-B14F-4D97-AF65-F5344CB8AC3E}">
        <p14:creationId xmlns:p14="http://schemas.microsoft.com/office/powerpoint/2010/main" val="5642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Working Fundamentals</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10624930" cy="4351338"/>
          </a:xfrm>
        </p:spPr>
        <p:txBody>
          <a:bodyPr>
            <a:normAutofit/>
          </a:bodyPr>
          <a:lstStyle/>
          <a:p>
            <a:r>
              <a:rPr lang="en-US" dirty="0">
                <a:latin typeface="Bell MT" panose="02020503060305020303" pitchFamily="18" charset="0"/>
              </a:rPr>
              <a:t>The root node feature is selected based on the results from the Attribute Selection Measure(ASM).</a:t>
            </a:r>
          </a:p>
          <a:p>
            <a:r>
              <a:rPr lang="en-US" dirty="0">
                <a:latin typeface="Bell MT" panose="02020503060305020303" pitchFamily="18" charset="0"/>
              </a:rPr>
              <a:t>The ASM is repeated until a leaf node, or a terminal node cannot be split into sub-nodes.</a:t>
            </a:r>
          </a:p>
          <a:p>
            <a:endParaRPr lang="en-US" dirty="0">
              <a:latin typeface="Bell MT" panose="02020503060305020303" pitchFamily="18" charset="0"/>
            </a:endParaRPr>
          </a:p>
        </p:txBody>
      </p:sp>
    </p:spTree>
    <p:extLst>
      <p:ext uri="{BB962C8B-B14F-4D97-AF65-F5344CB8AC3E}">
        <p14:creationId xmlns:p14="http://schemas.microsoft.com/office/powerpoint/2010/main" val="242873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Working Fundamentals</a:t>
            </a:r>
          </a:p>
        </p:txBody>
      </p:sp>
      <p:pic>
        <p:nvPicPr>
          <p:cNvPr id="4" name="Content Placeholder 3">
            <a:extLst>
              <a:ext uri="{FF2B5EF4-FFF2-40B4-BE49-F238E27FC236}">
                <a16:creationId xmlns:a16="http://schemas.microsoft.com/office/drawing/2014/main" id="{CBCD9B91-E57D-D884-7302-D697F9B91E62}"/>
              </a:ext>
            </a:extLst>
          </p:cNvPr>
          <p:cNvPicPr>
            <a:picLocks noGrp="1" noChangeAspect="1"/>
          </p:cNvPicPr>
          <p:nvPr>
            <p:ph idx="1"/>
          </p:nvPr>
        </p:nvPicPr>
        <p:blipFill>
          <a:blip r:embed="rId2"/>
          <a:stretch>
            <a:fillRect/>
          </a:stretch>
        </p:blipFill>
        <p:spPr>
          <a:xfrm>
            <a:off x="838200" y="1890399"/>
            <a:ext cx="10515600" cy="4438308"/>
          </a:xfrm>
          <a:prstGeom prst="rect">
            <a:avLst/>
          </a:prstGeom>
        </p:spPr>
      </p:pic>
    </p:spTree>
    <p:extLst>
      <p:ext uri="{BB962C8B-B14F-4D97-AF65-F5344CB8AC3E}">
        <p14:creationId xmlns:p14="http://schemas.microsoft.com/office/powerpoint/2010/main" val="380406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Decision Tree Working</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5451764" cy="4351338"/>
          </a:xfrm>
        </p:spPr>
        <p:txBody>
          <a:bodyPr>
            <a:normAutofit lnSpcReduction="10000"/>
          </a:bodyPr>
          <a:lstStyle/>
          <a:p>
            <a:r>
              <a:rPr lang="en-US" dirty="0">
                <a:latin typeface="Bell MT" panose="02020503060305020303" pitchFamily="18" charset="0"/>
              </a:rPr>
              <a:t>Data with 2 features: x0 and x1</a:t>
            </a:r>
          </a:p>
          <a:p>
            <a:r>
              <a:rPr lang="en-US" dirty="0">
                <a:latin typeface="Bell MT" panose="02020503060305020303" pitchFamily="18" charset="0"/>
              </a:rPr>
              <a:t>Data points/examples/records Plotted as in figure</a:t>
            </a:r>
          </a:p>
          <a:p>
            <a:r>
              <a:rPr lang="en-US" dirty="0">
                <a:latin typeface="Bell MT" panose="02020503060305020303" pitchFamily="18" charset="0"/>
              </a:rPr>
              <a:t>There are 2 classes</a:t>
            </a:r>
          </a:p>
          <a:p>
            <a:r>
              <a:rPr lang="en-US" dirty="0">
                <a:latin typeface="Bell MT" panose="02020503060305020303" pitchFamily="18" charset="0"/>
              </a:rPr>
              <a:t>Both are not linearly separable</a:t>
            </a:r>
          </a:p>
          <a:p>
            <a:r>
              <a:rPr lang="en-US" dirty="0">
                <a:latin typeface="Bell MT" panose="02020503060305020303" pitchFamily="18" charset="0"/>
              </a:rPr>
              <a:t>Recap: What is a Decision Tree??</a:t>
            </a:r>
          </a:p>
          <a:p>
            <a:r>
              <a:rPr lang="en-US" dirty="0">
                <a:solidFill>
                  <a:schemeClr val="accent1"/>
                </a:solidFill>
                <a:latin typeface="Bell MT" panose="02020503060305020303" pitchFamily="18" charset="0"/>
              </a:rPr>
              <a:t>A binary tree that recursively splits the dataset until we are left with pure leaf nodes i.e. data with only one type of class</a:t>
            </a:r>
          </a:p>
        </p:txBody>
      </p:sp>
      <p:pic>
        <p:nvPicPr>
          <p:cNvPr id="7" name="Picture 6">
            <a:extLst>
              <a:ext uri="{FF2B5EF4-FFF2-40B4-BE49-F238E27FC236}">
                <a16:creationId xmlns:a16="http://schemas.microsoft.com/office/drawing/2014/main" id="{B923F775-FE20-9665-23A9-257F7BCBC850}"/>
              </a:ext>
            </a:extLst>
          </p:cNvPr>
          <p:cNvPicPr>
            <a:picLocks noChangeAspect="1"/>
          </p:cNvPicPr>
          <p:nvPr/>
        </p:nvPicPr>
        <p:blipFill>
          <a:blip r:embed="rId2"/>
          <a:stretch>
            <a:fillRect/>
          </a:stretch>
        </p:blipFill>
        <p:spPr>
          <a:xfrm>
            <a:off x="6635574" y="1825626"/>
            <a:ext cx="5134320" cy="4351337"/>
          </a:xfrm>
          <a:prstGeom prst="rect">
            <a:avLst/>
          </a:prstGeom>
        </p:spPr>
      </p:pic>
    </p:spTree>
    <p:extLst>
      <p:ext uri="{BB962C8B-B14F-4D97-AF65-F5344CB8AC3E}">
        <p14:creationId xmlns:p14="http://schemas.microsoft.com/office/powerpoint/2010/main" val="429481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Decision Tree Working</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5521036" cy="4351338"/>
          </a:xfrm>
        </p:spPr>
        <p:txBody>
          <a:bodyPr>
            <a:normAutofit lnSpcReduction="10000"/>
          </a:bodyPr>
          <a:lstStyle/>
          <a:p>
            <a:r>
              <a:rPr lang="en-US" dirty="0">
                <a:latin typeface="Bell MT" panose="02020503060305020303" pitchFamily="18" charset="0"/>
              </a:rPr>
              <a:t>To start from end: Consider a trained decision tree</a:t>
            </a:r>
          </a:p>
          <a:p>
            <a:r>
              <a:rPr lang="en-US" dirty="0">
                <a:latin typeface="Bell MT" panose="02020503060305020303" pitchFamily="18" charset="0"/>
              </a:rPr>
              <a:t>2 types of nodes: Decision nodes and leaf nodes. </a:t>
            </a:r>
          </a:p>
          <a:p>
            <a:r>
              <a:rPr lang="en-US" dirty="0">
                <a:latin typeface="Bell MT" panose="02020503060305020303" pitchFamily="18" charset="0"/>
              </a:rPr>
              <a:t>Decision nodes contain a condition to split the data and leaf nodes help us decide the class of a </a:t>
            </a:r>
            <a:r>
              <a:rPr lang="en-US" u="sng" dirty="0">
                <a:latin typeface="Bell MT" panose="02020503060305020303" pitchFamily="18" charset="0"/>
              </a:rPr>
              <a:t>data point </a:t>
            </a:r>
          </a:p>
          <a:p>
            <a:r>
              <a:rPr lang="en-US" dirty="0">
                <a:latin typeface="Bell MT" panose="02020503060305020303" pitchFamily="18" charset="0"/>
              </a:rPr>
              <a:t>All data is at root node and now the splitting will take place as per the conditions</a:t>
            </a:r>
          </a:p>
          <a:p>
            <a:endParaRPr lang="en-US" dirty="0">
              <a:latin typeface="Bell MT" panose="02020503060305020303" pitchFamily="18" charset="0"/>
            </a:endParaRPr>
          </a:p>
          <a:p>
            <a:endParaRPr lang="en-US" dirty="0">
              <a:latin typeface="Bell MT" panose="02020503060305020303" pitchFamily="18" charset="0"/>
            </a:endParaRPr>
          </a:p>
        </p:txBody>
      </p:sp>
      <p:pic>
        <p:nvPicPr>
          <p:cNvPr id="5" name="Picture 4">
            <a:extLst>
              <a:ext uri="{FF2B5EF4-FFF2-40B4-BE49-F238E27FC236}">
                <a16:creationId xmlns:a16="http://schemas.microsoft.com/office/drawing/2014/main" id="{153CEAA0-1E64-749C-48AE-C418334F5368}"/>
              </a:ext>
            </a:extLst>
          </p:cNvPr>
          <p:cNvPicPr>
            <a:picLocks noChangeAspect="1"/>
          </p:cNvPicPr>
          <p:nvPr/>
        </p:nvPicPr>
        <p:blipFill>
          <a:blip r:embed="rId2"/>
          <a:stretch>
            <a:fillRect/>
          </a:stretch>
        </p:blipFill>
        <p:spPr>
          <a:xfrm>
            <a:off x="7830585" y="1412392"/>
            <a:ext cx="3287594" cy="4895642"/>
          </a:xfrm>
          <a:prstGeom prst="rect">
            <a:avLst/>
          </a:prstGeom>
        </p:spPr>
      </p:pic>
    </p:spTree>
    <p:extLst>
      <p:ext uri="{BB962C8B-B14F-4D97-AF65-F5344CB8AC3E}">
        <p14:creationId xmlns:p14="http://schemas.microsoft.com/office/powerpoint/2010/main" val="32387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EDAE-6028-0EA1-402C-0D64C9812B74}"/>
              </a:ext>
            </a:extLst>
          </p:cNvPr>
          <p:cNvSpPr>
            <a:spLocks noGrp="1"/>
          </p:cNvSpPr>
          <p:nvPr>
            <p:ph type="title"/>
          </p:nvPr>
        </p:nvSpPr>
        <p:spPr/>
        <p:txBody>
          <a:bodyPr/>
          <a:lstStyle/>
          <a:p>
            <a:r>
              <a:rPr lang="en-US" dirty="0">
                <a:latin typeface="Bell MT" panose="02020503060305020303" pitchFamily="18" charset="0"/>
              </a:rPr>
              <a:t>Decision Tree Working</a:t>
            </a:r>
          </a:p>
        </p:txBody>
      </p:sp>
      <p:sp>
        <p:nvSpPr>
          <p:cNvPr id="3" name="Content Placeholder 2">
            <a:extLst>
              <a:ext uri="{FF2B5EF4-FFF2-40B4-BE49-F238E27FC236}">
                <a16:creationId xmlns:a16="http://schemas.microsoft.com/office/drawing/2014/main" id="{F571964E-0221-7EA6-1AD3-5C346970D34A}"/>
              </a:ext>
            </a:extLst>
          </p:cNvPr>
          <p:cNvSpPr>
            <a:spLocks noGrp="1"/>
          </p:cNvSpPr>
          <p:nvPr>
            <p:ph idx="1"/>
          </p:nvPr>
        </p:nvSpPr>
        <p:spPr>
          <a:xfrm>
            <a:off x="838200" y="1825625"/>
            <a:ext cx="3839817" cy="4351338"/>
          </a:xfrm>
        </p:spPr>
        <p:txBody>
          <a:bodyPr>
            <a:normAutofit fontScale="77500" lnSpcReduction="20000"/>
          </a:bodyPr>
          <a:lstStyle/>
          <a:p>
            <a:r>
              <a:rPr lang="en-US" dirty="0">
                <a:latin typeface="Bell MT" panose="02020503060305020303" pitchFamily="18" charset="0"/>
              </a:rPr>
              <a:t>For the condition x0 &lt;= -12,  all data points that satisfy it will be on the leaf node (left side)</a:t>
            </a:r>
          </a:p>
          <a:p>
            <a:r>
              <a:rPr lang="en-US" dirty="0">
                <a:latin typeface="Bell MT" panose="02020503060305020303" pitchFamily="18" charset="0"/>
              </a:rPr>
              <a:t>The condition is a line in yellow in the plot</a:t>
            </a:r>
          </a:p>
          <a:p>
            <a:r>
              <a:rPr lang="en-US" dirty="0">
                <a:latin typeface="Bell MT" panose="02020503060305020303" pitchFamily="18" charset="0"/>
              </a:rPr>
              <a:t>Points that do not fulfill this condition go to the right node</a:t>
            </a:r>
          </a:p>
          <a:p>
            <a:r>
              <a:rPr lang="en-US" dirty="0">
                <a:latin typeface="Bell MT" panose="02020503060305020303" pitchFamily="18" charset="0"/>
              </a:rPr>
              <a:t>This rule is followed for the remaining nodes also</a:t>
            </a:r>
          </a:p>
          <a:p>
            <a:r>
              <a:rPr lang="en-US" dirty="0">
                <a:latin typeface="Bell MT" panose="02020503060305020303" pitchFamily="18" charset="0"/>
              </a:rPr>
              <a:t>The left child contains only RED points so it’s a pure node. We don’t need to split further</a:t>
            </a:r>
          </a:p>
        </p:txBody>
      </p:sp>
      <p:pic>
        <p:nvPicPr>
          <p:cNvPr id="6" name="Picture 5">
            <a:extLst>
              <a:ext uri="{FF2B5EF4-FFF2-40B4-BE49-F238E27FC236}">
                <a16:creationId xmlns:a16="http://schemas.microsoft.com/office/drawing/2014/main" id="{3FDCD890-E27A-62F9-E3FB-691866535E0F}"/>
              </a:ext>
            </a:extLst>
          </p:cNvPr>
          <p:cNvPicPr>
            <a:picLocks noChangeAspect="1"/>
          </p:cNvPicPr>
          <p:nvPr/>
        </p:nvPicPr>
        <p:blipFill>
          <a:blip r:embed="rId2"/>
          <a:stretch>
            <a:fillRect/>
          </a:stretch>
        </p:blipFill>
        <p:spPr>
          <a:xfrm>
            <a:off x="4957555" y="1825625"/>
            <a:ext cx="6915150" cy="3952875"/>
          </a:xfrm>
          <a:prstGeom prst="rect">
            <a:avLst/>
          </a:prstGeom>
        </p:spPr>
      </p:pic>
      <p:pic>
        <p:nvPicPr>
          <p:cNvPr id="8" name="Picture 7">
            <a:extLst>
              <a:ext uri="{FF2B5EF4-FFF2-40B4-BE49-F238E27FC236}">
                <a16:creationId xmlns:a16="http://schemas.microsoft.com/office/drawing/2014/main" id="{773C8C7B-1D07-4D45-C847-2D6FE90E573B}"/>
              </a:ext>
            </a:extLst>
          </p:cNvPr>
          <p:cNvPicPr>
            <a:picLocks noChangeAspect="1"/>
          </p:cNvPicPr>
          <p:nvPr/>
        </p:nvPicPr>
        <p:blipFill>
          <a:blip r:embed="rId3"/>
          <a:stretch>
            <a:fillRect/>
          </a:stretch>
        </p:blipFill>
        <p:spPr>
          <a:xfrm>
            <a:off x="4805155" y="1825625"/>
            <a:ext cx="7067550" cy="4038600"/>
          </a:xfrm>
          <a:prstGeom prst="rect">
            <a:avLst/>
          </a:prstGeom>
        </p:spPr>
      </p:pic>
    </p:spTree>
    <p:extLst>
      <p:ext uri="{BB962C8B-B14F-4D97-AF65-F5344CB8AC3E}">
        <p14:creationId xmlns:p14="http://schemas.microsoft.com/office/powerpoint/2010/main" val="281305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1163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Calibri</vt:lpstr>
      <vt:lpstr>Calibri Light</vt:lpstr>
      <vt:lpstr>Office Theme</vt:lpstr>
      <vt:lpstr>Lecture : 29</vt:lpstr>
      <vt:lpstr>Decision Tree</vt:lpstr>
      <vt:lpstr>Tree Terminology</vt:lpstr>
      <vt:lpstr>Tree Terminology</vt:lpstr>
      <vt:lpstr>Working Fundamentals</vt:lpstr>
      <vt:lpstr>Working Fundamentals</vt:lpstr>
      <vt:lpstr>Decision Tree Working</vt:lpstr>
      <vt:lpstr>Decision Tree Working</vt:lpstr>
      <vt:lpstr>Decision Tree Working</vt:lpstr>
      <vt:lpstr>Decision Tree Working</vt:lpstr>
      <vt:lpstr>Decision Tree Working</vt:lpstr>
      <vt:lpstr>Majority Voting</vt:lpstr>
      <vt:lpstr>Machine Learning in Decision Trees</vt:lpstr>
      <vt:lpstr>Machine Learning in Decision Trees</vt:lpstr>
      <vt:lpstr>A Note:</vt:lpstr>
      <vt:lpstr>What is Attribute Selective Measure(ASM)? Cost Function</vt:lpstr>
      <vt:lpstr>Gini index</vt:lpstr>
      <vt:lpstr>Bagging and Boosting the Decision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Installations and Environment Setup</dc:title>
  <dc:creator>Administrator</dc:creator>
  <cp:lastModifiedBy>Tron</cp:lastModifiedBy>
  <cp:revision>418</cp:revision>
  <dcterms:created xsi:type="dcterms:W3CDTF">2023-04-19T05:51:36Z</dcterms:created>
  <dcterms:modified xsi:type="dcterms:W3CDTF">2023-05-15T07:21:39Z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74062896</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
  </property>
  <property fmtid="{D5CDD505-2E9C-101B-9397-08002B2CF9AE}" pid="13" name="KSOProductBuildVer">
    <vt:lpwstr>1033-11.1.0.11664</vt:lpwstr>
  </property>
</Properties>
</file>