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5" r:id="rId3"/>
    <p:sldId id="281" r:id="rId4"/>
    <p:sldId id="277" r:id="rId5"/>
    <p:sldId id="282" r:id="rId6"/>
    <p:sldId id="278" r:id="rId7"/>
    <p:sldId id="283" r:id="rId8"/>
    <p:sldId id="285" r:id="rId9"/>
    <p:sldId id="288" r:id="rId10"/>
    <p:sldId id="287" r:id="rId11"/>
    <p:sldId id="284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6B01-8DCE-47B2-912B-42371FD4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62A9-5C23-49D2-8BEF-632EB67F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FE19-BD78-4ADA-BB86-245193F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B5A-A8F1-4512-9F91-6B528EE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897A-9FF1-4CD3-A8C9-10EF6FCA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34C-4DD8-4E3F-95F7-62DCBAFB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DC4-840D-45A1-B958-129AF850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87A6-5C62-428A-B1EE-EF33A7B6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E41C-A584-4F5D-8BB8-D450B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1325-DA50-4F1D-A9E7-820BA14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75E2-73F3-489E-8BFF-E1AC0CB4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271F-AAB3-4D8D-B4A3-FBF6EDB4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2C0-F3A7-4C65-9685-B637BE6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FF6E-9DFB-4FF5-9541-C5A717E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48B-FECC-42DE-A0B2-B72A4A7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D83-FFD2-4041-A6D5-B3C5937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B358-F3AE-40DC-94FF-C82A36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74CF-61BD-4878-86B0-29E8B7A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E6AA-F460-4BD4-A86B-B76F4EF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0E33-C579-4E6F-8CD5-933284C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851-12B2-49DC-9026-5224DE6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2AAB-6AA6-41B4-9124-BAB08D5E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8FB-BFAC-492C-8DB4-403B5CD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8A44-7CCE-4BF2-99F7-799E0E9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D8F8-8BF7-481A-A085-8289C79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E09-690D-44C3-AB34-1C587FE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7EAE-D63C-4B56-BB34-37B2C1C0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79E8-5D06-4410-A212-33A361AD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7EFF-2B21-4264-A3BB-6DB67A1D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A8CE-273B-4E23-95CF-265AB6C0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5590-7DD2-44A7-A610-13E1713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5C3-3B70-426D-89FB-D24244E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BC71-12F2-444B-A071-B5C6D01B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63-7BD3-4AE9-8B52-9658729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372D7-055E-4792-9525-F2733673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D2D9-272D-4EA0-808F-B09E638A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9AD2-BA6D-420A-B594-D6454134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B6BFE-3E0A-4AEE-99B6-BAFA0BB3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CDE8-E28C-4AEE-8F33-902324B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7E97-9220-4A01-B325-166C082C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BCD1-C098-4765-8F9F-31D5E05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C61B-2297-4B11-82D0-10AD0F8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2BAC-FE47-4AF5-8444-0C00AE7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3006-CBD8-4EFC-8A72-129AA33D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8CF1D-AD86-4C40-9B2F-4EF005A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4365-608B-4BAE-B028-5846522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75A-4437-4B9E-80EF-F9AA8D82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89F-4C8A-4CAC-B853-3CAE3B9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53FE8-1ECB-4225-BAC4-693B8728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A8C3-6927-463F-AE84-DF3E1E6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7EAD-507C-41B2-9C2B-A694061F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A2BD-03D9-435A-8D75-5FF1EB3D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C4D-4EB6-489E-881A-A2908F1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7FE1-BE1F-4A10-84B9-A4671839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EBC1-2A56-4A89-82E1-3D5C9D71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48A0-1249-49A0-B3B9-1F6840F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AA62-4BE9-4D06-B4BF-8B3F233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58A-10F8-4095-A5A0-D648786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37952-BBE9-4E30-AC16-354EF45B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CC9-8830-4E09-910B-6FEF0664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7602-8E28-41B0-930A-D9604490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8D1-C6B1-4638-9F1C-68879341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57B-D966-4B3E-B988-B9399807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HZwWFHWa-w&amp;list=PL_h2yd2CGtBHEKwEH5iqTZH85wLS-eUz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7499"/>
            <a:ext cx="9144000" cy="1681124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312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Machine Learning – Crash Course</a:t>
            </a:r>
          </a:p>
          <a:p>
            <a:r>
              <a:rPr lang="en-US" dirty="0">
                <a:latin typeface="Bell MT" panose="02020503060305020303" pitchFamily="18" charset="0"/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448-6D57-4512-A0DA-EAF1375E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Forward and Backward Pass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4DBF-EDE2-4FF9-BA2E-5C369D44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630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Cost Estimating</a:t>
            </a:r>
          </a:p>
          <a:p>
            <a:r>
              <a:rPr lang="en-US" dirty="0">
                <a:latin typeface="Bell MT" panose="02020503060305020303" pitchFamily="18" charset="0"/>
              </a:rPr>
              <a:t>Finding the values of weights that decrease the cost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Gradient Descent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720D3-B901-4019-83CE-3399B541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40" y="1440103"/>
            <a:ext cx="3451484" cy="267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15F57-4C36-4BD8-9F39-CCD69FD6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31" y="4298155"/>
            <a:ext cx="4266302" cy="22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Resources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194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Detailed Study</a:t>
            </a:r>
          </a:p>
          <a:p>
            <a:pPr lvl="1"/>
            <a:r>
              <a:rPr lang="en-US" dirty="0">
                <a:latin typeface="Bell MT" panose="02020503060305020303" pitchFamily="18" charset="0"/>
                <a:hlinkClick r:id="rId2"/>
              </a:rPr>
              <a:t>3BlueOneBrown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32D19A-E6EB-AE06-3317-BCDC0D104013}"/>
              </a:ext>
            </a:extLst>
          </p:cNvPr>
          <p:cNvSpPr txBox="1">
            <a:spLocks/>
          </p:cNvSpPr>
          <p:nvPr/>
        </p:nvSpPr>
        <p:spPr>
          <a:xfrm>
            <a:off x="1524000" y="3104129"/>
            <a:ext cx="9144000" cy="1152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Neuron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 Neuron is made up of three major components:</a:t>
            </a:r>
          </a:p>
          <a:p>
            <a:r>
              <a:rPr lang="en-US" dirty="0">
                <a:latin typeface="Bell MT" panose="02020503060305020303" pitchFamily="18" charset="0"/>
              </a:rPr>
              <a:t>Dendrites</a:t>
            </a:r>
          </a:p>
          <a:p>
            <a:r>
              <a:rPr lang="en-US" dirty="0">
                <a:latin typeface="Bell MT" panose="02020503060305020303" pitchFamily="18" charset="0"/>
              </a:rPr>
              <a:t>Cell body</a:t>
            </a:r>
          </a:p>
          <a:p>
            <a:r>
              <a:rPr lang="en-US" dirty="0">
                <a:latin typeface="Bell MT" panose="02020503060305020303" pitchFamily="18" charset="0"/>
              </a:rPr>
              <a:t>Axon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26921-8E51-46EF-B489-157AD2A2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28" y="2744316"/>
            <a:ext cx="6497511" cy="34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4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Perceptron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194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 computer model of neuron.</a:t>
            </a:r>
          </a:p>
          <a:p>
            <a:r>
              <a:rPr lang="en-US" dirty="0">
                <a:latin typeface="Bell MT" panose="02020503060305020303" pitchFamily="18" charset="0"/>
              </a:rPr>
              <a:t>Invented in 1958.</a:t>
            </a:r>
          </a:p>
          <a:p>
            <a:r>
              <a:rPr lang="en-US" dirty="0">
                <a:latin typeface="Bell MT" panose="02020503060305020303" pitchFamily="18" charset="0"/>
              </a:rPr>
              <a:t>One Perceptron – One Line</a:t>
            </a:r>
          </a:p>
          <a:p>
            <a:r>
              <a:rPr lang="en-US" dirty="0">
                <a:latin typeface="Bell MT" panose="02020503060305020303" pitchFamily="18" charset="0"/>
              </a:rPr>
              <a:t>Separates linearly separable classes just like Logistic Regression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7515-FF09-4D88-A083-E0A244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4316"/>
            <a:ext cx="5643340" cy="2022647"/>
          </a:xfrm>
          <a:prstGeom prst="rect">
            <a:avLst/>
          </a:prstGeom>
        </p:spPr>
      </p:pic>
      <p:pic>
        <p:nvPicPr>
          <p:cNvPr id="1026" name="Picture 2" descr="6.034 Artificial Intelligence. Copyright © 2004 by Massachusetts Institute  of Technology. All rights reserved">
            <a:extLst>
              <a:ext uri="{FF2B5EF4-FFF2-40B4-BE49-F238E27FC236}">
                <a16:creationId xmlns:a16="http://schemas.microsoft.com/office/drawing/2014/main" id="{13D12C1B-B6FA-4167-8E7E-39B56A565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93" t="24490" r="3947" b="6893"/>
          <a:stretch/>
        </p:blipFill>
        <p:spPr bwMode="auto">
          <a:xfrm>
            <a:off x="7017488" y="4228745"/>
            <a:ext cx="3381153" cy="19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Non-Linearly Separable Classes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80372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Multilayer Perceptron can model non-linearly separable classes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732A0-1ADC-4049-AC69-3C97157DC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12" b="8285"/>
          <a:stretch/>
        </p:blipFill>
        <p:spPr>
          <a:xfrm>
            <a:off x="2089961" y="2371061"/>
            <a:ext cx="7830215" cy="3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Multilayer Perceptron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A3BBC-94EF-4280-A232-F3DDC3AF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95" y="1815288"/>
            <a:ext cx="6130224" cy="41987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92E2F-63BB-4DFB-84EE-29E75144EBD5}"/>
              </a:ext>
            </a:extLst>
          </p:cNvPr>
          <p:cNvCxnSpPr/>
          <p:nvPr/>
        </p:nvCxnSpPr>
        <p:spPr>
          <a:xfrm>
            <a:off x="3508744" y="6283842"/>
            <a:ext cx="5837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B87165-DDF1-4B3B-970A-6662E1DB85D8}"/>
              </a:ext>
            </a:extLst>
          </p:cNvPr>
          <p:cNvCxnSpPr/>
          <p:nvPr/>
        </p:nvCxnSpPr>
        <p:spPr>
          <a:xfrm>
            <a:off x="2679405" y="1815288"/>
            <a:ext cx="0" cy="4198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47289-EC9B-4922-879E-D5F8E05194DC}"/>
              </a:ext>
            </a:extLst>
          </p:cNvPr>
          <p:cNvSpPr txBox="1"/>
          <p:nvPr/>
        </p:nvSpPr>
        <p:spPr>
          <a:xfrm>
            <a:off x="1031358" y="3551274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Width of NN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432CA-43FA-490E-9406-76120369B3E9}"/>
              </a:ext>
            </a:extLst>
          </p:cNvPr>
          <p:cNvSpPr txBox="1"/>
          <p:nvPr/>
        </p:nvSpPr>
        <p:spPr>
          <a:xfrm>
            <a:off x="5936511" y="6368947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Depth of NN</a:t>
            </a:r>
            <a:endParaRPr lang="en-PK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448-6D57-4512-A0DA-EAF1375E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Neuron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4DBF-EDE2-4FF9-BA2E-5C369D44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Neurons are simple computational units that have weighted input signals and produce an output signal using an activation function</a:t>
            </a:r>
          </a:p>
          <a:p>
            <a:r>
              <a:rPr lang="en-US" dirty="0">
                <a:latin typeface="Bell MT" panose="02020503060305020303" pitchFamily="18" charset="0"/>
              </a:rPr>
              <a:t>Weights</a:t>
            </a:r>
          </a:p>
          <a:p>
            <a:r>
              <a:rPr lang="en-US" dirty="0">
                <a:latin typeface="Bell MT" panose="02020503060305020303" pitchFamily="18" charset="0"/>
              </a:rPr>
              <a:t>Bias</a:t>
            </a:r>
          </a:p>
          <a:p>
            <a:r>
              <a:rPr lang="en-US" dirty="0">
                <a:latin typeface="Bell MT" panose="02020503060305020303" pitchFamily="18" charset="0"/>
              </a:rPr>
              <a:t>Activation Function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 weighted inputs are summed and passed 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through an activation function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It is a non-linear function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Sigmoid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Tanh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ReLU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482E-4C7B-4C98-BC7F-DAD103C2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1" y="247647"/>
            <a:ext cx="4026196" cy="1443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96905-CD89-49BB-A3B1-00E7FE33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91" y="3056861"/>
            <a:ext cx="3865045" cy="2205246"/>
          </a:xfrm>
          <a:prstGeom prst="rect">
            <a:avLst/>
          </a:prstGeom>
        </p:spPr>
      </p:pic>
      <p:pic>
        <p:nvPicPr>
          <p:cNvPr id="1026" name="Picture 2" descr="Activation Functions for Deep Learning | by Mehmet Toprak | Medium">
            <a:extLst>
              <a:ext uri="{FF2B5EF4-FFF2-40B4-BE49-F238E27FC236}">
                <a16:creationId xmlns:a16="http://schemas.microsoft.com/office/drawing/2014/main" id="{0207A409-DCA8-4A3E-90A9-E297555D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41" y="5148263"/>
            <a:ext cx="195894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nh Activation Explained | Papers With Code">
            <a:extLst>
              <a:ext uri="{FF2B5EF4-FFF2-40B4-BE49-F238E27FC236}">
                <a16:creationId xmlns:a16="http://schemas.microsoft.com/office/drawing/2014/main" id="{66B2A7DE-7B70-4851-8B99-C8F4EE6A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31" y="5123388"/>
            <a:ext cx="1537138" cy="11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arison of Sigmoid, Tanh and ReLU Activation Functions - AITUDE">
            <a:extLst>
              <a:ext uri="{FF2B5EF4-FFF2-40B4-BE49-F238E27FC236}">
                <a16:creationId xmlns:a16="http://schemas.microsoft.com/office/drawing/2014/main" id="{C8156D50-5C5E-4C8E-B147-B5184A39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7" y="5050734"/>
            <a:ext cx="1724757" cy="12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448-6D57-4512-A0DA-EAF1375E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Neuron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4DBF-EDE2-4FF9-BA2E-5C369D44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Output Layer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For regression only one neuron (may have no activation function)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For Binary classification: one neuron with sigmoid as activation function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We can use threshold value for class identification as: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If above threshold, class = 1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If below threshold, class = 0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For multi-class classification: One neuron for each class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Activation Function = Softmax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Softmax outputs a probability value of a class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BAF2F-66B6-44D8-B6F6-5AEEA189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95" y="571499"/>
            <a:ext cx="2503365" cy="17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448-6D57-4512-A0DA-EAF1375E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Forward and Backward Pass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4DBF-EDE2-4FF9-BA2E-5C369D44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Training is carried out in: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Forward and Backward Passes</a:t>
            </a:r>
          </a:p>
          <a:p>
            <a:r>
              <a:rPr lang="en-US" dirty="0">
                <a:latin typeface="Bell MT" panose="02020503060305020303" pitchFamily="18" charset="0"/>
              </a:rPr>
              <a:t>Process is: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Data is passed through the network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 difference between the predicted class and the actual class is checked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If the prediction is wrong, the weights are adjusted so that the error can be smaller next time.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Cost Function (Square of difference of predicted and actual value) calculates the error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Binary cross entropy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Sum of square diff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Categorical cross entropy</a:t>
            </a:r>
          </a:p>
          <a:p>
            <a:pPr lvl="2"/>
            <a:r>
              <a:rPr lang="en-US" dirty="0">
                <a:latin typeface="Bell MT" panose="02020503060305020303" pitchFamily="18" charset="0"/>
              </a:rPr>
              <a:t>How to adjust weights automatically to reduce the cost? </a:t>
            </a:r>
          </a:p>
          <a:p>
            <a:pPr lvl="3"/>
            <a:r>
              <a:rPr lang="en-US" dirty="0">
                <a:latin typeface="Bell MT" panose="02020503060305020303" pitchFamily="18" charset="0"/>
              </a:rPr>
              <a:t>Solution = Gradient descent</a:t>
            </a:r>
          </a:p>
          <a:p>
            <a:pPr lvl="4"/>
            <a:r>
              <a:rPr lang="en-US" dirty="0">
                <a:latin typeface="Bell MT" panose="02020503060305020303" pitchFamily="18" charset="0"/>
              </a:rPr>
              <a:t>Compute the gradient of the cost function</a:t>
            </a:r>
          </a:p>
          <a:p>
            <a:pPr lvl="4"/>
            <a:r>
              <a:rPr lang="en-US" dirty="0">
                <a:latin typeface="Bell MT" panose="02020503060305020303" pitchFamily="18" charset="0"/>
              </a:rPr>
              <a:t>Take small steps in the downhill direction</a:t>
            </a:r>
          </a:p>
          <a:p>
            <a:pPr lvl="4"/>
            <a:r>
              <a:rPr lang="en-US" dirty="0">
                <a:latin typeface="Bell MT" panose="02020503060305020303" pitchFamily="18" charset="0"/>
              </a:rPr>
              <a:t>Till it reaches the minimum position</a:t>
            </a:r>
            <a:endParaRPr lang="en-PK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322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Office Theme</vt:lpstr>
      <vt:lpstr>Neural Network</vt:lpstr>
      <vt:lpstr>Lecture : 32</vt:lpstr>
      <vt:lpstr>Neuron</vt:lpstr>
      <vt:lpstr>Perceptron</vt:lpstr>
      <vt:lpstr>Non-Linearly Separable Classes</vt:lpstr>
      <vt:lpstr>Multilayer Perceptron</vt:lpstr>
      <vt:lpstr>Neuron</vt:lpstr>
      <vt:lpstr>Neuron</vt:lpstr>
      <vt:lpstr>Forward and Backward Pass</vt:lpstr>
      <vt:lpstr>Forward and Backward Pass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325</cp:revision>
  <dcterms:created xsi:type="dcterms:W3CDTF">2021-02-25T02:58:19Z</dcterms:created>
  <dcterms:modified xsi:type="dcterms:W3CDTF">2023-05-17T07:34:36Z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