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315" r:id="rId2"/>
    <p:sldId id="281" r:id="rId3"/>
    <p:sldId id="276" r:id="rId4"/>
    <p:sldId id="282" r:id="rId5"/>
    <p:sldId id="277" r:id="rId6"/>
    <p:sldId id="278" r:id="rId7"/>
    <p:sldId id="283" r:id="rId8"/>
    <p:sldId id="279" r:id="rId9"/>
    <p:sldId id="28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6B01-8DCE-47B2-912B-42371FD4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62A9-5C23-49D2-8BEF-632EB67F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FE19-BD78-4ADA-BB86-245193F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0B5A-A8F1-4512-9F91-6B528EE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897A-9FF1-4CD3-A8C9-10EF6FCA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34C-4DD8-4E3F-95F7-62DCBAFB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DC4-840D-45A1-B958-129AF850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87A6-5C62-428A-B1EE-EF33A7B6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E41C-A584-4F5D-8BB8-D450B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1325-DA50-4F1D-A9E7-820BA14E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75E2-73F3-489E-8BFF-E1AC0CB4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271F-AAB3-4D8D-B4A3-FBF6EDB4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42C0-F3A7-4C65-9685-B637BE6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FF6E-9DFB-4FF5-9541-C5A717E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48B-FECC-42DE-A0B2-B72A4A7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D83-FFD2-4041-A6D5-B3C5937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B358-F3AE-40DC-94FF-C82A36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74CF-61BD-4878-86B0-29E8B7A6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E6AA-F460-4BD4-A86B-B76F4EF9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0E33-C579-4E6F-8CD5-933284C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6851-12B2-49DC-9026-5224DE6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2AAB-6AA6-41B4-9124-BAB08D5E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8FB-BFAC-492C-8DB4-403B5CD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8A44-7CCE-4BF2-99F7-799E0E9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D8F8-8BF7-481A-A085-8289C79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E09-690D-44C3-AB34-1C587FE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7EAE-D63C-4B56-BB34-37B2C1C0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79E8-5D06-4410-A212-33A361AD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7EFF-2B21-4264-A3BB-6DB67A1D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A8CE-273B-4E23-95CF-265AB6C0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5590-7DD2-44A7-A610-13E1713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5C3-3B70-426D-89FB-D24244E2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BC71-12F2-444B-A071-B5C6D01B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FF63-7BD3-4AE9-8B52-9658729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372D7-055E-4792-9525-F2733673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D2D9-272D-4EA0-808F-B09E638A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9AD2-BA6D-420A-B594-D6454134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B6BFE-3E0A-4AEE-99B6-BAFA0BB3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ECDE8-E28C-4AEE-8F33-902324B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7E97-9220-4A01-B325-166C082C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EBCD1-C098-4765-8F9F-31D5E05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C61B-2297-4B11-82D0-10AD0F8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2BAC-FE47-4AF5-8444-0C00AE7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3006-CBD8-4EFC-8A72-129AA33D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8CF1D-AD86-4C40-9B2F-4EF005AD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4365-608B-4BAE-B028-5846522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75A-4437-4B9E-80EF-F9AA8D82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89F-4C8A-4CAC-B853-3CAE3B9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53FE8-1ECB-4225-BAC4-693B8728E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A8C3-6927-463F-AE84-DF3E1E6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7EAD-507C-41B2-9C2B-A694061F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A2BD-03D9-435A-8D75-5FF1EB3D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7C4D-4EB6-489E-881A-A2908F1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7FE1-BE1F-4A10-84B9-A46718394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EBC1-2A56-4A89-82E1-3D5C9D711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48A0-1249-49A0-B3B9-1F6840F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AA62-4BE9-4D06-B4BF-8B3F233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758A-10F8-4095-A5A0-D648786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37952-BBE9-4E30-AC16-354EF45B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6CC9-8830-4E09-910B-6FEF0664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7602-8E28-41B0-930A-D96044903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8D1-C6B1-4638-9F1C-68879341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57B-D966-4B3E-B988-B9399807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997" y="1931831"/>
            <a:ext cx="6184006" cy="11917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Bell MT" panose="02020503060305020303" pitchFamily="18" charset="0"/>
              </a:rPr>
              <a:t>Lecture : 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293" y="5388690"/>
            <a:ext cx="4563414" cy="4934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Abdullah Mansoor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32D19A-E6EB-AE06-3317-BCDC0D104013}"/>
              </a:ext>
            </a:extLst>
          </p:cNvPr>
          <p:cNvSpPr txBox="1">
            <a:spLocks/>
          </p:cNvSpPr>
          <p:nvPr/>
        </p:nvSpPr>
        <p:spPr>
          <a:xfrm>
            <a:off x="1524000" y="3104129"/>
            <a:ext cx="9144000" cy="1152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ll MT" panose="02020503060305020303" pitchFamily="18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07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Convolutional Neural Nets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Convolutional neural networks have superior performance with: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Image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Speech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Audio signals</a:t>
            </a:r>
          </a:p>
          <a:p>
            <a:r>
              <a:rPr lang="en-US" dirty="0">
                <a:latin typeface="Bell MT" panose="02020503060305020303" pitchFamily="18" charset="0"/>
              </a:rPr>
              <a:t>There are three types of layers in a Convolutional Neural Network: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Convolutional Layers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Pooling Layers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Fully-Connected Layers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Process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1- Apply Convolution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Filter of weights applied to a patch of the input image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Element-wise Multiplication b/w filter and patch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Adding the results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Add the bias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Apply non-linearity (</a:t>
            </a:r>
            <a:r>
              <a:rPr lang="en-US" dirty="0" err="1">
                <a:latin typeface="Bell MT" panose="02020503060305020303" pitchFamily="18" charset="0"/>
              </a:rPr>
              <a:t>ReLu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Slide the filter by a stride of some pixel value (say:2)</a:t>
            </a:r>
          </a:p>
          <a:p>
            <a:r>
              <a:rPr lang="en-US" dirty="0">
                <a:latin typeface="Bell MT" panose="02020503060305020303" pitchFamily="18" charset="0"/>
              </a:rPr>
              <a:t>Repeating this over the complete image generates a Feature Map</a:t>
            </a:r>
          </a:p>
          <a:p>
            <a:r>
              <a:rPr lang="en-US" dirty="0">
                <a:latin typeface="Bell MT" panose="02020503060305020303" pitchFamily="18" charset="0"/>
              </a:rPr>
              <a:t>Local Connectivity: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One Neuron Sees only the Patch compared to fully connected (MLP)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This setting preserves the 2D structure of the image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480"/>
            <a:ext cx="3999614" cy="70788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Feature Map Generation</a:t>
            </a:r>
            <a:endParaRPr lang="en-PK" sz="2800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A3A82-6661-426D-9174-6841AF93B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74" y="1383913"/>
            <a:ext cx="6156252" cy="307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26C0B-28F6-4F98-936F-E66726BD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986" y="4566573"/>
            <a:ext cx="4876800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229B4-4063-4A35-A3CB-C5FB4C558184}"/>
              </a:ext>
            </a:extLst>
          </p:cNvPr>
          <p:cNvSpPr txBox="1"/>
          <p:nvPr/>
        </p:nvSpPr>
        <p:spPr>
          <a:xfrm>
            <a:off x="838200" y="508125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Stride</a:t>
            </a:r>
            <a:endParaRPr lang="en-PK" sz="4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Process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74" y="1825625"/>
            <a:ext cx="1126165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2- Pooling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Used to reduce the dimensionality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8C68C-885B-4812-AB8F-88F3B93A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29" y="2831601"/>
            <a:ext cx="3881105" cy="1767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5D3B1-75E6-4433-ABAE-B6FBBF01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68" y="4825999"/>
            <a:ext cx="3896669" cy="17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Padding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74" y="1825625"/>
            <a:ext cx="1126165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After convolution, image size shrinks</a:t>
            </a:r>
          </a:p>
          <a:p>
            <a:r>
              <a:rPr lang="en-US" dirty="0">
                <a:latin typeface="Bell MT" panose="02020503060305020303" pitchFamily="18" charset="0"/>
              </a:rPr>
              <a:t>Pixels present in the corners of the image are used lesser no. of times than pixels present in the middle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This can lead to information loss</a:t>
            </a:r>
          </a:p>
          <a:p>
            <a:r>
              <a:rPr lang="en-US" dirty="0">
                <a:latin typeface="Bell MT" panose="02020503060305020303" pitchFamily="18" charset="0"/>
              </a:rPr>
              <a:t>Solution: Padding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Zero padding</a:t>
            </a: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Padding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7FA81-263F-4CC9-92BD-3AF37942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8" y="2163725"/>
            <a:ext cx="7325832" cy="30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General Architecture</a:t>
            </a:r>
            <a:endParaRPr lang="en-PK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F77C-C350-400C-8D28-72801A27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74" y="1825625"/>
            <a:ext cx="1126165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Generally CNNs have multiple sets of convolutional and pooling layers</a:t>
            </a:r>
          </a:p>
          <a:p>
            <a:r>
              <a:rPr lang="en-US" dirty="0">
                <a:latin typeface="Bell MT" panose="02020503060305020303" pitchFamily="18" charset="0"/>
              </a:rPr>
              <a:t>Initial conv. layers can detect simple patterns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edges, lines, curves</a:t>
            </a:r>
          </a:p>
          <a:p>
            <a:r>
              <a:rPr lang="en-US" dirty="0">
                <a:latin typeface="Bell MT" panose="02020503060305020303" pitchFamily="18" charset="0"/>
              </a:rPr>
              <a:t>Later conv. Layers can detect higher abstractions that are formed using the simple patterns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eyes, ears, etc.</a:t>
            </a:r>
          </a:p>
          <a:p>
            <a:r>
              <a:rPr lang="en-US" dirty="0">
                <a:latin typeface="Bell MT" panose="02020503060305020303" pitchFamily="18" charset="0"/>
              </a:rPr>
              <a:t>Classification: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Fully connected layers are added to the end</a:t>
            </a:r>
          </a:p>
          <a:p>
            <a:pPr lvl="1"/>
            <a:endParaRPr lang="en-US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A2F-96AC-4724-9297-53AFE917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General Architecture</a:t>
            </a:r>
            <a:endParaRPr lang="en-PK" dirty="0">
              <a:latin typeface="Bell MT" panose="020205030603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596F4-764E-49C4-831D-0F8656BC9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17" y="1804360"/>
            <a:ext cx="8133342" cy="4351338"/>
          </a:xfrm>
        </p:spPr>
      </p:pic>
    </p:spTree>
    <p:extLst>
      <p:ext uri="{BB962C8B-B14F-4D97-AF65-F5344CB8AC3E}">
        <p14:creationId xmlns:p14="http://schemas.microsoft.com/office/powerpoint/2010/main" val="102978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235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Lecture : 34</vt:lpstr>
      <vt:lpstr>Convolutional Neural Nets</vt:lpstr>
      <vt:lpstr>Process</vt:lpstr>
      <vt:lpstr>Feature Map Generation</vt:lpstr>
      <vt:lpstr>Process</vt:lpstr>
      <vt:lpstr>Padding</vt:lpstr>
      <vt:lpstr>Padding</vt:lpstr>
      <vt:lpstr>General Architecture</vt:lpstr>
      <vt:lpstr>General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 and Environment Setup</dc:title>
  <dc:creator>Administrator</dc:creator>
  <cp:lastModifiedBy>Tron</cp:lastModifiedBy>
  <cp:revision>370</cp:revision>
  <dcterms:created xsi:type="dcterms:W3CDTF">2021-02-25T02:58:19Z</dcterms:created>
  <dcterms:modified xsi:type="dcterms:W3CDTF">2023-05-17T07:58:20Z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