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42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293" r:id="rId11"/>
    <p:sldId id="294" r:id="rId12"/>
    <p:sldId id="295" r:id="rId13"/>
    <p:sldId id="347" r:id="rId14"/>
    <p:sldId id="348" r:id="rId15"/>
    <p:sldId id="349" r:id="rId16"/>
    <p:sldId id="350" r:id="rId17"/>
    <p:sldId id="352" r:id="rId18"/>
    <p:sldId id="353" r:id="rId19"/>
    <p:sldId id="351" r:id="rId20"/>
    <p:sldId id="296" r:id="rId21"/>
    <p:sldId id="297" r:id="rId22"/>
    <p:sldId id="42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685B3CA-4822-440F-62C2-3E31685DD2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A95EC61-E4BB-F72B-0620-6B36C5F183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4EB1F92-DF6C-86D4-5CFA-028D225A0D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D187509-5676-C631-DDB2-913A7608D7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B6E8C3AD-2AA8-4A67-B6AC-B6B1FF8304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96C270A9-29AE-FA59-D052-DF5239CBE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4BFE1C-EF1B-46D5-876F-C0546F485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B912-06E9-897C-4781-ED5190C0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805C-021E-71BF-3570-768AF324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1B9F-6C74-3354-3A11-1405D2FD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594F21-D7E1-431C-B610-DB2374F1E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21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8D8F-C328-8A47-1BC3-813BB4C1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04FC-4D93-AC96-C3B3-948035B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AE08-1529-30AF-FA40-8D2B3E4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542AF4-FB9C-44E8-8F80-DB8BC1F86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05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1DEA-AB02-7471-7162-E1E86068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AA37-CE1E-4F83-3D31-8A84CF4D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1674-0105-1F03-720E-BFD97EC3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7135E3-6BAF-43C7-8FB6-91C13FABD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6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47D-DF84-486A-0565-C52B36B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8312-2D2E-6FE8-DFFF-0361A4C0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CE6B-4184-33CB-FEF9-C2B7F236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24DB1-53B7-4DC7-9800-FA381243F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A9C3-2BCF-8EFF-900C-FBB722D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63BC-1B6E-FD4D-B33A-F1CAACC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E05-7A1B-174C-FC78-E6112C2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43E53D-E586-4BE4-9666-5E54E438A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1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FED0-E061-F014-F82A-FB81B286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E9BD-8A35-EB39-945C-1872E8B3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5F63-F57B-9A32-4471-54BA4422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F985C7-8188-4ED2-9EEB-4E0634384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DC5D5-A6C2-00BD-1C41-3B0ED9F6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6C874-99AD-0C0E-BD39-A5C8E8BC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E83FE-F948-BFE4-CA43-F21812C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0ED6F3-1B37-4886-BB3E-EC87612F4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91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0E7AD-7F16-B6FD-CA8A-1ABED067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C3FF-E14B-925C-8B0E-030D1789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48FB-6AFB-D9AB-CB2A-2859B76A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F5526-71FC-4855-BE4A-C26F9CCB9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D9D9C-010A-42C8-D2DD-88D59836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A488-0769-6BF0-3987-EA8D96A7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F6CB-EF97-7FB8-54EF-233FB4AC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1AF7AE-17C6-4141-970D-0FA16BF36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4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DB4D-B0E6-C3DE-BC04-17791780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4385C-6FD1-896E-A4E8-9B67F5CD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6536-ADA9-8456-0023-2C84E6A4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AF39A9-3DD3-493F-9A40-B449D5408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9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E4538-4817-0E24-C254-FD7383E2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D4FB-F66D-8279-5A1F-8D2911A3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FFDD-95BD-B482-6C34-BE041596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CD4177-3C07-4679-84A2-8973192E1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61" name="Rectangle 153">
            <a:extLst>
              <a:ext uri="{FF2B5EF4-FFF2-40B4-BE49-F238E27FC236}">
                <a16:creationId xmlns:a16="http://schemas.microsoft.com/office/drawing/2014/main" id="{37132208-0CFF-AB15-EFCC-F2780542B07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4762" name="Rectangle 154">
            <a:extLst>
              <a:ext uri="{FF2B5EF4-FFF2-40B4-BE49-F238E27FC236}">
                <a16:creationId xmlns:a16="http://schemas.microsoft.com/office/drawing/2014/main" id="{33FA0D5F-3ED9-2BC2-786D-20A31DAD62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4763" name="Rectangle 155">
            <a:extLst>
              <a:ext uri="{FF2B5EF4-FFF2-40B4-BE49-F238E27FC236}">
                <a16:creationId xmlns:a16="http://schemas.microsoft.com/office/drawing/2014/main" id="{832ECAE2-5990-4A62-EA8A-1DB8DD6CAC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4764" name="Rectangle 156">
            <a:extLst>
              <a:ext uri="{FF2B5EF4-FFF2-40B4-BE49-F238E27FC236}">
                <a16:creationId xmlns:a16="http://schemas.microsoft.com/office/drawing/2014/main" id="{35A73B81-EEE9-C6D0-3A72-131C9F0236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C6CFEE2-B90B-48BC-8D26-07499E937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24765" name="Rectangle 157">
            <a:extLst>
              <a:ext uri="{FF2B5EF4-FFF2-40B4-BE49-F238E27FC236}">
                <a16:creationId xmlns:a16="http://schemas.microsoft.com/office/drawing/2014/main" id="{268566F5-A948-6F36-25F2-A3947417908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1" name="Picture 158">
            <a:extLst>
              <a:ext uri="{FF2B5EF4-FFF2-40B4-BE49-F238E27FC236}">
                <a16:creationId xmlns:a16="http://schemas.microsoft.com/office/drawing/2014/main" id="{51F79B15-B3CB-6C54-AECB-557EBF3F1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197600"/>
            <a:ext cx="1295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765" grpId="0" build="p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>
            <a:extLst>
              <a:ext uri="{FF2B5EF4-FFF2-40B4-BE49-F238E27FC236}">
                <a16:creationId xmlns:a16="http://schemas.microsoft.com/office/drawing/2014/main" id="{950BC509-6277-F8D6-4983-4A4CE8B53732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400"/>
              <a:t>Object-Oriented Programming (OOP)</a:t>
            </a:r>
            <a:br>
              <a:rPr lang="en-US" altLang="en-US" sz="4400"/>
            </a:br>
            <a:r>
              <a:rPr lang="en-US" altLang="en-US" sz="4400"/>
              <a:t>Lecture No.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83E44C8-23EB-5105-30CF-0C163537A8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Object has an Interface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097B10E-3DF8-1C78-F600-169EAD37290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An object encapsulates data and behaviour</a:t>
            </a:r>
          </a:p>
          <a:p>
            <a:pPr eaLnBrk="1" hangingPunct="1">
              <a:defRPr/>
            </a:pPr>
            <a:r>
              <a:rPr lang="en-US" altLang="en-US"/>
              <a:t>So how objects interact with each other?</a:t>
            </a:r>
          </a:p>
          <a:p>
            <a:pPr eaLnBrk="1" hangingPunct="1">
              <a:defRPr/>
            </a:pPr>
            <a:r>
              <a:rPr lang="en-US" altLang="en-US"/>
              <a:t>Each object provides an interface (operations)</a:t>
            </a:r>
          </a:p>
          <a:p>
            <a:pPr eaLnBrk="1" hangingPunct="1">
              <a:defRPr/>
            </a:pPr>
            <a:r>
              <a:rPr lang="en-US" altLang="en-US"/>
              <a:t>Other objects communicate through this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7D4AB42-AB58-77D3-3C52-54F8917A2A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Interface of a Car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2A3763A-7B21-A5C6-E3F9-7B642A860D3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Steer Wheels</a:t>
            </a:r>
          </a:p>
          <a:p>
            <a:pPr eaLnBrk="1" hangingPunct="1">
              <a:defRPr/>
            </a:pPr>
            <a:r>
              <a:rPr lang="en-US" altLang="en-US"/>
              <a:t>Accelerate</a:t>
            </a:r>
          </a:p>
          <a:p>
            <a:pPr eaLnBrk="1" hangingPunct="1">
              <a:defRPr/>
            </a:pPr>
            <a:r>
              <a:rPr lang="en-US" altLang="en-US"/>
              <a:t>Change Gear</a:t>
            </a:r>
          </a:p>
          <a:p>
            <a:pPr eaLnBrk="1" hangingPunct="1">
              <a:defRPr/>
            </a:pPr>
            <a:r>
              <a:rPr lang="en-US" altLang="en-US"/>
              <a:t>Apply Brakes</a:t>
            </a:r>
          </a:p>
          <a:p>
            <a:pPr eaLnBrk="1" hangingPunct="1">
              <a:defRPr/>
            </a:pPr>
            <a:r>
              <a:rPr lang="en-US" altLang="en-US"/>
              <a:t>Turn Lights On/Off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51F3A31-C9D6-CF5D-2B89-907A70D77A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Interface of a Phone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5533117-4604-09B2-DA25-7376C56EE1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Input Number</a:t>
            </a:r>
          </a:p>
          <a:p>
            <a:pPr eaLnBrk="1" hangingPunct="1">
              <a:defRPr/>
            </a:pPr>
            <a:r>
              <a:rPr lang="en-US" altLang="en-US"/>
              <a:t>Place Call</a:t>
            </a:r>
          </a:p>
          <a:p>
            <a:pPr eaLnBrk="1" hangingPunct="1">
              <a:defRPr/>
            </a:pPr>
            <a:r>
              <a:rPr lang="en-US" altLang="en-US"/>
              <a:t>Disconnect Call</a:t>
            </a:r>
          </a:p>
          <a:p>
            <a:pPr eaLnBrk="1" hangingPunct="1">
              <a:defRPr/>
            </a:pPr>
            <a:r>
              <a:rPr lang="en-US" altLang="en-US"/>
              <a:t>Add number to address book</a:t>
            </a:r>
          </a:p>
          <a:p>
            <a:pPr eaLnBrk="1" hangingPunct="1">
              <a:defRPr/>
            </a:pPr>
            <a:r>
              <a:rPr lang="en-US" altLang="en-US"/>
              <a:t>Remove number</a:t>
            </a:r>
          </a:p>
          <a:p>
            <a:pPr eaLnBrk="1" hangingPunct="1">
              <a:defRPr/>
            </a:pPr>
            <a:r>
              <a:rPr lang="en-US" altLang="en-US"/>
              <a:t>Update number</a:t>
            </a:r>
          </a:p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>
            <a:extLst>
              <a:ext uri="{FF2B5EF4-FFF2-40B4-BE49-F238E27FC236}">
                <a16:creationId xmlns:a16="http://schemas.microsoft.com/office/drawing/2014/main" id="{21236C6B-EABB-E6D0-EB09-22C9BFF062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Implementation</a:t>
            </a:r>
          </a:p>
        </p:txBody>
      </p:sp>
      <p:sp>
        <p:nvSpPr>
          <p:cNvPr id="111619" name="Rectangle 2051">
            <a:extLst>
              <a:ext uri="{FF2B5EF4-FFF2-40B4-BE49-F238E27FC236}">
                <a16:creationId xmlns:a16="http://schemas.microsoft.com/office/drawing/2014/main" id="{4A8106CD-363A-06C8-3F89-73465BD2AFA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Provides services offered by the object interface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This includes</a:t>
            </a:r>
          </a:p>
          <a:p>
            <a:pPr lvl="1" eaLnBrk="1" hangingPunct="1">
              <a:defRPr/>
            </a:pPr>
            <a:r>
              <a:rPr lang="en-US" altLang="en-US"/>
              <a:t>Data structures to hold object state</a:t>
            </a:r>
          </a:p>
          <a:p>
            <a:pPr lvl="1" eaLnBrk="1" hangingPunct="1">
              <a:defRPr/>
            </a:pPr>
            <a:r>
              <a:rPr lang="en-US" altLang="en-US"/>
              <a:t>Functionality that provides required 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074">
            <a:extLst>
              <a:ext uri="{FF2B5EF4-FFF2-40B4-BE49-F238E27FC236}">
                <a16:creationId xmlns:a16="http://schemas.microsoft.com/office/drawing/2014/main" id="{1227CD92-4EAB-5F5A-EF86-15C119A053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Implementation of Gear Box</a:t>
            </a:r>
          </a:p>
        </p:txBody>
      </p:sp>
      <p:sp>
        <p:nvSpPr>
          <p:cNvPr id="112643" name="Rectangle 3075">
            <a:extLst>
              <a:ext uri="{FF2B5EF4-FFF2-40B4-BE49-F238E27FC236}">
                <a16:creationId xmlns:a16="http://schemas.microsoft.com/office/drawing/2014/main" id="{01E86E57-991D-8DBB-387B-5196ED05E1D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Data Structure</a:t>
            </a:r>
          </a:p>
          <a:p>
            <a:pPr lvl="1" eaLnBrk="1" hangingPunct="1">
              <a:defRPr/>
            </a:pPr>
            <a:r>
              <a:rPr lang="en-US" altLang="en-US"/>
              <a:t>Mechanical structure of gear box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Functionality</a:t>
            </a:r>
          </a:p>
          <a:p>
            <a:pPr lvl="1" eaLnBrk="1" hangingPunct="1">
              <a:defRPr/>
            </a:pPr>
            <a:r>
              <a:rPr lang="en-US" altLang="en-US"/>
              <a:t>Mechanism to change gear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>
            <a:extLst>
              <a:ext uri="{FF2B5EF4-FFF2-40B4-BE49-F238E27FC236}">
                <a16:creationId xmlns:a16="http://schemas.microsoft.com/office/drawing/2014/main" id="{CF1524CF-9723-38D2-B4C8-7682D3E3EB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Implementation of Address Book in a Phone</a:t>
            </a:r>
          </a:p>
        </p:txBody>
      </p:sp>
      <p:sp>
        <p:nvSpPr>
          <p:cNvPr id="113667" name="Rectangle 1027">
            <a:extLst>
              <a:ext uri="{FF2B5EF4-FFF2-40B4-BE49-F238E27FC236}">
                <a16:creationId xmlns:a16="http://schemas.microsoft.com/office/drawing/2014/main" id="{1314D9AD-67F5-369C-5176-4C06AEA5ECC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Data Structure</a:t>
            </a:r>
          </a:p>
          <a:p>
            <a:pPr lvl="1" eaLnBrk="1" hangingPunct="1">
              <a:defRPr/>
            </a:pPr>
            <a:r>
              <a:rPr lang="en-US" altLang="en-US"/>
              <a:t>SIM card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Functionality</a:t>
            </a:r>
          </a:p>
          <a:p>
            <a:pPr lvl="1" eaLnBrk="1" hangingPunct="1">
              <a:defRPr/>
            </a:pPr>
            <a:r>
              <a:rPr lang="en-US" altLang="en-US"/>
              <a:t>Read/write circuitry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>
            <a:extLst>
              <a:ext uri="{FF2B5EF4-FFF2-40B4-BE49-F238E27FC236}">
                <a16:creationId xmlns:a16="http://schemas.microsoft.com/office/drawing/2014/main" id="{2700A474-65D6-310B-2619-82272AECF6E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Separation of Interface &amp; Implementation</a:t>
            </a:r>
          </a:p>
        </p:txBody>
      </p:sp>
      <p:sp>
        <p:nvSpPr>
          <p:cNvPr id="114691" name="Rectangle 2051">
            <a:extLst>
              <a:ext uri="{FF2B5EF4-FFF2-40B4-BE49-F238E27FC236}">
                <a16:creationId xmlns:a16="http://schemas.microsoft.com/office/drawing/2014/main" id="{9E82E377-4CCC-5D3D-5430-A8A10B5E6B6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Means change in implementation does not affect object interface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This is achieved via principles of information hiding and encapsulation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D03E32-94F9-64E6-BA27-C82EBD7F7E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Separation of Interface &amp; Implementation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61FD7D8-FA16-FBAE-1177-814226596A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driver can drive a car independent of engine type (petrol, diesel)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Because interface does not change with the implementation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ED646577-0599-4072-F867-A2C43A0A2D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Separation of Interface &amp; Implementation</a:t>
            </a:r>
          </a:p>
        </p:txBody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9168B9AC-166A-506C-035C-A4F8A762402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driver can apply brakes independent of brakes type (simple, disk)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Again, reason is the same 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856A71B-78FC-A0F8-331D-8DD08D7755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Advantages of Separation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D0DA66D-3F64-5F32-75AE-15D1A2B2537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Users need not to worry about a change until the interface is same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Low Complexity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Direct access to information structure of an object can produce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E49E452-CA4C-973E-EF43-511E94C5EF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Information Hiding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4877AF9-1ABB-7FE6-27B8-83EAE131F7D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Information is stored within the object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It is hidden from the outside world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It can only be manipulated by the object itself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FFE9217-9595-1952-0141-9A9B91D0BF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Messages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3A8DCFD-7496-C87C-4EEC-16E0B128CF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Objects communicate through messages</a:t>
            </a:r>
          </a:p>
          <a:p>
            <a:pPr eaLnBrk="1" hangingPunct="1">
              <a:defRPr/>
            </a:pPr>
            <a:r>
              <a:rPr lang="en-US" altLang="en-US" dirty="0"/>
              <a:t>They send messages (stimuli) by invoking appropriate operations on the target object</a:t>
            </a:r>
          </a:p>
          <a:p>
            <a:pPr eaLnBrk="1" hangingPunct="1">
              <a:defRPr/>
            </a:pPr>
            <a:r>
              <a:rPr lang="en-US" altLang="en-US" dirty="0"/>
              <a:t>The number and kind of messages that can be sent to an object depends upon its 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CFBE154-BA49-5B52-9C8E-3A861442E2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Examples – Messages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6DE579-039A-99B7-E33A-0807BE20AF3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Person sends message (stimulus) “stop” to a Car by applying brakes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Person sends message “place call” to a Phone by pressing appropriate button</a:t>
            </a:r>
          </a:p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A66DE579-039A-99B7-E33A-0807BE20AF3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1026" name="Picture 2" descr="c++ access specifier">
            <a:extLst>
              <a:ext uri="{FF2B5EF4-FFF2-40B4-BE49-F238E27FC236}">
                <a16:creationId xmlns:a16="http://schemas.microsoft.com/office/drawing/2014/main" id="{B347C81E-B792-DA46-13E2-997F2132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399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1E964A0-E486-4AB2-7600-8BB826D95D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Information Hiding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4975DF06-5485-8B48-F245-13BF042C760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Ali’s name is stored within his brain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can’t access his name directly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Rather we can ask him to tell his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F57DA3B-D7E4-F2DD-31BE-36E80636F1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Information Hiding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6EAF082-9195-747F-BD12-7CD3A838008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phone stores several phone numbers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can’t read the numbers directly from the SIM card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Rather phone-set reads this information for 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050F3B2-2CE1-1A4F-5B48-4C920A3548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Information Hiding</a:t>
            </a:r>
            <a:br>
              <a:rPr lang="en-US" altLang="en-US"/>
            </a:br>
            <a:r>
              <a:rPr lang="en-US" altLang="en-US"/>
              <a:t>Advantages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44FB71F-A95F-AAF9-7CAB-100CA44CE6A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Simplifies the model by hiding implementation details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It is a barrier against change propagation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34CD88B-2AEC-7E7B-E929-3F81614F46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Encapsulation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19AB94BB-157B-7304-0E83-DBC1BA8D92D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Data and behaviour are tightly coupled inside an object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Both the information structure and implementation details of its operations are hidden from the outer 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C3D5984F-2C83-8C3C-FB37-67E1CBA8BD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Encapsulation</a:t>
            </a:r>
          </a:p>
        </p:txBody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51110C34-60CD-8D58-82F7-C525F259E80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Ali stores his personal information and knows how to translate it to the desired language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don’t know</a:t>
            </a:r>
          </a:p>
          <a:p>
            <a:pPr lvl="1" eaLnBrk="1" hangingPunct="1">
              <a:defRPr/>
            </a:pPr>
            <a:r>
              <a:rPr lang="en-US" altLang="en-US"/>
              <a:t>How the data is stored</a:t>
            </a:r>
          </a:p>
          <a:p>
            <a:pPr lvl="1" eaLnBrk="1" hangingPunct="1">
              <a:defRPr/>
            </a:pPr>
            <a:r>
              <a:rPr lang="en-US" altLang="en-US"/>
              <a:t>How Ali translates this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>
            <a:extLst>
              <a:ext uri="{FF2B5EF4-FFF2-40B4-BE49-F238E27FC236}">
                <a16:creationId xmlns:a16="http://schemas.microsoft.com/office/drawing/2014/main" id="{8CC16B92-9C3C-51AF-32D6-A5E394D8AE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Encapsulation</a:t>
            </a:r>
          </a:p>
        </p:txBody>
      </p:sp>
      <p:sp>
        <p:nvSpPr>
          <p:cNvPr id="125955" name="Rectangle 2051">
            <a:extLst>
              <a:ext uri="{FF2B5EF4-FFF2-40B4-BE49-F238E27FC236}">
                <a16:creationId xmlns:a16="http://schemas.microsoft.com/office/drawing/2014/main" id="{3A31F14B-4170-7ABE-47FD-F646A4C3EE7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 Phone stores phone numbers in digital format and knows how to convert it into human-readable characters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don’t know</a:t>
            </a:r>
          </a:p>
          <a:p>
            <a:pPr lvl="1" eaLnBrk="1" hangingPunct="1">
              <a:defRPr/>
            </a:pPr>
            <a:r>
              <a:rPr lang="en-US" altLang="en-US"/>
              <a:t>How the data is stored</a:t>
            </a:r>
          </a:p>
          <a:p>
            <a:pPr lvl="1" eaLnBrk="1" hangingPunct="1">
              <a:defRPr/>
            </a:pPr>
            <a:r>
              <a:rPr lang="en-US" altLang="en-US"/>
              <a:t>How it is converted to human-readable characters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37879BFE-FAD9-499D-2439-2FC5C49017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Encapsulation – Advantages</a:t>
            </a:r>
          </a:p>
        </p:txBody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D00CE4C0-7012-5040-9F87-6FC409A0283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Simplicity and clarity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Low complexity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Better understanding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516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Compass</vt:lpstr>
      <vt:lpstr>Object-Oriented Programming (OOP) Lecture No. 2</vt:lpstr>
      <vt:lpstr>Information Hiding</vt:lpstr>
      <vt:lpstr>Example – Information Hiding</vt:lpstr>
      <vt:lpstr>Example – Information Hiding</vt:lpstr>
      <vt:lpstr>Information Hiding Advantages</vt:lpstr>
      <vt:lpstr>Encapsulation</vt:lpstr>
      <vt:lpstr>Example – Encapsulation</vt:lpstr>
      <vt:lpstr>Example – Encapsulation</vt:lpstr>
      <vt:lpstr>Encapsulation – Advantages</vt:lpstr>
      <vt:lpstr>Object has an Interface</vt:lpstr>
      <vt:lpstr>Example – Interface of a Car</vt:lpstr>
      <vt:lpstr>Example – Interface of a Phone</vt:lpstr>
      <vt:lpstr>Implementation</vt:lpstr>
      <vt:lpstr>Example – Implementation of Gear Box</vt:lpstr>
      <vt:lpstr>Example – Implementation of Address Book in a Phone</vt:lpstr>
      <vt:lpstr>Separation of Interface &amp; Implementation</vt:lpstr>
      <vt:lpstr>Example – Separation of Interface &amp; Implementation</vt:lpstr>
      <vt:lpstr>Example – Separation of Interface &amp; Implementation</vt:lpstr>
      <vt:lpstr>Advantages of Separation</vt:lpstr>
      <vt:lpstr>Messages</vt:lpstr>
      <vt:lpstr>Examples – Messages</vt:lpstr>
      <vt:lpstr>PowerPoint Presentation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Goes Here</dc:title>
  <dc:creator>Awais</dc:creator>
  <cp:lastModifiedBy>03-243191-014</cp:lastModifiedBy>
  <cp:revision>539</cp:revision>
  <dcterms:created xsi:type="dcterms:W3CDTF">2005-02-07T06:11:30Z</dcterms:created>
  <dcterms:modified xsi:type="dcterms:W3CDTF">2023-08-29T12:15:06Z</dcterms:modified>
</cp:coreProperties>
</file>