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21"/>
  </p:notesMasterIdLst>
  <p:handoutMasterIdLst>
    <p:handoutMasterId r:id="rId22"/>
  </p:handoutMasterIdLst>
  <p:sldIdLst>
    <p:sldId id="257" r:id="rId2"/>
    <p:sldId id="298" r:id="rId3"/>
    <p:sldId id="299" r:id="rId4"/>
    <p:sldId id="305" r:id="rId5"/>
    <p:sldId id="297" r:id="rId6"/>
    <p:sldId id="269" r:id="rId7"/>
    <p:sldId id="296" r:id="rId8"/>
    <p:sldId id="273" r:id="rId9"/>
    <p:sldId id="300" r:id="rId10"/>
    <p:sldId id="301" r:id="rId11"/>
    <p:sldId id="266" r:id="rId12"/>
    <p:sldId id="267" r:id="rId13"/>
    <p:sldId id="276" r:id="rId14"/>
    <p:sldId id="308" r:id="rId15"/>
    <p:sldId id="277" r:id="rId16"/>
    <p:sldId id="294" r:id="rId17"/>
    <p:sldId id="278" r:id="rId18"/>
    <p:sldId id="279" r:id="rId19"/>
    <p:sldId id="302" r:id="rId2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99"/>
    <a:srgbClr val="15151D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7" autoAdjust="0"/>
    <p:restoredTop sz="94660" autoAdjust="0"/>
  </p:normalViewPr>
  <p:slideViewPr>
    <p:cSldViewPr>
      <p:cViewPr varScale="1">
        <p:scale>
          <a:sx n="70" d="100"/>
          <a:sy n="70" d="100"/>
        </p:scale>
        <p:origin x="12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31D0ED0-D085-4DAB-A544-7BC64E577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1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753CA95D-2305-4713-8F14-35121A6C7B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376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chemeClr val="bg1"/>
          </a:solidFill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76600" y="6477000"/>
            <a:ext cx="2895600" cy="22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CSC 141 Introduction to Computer Programming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09600" y="6477000"/>
            <a:ext cx="1905000" cy="2286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81120B4-3428-4836-84B3-01E69D37BF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141 Introduction to Computer Programming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853BD-E57C-45E0-B2BC-52577CE3A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141 Introduction to Computer Programming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2AB33-4424-4A8E-98C5-FBA836E60B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>
            <a:lvl1pPr>
              <a:defRPr sz="320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itchFamily="34" charset="0"/>
              <a:buNone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48000" y="6477000"/>
            <a:ext cx="2895600" cy="22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CSC 141 Introduction to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09600" y="6477000"/>
            <a:ext cx="1905000" cy="22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5E5F9EE-36F6-4D1A-A447-EE059387D0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141 Introduction to Computer Programming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CC5B4-BFBA-4382-92DF-C454FAF574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84313"/>
            <a:ext cx="3810000" cy="476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3810000" cy="476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141 Introduction to Computer Programming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FC489-00B1-4FD3-B6CE-1EA1599273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141 Introduction to Computer Programming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33E25-07C8-418B-A4C9-380BED8956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141 Introduction to Computer Programming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0A187-BF14-4346-976E-05A9648919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141 Introduction to Computer Programming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F18F6-6321-4513-9ED8-A790E023BA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141 Introduction to Computer Programming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B79C0-5D0E-4217-BDD6-C0C27B85B9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141 Introduction to Computer Programming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E7232-0A8B-4D4E-B74A-2EB6689DF9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110413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84313"/>
            <a:ext cx="7772400" cy="476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477000"/>
            <a:ext cx="2895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CSC 141 Introduction to Computer Programming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0BB14A8-D5E0-4DB2-82BA-B156289389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078" name="Picture 6" descr="logo UNITEN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737475" y="174625"/>
            <a:ext cx="121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85800" y="1219200"/>
            <a:ext cx="8153400" cy="63500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ransition>
    <p:fade thruBlk="1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•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60000"/>
        <a:buFont typeface="Wingdings" pitchFamily="2" charset="2"/>
        <a:buBlip>
          <a:blip r:embed="rId14"/>
        </a:buBlip>
        <a:defRPr sz="2600">
          <a:solidFill>
            <a:srgbClr val="003399"/>
          </a:solidFill>
          <a:latin typeface="+mn-lt"/>
          <a:cs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itchFamily="2" charset="2"/>
        <a:buBlip>
          <a:blip r:embed="rId15"/>
        </a:buBlip>
        <a:defRPr sz="2400">
          <a:solidFill>
            <a:srgbClr val="003399"/>
          </a:solidFill>
          <a:latin typeface="+mn-lt"/>
          <a:cs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Char char="–"/>
        <a:defRPr sz="2200">
          <a:solidFill>
            <a:srgbClr val="003399"/>
          </a:solidFill>
          <a:latin typeface="+mn-lt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  <a:cs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Document1.doc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Document2.doc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C34F6C-5246-400B-8781-76C0BF8B3A81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467600" cy="533400"/>
          </a:xfrm>
          <a:solidFill>
            <a:schemeClr val="bg2"/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Fundamentals of Characters and Strings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800600"/>
          </a:xfrm>
        </p:spPr>
        <p:txBody>
          <a:bodyPr/>
          <a:lstStyle/>
          <a:p>
            <a:pPr marL="342900" indent="-342900" eaLnBrk="1" hangingPunct="1">
              <a:buFont typeface="Arial" charset="0"/>
              <a:buChar char="•"/>
            </a:pPr>
            <a:r>
              <a:rPr lang="en-US" smtClean="0">
                <a:latin typeface="Arial" charset="0"/>
                <a:cs typeface="Arial" charset="0"/>
              </a:rPr>
              <a:t>In C language characters is  either printable or nonprintable including lowercase letters, uppercase letters, decimal digits, special characters and escape sequences.</a:t>
            </a:r>
          </a:p>
          <a:p>
            <a:pPr marL="342900" indent="-342900" eaLnBrk="1" hangingPunct="1">
              <a:buFont typeface="Arial" charset="0"/>
              <a:buChar char="•"/>
            </a:pPr>
            <a:endParaRPr lang="en-US" smtClean="0">
              <a:latin typeface="Arial" charset="0"/>
              <a:cs typeface="Arial" charset="0"/>
            </a:endParaRPr>
          </a:p>
          <a:p>
            <a:pPr marL="342900" indent="-342900" eaLnBrk="1" hangingPunct="1">
              <a:buFont typeface="Arial" charset="0"/>
              <a:buChar char="•"/>
            </a:pPr>
            <a:r>
              <a:rPr lang="en-US" smtClean="0">
                <a:latin typeface="Arial" charset="0"/>
                <a:cs typeface="Arial" charset="0"/>
              </a:rPr>
              <a:t>A character is usually stored in the computer as an 8-bits (1 byte) integer.</a:t>
            </a:r>
          </a:p>
          <a:p>
            <a:pPr marL="342900" indent="-342900" eaLnBrk="1" hangingPunct="1">
              <a:buFont typeface="Arial" charset="0"/>
              <a:buChar char="•"/>
            </a:pPr>
            <a:endParaRPr lang="en-US" smtClean="0">
              <a:latin typeface="Arial" charset="0"/>
              <a:cs typeface="Arial" charset="0"/>
            </a:endParaRPr>
          </a:p>
          <a:p>
            <a:pPr marL="342900" indent="-342900" eaLnBrk="1" hangingPunct="1">
              <a:buFont typeface="Arial" charset="0"/>
              <a:buChar char="•"/>
            </a:pPr>
            <a:r>
              <a:rPr lang="en-US" smtClean="0">
                <a:latin typeface="Arial" charset="0"/>
                <a:cs typeface="Arial" charset="0"/>
              </a:rPr>
              <a:t>The integer value stored for a character depends on the character set used by the computer on which the program is running.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286EB7C-EAC1-4EA1-99B7-62F6734408B0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110413" cy="609600"/>
          </a:xfrm>
          <a:solidFill>
            <a:schemeClr val="bg2"/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string and ‘\0’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812800"/>
            <a:ext cx="8991600" cy="44450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Arial" charset="0"/>
              </a:rPr>
              <a:t>#include &lt;stdio.h&gt;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20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70000"/>
              </a:lnSpc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/* The program that counts the number of characters in a string */</a:t>
            </a:r>
          </a:p>
          <a:p>
            <a:pPr eaLnBrk="1" hangingPunct="1">
              <a:lnSpc>
                <a:spcPct val="70000"/>
              </a:lnSpc>
              <a:buFont typeface="Arial" charset="0"/>
              <a:buNone/>
            </a:pPr>
            <a:endParaRPr lang="en-US" sz="20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Arial" charset="0"/>
              </a:rPr>
              <a:t>void main(void)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Arial" charset="0"/>
              </a:rPr>
              <a:t>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Arial" charset="0"/>
              </a:rPr>
              <a:t>        char string[] = "I love Pakistan";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20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Arial" charset="0"/>
              </a:rPr>
              <a:t>        count = 0;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20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Arial" charset="0"/>
              </a:rPr>
              <a:t>        for (int i = 0; string[i] != '\0'; i++)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Arial" charset="0"/>
              </a:rPr>
              <a:t>	   count++;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Arial" charset="0"/>
              </a:rPr>
              <a:t>        printf(“%s The string has %d characters including space", string, count);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20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228600" y="5148263"/>
            <a:ext cx="8305800" cy="86201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output:</a:t>
            </a:r>
          </a:p>
          <a:p>
            <a:pPr>
              <a:spcBef>
                <a:spcPct val="50000"/>
              </a:spcBef>
            </a:pPr>
            <a:r>
              <a:rPr lang="en-US" sz="2000"/>
              <a:t>I love Pakistan The string has 15 characters including space.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61A7556-D9DE-4709-AF88-D61CEFB01898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96200" cy="457200"/>
          </a:xfrm>
          <a:solidFill>
            <a:schemeClr val="bg2"/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String Manipulation Functions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772400" cy="5334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Include &lt;string.h&gt; to use these functions.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03200" y="1828800"/>
          <a:ext cx="8686800" cy="338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4" imgW="5968796" imgH="2286033" progId="Word.Document.8">
                  <p:embed/>
                </p:oleObj>
              </mc:Choice>
              <mc:Fallback>
                <p:oleObj name="Document" r:id="rId4" imgW="5968796" imgH="228603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1828800"/>
                        <a:ext cx="8686800" cy="338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5BA0F2F-796D-4B19-B646-5B616ECFBEEA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620000" cy="457200"/>
          </a:xfrm>
          <a:solidFill>
            <a:schemeClr val="bg2"/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String Comparison Functions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334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Include &lt;string.h&gt; to use these functions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52400" y="2133600"/>
          <a:ext cx="8602663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4" imgW="6190528" imgH="1221068" progId="Word.Document.8">
                  <p:embed/>
                </p:oleObj>
              </mc:Choice>
              <mc:Fallback>
                <p:oleObj name="Document" r:id="rId4" imgW="6190528" imgH="122106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133600"/>
                        <a:ext cx="8602663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2417FC9-1828-4F3E-8E9A-FDFA2BE35F81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696200" cy="533400"/>
          </a:xfrm>
          <a:solidFill>
            <a:schemeClr val="bg2"/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latin typeface="Arial" charset="0"/>
                <a:cs typeface="Arial" charset="0"/>
              </a:rPr>
              <a:t>Strcmp</a:t>
            </a:r>
            <a:r>
              <a:rPr lang="en-US" dirty="0" smtClean="0">
                <a:latin typeface="Arial" charset="0"/>
                <a:cs typeface="Arial" charset="0"/>
              </a:rPr>
              <a:t>()</a:t>
            </a:r>
            <a:endParaRPr lang="en-US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153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200" dirty="0" err="1" smtClean="0">
                <a:latin typeface="Arial" charset="0"/>
                <a:cs typeface="Arial" charset="0"/>
              </a:rPr>
              <a:t>strcmp</a:t>
            </a:r>
            <a:r>
              <a:rPr lang="en-US" sz="2200" dirty="0" smtClean="0">
                <a:latin typeface="Arial" charset="0"/>
                <a:cs typeface="Arial" charset="0"/>
              </a:rPr>
              <a:t>() will accept two strings. It will return an integer. This integer will either be: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Negative value if s1 is less than s2. </a:t>
            </a:r>
          </a:p>
          <a:p>
            <a:pPr lvl="2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Zero value if s1 and s2 are equal. </a:t>
            </a:r>
          </a:p>
          <a:p>
            <a:pPr lvl="2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Positive value if s1 is greater than s2.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 err="1" smtClean="0">
                <a:latin typeface="Arial" charset="0"/>
                <a:cs typeface="Arial" charset="0"/>
              </a:rPr>
              <a:t>Strcmp</a:t>
            </a:r>
            <a:r>
              <a:rPr lang="en-US" dirty="0" smtClean="0">
                <a:latin typeface="Arial" charset="0"/>
                <a:cs typeface="Arial" charset="0"/>
              </a:rPr>
              <a:t>() is case sensitive.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 err="1" smtClean="0">
                <a:latin typeface="Arial" charset="0"/>
                <a:cs typeface="Arial" charset="0"/>
              </a:rPr>
              <a:t>Strcmp</a:t>
            </a:r>
            <a:r>
              <a:rPr lang="en-US" dirty="0" smtClean="0">
                <a:latin typeface="Arial" charset="0"/>
                <a:cs typeface="Arial" charset="0"/>
              </a:rPr>
              <a:t>() requires the address of the character array to be accessed.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567CE4-0C0D-40C9-BFDD-39FE78C3CA1B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1600" b="1" dirty="0" smtClean="0">
                <a:latin typeface="Arial" charset="0"/>
                <a:cs typeface="Arial" charset="0"/>
              </a:rPr>
              <a:t>#include &lt;</a:t>
            </a:r>
            <a:r>
              <a:rPr lang="en-US" sz="1600" b="1" dirty="0" err="1" smtClean="0">
                <a:latin typeface="Arial" charset="0"/>
                <a:cs typeface="Arial" charset="0"/>
              </a:rPr>
              <a:t>stdio.h</a:t>
            </a:r>
            <a:r>
              <a:rPr lang="en-US" sz="1600" b="1" dirty="0" smtClean="0">
                <a:latin typeface="Arial" charset="0"/>
                <a:cs typeface="Arial" charset="0"/>
              </a:rPr>
              <a:t>&gt; 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b="1" dirty="0" smtClean="0">
                <a:latin typeface="Arial" charset="0"/>
                <a:cs typeface="Arial" charset="0"/>
              </a:rPr>
              <a:t>#include &lt;</a:t>
            </a:r>
            <a:r>
              <a:rPr lang="en-US" sz="1600" b="1" dirty="0" err="1" smtClean="0">
                <a:latin typeface="Arial" charset="0"/>
                <a:cs typeface="Arial" charset="0"/>
              </a:rPr>
              <a:t>string.h</a:t>
            </a:r>
            <a:r>
              <a:rPr lang="en-US" sz="1600" b="1" dirty="0" smtClean="0">
                <a:latin typeface="Arial" charset="0"/>
                <a:cs typeface="Arial" charset="0"/>
              </a:rPr>
              <a:t>&gt; 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b="1" dirty="0" smtClean="0">
                <a:latin typeface="Arial" charset="0"/>
                <a:cs typeface="Arial" charset="0"/>
              </a:rPr>
              <a:t>void main() 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b="1" dirty="0" smtClean="0">
                <a:latin typeface="Arial" charset="0"/>
                <a:cs typeface="Arial" charset="0"/>
              </a:rPr>
              <a:t>{ 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b="1" dirty="0" smtClean="0">
                <a:latin typeface="Arial" charset="0"/>
                <a:cs typeface="Arial" charset="0"/>
              </a:rPr>
              <a:t>	char name[20] = “MUMTAZ"; 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b="1" dirty="0" smtClean="0">
                <a:latin typeface="Arial" charset="0"/>
                <a:cs typeface="Arial" charset="0"/>
              </a:rPr>
              <a:t>	char </a:t>
            </a:r>
            <a:r>
              <a:rPr lang="en-US" sz="1600" b="1" dirty="0" err="1" smtClean="0">
                <a:latin typeface="Arial" charset="0"/>
                <a:cs typeface="Arial" charset="0"/>
              </a:rPr>
              <a:t>nameoft</a:t>
            </a:r>
            <a:r>
              <a:rPr lang="en-US" sz="1600" b="1" dirty="0" smtClean="0">
                <a:latin typeface="Arial" charset="0"/>
                <a:cs typeface="Arial" charset="0"/>
              </a:rPr>
              <a:t>[20];  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b="1" dirty="0" smtClean="0">
                <a:latin typeface="Arial" charset="0"/>
                <a:cs typeface="Arial" charset="0"/>
              </a:rPr>
              <a:t>	</a:t>
            </a:r>
            <a:r>
              <a:rPr lang="en-US" sz="1600" b="1" dirty="0" err="1" smtClean="0">
                <a:latin typeface="Arial" charset="0"/>
                <a:cs typeface="Arial" charset="0"/>
              </a:rPr>
              <a:t>int</a:t>
            </a:r>
            <a:r>
              <a:rPr lang="en-US" sz="1600" b="1" dirty="0" smtClean="0">
                <a:latin typeface="Arial" charset="0"/>
                <a:cs typeface="Arial" charset="0"/>
              </a:rPr>
              <a:t> correct = 0; </a:t>
            </a:r>
          </a:p>
          <a:p>
            <a:pPr eaLnBrk="1" hangingPunct="1">
              <a:lnSpc>
                <a:spcPct val="70000"/>
              </a:lnSpc>
            </a:pPr>
            <a:endParaRPr lang="en-US" sz="1600" b="1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1600" b="1" dirty="0" smtClean="0">
                <a:latin typeface="Arial" charset="0"/>
                <a:cs typeface="Arial" charset="0"/>
              </a:rPr>
              <a:t>	while(correct==0) 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b="1" dirty="0" smtClean="0">
                <a:latin typeface="Arial" charset="0"/>
                <a:cs typeface="Arial" charset="0"/>
              </a:rPr>
              <a:t>	{ 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b="1" dirty="0" smtClean="0">
                <a:latin typeface="Arial" charset="0"/>
                <a:cs typeface="Arial" charset="0"/>
              </a:rPr>
              <a:t>		</a:t>
            </a:r>
            <a:r>
              <a:rPr lang="en-US" sz="1600" b="1" dirty="0" err="1" smtClean="0">
                <a:latin typeface="Arial" charset="0"/>
                <a:cs typeface="Arial" charset="0"/>
              </a:rPr>
              <a:t>printf</a:t>
            </a:r>
            <a:r>
              <a:rPr lang="en-US" sz="1600" b="1" dirty="0" smtClean="0">
                <a:latin typeface="Arial" charset="0"/>
                <a:cs typeface="Arial" charset="0"/>
              </a:rPr>
              <a:t>("Enter the name of your teacher in uppercase: ");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b="1" dirty="0" smtClean="0">
                <a:latin typeface="Arial" charset="0"/>
                <a:cs typeface="Arial" charset="0"/>
              </a:rPr>
              <a:t>		gets(</a:t>
            </a:r>
            <a:r>
              <a:rPr lang="en-US" sz="1600" b="1" dirty="0" err="1" smtClean="0">
                <a:latin typeface="Arial" charset="0"/>
                <a:cs typeface="Arial" charset="0"/>
              </a:rPr>
              <a:t>nameoft</a:t>
            </a:r>
            <a:r>
              <a:rPr lang="en-US" sz="1600" b="1" dirty="0" smtClean="0">
                <a:latin typeface="Arial" charset="0"/>
                <a:cs typeface="Arial" charset="0"/>
              </a:rPr>
              <a:t>); </a:t>
            </a:r>
          </a:p>
          <a:p>
            <a:pPr eaLnBrk="1" hangingPunct="1">
              <a:lnSpc>
                <a:spcPct val="20000"/>
              </a:lnSpc>
            </a:pPr>
            <a:endParaRPr lang="en-US" sz="1600" b="1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1600" b="1" dirty="0" smtClean="0">
                <a:latin typeface="Arial" charset="0"/>
                <a:cs typeface="Arial" charset="0"/>
              </a:rPr>
              <a:t>	 	if(</a:t>
            </a:r>
            <a:r>
              <a:rPr lang="en-US" sz="1600" b="1" dirty="0" err="1" smtClean="0">
                <a:latin typeface="Arial" charset="0"/>
                <a:cs typeface="Arial" charset="0"/>
              </a:rPr>
              <a:t>strcmp</a:t>
            </a:r>
            <a:r>
              <a:rPr lang="en-US" sz="1600" b="1" dirty="0" smtClean="0">
                <a:latin typeface="Arial" charset="0"/>
                <a:cs typeface="Arial" charset="0"/>
              </a:rPr>
              <a:t>(name, </a:t>
            </a:r>
            <a:r>
              <a:rPr lang="en-US" sz="1600" b="1" dirty="0" err="1" smtClean="0">
                <a:latin typeface="Arial" charset="0"/>
                <a:cs typeface="Arial" charset="0"/>
              </a:rPr>
              <a:t>nameoft</a:t>
            </a:r>
            <a:r>
              <a:rPr lang="en-US" sz="1600" b="1" dirty="0" smtClean="0">
                <a:latin typeface="Arial" charset="0"/>
                <a:cs typeface="Arial" charset="0"/>
              </a:rPr>
              <a:t>)==0) 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b="1" dirty="0" smtClean="0">
                <a:latin typeface="Arial" charset="0"/>
                <a:cs typeface="Arial" charset="0"/>
              </a:rPr>
              <a:t>		{ 			  		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b="1" dirty="0" smtClean="0">
                <a:latin typeface="Arial" charset="0"/>
                <a:cs typeface="Arial" charset="0"/>
              </a:rPr>
              <a:t>		     </a:t>
            </a:r>
            <a:r>
              <a:rPr lang="en-US" sz="1600" b="1" dirty="0" err="1" smtClean="0">
                <a:latin typeface="Arial" charset="0"/>
                <a:cs typeface="Arial" charset="0"/>
              </a:rPr>
              <a:t>printf</a:t>
            </a:r>
            <a:r>
              <a:rPr lang="en-US" sz="1600" b="1" dirty="0" smtClean="0">
                <a:latin typeface="Arial" charset="0"/>
                <a:cs typeface="Arial" charset="0"/>
              </a:rPr>
              <a:t>("Correct!\n"); 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b="1" dirty="0" smtClean="0">
                <a:latin typeface="Arial" charset="0"/>
                <a:cs typeface="Arial" charset="0"/>
              </a:rPr>
              <a:t>		     correct = 1; 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b="1" dirty="0" smtClean="0">
                <a:latin typeface="Arial" charset="0"/>
                <a:cs typeface="Arial" charset="0"/>
              </a:rPr>
              <a:t>		} 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b="1" dirty="0" smtClean="0">
                <a:latin typeface="Arial" charset="0"/>
                <a:cs typeface="Arial" charset="0"/>
              </a:rPr>
              <a:t>		else 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b="1" dirty="0" smtClean="0">
                <a:latin typeface="Arial" charset="0"/>
                <a:cs typeface="Arial" charset="0"/>
              </a:rPr>
              <a:t>		    </a:t>
            </a:r>
            <a:r>
              <a:rPr lang="en-US" sz="1600" b="1" dirty="0" err="1" smtClean="0">
                <a:latin typeface="Arial" charset="0"/>
                <a:cs typeface="Arial" charset="0"/>
              </a:rPr>
              <a:t>printf</a:t>
            </a:r>
            <a:r>
              <a:rPr lang="en-US" sz="1600" b="1" dirty="0" smtClean="0">
                <a:latin typeface="Arial" charset="0"/>
                <a:cs typeface="Arial" charset="0"/>
              </a:rPr>
              <a:t>("Try again: \n"); 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b="1" dirty="0" smtClean="0">
                <a:latin typeface="Arial" charset="0"/>
                <a:cs typeface="Arial" charset="0"/>
              </a:rPr>
              <a:t>	} 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b="1" dirty="0" smtClean="0">
                <a:latin typeface="Arial" charset="0"/>
                <a:cs typeface="Arial" charset="0"/>
              </a:rPr>
              <a:t>}</a:t>
            </a:r>
          </a:p>
          <a:p>
            <a:pPr eaLnBrk="1" hangingPunct="1">
              <a:lnSpc>
                <a:spcPct val="70000"/>
              </a:lnSpc>
              <a:buFont typeface="Arial" charset="0"/>
              <a:buNone/>
              <a:defRPr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696200" cy="533400"/>
          </a:xfrm>
          <a:solidFill>
            <a:schemeClr val="bg2"/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Strcmp</a:t>
            </a:r>
            <a:r>
              <a:rPr lang="en-US" dirty="0" smtClean="0"/>
              <a:t>() – program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601E898-5A3B-40FD-9B17-4E5A01A3C43E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dirty="0" err="1" smtClean="0">
                <a:latin typeface="Arial" charset="0"/>
                <a:cs typeface="Arial" charset="0"/>
              </a:rPr>
              <a:t>strcat</a:t>
            </a:r>
            <a:r>
              <a:rPr lang="en-US" dirty="0" smtClean="0">
                <a:latin typeface="Arial" charset="0"/>
                <a:cs typeface="Arial" charset="0"/>
              </a:rPr>
              <a:t> ( </a:t>
            </a:r>
            <a:r>
              <a:rPr lang="en-US" dirty="0" err="1" smtClean="0">
                <a:latin typeface="Arial" charset="0"/>
                <a:cs typeface="Arial" charset="0"/>
              </a:rPr>
              <a:t>dest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cs typeface="Arial" charset="0"/>
              </a:rPr>
              <a:t>src</a:t>
            </a:r>
            <a:r>
              <a:rPr lang="en-US" dirty="0" smtClean="0">
                <a:latin typeface="Arial" charset="0"/>
                <a:cs typeface="Arial" charset="0"/>
              </a:rPr>
              <a:t>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 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The </a:t>
            </a:r>
            <a:r>
              <a:rPr lang="en-US" dirty="0" err="1" smtClean="0"/>
              <a:t>strcat</a:t>
            </a:r>
            <a:r>
              <a:rPr lang="en-US" dirty="0" smtClean="0"/>
              <a:t> is short name for string concatenate, 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It means to add to the end, or append. 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It adds the second string to the first string. 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Make sure that the size of </a:t>
            </a:r>
            <a:r>
              <a:rPr lang="en-US" i="1" dirty="0" err="1" smtClean="0"/>
              <a:t>dest</a:t>
            </a:r>
            <a:r>
              <a:rPr lang="en-US" dirty="0" smtClean="0"/>
              <a:t> is large enough to hold the entire contents of </a:t>
            </a:r>
            <a:r>
              <a:rPr lang="en-US" i="1" dirty="0" err="1" smtClean="0"/>
              <a:t>src</a:t>
            </a:r>
            <a:r>
              <a:rPr lang="en-US" dirty="0" smtClean="0"/>
              <a:t> and </a:t>
            </a:r>
            <a:r>
              <a:rPr lang="en-US" dirty="0" err="1" smtClean="0"/>
              <a:t>dest</a:t>
            </a:r>
            <a:r>
              <a:rPr lang="en-US" dirty="0" smtClean="0"/>
              <a:t> string. </a:t>
            </a:r>
            <a:endParaRPr lang="en-US" sz="2800" dirty="0" smtClean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696200" cy="533400"/>
          </a:xfrm>
          <a:solidFill>
            <a:schemeClr val="bg2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3600" dirty="0" err="1" smtClean="0"/>
              <a:t>strcat</a:t>
            </a:r>
            <a:r>
              <a:rPr lang="en-US" sz="3600" dirty="0" smtClean="0"/>
              <a:t>()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73373E5-628A-4EAA-AEE7-95E85FE09759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/* Concatenating Strings Using </a:t>
            </a:r>
            <a:r>
              <a:rPr lang="en-US" sz="2000" dirty="0" err="1" smtClean="0">
                <a:latin typeface="Arial" charset="0"/>
                <a:cs typeface="Arial" charset="0"/>
              </a:rPr>
              <a:t>strcat</a:t>
            </a:r>
            <a:r>
              <a:rPr lang="en-US" sz="2000" dirty="0" smtClean="0">
                <a:latin typeface="Arial" charset="0"/>
                <a:cs typeface="Arial" charset="0"/>
              </a:rPr>
              <a:t>  */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#include &lt;</a:t>
            </a:r>
            <a:r>
              <a:rPr lang="en-US" sz="2000" dirty="0" err="1" smtClean="0">
                <a:latin typeface="Arial" charset="0"/>
                <a:cs typeface="Arial" charset="0"/>
              </a:rPr>
              <a:t>stdio.h</a:t>
            </a:r>
            <a:r>
              <a:rPr lang="en-US" sz="2000" dirty="0" smtClean="0">
                <a:latin typeface="Arial" charset="0"/>
                <a:cs typeface="Arial" charset="0"/>
              </a:rPr>
              <a:t>&gt;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#include &lt;</a:t>
            </a:r>
            <a:r>
              <a:rPr lang="en-US" sz="2000" dirty="0" err="1" smtClean="0">
                <a:latin typeface="Arial" charset="0"/>
                <a:cs typeface="Arial" charset="0"/>
              </a:rPr>
              <a:t>string.h</a:t>
            </a:r>
            <a:r>
              <a:rPr lang="en-US" sz="2000" dirty="0" smtClean="0">
                <a:latin typeface="Arial" charset="0"/>
                <a:cs typeface="Arial" charset="0"/>
              </a:rPr>
              <a:t>&gt;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void main()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{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	char string1[50] = “Ahmed ";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	char string2[ ] = “</a:t>
            </a:r>
            <a:r>
              <a:rPr lang="en-US" sz="2000" dirty="0" err="1" smtClean="0">
                <a:latin typeface="Arial" charset="0"/>
                <a:cs typeface="Arial" charset="0"/>
              </a:rPr>
              <a:t>Mumtaz</a:t>
            </a:r>
            <a:r>
              <a:rPr lang="en-US" sz="2000" dirty="0" smtClean="0">
                <a:latin typeface="Arial" charset="0"/>
                <a:cs typeface="Arial" charset="0"/>
              </a:rPr>
              <a:t>";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	</a:t>
            </a:r>
            <a:r>
              <a:rPr lang="en-US" sz="2000" dirty="0" err="1" smtClean="0">
                <a:latin typeface="Arial" charset="0"/>
                <a:cs typeface="Arial" charset="0"/>
              </a:rPr>
              <a:t>strcat</a:t>
            </a:r>
            <a:r>
              <a:rPr lang="en-US" sz="2000" dirty="0" smtClean="0">
                <a:latin typeface="Arial" charset="0"/>
                <a:cs typeface="Arial" charset="0"/>
              </a:rPr>
              <a:t>(string1, string2);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	</a:t>
            </a:r>
            <a:r>
              <a:rPr lang="en-US" sz="2000" dirty="0" err="1" smtClean="0">
                <a:latin typeface="Arial" charset="0"/>
                <a:cs typeface="Arial" charset="0"/>
              </a:rPr>
              <a:t>printf</a:t>
            </a:r>
            <a:r>
              <a:rPr lang="en-US" sz="2000" dirty="0" smtClean="0">
                <a:latin typeface="Arial" charset="0"/>
                <a:cs typeface="Arial" charset="0"/>
              </a:rPr>
              <a:t>("string1: %s\n", string1);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Output: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	string1: </a:t>
            </a:r>
            <a:r>
              <a:rPr lang="en-US" sz="2000" dirty="0" err="1" smtClean="0">
                <a:latin typeface="Arial" charset="0"/>
                <a:cs typeface="Arial" charset="0"/>
              </a:rPr>
              <a:t>AhmedMumtaz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20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Defined the string1 array to be large enough to hold the characters of  both strings. </a:t>
            </a:r>
            <a:endParaRPr lang="en-US" sz="140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696200" cy="533400"/>
          </a:xfrm>
          <a:solidFill>
            <a:schemeClr val="bg2"/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strcat</a:t>
            </a:r>
            <a:r>
              <a:rPr lang="en-US" dirty="0" smtClean="0"/>
              <a:t>() – program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567CE4-0C0D-40C9-BFDD-39FE78C3CA1B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err="1" smtClean="0"/>
              <a:t>strcpy</a:t>
            </a:r>
            <a:r>
              <a:rPr lang="en-US" dirty="0" smtClean="0"/>
              <a:t> is short for string copy. </a:t>
            </a:r>
          </a:p>
          <a:p>
            <a:pPr marL="342900" indent="-342900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It copies the entire contents of </a:t>
            </a:r>
            <a:r>
              <a:rPr lang="en-US" i="1" dirty="0" err="1" smtClean="0"/>
              <a:t>src</a:t>
            </a:r>
            <a:r>
              <a:rPr lang="en-US" dirty="0" smtClean="0"/>
              <a:t> into </a:t>
            </a:r>
            <a:r>
              <a:rPr lang="en-US" i="1" dirty="0" err="1" smtClean="0"/>
              <a:t>dest</a:t>
            </a:r>
            <a:r>
              <a:rPr lang="en-US" dirty="0" smtClean="0"/>
              <a:t>. </a:t>
            </a:r>
          </a:p>
          <a:p>
            <a:pPr marL="342900" indent="-342900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The contents of </a:t>
            </a:r>
            <a:r>
              <a:rPr lang="en-US" i="1" dirty="0" err="1" smtClean="0"/>
              <a:t>dest</a:t>
            </a:r>
            <a:r>
              <a:rPr lang="en-US" dirty="0" smtClean="0"/>
              <a:t> after </a:t>
            </a:r>
            <a:r>
              <a:rPr lang="en-US" dirty="0" err="1" smtClean="0"/>
              <a:t>strcpy</a:t>
            </a:r>
            <a:r>
              <a:rPr lang="en-US" dirty="0" smtClean="0"/>
              <a:t> will be exactly the same as </a:t>
            </a:r>
            <a:r>
              <a:rPr lang="en-US" dirty="0" err="1" smtClean="0"/>
              <a:t>src</a:t>
            </a:r>
            <a:r>
              <a:rPr lang="en-US" dirty="0" smtClean="0"/>
              <a:t>. </a:t>
            </a:r>
          </a:p>
          <a:p>
            <a:pPr eaLnBrk="1" hangingPunct="1">
              <a:lnSpc>
                <a:spcPct val="70000"/>
              </a:lnSpc>
              <a:buFont typeface="Arial" charset="0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strlen</a:t>
            </a:r>
            <a:r>
              <a:rPr lang="en-US" dirty="0" smtClean="0">
                <a:solidFill>
                  <a:schemeClr val="tx1"/>
                </a:solidFill>
              </a:rPr>
              <a:t> returns the length of a string, minus the null character ('\0').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696200" cy="533400"/>
          </a:xfrm>
          <a:solidFill>
            <a:schemeClr val="bg2"/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Strcpy</a:t>
            </a:r>
            <a:r>
              <a:rPr lang="en-US" dirty="0" smtClean="0"/>
              <a:t>()  and </a:t>
            </a:r>
            <a:r>
              <a:rPr lang="en-US" dirty="0" err="1" smtClean="0"/>
              <a:t>Strlen</a:t>
            </a:r>
            <a:r>
              <a:rPr lang="en-US" dirty="0" smtClean="0"/>
              <a:t>()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3A3E253-3983-44EA-B783-74C12B937F07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305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#include &lt;</a:t>
            </a:r>
            <a:r>
              <a:rPr lang="en-US" sz="2000" dirty="0" err="1" smtClean="0">
                <a:latin typeface="Arial" charset="0"/>
                <a:cs typeface="Arial" charset="0"/>
              </a:rPr>
              <a:t>stdio.h</a:t>
            </a:r>
            <a:r>
              <a:rPr lang="en-US" sz="2000" dirty="0" smtClean="0">
                <a:latin typeface="Arial" charset="0"/>
                <a:cs typeface="Arial" charset="0"/>
              </a:rPr>
              <a:t>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#include &lt;</a:t>
            </a:r>
            <a:r>
              <a:rPr lang="en-US" sz="2000" dirty="0" err="1" smtClean="0">
                <a:latin typeface="Arial" charset="0"/>
                <a:cs typeface="Arial" charset="0"/>
              </a:rPr>
              <a:t>string.h</a:t>
            </a:r>
            <a:r>
              <a:rPr lang="en-US" sz="2000" dirty="0" smtClean="0">
                <a:latin typeface="Arial" charset="0"/>
                <a:cs typeface="Arial" charset="0"/>
              </a:rPr>
              <a:t>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void main()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{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char string1[50] = “University of </a:t>
            </a:r>
            <a:r>
              <a:rPr lang="en-US" sz="2000" dirty="0" err="1" smtClean="0">
                <a:latin typeface="Arial" charset="0"/>
                <a:cs typeface="Arial" charset="0"/>
              </a:rPr>
              <a:t>Gujrat</a:t>
            </a:r>
            <a:r>
              <a:rPr lang="en-US" sz="2000" dirty="0" smtClean="0">
                <a:latin typeface="Arial" charset="0"/>
                <a:cs typeface="Arial" charset="0"/>
              </a:rPr>
              <a:t>, Sialkot Campus";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char string2[50] = “GUJRAT University”;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	</a:t>
            </a:r>
            <a:r>
              <a:rPr lang="en-US" sz="2000" dirty="0" err="1" smtClean="0">
                <a:latin typeface="Arial" charset="0"/>
                <a:cs typeface="Arial" charset="0"/>
              </a:rPr>
              <a:t>strcpy</a:t>
            </a:r>
            <a:r>
              <a:rPr lang="en-US" sz="2000" dirty="0" smtClean="0">
                <a:latin typeface="Arial" charset="0"/>
                <a:cs typeface="Arial" charset="0"/>
              </a:rPr>
              <a:t>(string1,string2);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	</a:t>
            </a:r>
            <a:r>
              <a:rPr lang="en-US" sz="2000" dirty="0" err="1" smtClean="0">
                <a:latin typeface="Arial" charset="0"/>
                <a:cs typeface="Arial" charset="0"/>
              </a:rPr>
              <a:t>printf</a:t>
            </a:r>
            <a:r>
              <a:rPr lang="en-US" sz="2000" dirty="0" smtClean="0">
                <a:latin typeface="Arial" charset="0"/>
                <a:cs typeface="Arial" charset="0"/>
              </a:rPr>
              <a:t>(“string1: %s\n", string1);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	</a:t>
            </a:r>
            <a:r>
              <a:rPr lang="en-US" sz="2000" dirty="0" err="1" smtClean="0">
                <a:latin typeface="Arial" charset="0"/>
                <a:cs typeface="Arial" charset="0"/>
              </a:rPr>
              <a:t>printf</a:t>
            </a:r>
            <a:r>
              <a:rPr lang="en-US" sz="2000" dirty="0" smtClean="0">
                <a:latin typeface="Arial" charset="0"/>
                <a:cs typeface="Arial" charset="0"/>
              </a:rPr>
              <a:t>(“string2: %s\n", string2);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}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Arial" charset="0"/>
                <a:cs typeface="Arial" charset="0"/>
              </a:rPr>
              <a:t>Output 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string1: GUJRAT University</a:t>
            </a:r>
            <a:br>
              <a:rPr lang="en-US" sz="2000" dirty="0" smtClean="0">
                <a:latin typeface="Arial" charset="0"/>
                <a:cs typeface="Arial" charset="0"/>
              </a:rPr>
            </a:br>
            <a:r>
              <a:rPr lang="en-US" sz="2000" dirty="0" smtClean="0">
                <a:latin typeface="Arial" charset="0"/>
                <a:cs typeface="Arial" charset="0"/>
              </a:rPr>
              <a:t>string2: GUJRAT University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696200" cy="533400"/>
          </a:xfrm>
          <a:solidFill>
            <a:schemeClr val="bg2"/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strcpy</a:t>
            </a:r>
            <a:r>
              <a:rPr lang="en-US" dirty="0" smtClean="0"/>
              <a:t>() – program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40C7092-D5A9-4733-892F-4F97EE89C2EB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strlen</a:t>
            </a:r>
            <a:r>
              <a:rPr lang="en-US" dirty="0" smtClean="0"/>
              <a:t>() – program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" y="1447800"/>
            <a:ext cx="8915400" cy="4975225"/>
          </a:xfrm>
        </p:spPr>
        <p:txBody>
          <a:bodyPr rIns="0"/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#include &lt;</a:t>
            </a:r>
            <a:r>
              <a:rPr lang="en-US" sz="2000" dirty="0" err="1" smtClean="0">
                <a:latin typeface="Arial" charset="0"/>
                <a:cs typeface="Arial" charset="0"/>
              </a:rPr>
              <a:t>stdio.h</a:t>
            </a:r>
            <a:r>
              <a:rPr lang="en-US" sz="2000" dirty="0" smtClean="0">
                <a:latin typeface="Arial" charset="0"/>
                <a:cs typeface="Arial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#include &lt;</a:t>
            </a:r>
            <a:r>
              <a:rPr lang="en-US" sz="2000" dirty="0" err="1" smtClean="0">
                <a:latin typeface="Arial" charset="0"/>
                <a:cs typeface="Arial" charset="0"/>
              </a:rPr>
              <a:t>string.h</a:t>
            </a:r>
            <a:r>
              <a:rPr lang="en-US" sz="2000" dirty="0" smtClean="0">
                <a:latin typeface="Arial" charset="0"/>
                <a:cs typeface="Arial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void main(void)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char string[ ] = "I love Pakistan";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</a:t>
            </a:r>
            <a:r>
              <a:rPr lang="en-US" sz="2000" dirty="0" err="1" smtClean="0">
                <a:latin typeface="Arial" charset="0"/>
                <a:cs typeface="Arial" charset="0"/>
              </a:rPr>
              <a:t>int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i,count</a:t>
            </a:r>
            <a:r>
              <a:rPr lang="en-US" sz="2000" dirty="0" smtClean="0">
                <a:latin typeface="Arial" charset="0"/>
                <a:cs typeface="Arial" charset="0"/>
              </a:rPr>
              <a:t> =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count = </a:t>
            </a:r>
            <a:r>
              <a:rPr lang="en-US" sz="2000" dirty="0" err="1" smtClean="0">
                <a:latin typeface="Arial" charset="0"/>
                <a:cs typeface="Arial" charset="0"/>
              </a:rPr>
              <a:t>strlen</a:t>
            </a:r>
            <a:r>
              <a:rPr lang="en-US" sz="2000" dirty="0" smtClean="0">
                <a:latin typeface="Arial" charset="0"/>
                <a:cs typeface="Arial" charset="0"/>
              </a:rPr>
              <a:t>(string);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</a:t>
            </a:r>
            <a:r>
              <a:rPr lang="en-US" sz="2000" dirty="0" err="1" smtClean="0">
                <a:latin typeface="Arial" charset="0"/>
                <a:cs typeface="Arial" charset="0"/>
              </a:rPr>
              <a:t>printf</a:t>
            </a:r>
            <a:r>
              <a:rPr lang="en-US" sz="2000" dirty="0" smtClean="0">
                <a:latin typeface="Arial" charset="0"/>
                <a:cs typeface="Arial" charset="0"/>
              </a:rPr>
              <a:t>("%s The string has %d characters including the space“, string, count);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219075" y="5040313"/>
            <a:ext cx="7315200" cy="7842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/>
              <a:t>output:</a:t>
            </a:r>
          </a:p>
          <a:p>
            <a:pPr>
              <a:spcBef>
                <a:spcPct val="50000"/>
              </a:spcBef>
              <a:defRPr/>
            </a:pPr>
            <a:r>
              <a:rPr lang="en-US" dirty="0"/>
              <a:t>I love Pakistan The string has 15 characters including the whitespace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C91EAC1-132A-455D-9C19-080019855442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110413" cy="609600"/>
          </a:xfrm>
          <a:solidFill>
            <a:schemeClr val="bg2"/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ASCII character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2578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Arial" charset="0"/>
              </a:rPr>
              <a:t>#include &lt;stdio.h&gt;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Arial" charset="0"/>
              </a:rPr>
              <a:t>void main(void)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Arial" charset="0"/>
              </a:rPr>
              <a:t>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Arial" charset="0"/>
              </a:rPr>
              <a:t>	char A = 'A';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Arial" charset="0"/>
              </a:rPr>
              <a:t>	char Z = 'Z';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Arial" charset="0"/>
              </a:rPr>
              <a:t>	char a = 'a';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Arial" charset="0"/>
              </a:rPr>
              <a:t>	char z = 'z';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20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Arial" charset="0"/>
              </a:rPr>
              <a:t>	printf("\nASCII value for A is %d\t", A);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Arial" charset="0"/>
              </a:rPr>
              <a:t>	printf("\nASCII value for Z is %d\t", Z);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Arial" charset="0"/>
              </a:rPr>
              <a:t>	printf("\nASCII value for a is %d\t", a);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Arial" charset="0"/>
              </a:rPr>
              <a:t>	printf("\nASCII value for z is %d\t", z);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20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Arial" charset="0"/>
              </a:rPr>
              <a:t>	printf("\n");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Arial" charset="0"/>
              </a:rPr>
              <a:t>	printf("\n Decimal 65 in ASCII represents %c\t",65);</a:t>
            </a:r>
          </a:p>
          <a:p>
            <a:pPr eaLnBrk="1" hangingPunct="1">
              <a:lnSpc>
                <a:spcPct val="70000"/>
              </a:lnSpc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	printf("\n Decimal 90 in ASCII  represents %c\t",90);</a:t>
            </a:r>
          </a:p>
          <a:p>
            <a:pPr eaLnBrk="1" hangingPunct="1">
              <a:lnSpc>
                <a:spcPct val="70000"/>
              </a:lnSpc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	printf("\n Decimal 97 in ASCII represents %c\t",97);</a:t>
            </a:r>
          </a:p>
          <a:p>
            <a:pPr eaLnBrk="1" hangingPunct="1">
              <a:lnSpc>
                <a:spcPct val="70000"/>
              </a:lnSpc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	printf("\n Decimal 122 in ASCII  represents %c\t",122);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Arial" charset="0"/>
              </a:rPr>
              <a:t>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42F27B3-63F3-4194-A9CE-1BCCF3F6AB29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Sample output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pPr lvl="1" eaLnBrk="1" hangingPunct="1"/>
            <a:r>
              <a:rPr lang="en-US" sz="2000" smtClean="0">
                <a:solidFill>
                  <a:schemeClr val="tx1"/>
                </a:solidFill>
              </a:rPr>
              <a:t>ASCII value for A is 		65</a:t>
            </a:r>
          </a:p>
          <a:p>
            <a:pPr lvl="1" eaLnBrk="1" hangingPunct="1"/>
            <a:r>
              <a:rPr lang="en-US" sz="2000" smtClean="0">
                <a:solidFill>
                  <a:schemeClr val="tx1"/>
                </a:solidFill>
              </a:rPr>
              <a:t>ASCII value for Z is	 	90</a:t>
            </a:r>
          </a:p>
          <a:p>
            <a:pPr lvl="1" eaLnBrk="1" hangingPunct="1"/>
            <a:r>
              <a:rPr lang="en-US" sz="2000" smtClean="0">
                <a:solidFill>
                  <a:schemeClr val="tx1"/>
                </a:solidFill>
              </a:rPr>
              <a:t>ASCII value for a is	 	97</a:t>
            </a:r>
          </a:p>
          <a:p>
            <a:pPr lvl="1" eaLnBrk="1" hangingPunct="1"/>
            <a:r>
              <a:rPr lang="en-US" sz="2000" smtClean="0">
                <a:solidFill>
                  <a:schemeClr val="tx1"/>
                </a:solidFill>
              </a:rPr>
              <a:t>ASCII value for z is 		122</a:t>
            </a:r>
          </a:p>
          <a:p>
            <a:pPr lvl="1" eaLnBrk="1" hangingPunct="1"/>
            <a:endParaRPr lang="en-US" sz="2000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sz="2000" smtClean="0">
                <a:solidFill>
                  <a:schemeClr val="tx1"/>
                </a:solidFill>
              </a:rPr>
              <a:t>Decimal 65 in ASCII represents 	A</a:t>
            </a:r>
          </a:p>
          <a:p>
            <a:pPr lvl="1" eaLnBrk="1" hangingPunct="1"/>
            <a:r>
              <a:rPr lang="en-US" sz="2000" smtClean="0">
                <a:solidFill>
                  <a:schemeClr val="tx1"/>
                </a:solidFill>
              </a:rPr>
              <a:t>Decimal 90 in ASCII  represents 	Z</a:t>
            </a:r>
          </a:p>
          <a:p>
            <a:pPr lvl="1" eaLnBrk="1" hangingPunct="1"/>
            <a:r>
              <a:rPr lang="en-US" sz="2000" smtClean="0">
                <a:solidFill>
                  <a:schemeClr val="tx1"/>
                </a:solidFill>
              </a:rPr>
              <a:t>Decimal 97 in ASCII represents 	a</a:t>
            </a:r>
          </a:p>
          <a:p>
            <a:pPr lvl="1" eaLnBrk="1" hangingPunct="1"/>
            <a:r>
              <a:rPr lang="en-US" sz="2000" smtClean="0">
                <a:solidFill>
                  <a:schemeClr val="tx1"/>
                </a:solidFill>
              </a:rPr>
              <a:t>Decimal 122 in ASCII represents 	</a:t>
            </a:r>
            <a:r>
              <a:rPr lang="en-US" sz="2200" smtClean="0"/>
              <a:t>z</a:t>
            </a:r>
          </a:p>
          <a:p>
            <a:pPr marL="342900" indent="-342900" eaLnBrk="1" hangingPunct="1">
              <a:buFont typeface="Arial" charset="0"/>
              <a:buChar char="•"/>
            </a:pP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4C0F4BB-8068-4B8C-972A-A029C3924CC1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110413" cy="460375"/>
          </a:xfrm>
          <a:solidFill>
            <a:schemeClr val="bg2"/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19100" y="1676400"/>
            <a:ext cx="4229100" cy="4038600"/>
          </a:xfrm>
          <a:noFill/>
          <a:ln>
            <a:solidFill>
              <a:schemeClr val="bg1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#include &lt;stdio.h&gt;</a:t>
            </a:r>
          </a:p>
          <a:p>
            <a:pPr eaLnBrk="1" hangingPunct="1">
              <a:lnSpc>
                <a:spcPct val="1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 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void main(void)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	char ch;</a:t>
            </a:r>
          </a:p>
          <a:p>
            <a:pPr eaLnBrk="1" hangingPunct="1">
              <a:lnSpc>
                <a:spcPct val="1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 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	printf("enter a character: ");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	scanf("%c", &amp;ch);</a:t>
            </a:r>
          </a:p>
          <a:p>
            <a:pPr eaLnBrk="1" hangingPunct="1">
              <a:lnSpc>
                <a:spcPct val="1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 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	if (ch &gt;= 'A' &amp;&amp; ch &lt;= 'Z')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	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		printf("\ncapital letter\n");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sz="1800" b="1" smtClean="0">
              <a:latin typeface="Arial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1800" smtClean="0">
              <a:latin typeface="Arial" charset="0"/>
              <a:cs typeface="Arial" charset="0"/>
            </a:endParaRP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4733925" y="1676400"/>
            <a:ext cx="3962400" cy="403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SzPct val="60000"/>
              <a:buFont typeface="Wingdings" pitchFamily="2" charset="2"/>
              <a:buNone/>
            </a:pPr>
            <a:r>
              <a:rPr lang="en-US" sz="2000">
                <a:cs typeface="Times New Roman" pitchFamily="18" charset="0"/>
              </a:rPr>
              <a:t>#include &lt;stdio.h&gt;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SzPct val="60000"/>
              <a:buFont typeface="Wingdings" pitchFamily="2" charset="2"/>
              <a:buNone/>
            </a:pPr>
            <a:r>
              <a:rPr lang="en-US" sz="2000">
                <a:cs typeface="Times New Roman" pitchFamily="18" charset="0"/>
              </a:rPr>
              <a:t> 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SzPct val="60000"/>
              <a:buFont typeface="Wingdings" pitchFamily="2" charset="2"/>
              <a:buNone/>
            </a:pPr>
            <a:r>
              <a:rPr lang="en-US" sz="2000">
                <a:cs typeface="Times New Roman" pitchFamily="18" charset="0"/>
              </a:rPr>
              <a:t>void main(void)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SzPct val="60000"/>
              <a:buFont typeface="Wingdings" pitchFamily="2" charset="2"/>
              <a:buNone/>
            </a:pPr>
            <a:r>
              <a:rPr lang="en-US" sz="2000">
                <a:cs typeface="Times New Roman" pitchFamily="18" charset="0"/>
              </a:rPr>
              <a:t>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SzPct val="60000"/>
              <a:buFont typeface="Wingdings" pitchFamily="2" charset="2"/>
              <a:buNone/>
            </a:pPr>
            <a:r>
              <a:rPr lang="en-US" sz="2000">
                <a:cs typeface="Times New Roman" pitchFamily="18" charset="0"/>
              </a:rPr>
              <a:t>	char ch;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SzPct val="60000"/>
              <a:buFont typeface="Wingdings" pitchFamily="2" charset="2"/>
              <a:buNone/>
            </a:pPr>
            <a:r>
              <a:rPr lang="en-US" sz="2000">
                <a:cs typeface="Times New Roman" pitchFamily="18" charset="0"/>
              </a:rPr>
              <a:t> 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SzPct val="60000"/>
              <a:buFont typeface="Wingdings" pitchFamily="2" charset="2"/>
              <a:buNone/>
            </a:pPr>
            <a:r>
              <a:rPr lang="en-US" sz="2000">
                <a:cs typeface="Times New Roman" pitchFamily="18" charset="0"/>
              </a:rPr>
              <a:t>	printf("enter a character: ");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SzPct val="60000"/>
              <a:buFont typeface="Wingdings" pitchFamily="2" charset="2"/>
              <a:buNone/>
            </a:pPr>
            <a:r>
              <a:rPr lang="en-US" sz="2000">
                <a:cs typeface="Times New Roman" pitchFamily="18" charset="0"/>
              </a:rPr>
              <a:t>	scanf("%c", &amp;ch);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SzPct val="60000"/>
              <a:buFont typeface="Wingdings" pitchFamily="2" charset="2"/>
              <a:buNone/>
            </a:pPr>
            <a:r>
              <a:rPr lang="en-US" sz="2000">
                <a:cs typeface="Times New Roman" pitchFamily="18" charset="0"/>
              </a:rPr>
              <a:t> 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SzPct val="60000"/>
              <a:buFont typeface="Wingdings" pitchFamily="2" charset="2"/>
              <a:buNone/>
            </a:pPr>
            <a:r>
              <a:rPr lang="en-US" sz="2000">
                <a:cs typeface="Times New Roman" pitchFamily="18" charset="0"/>
              </a:rPr>
              <a:t>	if (ch &gt;= 65 &amp;&amp; ch &lt;= (65+26))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SzPct val="60000"/>
              <a:buFont typeface="Wingdings" pitchFamily="2" charset="2"/>
              <a:buNone/>
            </a:pPr>
            <a:r>
              <a:rPr lang="en-US" sz="2000">
                <a:cs typeface="Times New Roman" pitchFamily="18" charset="0"/>
              </a:rPr>
              <a:t>	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SzPct val="60000"/>
              <a:buFont typeface="Wingdings" pitchFamily="2" charset="2"/>
              <a:buNone/>
            </a:pPr>
            <a:r>
              <a:rPr lang="en-US" sz="2000">
                <a:cs typeface="Times New Roman" pitchFamily="18" charset="0"/>
              </a:rPr>
              <a:t>		printf("\ncapital letter\n");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SzPct val="60000"/>
              <a:buFont typeface="Wingdings" pitchFamily="2" charset="2"/>
              <a:buNone/>
            </a:pPr>
            <a:r>
              <a:rPr lang="en-US" sz="2000">
                <a:cs typeface="Times New Roman" pitchFamily="18" charset="0"/>
              </a:rPr>
              <a:t>	}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SzPct val="60000"/>
              <a:buFont typeface="Wingdings" pitchFamily="2" charset="2"/>
              <a:buNone/>
            </a:pPr>
            <a:r>
              <a:rPr lang="en-US" sz="2000">
                <a:solidFill>
                  <a:srgbClr val="003399"/>
                </a:solidFill>
                <a:cs typeface="Times New Roman" pitchFamily="18" charset="0"/>
              </a:rPr>
              <a:t>}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SzPct val="60000"/>
              <a:buFont typeface="Wingdings" pitchFamily="2" charset="2"/>
              <a:buNone/>
            </a:pPr>
            <a:endParaRPr lang="en-US" b="1">
              <a:solidFill>
                <a:srgbClr val="003399"/>
              </a:solidFill>
            </a:endParaRP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2743200" y="1254125"/>
            <a:ext cx="3124200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/>
              <a:t>Both Examples are same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2EAB304-9272-491A-950F-DCC7D5AC3532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467600" cy="609600"/>
          </a:xfrm>
          <a:solidFill>
            <a:schemeClr val="bg2"/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Fundamentals of Characters and Strings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A string in </a:t>
            </a:r>
            <a:r>
              <a:rPr lang="en-US" dirty="0" smtClean="0">
                <a:latin typeface="Arial" charset="0"/>
                <a:cs typeface="Arial" charset="0"/>
              </a:rPr>
              <a:t>C/C++ </a:t>
            </a:r>
            <a:r>
              <a:rPr lang="en-US" dirty="0" smtClean="0">
                <a:latin typeface="Arial" charset="0"/>
                <a:cs typeface="Arial" charset="0"/>
              </a:rPr>
              <a:t>is an </a:t>
            </a:r>
            <a:r>
              <a:rPr lang="en-US" b="1" dirty="0" smtClean="0">
                <a:latin typeface="Arial" charset="0"/>
                <a:cs typeface="Arial" charset="0"/>
              </a:rPr>
              <a:t>array</a:t>
            </a:r>
            <a:r>
              <a:rPr lang="en-US" dirty="0" smtClean="0">
                <a:latin typeface="Arial" charset="0"/>
                <a:cs typeface="Arial" charset="0"/>
              </a:rPr>
              <a:t> of characters ending with the null character (‘\0’). </a:t>
            </a:r>
          </a:p>
          <a:p>
            <a:pPr marL="342900" indent="-342900" eaLnBrk="1" hangingPunct="1">
              <a:buFont typeface="Arial" charset="0"/>
              <a:buChar char="•"/>
            </a:pPr>
            <a:endParaRPr lang="en-US" dirty="0" smtClean="0">
              <a:latin typeface="Arial" charset="0"/>
              <a:cs typeface="Arial" charset="0"/>
            </a:endParaRPr>
          </a:p>
          <a:p>
            <a:pPr marL="342900" indent="-342900" eaLnBrk="1" hangingPunct="1"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It is written inside a double quotation mark (“ ”) </a:t>
            </a:r>
          </a:p>
          <a:p>
            <a:pPr marL="342900" indent="-342900" eaLnBrk="1" hangingPunct="1">
              <a:buFont typeface="Arial" charset="0"/>
              <a:buChar char="•"/>
            </a:pPr>
            <a:endParaRPr lang="en-US" dirty="0" smtClean="0">
              <a:latin typeface="Arial" charset="0"/>
              <a:cs typeface="Arial" charset="0"/>
            </a:endParaRPr>
          </a:p>
          <a:p>
            <a:pPr marL="342900" indent="-342900" eaLnBrk="1" hangingPunct="1"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A string may be assigned (in a declaration) to either a char array or to a char pointer:</a:t>
            </a:r>
          </a:p>
          <a:p>
            <a:pPr lvl="1" eaLnBrk="1" hangingPunct="1"/>
            <a:r>
              <a:rPr lang="en-US" sz="2400" dirty="0" smtClean="0">
                <a:solidFill>
                  <a:schemeClr val="tx1"/>
                </a:solidFill>
              </a:rPr>
              <a:t>char color[] = “green”; </a:t>
            </a:r>
          </a:p>
          <a:p>
            <a:pPr lvl="1" eaLnBrk="1" hangingPunct="1"/>
            <a:r>
              <a:rPr lang="en-US" sz="2400" dirty="0" smtClean="0">
                <a:solidFill>
                  <a:schemeClr val="tx1"/>
                </a:solidFill>
              </a:rPr>
              <a:t>         OR</a:t>
            </a:r>
          </a:p>
          <a:p>
            <a:pPr lvl="1" eaLnBrk="1" hangingPunct="1"/>
            <a:r>
              <a:rPr lang="en-US" sz="2400" dirty="0" smtClean="0">
                <a:solidFill>
                  <a:schemeClr val="tx1"/>
                </a:solidFill>
              </a:rPr>
              <a:t>char *color = “green”;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A47C7B0-13C1-49FC-9B76-41CFD613E646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A string can also be defined by specifying the individual characters:</a:t>
            </a:r>
          </a:p>
          <a:p>
            <a:pPr lvl="1" eaLnBrk="1" hangingPunct="1">
              <a:defRPr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</a:rPr>
              <a:t>char name[ ] = {‘A’, ‘h’, ‘m’, ‘e’, ‘d’, ‘\0’};</a:t>
            </a:r>
          </a:p>
          <a:p>
            <a:pPr lvl="1" eaLnBrk="1" hangingPunct="1">
              <a:defRPr/>
            </a:pPr>
            <a:endParaRPr lang="en-US" dirty="0" smtClean="0"/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A string is accessed via a pointer to the first character in the string.</a:t>
            </a:r>
          </a:p>
          <a:p>
            <a:pPr eaLnBrk="1" hangingPunct="1">
              <a:defRPr/>
            </a:pPr>
            <a:endParaRPr lang="en-US" dirty="0" smtClean="0"/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In memory, the characters are stored as: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1676400" y="4724400"/>
            <a:ext cx="3124200" cy="609600"/>
            <a:chOff x="816" y="1252"/>
            <a:chExt cx="1968" cy="384"/>
          </a:xfrm>
        </p:grpSpPr>
        <p:sp>
          <p:nvSpPr>
            <p:cNvPr id="11270" name="Rectangle 5"/>
            <p:cNvSpPr>
              <a:spLocks noChangeArrowheads="1"/>
            </p:cNvSpPr>
            <p:nvPr/>
          </p:nvSpPr>
          <p:spPr bwMode="auto">
            <a:xfrm>
              <a:off x="816" y="1252"/>
              <a:ext cx="19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" name="Text Box 6"/>
            <p:cNvSpPr txBox="1">
              <a:spLocks noChangeArrowheads="1"/>
            </p:cNvSpPr>
            <p:nvPr/>
          </p:nvSpPr>
          <p:spPr bwMode="auto">
            <a:xfrm>
              <a:off x="902" y="1278"/>
              <a:ext cx="18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A     h   m    e    d    \0</a:t>
              </a:r>
            </a:p>
          </p:txBody>
        </p:sp>
        <p:sp>
          <p:nvSpPr>
            <p:cNvPr id="11272" name="Line 7"/>
            <p:cNvSpPr>
              <a:spLocks noChangeShapeType="1"/>
            </p:cNvSpPr>
            <p:nvPr/>
          </p:nvSpPr>
          <p:spPr bwMode="auto">
            <a:xfrm>
              <a:off x="1200" y="125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Line 8"/>
            <p:cNvSpPr>
              <a:spLocks noChangeShapeType="1"/>
            </p:cNvSpPr>
            <p:nvPr/>
          </p:nvSpPr>
          <p:spPr bwMode="auto">
            <a:xfrm>
              <a:off x="1536" y="125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Line 9"/>
            <p:cNvSpPr>
              <a:spLocks noChangeShapeType="1"/>
            </p:cNvSpPr>
            <p:nvPr/>
          </p:nvSpPr>
          <p:spPr bwMode="auto">
            <a:xfrm>
              <a:off x="1824" y="125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Line 10"/>
            <p:cNvSpPr>
              <a:spLocks noChangeShapeType="1"/>
            </p:cNvSpPr>
            <p:nvPr/>
          </p:nvSpPr>
          <p:spPr bwMode="auto">
            <a:xfrm>
              <a:off x="2112" y="125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Line 11"/>
            <p:cNvSpPr>
              <a:spLocks noChangeShapeType="1"/>
            </p:cNvSpPr>
            <p:nvPr/>
          </p:nvSpPr>
          <p:spPr bwMode="auto">
            <a:xfrm>
              <a:off x="2448" y="125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Line 12"/>
            <p:cNvSpPr>
              <a:spLocks noChangeShapeType="1"/>
            </p:cNvSpPr>
            <p:nvPr/>
          </p:nvSpPr>
          <p:spPr bwMode="auto">
            <a:xfrm>
              <a:off x="2784" y="125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62" name="Rectangle 14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467600" cy="533400"/>
          </a:xfrm>
          <a:solidFill>
            <a:schemeClr val="bg2"/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Fundamentals of Characters and Strings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F3386B-3370-4370-8009-B62473BFEFE6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7772400" cy="3621087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mtClean="0">
                <a:latin typeface="Arial" charset="0"/>
                <a:cs typeface="Arial" charset="0"/>
              </a:rPr>
              <a:t>For five characters string ‘Ahmed’, six characters are stored in the memory. </a:t>
            </a:r>
          </a:p>
          <a:p>
            <a:pPr marL="457200" indent="-457200" eaLnBrk="1" hangingPunct="1">
              <a:lnSpc>
                <a:spcPct val="90000"/>
              </a:lnSpc>
              <a:buFont typeface="Arial" charset="0"/>
              <a:buChar char="•"/>
            </a:pPr>
            <a:endParaRPr lang="en-US" smtClean="0">
              <a:latin typeface="Arial" charset="0"/>
              <a:cs typeface="Arial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mtClean="0">
                <a:latin typeface="Arial" charset="0"/>
                <a:cs typeface="Arial" charset="0"/>
              </a:rPr>
              <a:t>Every string is terminated with a null character ‘\0’, which indicates the end of the string.</a:t>
            </a:r>
          </a:p>
          <a:p>
            <a:pPr marL="457200" indent="-457200" eaLnBrk="1" hangingPunct="1">
              <a:lnSpc>
                <a:spcPct val="90000"/>
              </a:lnSpc>
              <a:buFont typeface="Arial" charset="0"/>
              <a:buChar char="•"/>
            </a:pPr>
            <a:endParaRPr lang="en-US" smtClean="0">
              <a:latin typeface="Arial" charset="0"/>
              <a:cs typeface="Arial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mtClean="0">
                <a:latin typeface="Arial" charset="0"/>
                <a:cs typeface="Arial" charset="0"/>
              </a:rPr>
              <a:t>For an array of characters to be stored as a string, the array must be large enough to store the string plus one terminating NULL character.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001000" cy="990600"/>
          </a:xfrm>
          <a:solidFill>
            <a:schemeClr val="bg2"/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Fundamentals of Characters and Strings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C2F86FE-6C79-481A-A8F7-1F0503B7E7CC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3886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We can initialize string variables at compile time such as;</a:t>
            </a:r>
          </a:p>
          <a:p>
            <a:pPr lvl="1" eaLnBrk="1" hangingPunct="1"/>
            <a:endParaRPr lang="en-US" sz="2400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sz="2400" smtClean="0">
                <a:solidFill>
                  <a:schemeClr val="tx1"/>
                </a:solidFill>
              </a:rPr>
              <a:t>char name[10] = “Ahmed”;</a:t>
            </a:r>
          </a:p>
          <a:p>
            <a:pPr lvl="1" eaLnBrk="1" hangingPunct="1"/>
            <a:r>
              <a:rPr lang="en-US" sz="2400" smtClean="0">
                <a:solidFill>
                  <a:schemeClr val="tx1"/>
                </a:solidFill>
                <a:sym typeface="Wingdings" pitchFamily="2" charset="2"/>
              </a:rPr>
              <a:t>The initialization will be stored in memory as :</a:t>
            </a:r>
          </a:p>
          <a:p>
            <a:pPr lvl="1" eaLnBrk="1" hangingPunct="1"/>
            <a:endParaRPr lang="en-US" smtClean="0">
              <a:sym typeface="Wingdings" pitchFamily="2" charset="2"/>
            </a:endParaRPr>
          </a:p>
          <a:p>
            <a:pPr lvl="1" eaLnBrk="1" hangingPunct="1"/>
            <a:endParaRPr lang="en-US" smtClean="0">
              <a:sym typeface="Wingdings" pitchFamily="2" charset="2"/>
            </a:endParaRPr>
          </a:p>
          <a:p>
            <a:pPr lvl="1" eaLnBrk="1" hangingPunct="1"/>
            <a:endParaRPr lang="en-US" smtClean="0">
              <a:sym typeface="Wingdings" pitchFamily="2" charset="2"/>
            </a:endParaRPr>
          </a:p>
        </p:txBody>
      </p:sp>
      <p:grpSp>
        <p:nvGrpSpPr>
          <p:cNvPr id="13316" name="Group 17"/>
          <p:cNvGrpSpPr>
            <a:grpSpLocks/>
          </p:cNvGrpSpPr>
          <p:nvPr/>
        </p:nvGrpSpPr>
        <p:grpSpPr bwMode="auto">
          <a:xfrm>
            <a:off x="1752600" y="3657600"/>
            <a:ext cx="4419600" cy="944563"/>
            <a:chOff x="1056" y="2448"/>
            <a:chExt cx="2784" cy="595"/>
          </a:xfrm>
        </p:grpSpPr>
        <p:sp>
          <p:nvSpPr>
            <p:cNvPr id="13318" name="Text Box 4"/>
            <p:cNvSpPr txBox="1">
              <a:spLocks noChangeArrowheads="1"/>
            </p:cNvSpPr>
            <p:nvPr/>
          </p:nvSpPr>
          <p:spPr bwMode="auto">
            <a:xfrm>
              <a:off x="1152" y="2448"/>
              <a:ext cx="2448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A   h   m  e   d   \0  \0 \0  \0  \0</a:t>
              </a:r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1392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1632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920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>
              <a:off x="2112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2352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>
              <a:off x="2592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>
              <a:off x="2832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3072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>
              <a:off x="3312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8" name="Text Box 16"/>
            <p:cNvSpPr txBox="1">
              <a:spLocks noChangeArrowheads="1"/>
            </p:cNvSpPr>
            <p:nvPr/>
          </p:nvSpPr>
          <p:spPr bwMode="auto">
            <a:xfrm>
              <a:off x="1056" y="2793"/>
              <a:ext cx="27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 [0]  [1]  [2] [3] [4] [5]  [6]  [7] [8]  [9]</a:t>
              </a:r>
            </a:p>
          </p:txBody>
        </p:sp>
      </p:grpSp>
      <p:sp>
        <p:nvSpPr>
          <p:cNvPr id="31769" name="Rectangle 25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696200" cy="533400"/>
          </a:xfrm>
          <a:solidFill>
            <a:schemeClr val="bg2"/>
          </a:solidFill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Briefly review about strings :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B3B323-03F5-447C-8FED-0B85C8E7E6B6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990600"/>
          </a:xfrm>
          <a:solidFill>
            <a:schemeClr val="bg2"/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Fundamentals of Characters and Strings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764088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600" dirty="0" smtClean="0">
                <a:latin typeface="Arial" charset="0"/>
                <a:cs typeface="Arial" charset="0"/>
              </a:rPr>
              <a:t>If we initialize the following string: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char string [4] = “milk”;</a:t>
            </a:r>
          </a:p>
          <a:p>
            <a:pPr lvl="2" eaLnBrk="1" hangingPunct="1">
              <a:buFont typeface="Wingdings" pitchFamily="2" charset="2"/>
              <a:buNone/>
            </a:pPr>
            <a:endParaRPr lang="en-US" sz="2600" dirty="0" smtClean="0"/>
          </a:p>
          <a:p>
            <a:pPr eaLnBrk="1" hangingPunct="1">
              <a:buFont typeface="Arial" charset="0"/>
              <a:buNone/>
            </a:pPr>
            <a:r>
              <a:rPr lang="en-US" sz="2600" dirty="0" smtClean="0">
                <a:latin typeface="Arial" charset="0"/>
                <a:cs typeface="Arial" charset="0"/>
              </a:rPr>
              <a:t>The system may generate the following syntax error: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error -------- array bounds overflow</a:t>
            </a:r>
          </a:p>
          <a:p>
            <a:pPr lvl="2" eaLnBrk="1" hangingPunct="1">
              <a:buFont typeface="Wingdings" pitchFamily="2" charset="2"/>
              <a:buNone/>
            </a:pPr>
            <a:endParaRPr lang="en-US" sz="2600" dirty="0" smtClean="0"/>
          </a:p>
          <a:p>
            <a:pPr eaLnBrk="1" hangingPunct="1">
              <a:buFont typeface="Arial" charset="0"/>
              <a:buNone/>
            </a:pPr>
            <a:r>
              <a:rPr lang="en-US" sz="2600" dirty="0" smtClean="0">
                <a:latin typeface="Arial" charset="0"/>
                <a:cs typeface="Arial" charset="0"/>
              </a:rPr>
              <a:t>Therefore, we need to declare the array with (the size of the string + 1) to accommodate the null terminating character ‘\0’.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char string [5] = “milk”;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CSB164templat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CSB164templat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SB164templat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B164templat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B164templat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B164templat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B164templat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B164templat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B164templat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 8</Template>
  <TotalTime>3537</TotalTime>
  <Words>865</Words>
  <Application>Microsoft Office PowerPoint</Application>
  <PresentationFormat>On-screen Show (4:3)</PresentationFormat>
  <Paragraphs>236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Tahoma</vt:lpstr>
      <vt:lpstr>Times New Roman</vt:lpstr>
      <vt:lpstr>Wingdings</vt:lpstr>
      <vt:lpstr>CCSB164templates</vt:lpstr>
      <vt:lpstr>Document</vt:lpstr>
      <vt:lpstr>Fundamentals of Characters and Strings</vt:lpstr>
      <vt:lpstr>Example: ASCII character</vt:lpstr>
      <vt:lpstr>Sample output</vt:lpstr>
      <vt:lpstr>Example cont…</vt:lpstr>
      <vt:lpstr>Fundamentals of Characters and Strings</vt:lpstr>
      <vt:lpstr>Fundamentals of Characters and Strings</vt:lpstr>
      <vt:lpstr>Fundamentals of Characters and Strings</vt:lpstr>
      <vt:lpstr>Briefly review about strings :</vt:lpstr>
      <vt:lpstr>Fundamentals of Characters and Strings</vt:lpstr>
      <vt:lpstr>Example: string and ‘\0’</vt:lpstr>
      <vt:lpstr>String Manipulation Functions</vt:lpstr>
      <vt:lpstr>String Comparison Functions</vt:lpstr>
      <vt:lpstr>Strcmp()</vt:lpstr>
      <vt:lpstr>Strcmp() – program </vt:lpstr>
      <vt:lpstr>strcat()</vt:lpstr>
      <vt:lpstr>strcat() – program </vt:lpstr>
      <vt:lpstr>Strcpy()  and Strlen()</vt:lpstr>
      <vt:lpstr>strcpy() – program </vt:lpstr>
      <vt:lpstr>strlen() – program </vt:lpstr>
    </vt:vector>
  </TitlesOfParts>
  <Company>UNITEN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10: Characters and Strings</dc:title>
  <dc:creator>Maryam</dc:creator>
  <cp:lastModifiedBy>Dell</cp:lastModifiedBy>
  <cp:revision>183</cp:revision>
  <cp:lastPrinted>2001-09-20T07:18:13Z</cp:lastPrinted>
  <dcterms:created xsi:type="dcterms:W3CDTF">1999-10-07T03:13:27Z</dcterms:created>
  <dcterms:modified xsi:type="dcterms:W3CDTF">2016-02-10T10:05:57Z</dcterms:modified>
</cp:coreProperties>
</file>