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6" r:id="rId7"/>
    <p:sldId id="315" r:id="rId8"/>
    <p:sldId id="264" r:id="rId9"/>
    <p:sldId id="267" r:id="rId10"/>
    <p:sldId id="269" r:id="rId11"/>
    <p:sldId id="318" r:id="rId12"/>
    <p:sldId id="327" r:id="rId13"/>
    <p:sldId id="319" r:id="rId14"/>
    <p:sldId id="320" r:id="rId15"/>
    <p:sldId id="328" r:id="rId16"/>
    <p:sldId id="329" r:id="rId17"/>
    <p:sldId id="330" r:id="rId18"/>
    <p:sldId id="30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5915" autoAdjust="0"/>
  </p:normalViewPr>
  <p:slideViewPr>
    <p:cSldViewPr>
      <p:cViewPr>
        <p:scale>
          <a:sx n="110" d="100"/>
          <a:sy n="110" d="100"/>
        </p:scale>
        <p:origin x="33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1E9B05-01E3-43CB-8DD8-030B810E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3656-7433-4FB0-832F-E3E801F4D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908720"/>
            <a:ext cx="8352928" cy="532859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 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F8AF5-3233-462A-A491-399AAC8983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62074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352928" cy="566738"/>
          </a:xfrm>
        </p:spPr>
        <p:txBody>
          <a:bodyPr anchor="b">
            <a:noAutofit/>
          </a:bodyPr>
          <a:lstStyle>
            <a:lvl1pPr algn="l">
              <a:defRPr sz="32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6176" y="6309321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808" y="6309321"/>
            <a:ext cx="3183632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309321"/>
            <a:ext cx="2133600" cy="365125"/>
          </a:xfrm>
        </p:spPr>
        <p:txBody>
          <a:bodyPr/>
          <a:lstStyle/>
          <a:p>
            <a:pPr>
              <a:defRPr/>
            </a:pPr>
            <a:fld id="{01A4D72C-FB44-49E7-A88A-95EECBB943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64928-C42B-45A6-9CAC-7E0807E066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DBE79-BCFD-4A97-A899-9F0C136262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1AD68-2C05-4833-9312-33D45F6BEB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5F884-D638-41BC-9BE2-7EEB594387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E0829-04C6-4A56-911D-713590F86D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3EAAC-9813-4DB4-BFA0-B32F3A8AC6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4B7F1-2552-40B6-B9B7-4DB2F3FC8B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7809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140000">
            <a:off x="1799695" y="-567446"/>
            <a:ext cx="5400600" cy="8352931"/>
          </a:xfrm>
        </p:spPr>
        <p:txBody>
          <a:bodyPr vert="eaVert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8184" y="6381328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453336"/>
            <a:ext cx="2133600" cy="288032"/>
          </a:xfrm>
        </p:spPr>
        <p:txBody>
          <a:bodyPr/>
          <a:lstStyle/>
          <a:p>
            <a:pPr>
              <a:defRPr/>
            </a:pPr>
            <a:fld id="{719DCF90-5489-4624-8F29-F3AF60EA8A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 141 Introduction to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3F8AF5-3233-462A-A491-399AAC8983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4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6" r:id="rId9"/>
    <p:sldLayoutId id="2147483730" r:id="rId10"/>
    <p:sldLayoutId id="2147483725" r:id="rId11"/>
    <p:sldLayoutId id="214748372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chemeClr val="tx2"/>
                </a:solidFill>
              </a:rPr>
              <a:t>Structures: 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Real world data doesn’t usually deal with information like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float etc.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have entities that are collections of items, having its own attributes.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1" indent="-342900"/>
            <a:r>
              <a:rPr lang="en-US" sz="2400" dirty="0" smtClean="0">
                <a:latin typeface="Arial" pitchFamily="34" charset="0"/>
                <a:cs typeface="Arial" pitchFamily="34" charset="0"/>
              </a:rPr>
              <a:t>a ‘book’ is a collection of attributes such as title, author, call number, publisher, number of pages, date of publication, etc. </a:t>
            </a:r>
          </a:p>
          <a:p>
            <a:pPr lvl="1" indent="-342900"/>
            <a:r>
              <a:rPr lang="en-US" sz="2400" dirty="0" smtClean="0">
                <a:latin typeface="Arial" pitchFamily="34" charset="0"/>
                <a:cs typeface="Arial" pitchFamily="34" charset="0"/>
              </a:rPr>
              <a:t>All data items are not similar for example author is a string, whereas number of pages is an integer. </a:t>
            </a:r>
          </a:p>
          <a:p>
            <a:pPr lvl="1" indent="-342900"/>
            <a:r>
              <a:rPr lang="en-US" sz="2400" dirty="0" smtClean="0">
                <a:latin typeface="Arial" pitchFamily="34" charset="0"/>
                <a:cs typeface="Arial" pitchFamily="34" charset="0"/>
              </a:rPr>
              <a:t>For dealing with such collections, C/C++ provides a data type called ‘structure’. </a:t>
            </a:r>
          </a:p>
          <a:p>
            <a:pPr lvl="1" indent="-342900"/>
            <a:r>
              <a:rPr lang="en-US" sz="2400" dirty="0" smtClean="0">
                <a:latin typeface="Arial" pitchFamily="34" charset="0"/>
                <a:cs typeface="Arial" pitchFamily="34" charset="0"/>
              </a:rPr>
              <a:t>A structure combines different data types that constitutes an entity.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Concepts: Declaration of Structures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845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closing brace in the structure type declaration must be followed by a semicolon. </a:t>
            </a:r>
          </a:p>
          <a:p>
            <a:pPr marL="342900" lvl="2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It is important to understand that a structure type declaration does not tell the compiler to reserve any space in memory. </a:t>
            </a:r>
            <a:r>
              <a:rPr lang="en-US" dirty="0">
                <a:latin typeface="Arial" pitchFamily="34" charset="0"/>
                <a:cs typeface="Arial" pitchFamily="34" charset="0"/>
              </a:rPr>
              <a:t>Instead creates a new data type used to define structure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variables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All structure declaration defines the ‘form’ of the structure. 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Usually structure type declaration appears at the top of the source code file, before any variables or functions are defined.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Accessing Structure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Accessing structure members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In arrays we can access individual elements of an array using a subscript. Structures use a different scheme. They use a dot (.) operator. So to refer to pages of the structure defined in our sample program we have to use: 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operator 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used with structure variables</a:t>
            </a:r>
          </a:p>
          <a:p>
            <a:pPr mar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b1.pages ,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b1.price 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Note that before the dot there must always be a structure variable and after the dot there must always be a structure element.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3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Like primary variables and arrays, structure variables can also be initialized where they are declared. The format used is quite similar to that used to initiate arrays.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char name[10] 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price ; </a:t>
            </a: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pages 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; </a:t>
            </a:r>
          </a:p>
          <a:p>
            <a:pPr lvl="1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 b1 = { "Basic", 130.00, 550 } ; </a:t>
            </a:r>
          </a:p>
          <a:p>
            <a:pPr lvl="2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 b2 = { "Physics", 150.80, 800 } 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tx2"/>
                </a:solidFill>
                <a:latin typeface="Arial" charset="0"/>
              </a:rPr>
              <a:t>Initializing Structures</a:t>
            </a:r>
          </a:p>
        </p:txBody>
      </p:sp>
    </p:spTree>
    <p:extLst>
      <p:ext uri="{BB962C8B-B14F-4D97-AF65-F5344CB8AC3E}">
        <p14:creationId xmlns:p14="http://schemas.microsoft.com/office/powerpoint/2010/main" val="42849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How Structure Elements are Stored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/* Memory map of structure elements */ </a:t>
            </a:r>
          </a:p>
          <a:p>
            <a:pPr lvl="1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book </a:t>
            </a:r>
          </a:p>
          <a:p>
            <a:pPr lvl="1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pPr lvl="2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char name ; </a:t>
            </a:r>
          </a:p>
          <a:p>
            <a:pPr lvl="2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float price ; </a:t>
            </a:r>
          </a:p>
          <a:p>
            <a:pPr lvl="2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 pages ; </a:t>
            </a:r>
          </a:p>
          <a:p>
            <a:pPr lvl="1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;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main( )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lvl="2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 b1 = { 'B', 130.00, 550 } ; </a:t>
            </a:r>
          </a:p>
          <a:p>
            <a:pPr lvl="2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 "\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nAddress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name”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&lt;&lt;&amp;b1.name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2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&lt;&lt;"\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nAddress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price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“&lt;&lt;&amp;b1.price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2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&lt;&lt;"\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nAddress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pages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”&lt;&lt;&amp;b1.pages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2" indent="-11430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\\ see output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Address of name = 65518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Address of price = 65519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Address of pages = 65523 </a:t>
            </a:r>
          </a:p>
          <a:p>
            <a:pPr marL="0" indent="0">
              <a:spcBef>
                <a:spcPct val="0"/>
              </a:spcBef>
              <a:buNone/>
            </a:pPr>
            <a:endParaRPr lang="en-US" sz="2800" dirty="0" smtClean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Memory 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map</a:t>
            </a:r>
          </a:p>
        </p:txBody>
      </p:sp>
      <p:pic>
        <p:nvPicPr>
          <p:cNvPr id="6" name="Content Placeholder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85852" y="4293096"/>
            <a:ext cx="5810251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1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Additional Features of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of a structure variable can be assigned to another structure variable of the same type using the assignment operator. 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58204" cy="604867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employee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{ 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char name[10] ; </a:t>
            </a:r>
          </a:p>
          <a:p>
            <a:pPr lvl="1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age ; 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float salary ; 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 ;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main( ) { </a:t>
            </a: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employee e1 = { " Ahmed ", 30, 15500.50 } ; </a:t>
            </a: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employee e2, e3 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 piece-meal copying */ </a:t>
            </a: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strcpy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 e2.name, e1.name ) ;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e2.age = e1.age ;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e2.salary = e1.salary 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 copying all elements at one go */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e3 = e2 ; </a:t>
            </a:r>
          </a:p>
          <a:p>
            <a:pPr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out&lt;&lt;e1.name&lt;&lt; e1.age&lt;&lt; e1.salary ; </a:t>
            </a:r>
          </a:p>
          <a:p>
            <a:pPr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out&lt;&lt; e2.name&lt;&lt;e2.age&lt;&lt;e2.salary  ; </a:t>
            </a:r>
          </a:p>
          <a:p>
            <a:pPr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out&lt;&lt;e3.name&lt;&lt; e3.age&lt;&lt; e3.salary 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Output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da-DK" sz="2000" dirty="0" smtClean="0">
                <a:latin typeface="Arial" pitchFamily="34" charset="0"/>
                <a:cs typeface="Arial" pitchFamily="34" charset="0"/>
              </a:rPr>
              <a:t>Ahmed  30 15500.500000</a:t>
            </a:r>
          </a:p>
          <a:p>
            <a:r>
              <a:rPr lang="da-DK" sz="2000" dirty="0" smtClean="0">
                <a:latin typeface="Arial" pitchFamily="34" charset="0"/>
                <a:cs typeface="Arial" pitchFamily="34" charset="0"/>
              </a:rPr>
              <a:t> Ahmed  30 15500.500000</a:t>
            </a:r>
          </a:p>
          <a:p>
            <a:r>
              <a:rPr lang="da-DK" sz="2000" dirty="0" smtClean="0">
                <a:latin typeface="Arial" pitchFamily="34" charset="0"/>
                <a:cs typeface="Arial" pitchFamily="34" charset="0"/>
              </a:rPr>
              <a:t> Ahmed  30 15500.500000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60648"/>
            <a:ext cx="8229600" cy="648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structure is usually used when we wish to store dissimilar data together.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Structure elements can be accessed through a structure variable using a dot (.) operator.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All elements of one structure variable can be assigned to another structure variable using the assignment (=) operator.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is possible to pass a structure variable to a function either by value or by address.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Introduction: Why Use Structures 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If data about say 3 such books is to be stored, then we can follow two approaches: 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 individual arrays, one for storing names, another for storing prices and still another for storing number of pages. 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Use a structure variable. 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For the sake of convenience assume that the names of books would be single character long. Let us begin with a program that uses arrays</a:t>
            </a:r>
            <a:r>
              <a:rPr lang="en-US" sz="2000" dirty="0" smtClean="0"/>
              <a:t>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3" cy="51816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void main( )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char name[3] ; 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float price[3] ; </a:t>
            </a:r>
          </a:p>
          <a:p>
            <a:pPr lvl="1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pages[3],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; </a:t>
            </a:r>
          </a:p>
          <a:p>
            <a:pPr lvl="1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&lt;&lt; "\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names, prices and no. of pages of 3 books\n"  ; </a:t>
            </a:r>
          </a:p>
          <a:p>
            <a:pPr lvl="1">
              <a:buNone/>
            </a:pPr>
            <a:r>
              <a:rPr lang="nn-NO" sz="2400" dirty="0" smtClean="0">
                <a:latin typeface="Arial" pitchFamily="34" charset="0"/>
                <a:cs typeface="Arial" pitchFamily="34" charset="0"/>
              </a:rPr>
              <a:t>for ( i = 0 ; i &lt;= 2 ; i++ ) 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&lt;&lt;name[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]&lt;&lt; price[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]&lt;&lt;pages[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]; </a:t>
            </a:r>
          </a:p>
          <a:p>
            <a:pPr lvl="1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&lt;&lt;"\n Your entered information \n"  ; </a:t>
            </a:r>
          </a:p>
          <a:p>
            <a:pPr lvl="1">
              <a:buNone/>
            </a:pPr>
            <a:r>
              <a:rPr lang="nn-NO" sz="2400" dirty="0" smtClean="0">
                <a:latin typeface="Arial" pitchFamily="34" charset="0"/>
                <a:cs typeface="Arial" pitchFamily="34" charset="0"/>
              </a:rPr>
              <a:t>for ( i = 0 ; i &lt;= 2 ; i++ ) 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&lt;&lt;name[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]&lt;&lt; price[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]&lt;&lt; pages[i] ; 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000" y="188640"/>
            <a:ext cx="5666295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itchFamily="34" charset="0"/>
                <a:cs typeface="Arial" pitchFamily="34" charset="0"/>
              </a:rPr>
              <a:t>Introduction: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Old Approach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Output of program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Enter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names, prices and no. of pages of 3 books </a:t>
            </a:r>
          </a:p>
          <a:p>
            <a:pPr marL="85725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100.00 354 </a:t>
            </a:r>
          </a:p>
          <a:p>
            <a:pPr marL="85725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 256.50 682 </a:t>
            </a:r>
          </a:p>
          <a:p>
            <a:pPr marL="85725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 233.70 512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Your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entered information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100.000000 354 </a:t>
            </a:r>
          </a:p>
          <a:p>
            <a:pPr marL="85725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 256.500000 682 </a:t>
            </a:r>
          </a:p>
          <a:p>
            <a:pPr marL="85725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 233.700000 512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68863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approach allows you to store names, prices and number of pages. 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However, this approach obscures the fact that you are dealing with a group of characteristics related to a single entity—” The book” 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program becomes more difficult to handle as the number of items relating to the book go on increasing. For example, we would be required to use a number of arrays, if we also decide to store name of the publisher, date of purchase of book, etc. To solve this problem, C/C++ provides a special data type—the structure.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 structure contains a number of data types grouped together. These data types may or may not be of the same type. The following example illustrates the use of this data type.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Structure is a data type whose format is defined by programmer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general form of a structure declaration statement is given below: </a:t>
            </a:r>
          </a:p>
          <a:p>
            <a:pPr lvl="1"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&lt;structure name&gt;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structure element 1 ;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structure element 2 ;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structure element 3 ;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......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...... </a:t>
            </a:r>
          </a:p>
          <a:p>
            <a:pPr lvl="2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Introduction: Structure 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solidFill>
                  <a:schemeClr val="tx2"/>
                </a:solidFill>
                <a:latin typeface="Arial" charset="0"/>
              </a:rPr>
              <a:t>Structures: Introduction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Structures are collections of related variables (aggregates) under one name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7663"/>
            <a:r>
              <a:rPr lang="en-US" sz="2400" dirty="0" smtClean="0">
                <a:latin typeface="Arial" pitchFamily="34" charset="0"/>
                <a:cs typeface="Arial" pitchFamily="34" charset="0"/>
              </a:rPr>
              <a:t>Can contain variables of different data types.</a:t>
            </a:r>
          </a:p>
          <a:p>
            <a:pPr marL="476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175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eaLnBrk="1" hangingPunct="1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48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Declaring 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Example-1: </a:t>
            </a: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 </a:t>
            </a:r>
          </a:p>
          <a:p>
            <a:pPr lvl="2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char name ; </a:t>
            </a:r>
          </a:p>
          <a:p>
            <a:pPr lvl="2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price ; </a:t>
            </a:r>
          </a:p>
          <a:p>
            <a:pPr lvl="2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pages ; </a:t>
            </a:r>
          </a:p>
          <a:p>
            <a:pPr lvl="2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statement defines a new data type called 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book.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// Each variable of this data type will consist of: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character variable called name,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float variable called price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 integer variable called pages.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02097"/>
            <a:ext cx="8186767" cy="326300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Once the new structure data type has been defined one or more variables can be declared to be of that type.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general form of defining structure variables is given below:</a:t>
            </a:r>
          </a:p>
          <a:p>
            <a:pPr marL="0" indent="341313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341313" algn="just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structure name&gt;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variable1, variable2, variable3, ….. ;</a:t>
            </a: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32656"/>
            <a:ext cx="7344816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Declaring Structure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Variables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7DE8-7ED8-4F42-9EB9-9320E0F134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7399</TotalTime>
  <Words>1115</Words>
  <Application>Microsoft Office PowerPoint</Application>
  <PresentationFormat>On-screen Show (4:3)</PresentationFormat>
  <Paragraphs>175</Paragraphs>
  <Slides>18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Structures: Introduction</vt:lpstr>
      <vt:lpstr>Introduction: Why Use Structures </vt:lpstr>
      <vt:lpstr>PowerPoint Presentation</vt:lpstr>
      <vt:lpstr>Introduction:</vt:lpstr>
      <vt:lpstr>PowerPoint Presentation</vt:lpstr>
      <vt:lpstr>Introduction: Structure </vt:lpstr>
      <vt:lpstr>Structures: Introduction</vt:lpstr>
      <vt:lpstr>Declaring a Structure </vt:lpstr>
      <vt:lpstr>PowerPoint Presentation</vt:lpstr>
      <vt:lpstr>Concepts: Declaration of Structures</vt:lpstr>
      <vt:lpstr>Accessing Structure Elements </vt:lpstr>
      <vt:lpstr>Initializing Structures</vt:lpstr>
      <vt:lpstr>How Structure Elements are Stored </vt:lpstr>
      <vt:lpstr>Output</vt:lpstr>
      <vt:lpstr>Additional Features of Structures </vt:lpstr>
      <vt:lpstr>PowerPoint Presentation</vt:lpstr>
      <vt:lpstr>Output </vt:lpstr>
      <vt:lpstr>Summary</vt:lpstr>
    </vt:vector>
  </TitlesOfParts>
  <Company>HEC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103 -Introduction to Computers and Programming</dc:title>
  <dc:creator>Qamar</dc:creator>
  <cp:lastModifiedBy>EPIC</cp:lastModifiedBy>
  <cp:revision>3176</cp:revision>
  <dcterms:created xsi:type="dcterms:W3CDTF">2010-08-26T05:52:10Z</dcterms:created>
  <dcterms:modified xsi:type="dcterms:W3CDTF">2018-12-13T06:44:16Z</dcterms:modified>
</cp:coreProperties>
</file>