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70" r:id="rId7"/>
    <p:sldId id="276" r:id="rId8"/>
    <p:sldId id="277" r:id="rId9"/>
    <p:sldId id="27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FFCC00"/>
    <a:srgbClr val="DDDDD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5C90CDF-E117-4912-A700-D102C0782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7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234CD-D822-4347-AF08-EB4F22F8BCA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27D43-A301-4234-988C-09459F038A1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C9F91-B01B-4C7E-89D1-2082DF246E6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D9BBF-2C3E-4310-AFA4-8D0CF40E197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5129-F586-4B02-BB32-BD8BD10C26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507C8-8C12-44D8-ACC9-50E6E132D25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F5143E-98E9-4490-A692-B5AA9F9D756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1E9D2-E28D-49B5-AFD8-860DD3243F1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7994-EDC6-4E2B-B186-FBBBED0F4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FF36-A9C3-471D-9556-39B07F754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CEFA3-75C7-46B6-BAC4-2D7758427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B4ECD-0B40-4A0E-BDAA-A24B9667A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132EF-3418-4CCE-A102-9268CFC9A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F2CC3-ABDA-4C1A-866C-06296B438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E0F76-7C44-4106-A66B-4BC4D1B8F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31FDE-4F4B-4BD2-AF39-36BC84D1E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6AF76-7F4E-4143-8E98-9F982A20D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87BD7-7108-435B-AC63-AB2D06839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373AE-1814-4238-8DBE-61CBE4B37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Programming Fundamentals by Maryam Ehsan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DE871EDF-4A98-4524-B1F8-50FD7E3AB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Arial Black" pitchFamily="34" charset="0"/>
              </a:rPr>
              <a:t>What is computer?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382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>
                <a:latin typeface="Arial Black" pitchFamily="34" charset="0"/>
              </a:rPr>
              <a:t>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 device capable of performing computations and making logical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 machine that manipulates data according to a list of instructions.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 programmable device that can store, retrieve, and process data.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latin typeface="Arial Black" pitchFamily="34" charset="0"/>
              </a:rPr>
              <a:t>Computer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Sets of instructions that control a computer’s processing of data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latin typeface="Arial Black" pitchFamily="34" charset="0"/>
              </a:rPr>
              <a:t>Hardware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Physical part of the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Various devices comprising a computer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Examples: keyboard, screen, mouse, disks, memory, CD-ROM, and processing units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latin typeface="Arial Black" pitchFamily="34" charset="0"/>
              </a:rPr>
              <a:t>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 collection of computer programs, procedures and documentation that perform some tasks on a computer system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Programs that run a computer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Programming Fundamentals by Maryam Ehsan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EBD093-E1F6-4F10-ABB5-4BDCFA7EC79C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80375" cy="941387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Arial Black" pitchFamily="34" charset="0"/>
              </a:rPr>
              <a:t>Computer organization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820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There are Six logical units in every computer: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Input unit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Obtains information (data and computer programs)  from input devices (keyboard, mouse)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Output unit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Outputs information to output device (screen, printer) or to control other devices.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Memory unit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 Rapid access, low capacity, stores input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Arithmetic and logic unit (ALU)</a:t>
            </a:r>
            <a:r>
              <a:rPr lang="en-US" sz="1800" smtClean="0">
                <a:latin typeface="Arial Black" pitchFamily="34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Performs arithmetic calculations and logic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Central processing unit (CPU)</a:t>
            </a:r>
            <a:r>
              <a:rPr lang="en-US" sz="1800" smtClean="0">
                <a:latin typeface="Arial Black" pitchFamily="34" charset="0"/>
              </a:rPr>
              <a:t>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Supervises and coordinates the other sections of the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Secondary storage unit</a:t>
            </a:r>
            <a:r>
              <a:rPr lang="en-US" sz="1800" smtClean="0">
                <a:latin typeface="Arial Black" pitchFamily="34" charset="0"/>
              </a:rPr>
              <a:t>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Cheap, long-term, high-capacity storage, stores inactive programs</a:t>
            </a:r>
          </a:p>
        </p:txBody>
      </p:sp>
      <p:sp>
        <p:nvSpPr>
          <p:cNvPr id="717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Fundamentals by Maryam Ehsan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6A4CA-B94C-4B8C-8199-2FA56D062C58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7924800" cy="638175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Arial Black" pitchFamily="34" charset="0"/>
              </a:rPr>
              <a:t>Computer languages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Computer languages are divided into three types.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 Black" pitchFamily="34" charset="0"/>
              </a:rPr>
              <a:t>Machine languages</a:t>
            </a:r>
            <a:r>
              <a:rPr lang="en-US" sz="20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Machine language is machine dependent.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Strings of numbers giving machine specific instructions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Example: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latin typeface="Courier New" pitchFamily="49" charset="0"/>
              </a:rPr>
              <a:t>+101010001</a:t>
            </a:r>
            <a:br>
              <a:rPr lang="en-US" sz="1600" b="1" dirty="0" smtClean="0">
                <a:latin typeface="Courier New" pitchFamily="49" charset="0"/>
              </a:rPr>
            </a:b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 Black" pitchFamily="34" charset="0"/>
              </a:rPr>
              <a:t>Assembly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English-like abbreviations representing elementary computer operations (translated via assemblers)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Example: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Times" pitchFamily="18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LOAD BASEPAY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ADD OVERPAY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STORE GROSSPAY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/>
              <a:t>     Translator programs called </a:t>
            </a:r>
            <a:r>
              <a:rPr lang="en-US" sz="1600" b="1" dirty="0" smtClean="0"/>
              <a:t>assembler</a:t>
            </a:r>
            <a:r>
              <a:rPr lang="en-US" sz="1600" dirty="0" smtClean="0"/>
              <a:t> were developed to convert assembly language programs to machine language programs at computer speed.</a:t>
            </a:r>
          </a:p>
        </p:txBody>
      </p:sp>
      <p:sp>
        <p:nvSpPr>
          <p:cNvPr id="819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Fundamentals by Maryam Ehsan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90E3C9-6267-4050-B118-7CF5C55EF07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</a:rPr>
              <a:t>Computer languages</a:t>
            </a:r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Fundamentals by Maryam Ehsan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82C01B-D483-4476-AA44-9B2C71B8663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21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76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 Black" pitchFamily="34" charset="0"/>
              </a:rPr>
              <a:t>High-level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everyday English, use mathematical notations (translated via compilers)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grossPay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basePay</a:t>
            </a:r>
            <a:r>
              <a:rPr lang="en-US" sz="1800" b="1" dirty="0" smtClean="0">
                <a:latin typeface="Courier New" pitchFamily="49" charset="0"/>
              </a:rPr>
              <a:t> + </a:t>
            </a:r>
            <a:r>
              <a:rPr lang="en-US" sz="1800" b="1" dirty="0" err="1" smtClean="0">
                <a:latin typeface="Courier New" pitchFamily="49" charset="0"/>
              </a:rPr>
              <a:t>overTimePay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C++ ,C# ,PHP,VB are the widely used high level languages. Some other examples are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FORTRAN (formula translator)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Used in scientific and engineering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COBOL (common business oriented language)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Used to manipulate large amounts of data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Translator programs called </a:t>
            </a:r>
            <a:r>
              <a:rPr lang="en-US" sz="2000" b="1" dirty="0" smtClean="0"/>
              <a:t>Compilers </a:t>
            </a:r>
            <a:r>
              <a:rPr lang="en-US" sz="2000" dirty="0" smtClean="0"/>
              <a:t>converts high-level language programs into machine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7239000" cy="4873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 Black" pitchFamily="34" charset="0"/>
              </a:rPr>
              <a:t>Basics of a typical C++ environment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17675"/>
            <a:ext cx="3962400" cy="4530725"/>
          </a:xfrm>
        </p:spPr>
        <p:txBody>
          <a:bodyPr/>
          <a:lstStyle/>
          <a:p>
            <a:pPr marL="533400" indent="-533400" eaLnBrk="1" hangingPunct="1"/>
            <a:r>
              <a:rPr lang="en-US" sz="2000" dirty="0" smtClean="0">
                <a:solidFill>
                  <a:srgbClr val="000000"/>
                </a:solidFill>
              </a:rPr>
              <a:t>Phases of C++ Programs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      to be executed</a:t>
            </a:r>
          </a:p>
          <a:p>
            <a:pPr marL="914400" lvl="1" indent="-457200" eaLnBrk="1" hangingPunct="1"/>
            <a:r>
              <a:rPr lang="en-US" sz="2000" dirty="0" smtClean="0">
                <a:solidFill>
                  <a:srgbClr val="000000"/>
                </a:solidFill>
              </a:rPr>
              <a:t>Edit</a:t>
            </a:r>
          </a:p>
          <a:p>
            <a:pPr marL="914400" lvl="1" indent="-457200" eaLnBrk="1" hangingPunct="1"/>
            <a:r>
              <a:rPr lang="en-US" sz="2000" dirty="0" smtClean="0">
                <a:solidFill>
                  <a:srgbClr val="000000"/>
                </a:solidFill>
              </a:rPr>
              <a:t>Preprocess</a:t>
            </a:r>
          </a:p>
          <a:p>
            <a:pPr marL="914400" lvl="1" indent="-457200" eaLnBrk="1" hangingPunct="1"/>
            <a:r>
              <a:rPr lang="en-US" sz="2000" dirty="0" smtClean="0">
                <a:solidFill>
                  <a:srgbClr val="000000"/>
                </a:solidFill>
              </a:rPr>
              <a:t>Compile</a:t>
            </a:r>
          </a:p>
          <a:p>
            <a:pPr marL="914400" lvl="1" indent="-457200" eaLnBrk="1" hangingPunct="1"/>
            <a:r>
              <a:rPr lang="en-US" sz="2000" dirty="0" smtClean="0">
                <a:solidFill>
                  <a:srgbClr val="000000"/>
                </a:solidFill>
              </a:rPr>
              <a:t>Link</a:t>
            </a:r>
          </a:p>
          <a:p>
            <a:pPr marL="914400" lvl="1" indent="-457200" eaLnBrk="1" hangingPunct="1"/>
            <a:r>
              <a:rPr lang="en-US" sz="2000" dirty="0" smtClean="0">
                <a:solidFill>
                  <a:srgbClr val="000000"/>
                </a:solidFill>
              </a:rPr>
              <a:t>Load</a:t>
            </a:r>
          </a:p>
          <a:p>
            <a:pPr marL="914400" lvl="1" indent="-457200" eaLnBrk="1" hangingPunct="1"/>
            <a:r>
              <a:rPr lang="en-US" sz="2000" dirty="0" smtClean="0">
                <a:solidFill>
                  <a:srgbClr val="000000"/>
                </a:solidFill>
              </a:rPr>
              <a:t>Execute</a:t>
            </a:r>
          </a:p>
        </p:txBody>
      </p:sp>
      <p:sp>
        <p:nvSpPr>
          <p:cNvPr id="10244" name="Footer Placeholder 15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Fundamentals by Maryam Ehsan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199FE5-BF1C-4229-8604-ED8B2B2202E9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10246" name="Group 311"/>
          <p:cNvGrpSpPr>
            <a:grpSpLocks/>
          </p:cNvGrpSpPr>
          <p:nvPr/>
        </p:nvGrpSpPr>
        <p:grpSpPr bwMode="auto">
          <a:xfrm>
            <a:off x="4800600" y="1587500"/>
            <a:ext cx="3962400" cy="5194300"/>
            <a:chOff x="3024" y="1000"/>
            <a:chExt cx="2496" cy="3272"/>
          </a:xfrm>
        </p:grpSpPr>
        <p:sp>
          <p:nvSpPr>
            <p:cNvPr id="10247" name="Freeform 156"/>
            <p:cNvSpPr>
              <a:spLocks/>
            </p:cNvSpPr>
            <p:nvPr/>
          </p:nvSpPr>
          <p:spPr bwMode="auto">
            <a:xfrm>
              <a:off x="3024" y="2509"/>
              <a:ext cx="727" cy="269"/>
            </a:xfrm>
            <a:custGeom>
              <a:avLst/>
              <a:gdLst>
                <a:gd name="T0" fmla="*/ 26 w 20000"/>
                <a:gd name="T1" fmla="*/ 0 h 20000"/>
                <a:gd name="T2" fmla="*/ 26 w 20000"/>
                <a:gd name="T3" fmla="*/ 4 h 20000"/>
                <a:gd name="T4" fmla="*/ 0 w 20000"/>
                <a:gd name="T5" fmla="*/ 4 h 20000"/>
                <a:gd name="T6" fmla="*/ 0 w 20000"/>
                <a:gd name="T7" fmla="*/ 0 h 20000"/>
                <a:gd name="T8" fmla="*/ 2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157"/>
            <p:cNvSpPr>
              <a:spLocks/>
            </p:cNvSpPr>
            <p:nvPr/>
          </p:nvSpPr>
          <p:spPr bwMode="auto">
            <a:xfrm>
              <a:off x="3024" y="1730"/>
              <a:ext cx="727" cy="269"/>
            </a:xfrm>
            <a:custGeom>
              <a:avLst/>
              <a:gdLst>
                <a:gd name="T0" fmla="*/ 26 w 20000"/>
                <a:gd name="T1" fmla="*/ 0 h 20000"/>
                <a:gd name="T2" fmla="*/ 26 w 20000"/>
                <a:gd name="T3" fmla="*/ 4 h 20000"/>
                <a:gd name="T4" fmla="*/ 0 w 20000"/>
                <a:gd name="T5" fmla="*/ 4 h 20000"/>
                <a:gd name="T6" fmla="*/ 0 w 20000"/>
                <a:gd name="T7" fmla="*/ 0 h 20000"/>
                <a:gd name="T8" fmla="*/ 2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158"/>
            <p:cNvSpPr>
              <a:spLocks/>
            </p:cNvSpPr>
            <p:nvPr/>
          </p:nvSpPr>
          <p:spPr bwMode="auto">
            <a:xfrm>
              <a:off x="3024" y="2509"/>
              <a:ext cx="727" cy="269"/>
            </a:xfrm>
            <a:custGeom>
              <a:avLst/>
              <a:gdLst>
                <a:gd name="T0" fmla="*/ 26 w 20000"/>
                <a:gd name="T1" fmla="*/ 0 h 20000"/>
                <a:gd name="T2" fmla="*/ 26 w 20000"/>
                <a:gd name="T3" fmla="*/ 4 h 20000"/>
                <a:gd name="T4" fmla="*/ 0 w 20000"/>
                <a:gd name="T5" fmla="*/ 4 h 20000"/>
                <a:gd name="T6" fmla="*/ 0 w 20000"/>
                <a:gd name="T7" fmla="*/ 0 h 20000"/>
                <a:gd name="T8" fmla="*/ 2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Rectangle 159"/>
            <p:cNvSpPr>
              <a:spLocks noChangeArrowheads="1"/>
            </p:cNvSpPr>
            <p:nvPr/>
          </p:nvSpPr>
          <p:spPr bwMode="auto">
            <a:xfrm>
              <a:off x="3222" y="2594"/>
              <a:ext cx="329" cy="1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  <a:ea typeface="Mincho" charset="-128"/>
                </a:rPr>
                <a:t>Loader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51" name="Freeform 160"/>
            <p:cNvSpPr>
              <a:spLocks/>
            </p:cNvSpPr>
            <p:nvPr/>
          </p:nvSpPr>
          <p:spPr bwMode="auto">
            <a:xfrm>
              <a:off x="3754" y="1140"/>
              <a:ext cx="311" cy="0"/>
            </a:xfrm>
            <a:custGeom>
              <a:avLst/>
              <a:gdLst>
                <a:gd name="T0" fmla="*/ 5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61"/>
            <p:cNvSpPr>
              <a:spLocks/>
            </p:cNvSpPr>
            <p:nvPr/>
          </p:nvSpPr>
          <p:spPr bwMode="auto">
            <a:xfrm>
              <a:off x="3754" y="1506"/>
              <a:ext cx="311" cy="0"/>
            </a:xfrm>
            <a:custGeom>
              <a:avLst/>
              <a:gdLst>
                <a:gd name="T0" fmla="*/ 5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62"/>
            <p:cNvSpPr>
              <a:spLocks/>
            </p:cNvSpPr>
            <p:nvPr/>
          </p:nvSpPr>
          <p:spPr bwMode="auto">
            <a:xfrm>
              <a:off x="3754" y="2643"/>
              <a:ext cx="311" cy="0"/>
            </a:xfrm>
            <a:custGeom>
              <a:avLst/>
              <a:gdLst>
                <a:gd name="T0" fmla="*/ 5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Rectangle 163"/>
            <p:cNvSpPr>
              <a:spLocks noChangeArrowheads="1"/>
            </p:cNvSpPr>
            <p:nvPr/>
          </p:nvSpPr>
          <p:spPr bwMode="auto">
            <a:xfrm>
              <a:off x="4024" y="2368"/>
              <a:ext cx="468" cy="14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 eaLnBrk="1" hangingPunct="1"/>
              <a:r>
                <a:rPr lang="en-US" sz="900">
                  <a:solidFill>
                    <a:srgbClr val="000000"/>
                  </a:solidFill>
                  <a:latin typeface="AvantGarde" pitchFamily="34" charset="0"/>
                  <a:cs typeface="Times New Roman" pitchFamily="18" charset="0"/>
                </a:rPr>
                <a:t>Primary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indent="228600"/>
              <a:r>
                <a:rPr lang="en-US" sz="900">
                  <a:solidFill>
                    <a:srgbClr val="000000"/>
                  </a:solidFill>
                  <a:latin typeface="AvantGarde" pitchFamily="34" charset="0"/>
                  <a:cs typeface="Times New Roman" pitchFamily="18" charset="0"/>
                </a:rPr>
                <a:t>Memory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indent="22860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55" name="Freeform 164"/>
            <p:cNvSpPr>
              <a:spLocks/>
            </p:cNvSpPr>
            <p:nvPr/>
          </p:nvSpPr>
          <p:spPr bwMode="auto">
            <a:xfrm>
              <a:off x="3754" y="3583"/>
              <a:ext cx="278" cy="65"/>
            </a:xfrm>
            <a:custGeom>
              <a:avLst/>
              <a:gdLst>
                <a:gd name="T0" fmla="*/ 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56" name="Group 165"/>
            <p:cNvGrpSpPr>
              <a:grpSpLocks/>
            </p:cNvGrpSpPr>
            <p:nvPr/>
          </p:nvGrpSpPr>
          <p:grpSpPr bwMode="auto">
            <a:xfrm>
              <a:off x="4585" y="2437"/>
              <a:ext cx="104" cy="895"/>
              <a:chOff x="0" y="0"/>
              <a:chExt cx="19999" cy="19999"/>
            </a:xfrm>
          </p:grpSpPr>
          <p:sp>
            <p:nvSpPr>
              <p:cNvPr id="10390" name="Arc 166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69 h 21600"/>
                  <a:gd name="T4" fmla="*/ 0 w 21600"/>
                  <a:gd name="T5" fmla="*/ 26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1" name="Arc 167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69 h 21600"/>
                  <a:gd name="T4" fmla="*/ 0 w 21600"/>
                  <a:gd name="T5" fmla="*/ 26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2" name="Arc 168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69 h 21600"/>
                  <a:gd name="T4" fmla="*/ 0 w 21600"/>
                  <a:gd name="T5" fmla="*/ 26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3" name="Arc 169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69 h 21600"/>
                  <a:gd name="T4" fmla="*/ 0 w 21600"/>
                  <a:gd name="T5" fmla="*/ 26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7" name="Group 170"/>
            <p:cNvGrpSpPr>
              <a:grpSpLocks/>
            </p:cNvGrpSpPr>
            <p:nvPr/>
          </p:nvGrpSpPr>
          <p:grpSpPr bwMode="auto">
            <a:xfrm>
              <a:off x="4585" y="3377"/>
              <a:ext cx="104" cy="895"/>
              <a:chOff x="0" y="0"/>
              <a:chExt cx="19999" cy="19999"/>
            </a:xfrm>
          </p:grpSpPr>
          <p:sp>
            <p:nvSpPr>
              <p:cNvPr id="10386" name="Arc 171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69 h 21600"/>
                  <a:gd name="T4" fmla="*/ 0 w 21600"/>
                  <a:gd name="T5" fmla="*/ 26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7" name="Arc 172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69 h 21600"/>
                  <a:gd name="T4" fmla="*/ 0 w 21600"/>
                  <a:gd name="T5" fmla="*/ 26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8" name="Arc 173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69 h 21600"/>
                  <a:gd name="T4" fmla="*/ 0 w 21600"/>
                  <a:gd name="T5" fmla="*/ 26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9" name="Arc 174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69 h 21600"/>
                  <a:gd name="T4" fmla="*/ 0 w 21600"/>
                  <a:gd name="T5" fmla="*/ 26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8" name="Group 175"/>
            <p:cNvGrpSpPr>
              <a:grpSpLocks/>
            </p:cNvGrpSpPr>
            <p:nvPr/>
          </p:nvGrpSpPr>
          <p:grpSpPr bwMode="auto">
            <a:xfrm>
              <a:off x="4585" y="1006"/>
              <a:ext cx="104" cy="268"/>
              <a:chOff x="0" y="0"/>
              <a:chExt cx="19999" cy="20001"/>
            </a:xfrm>
          </p:grpSpPr>
          <p:sp>
            <p:nvSpPr>
              <p:cNvPr id="10382" name="Arc 176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71 h 21600"/>
                  <a:gd name="T4" fmla="*/ 0 w 21600"/>
                  <a:gd name="T5" fmla="*/ 27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3" name="Arc 177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71 h 21600"/>
                  <a:gd name="T4" fmla="*/ 0 w 21600"/>
                  <a:gd name="T5" fmla="*/ 27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4" name="Arc 178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71 h 21600"/>
                  <a:gd name="T4" fmla="*/ 0 w 21600"/>
                  <a:gd name="T5" fmla="*/ 27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5" name="Arc 179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71 h 21600"/>
                  <a:gd name="T4" fmla="*/ 0 w 21600"/>
                  <a:gd name="T5" fmla="*/ 27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9" name="Arc 180"/>
            <p:cNvSpPr>
              <a:spLocks/>
            </p:cNvSpPr>
            <p:nvPr/>
          </p:nvSpPr>
          <p:spPr bwMode="auto">
            <a:xfrm>
              <a:off x="4585" y="1366"/>
              <a:ext cx="52" cy="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Arc 181"/>
            <p:cNvSpPr>
              <a:spLocks/>
            </p:cNvSpPr>
            <p:nvPr/>
          </p:nvSpPr>
          <p:spPr bwMode="auto">
            <a:xfrm flipV="1">
              <a:off x="4585" y="1567"/>
              <a:ext cx="52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Arc 182"/>
            <p:cNvSpPr>
              <a:spLocks/>
            </p:cNvSpPr>
            <p:nvPr/>
          </p:nvSpPr>
          <p:spPr bwMode="auto">
            <a:xfrm flipH="1">
              <a:off x="4637" y="1500"/>
              <a:ext cx="52" cy="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Arc 183"/>
            <p:cNvSpPr>
              <a:spLocks/>
            </p:cNvSpPr>
            <p:nvPr/>
          </p:nvSpPr>
          <p:spPr bwMode="auto">
            <a:xfrm flipH="1" flipV="1">
              <a:off x="4637" y="1433"/>
              <a:ext cx="52" cy="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Rectangle 184"/>
            <p:cNvSpPr>
              <a:spLocks noChangeArrowheads="1"/>
            </p:cNvSpPr>
            <p:nvPr/>
          </p:nvSpPr>
          <p:spPr bwMode="auto">
            <a:xfrm>
              <a:off x="4737" y="1023"/>
              <a:ext cx="779" cy="2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1" hangingPunct="1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Program is created in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the editor and stored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on disk.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64" name="Rectangle 185"/>
            <p:cNvSpPr>
              <a:spLocks noChangeArrowheads="1"/>
            </p:cNvSpPr>
            <p:nvPr/>
          </p:nvSpPr>
          <p:spPr bwMode="auto">
            <a:xfrm>
              <a:off x="4737" y="1425"/>
              <a:ext cx="779" cy="17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1" hangingPunct="1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Preprocessor program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processes the code.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65" name="Rectangle 186"/>
            <p:cNvSpPr>
              <a:spLocks noChangeArrowheads="1"/>
            </p:cNvSpPr>
            <p:nvPr/>
          </p:nvSpPr>
          <p:spPr bwMode="auto">
            <a:xfrm>
              <a:off x="4741" y="2810"/>
              <a:ext cx="779" cy="18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1" hangingPunct="1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Loader puts program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in memory.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66" name="Rectangle 187"/>
            <p:cNvSpPr>
              <a:spLocks noChangeArrowheads="1"/>
            </p:cNvSpPr>
            <p:nvPr/>
          </p:nvSpPr>
          <p:spPr bwMode="auto">
            <a:xfrm>
              <a:off x="4737" y="3569"/>
              <a:ext cx="779" cy="5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1" hangingPunct="1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CPU takes each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instruction and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executes it, possibly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storing new data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values as the program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executes.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67" name="Freeform 188"/>
            <p:cNvSpPr>
              <a:spLocks/>
            </p:cNvSpPr>
            <p:nvPr/>
          </p:nvSpPr>
          <p:spPr bwMode="auto">
            <a:xfrm>
              <a:off x="3024" y="1730"/>
              <a:ext cx="727" cy="269"/>
            </a:xfrm>
            <a:custGeom>
              <a:avLst/>
              <a:gdLst>
                <a:gd name="T0" fmla="*/ 26 w 20000"/>
                <a:gd name="T1" fmla="*/ 0 h 20000"/>
                <a:gd name="T2" fmla="*/ 26 w 20000"/>
                <a:gd name="T3" fmla="*/ 4 h 20000"/>
                <a:gd name="T4" fmla="*/ 0 w 20000"/>
                <a:gd name="T5" fmla="*/ 4 h 20000"/>
                <a:gd name="T6" fmla="*/ 0 w 20000"/>
                <a:gd name="T7" fmla="*/ 0 h 20000"/>
                <a:gd name="T8" fmla="*/ 2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Rectangle 189"/>
            <p:cNvSpPr>
              <a:spLocks noChangeArrowheads="1"/>
            </p:cNvSpPr>
            <p:nvPr/>
          </p:nvSpPr>
          <p:spPr bwMode="auto">
            <a:xfrm>
              <a:off x="3170" y="1814"/>
              <a:ext cx="433" cy="1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  <a:ea typeface="Mincho" charset="-128"/>
                </a:rPr>
                <a:t>Compiler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69" name="Freeform 190"/>
            <p:cNvSpPr>
              <a:spLocks/>
            </p:cNvSpPr>
            <p:nvPr/>
          </p:nvSpPr>
          <p:spPr bwMode="auto">
            <a:xfrm>
              <a:off x="3754" y="1864"/>
              <a:ext cx="311" cy="0"/>
            </a:xfrm>
            <a:custGeom>
              <a:avLst/>
              <a:gdLst>
                <a:gd name="T0" fmla="*/ 5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70" name="Group 191"/>
            <p:cNvGrpSpPr>
              <a:grpSpLocks/>
            </p:cNvGrpSpPr>
            <p:nvPr/>
          </p:nvGrpSpPr>
          <p:grpSpPr bwMode="auto">
            <a:xfrm>
              <a:off x="4585" y="1724"/>
              <a:ext cx="104" cy="268"/>
              <a:chOff x="0" y="0"/>
              <a:chExt cx="19999" cy="20001"/>
            </a:xfrm>
          </p:grpSpPr>
          <p:sp>
            <p:nvSpPr>
              <p:cNvPr id="10378" name="Arc 192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71 h 21600"/>
                  <a:gd name="T4" fmla="*/ 0 w 21600"/>
                  <a:gd name="T5" fmla="*/ 27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9" name="Arc 193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71 h 21600"/>
                  <a:gd name="T4" fmla="*/ 0 w 21600"/>
                  <a:gd name="T5" fmla="*/ 27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0" name="Arc 194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71 h 21600"/>
                  <a:gd name="T4" fmla="*/ 0 w 21600"/>
                  <a:gd name="T5" fmla="*/ 27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1" name="Arc 195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2170 w 21600"/>
                  <a:gd name="T3" fmla="*/ 271 h 21600"/>
                  <a:gd name="T4" fmla="*/ 0 w 21600"/>
                  <a:gd name="T5" fmla="*/ 27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1" name="Rectangle 196"/>
            <p:cNvSpPr>
              <a:spLocks noChangeArrowheads="1"/>
            </p:cNvSpPr>
            <p:nvPr/>
          </p:nvSpPr>
          <p:spPr bwMode="auto">
            <a:xfrm>
              <a:off x="4737" y="1738"/>
              <a:ext cx="779" cy="2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1" hangingPunct="1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Compiler creates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object code and stores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it on disk.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2" name="Freeform 197"/>
            <p:cNvSpPr>
              <a:spLocks/>
            </p:cNvSpPr>
            <p:nvPr/>
          </p:nvSpPr>
          <p:spPr bwMode="auto">
            <a:xfrm>
              <a:off x="3754" y="2221"/>
              <a:ext cx="311" cy="0"/>
            </a:xfrm>
            <a:custGeom>
              <a:avLst/>
              <a:gdLst>
                <a:gd name="T0" fmla="*/ 5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Arc 198"/>
            <p:cNvSpPr>
              <a:spLocks/>
            </p:cNvSpPr>
            <p:nvPr/>
          </p:nvSpPr>
          <p:spPr bwMode="auto">
            <a:xfrm>
              <a:off x="4585" y="2081"/>
              <a:ext cx="52" cy="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Arc 199"/>
            <p:cNvSpPr>
              <a:spLocks/>
            </p:cNvSpPr>
            <p:nvPr/>
          </p:nvSpPr>
          <p:spPr bwMode="auto">
            <a:xfrm flipV="1">
              <a:off x="4585" y="2282"/>
              <a:ext cx="52" cy="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Arc 200"/>
            <p:cNvSpPr>
              <a:spLocks/>
            </p:cNvSpPr>
            <p:nvPr/>
          </p:nvSpPr>
          <p:spPr bwMode="auto">
            <a:xfrm flipH="1">
              <a:off x="4637" y="2215"/>
              <a:ext cx="52" cy="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Arc 201"/>
            <p:cNvSpPr>
              <a:spLocks/>
            </p:cNvSpPr>
            <p:nvPr/>
          </p:nvSpPr>
          <p:spPr bwMode="auto">
            <a:xfrm flipH="1" flipV="1">
              <a:off x="4637" y="2148"/>
              <a:ext cx="52" cy="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Rectangle 202"/>
            <p:cNvSpPr>
              <a:spLocks noChangeArrowheads="1"/>
            </p:cNvSpPr>
            <p:nvPr/>
          </p:nvSpPr>
          <p:spPr bwMode="auto">
            <a:xfrm>
              <a:off x="4737" y="2050"/>
              <a:ext cx="779" cy="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1" hangingPunct="1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Linker links the object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code with the libraries,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creates </a:t>
              </a:r>
              <a:r>
                <a:rPr lang="en-US" sz="9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a.exe</a:t>
              </a:r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 and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algn="just"/>
              <a:r>
                <a:rPr lang="en-US" sz="9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rPr>
                <a:t>stores it on disk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8" name="Freeform 204"/>
            <p:cNvSpPr>
              <a:spLocks/>
            </p:cNvSpPr>
            <p:nvPr/>
          </p:nvSpPr>
          <p:spPr bwMode="auto">
            <a:xfrm>
              <a:off x="3024" y="1000"/>
              <a:ext cx="727" cy="269"/>
            </a:xfrm>
            <a:custGeom>
              <a:avLst/>
              <a:gdLst>
                <a:gd name="T0" fmla="*/ 26 w 20000"/>
                <a:gd name="T1" fmla="*/ 0 h 20000"/>
                <a:gd name="T2" fmla="*/ 26 w 20000"/>
                <a:gd name="T3" fmla="*/ 4 h 20000"/>
                <a:gd name="T4" fmla="*/ 0 w 20000"/>
                <a:gd name="T5" fmla="*/ 4 h 20000"/>
                <a:gd name="T6" fmla="*/ 0 w 20000"/>
                <a:gd name="T7" fmla="*/ 0 h 20000"/>
                <a:gd name="T8" fmla="*/ 2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Freeform 205"/>
            <p:cNvSpPr>
              <a:spLocks/>
            </p:cNvSpPr>
            <p:nvPr/>
          </p:nvSpPr>
          <p:spPr bwMode="auto">
            <a:xfrm>
              <a:off x="3024" y="1000"/>
              <a:ext cx="727" cy="269"/>
            </a:xfrm>
            <a:custGeom>
              <a:avLst/>
              <a:gdLst>
                <a:gd name="T0" fmla="*/ 26 w 20000"/>
                <a:gd name="T1" fmla="*/ 0 h 20000"/>
                <a:gd name="T2" fmla="*/ 26 w 20000"/>
                <a:gd name="T3" fmla="*/ 4 h 20000"/>
                <a:gd name="T4" fmla="*/ 0 w 20000"/>
                <a:gd name="T5" fmla="*/ 4 h 20000"/>
                <a:gd name="T6" fmla="*/ 0 w 20000"/>
                <a:gd name="T7" fmla="*/ 0 h 20000"/>
                <a:gd name="T8" fmla="*/ 2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Rectangle 206"/>
            <p:cNvSpPr>
              <a:spLocks noChangeArrowheads="1"/>
            </p:cNvSpPr>
            <p:nvPr/>
          </p:nvSpPr>
          <p:spPr bwMode="auto">
            <a:xfrm>
              <a:off x="3223" y="1085"/>
              <a:ext cx="329" cy="1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  <a:ea typeface="Mincho" charset="-128"/>
                </a:rPr>
                <a:t>Editor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281" name="Group 207"/>
            <p:cNvGrpSpPr>
              <a:grpSpLocks/>
            </p:cNvGrpSpPr>
            <p:nvPr/>
          </p:nvGrpSpPr>
          <p:grpSpPr bwMode="auto">
            <a:xfrm>
              <a:off x="3024" y="1372"/>
              <a:ext cx="727" cy="268"/>
              <a:chOff x="0" y="0"/>
              <a:chExt cx="20000" cy="20000"/>
            </a:xfrm>
          </p:grpSpPr>
          <p:sp>
            <p:nvSpPr>
              <p:cNvPr id="10374" name="Freeform 20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75" name="Group 209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0376" name="Freeform 21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7" name="Rectangle 211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r>
                    <a:rPr lang="en-US" sz="1000">
                      <a:solidFill>
                        <a:srgbClr val="000000"/>
                      </a:solidFill>
                      <a:latin typeface="Times New Roman" pitchFamily="18" charset="0"/>
                      <a:ea typeface="Mincho" charset="-128"/>
                    </a:rPr>
                    <a:t>Preprocessor</a:t>
                  </a:r>
                  <a:endParaRPr lang="en-US" sz="12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0282" name="Group 212"/>
            <p:cNvGrpSpPr>
              <a:grpSpLocks/>
            </p:cNvGrpSpPr>
            <p:nvPr/>
          </p:nvGrpSpPr>
          <p:grpSpPr bwMode="auto">
            <a:xfrm>
              <a:off x="3024" y="2087"/>
              <a:ext cx="727" cy="269"/>
              <a:chOff x="0" y="0"/>
              <a:chExt cx="20000" cy="20000"/>
            </a:xfrm>
          </p:grpSpPr>
          <p:sp>
            <p:nvSpPr>
              <p:cNvPr id="10370" name="Freeform 21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71" name="Group 214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0372" name="Freeform 21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3" name="Rectangle 216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r>
                    <a:rPr lang="en-US" sz="1000">
                      <a:solidFill>
                        <a:srgbClr val="000000"/>
                      </a:solidFill>
                      <a:latin typeface="Times New Roman" pitchFamily="18" charset="0"/>
                      <a:ea typeface="Mincho" charset="-128"/>
                    </a:rPr>
                    <a:t>Linker</a:t>
                  </a:r>
                  <a:endParaRPr lang="en-US" sz="12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0283" name="Group 217"/>
            <p:cNvGrpSpPr>
              <a:grpSpLocks/>
            </p:cNvGrpSpPr>
            <p:nvPr/>
          </p:nvGrpSpPr>
          <p:grpSpPr bwMode="auto">
            <a:xfrm>
              <a:off x="3024" y="3449"/>
              <a:ext cx="727" cy="268"/>
              <a:chOff x="0" y="0"/>
              <a:chExt cx="20000" cy="20000"/>
            </a:xfrm>
          </p:grpSpPr>
          <p:grpSp>
            <p:nvGrpSpPr>
              <p:cNvPr id="10364" name="Group 21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0368" name="Freeform 21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9" name="Rectangle 220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365" name="Group 221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0366" name="Freeform 22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7" name="Rectangle 223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  <a:latin typeface="Times New Roman" pitchFamily="18" charset="0"/>
                      <a:ea typeface="Mincho" charset="-128"/>
                    </a:rPr>
                    <a:t>CPU</a:t>
                  </a:r>
                  <a:endParaRPr lang="en-US" sz="12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284" name="Rectangle 224"/>
            <p:cNvSpPr>
              <a:spLocks noChangeArrowheads="1"/>
            </p:cNvSpPr>
            <p:nvPr/>
          </p:nvSpPr>
          <p:spPr bwMode="auto">
            <a:xfrm>
              <a:off x="4001" y="3335"/>
              <a:ext cx="468" cy="14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 eaLnBrk="1" hangingPunct="1"/>
              <a:r>
                <a:rPr lang="en-US" sz="900">
                  <a:solidFill>
                    <a:srgbClr val="000000"/>
                  </a:solidFill>
                  <a:latin typeface="AvantGarde" pitchFamily="34" charset="0"/>
                  <a:cs typeface="Times New Roman" pitchFamily="18" charset="0"/>
                </a:rPr>
                <a:t>Primary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indent="228600"/>
              <a:r>
                <a:rPr lang="en-US" sz="900">
                  <a:solidFill>
                    <a:srgbClr val="000000"/>
                  </a:solidFill>
                  <a:latin typeface="AvantGarde" pitchFamily="34" charset="0"/>
                  <a:cs typeface="Times New Roman" pitchFamily="18" charset="0"/>
                </a:rPr>
                <a:t>Memory</a:t>
              </a:r>
              <a:endParaRPr lang="en-US" sz="1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endParaRPr>
            </a:p>
            <a:p>
              <a:pPr indent="22860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285" name="Group 225"/>
            <p:cNvGrpSpPr>
              <a:grpSpLocks/>
            </p:cNvGrpSpPr>
            <p:nvPr/>
          </p:nvGrpSpPr>
          <p:grpSpPr bwMode="auto">
            <a:xfrm>
              <a:off x="4032" y="3507"/>
              <a:ext cx="469" cy="713"/>
              <a:chOff x="-2" y="1"/>
              <a:chExt cx="20003" cy="19999"/>
            </a:xfrm>
          </p:grpSpPr>
          <p:sp>
            <p:nvSpPr>
              <p:cNvPr id="10354" name="Rectangle 226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 algn="ctr" eaLnBrk="1" hangingPunct="1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endParaRPr>
              </a:p>
              <a:p>
                <a:pPr indent="228600" algn="ctr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endParaRPr>
              </a:p>
              <a:p>
                <a:pPr indent="228600" algn="ctr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endParaRPr>
              </a:p>
              <a:p>
                <a:pPr indent="22860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55" name="Freeform 227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656 w 20000"/>
                  <a:gd name="T1" fmla="*/ 0 h 20000"/>
                  <a:gd name="T2" fmla="*/ 19656 w 20000"/>
                  <a:gd name="T3" fmla="*/ 19988 h 20000"/>
                  <a:gd name="T4" fmla="*/ 0 w 20000"/>
                  <a:gd name="T5" fmla="*/ 19988 h 20000"/>
                  <a:gd name="T6" fmla="*/ 0 w 20000"/>
                  <a:gd name="T7" fmla="*/ 0 h 20000"/>
                  <a:gd name="T8" fmla="*/ 1965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6" name="Freeform 228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913 w 20000"/>
                  <a:gd name="T1" fmla="*/ 0 h 20000"/>
                  <a:gd name="T2" fmla="*/ 19913 w 20000"/>
                  <a:gd name="T3" fmla="*/ 310 h 20000"/>
                  <a:gd name="T4" fmla="*/ 0 w 20000"/>
                  <a:gd name="T5" fmla="*/ 310 h 20000"/>
                  <a:gd name="T6" fmla="*/ 0 w 20000"/>
                  <a:gd name="T7" fmla="*/ 0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7" name="Freeform 229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913 w 20000"/>
                  <a:gd name="T1" fmla="*/ 0 h 20000"/>
                  <a:gd name="T2" fmla="*/ 19913 w 20000"/>
                  <a:gd name="T3" fmla="*/ 315 h 20000"/>
                  <a:gd name="T4" fmla="*/ 0 w 20000"/>
                  <a:gd name="T5" fmla="*/ 315 h 20000"/>
                  <a:gd name="T6" fmla="*/ 0 w 20000"/>
                  <a:gd name="T7" fmla="*/ 0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8" name="Freeform 230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913 w 20000"/>
                  <a:gd name="T1" fmla="*/ 0 h 20000"/>
                  <a:gd name="T2" fmla="*/ 19913 w 20000"/>
                  <a:gd name="T3" fmla="*/ 310 h 20000"/>
                  <a:gd name="T4" fmla="*/ 0 w 20000"/>
                  <a:gd name="T5" fmla="*/ 310 h 20000"/>
                  <a:gd name="T6" fmla="*/ 0 w 20000"/>
                  <a:gd name="T7" fmla="*/ 0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9" name="Freeform 231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913 w 20000"/>
                  <a:gd name="T1" fmla="*/ 0 h 20000"/>
                  <a:gd name="T2" fmla="*/ 19913 w 20000"/>
                  <a:gd name="T3" fmla="*/ 310 h 20000"/>
                  <a:gd name="T4" fmla="*/ 0 w 20000"/>
                  <a:gd name="T5" fmla="*/ 310 h 20000"/>
                  <a:gd name="T6" fmla="*/ 0 w 20000"/>
                  <a:gd name="T7" fmla="*/ 0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0" name="Freeform 232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913 w 20000"/>
                  <a:gd name="T1" fmla="*/ 0 h 20000"/>
                  <a:gd name="T2" fmla="*/ 19913 w 20000"/>
                  <a:gd name="T3" fmla="*/ 310 h 20000"/>
                  <a:gd name="T4" fmla="*/ 0 w 20000"/>
                  <a:gd name="T5" fmla="*/ 310 h 20000"/>
                  <a:gd name="T6" fmla="*/ 0 w 20000"/>
                  <a:gd name="T7" fmla="*/ 0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1" name="Freeform 233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913 w 20000"/>
                  <a:gd name="T1" fmla="*/ 0 h 20000"/>
                  <a:gd name="T2" fmla="*/ 19913 w 20000"/>
                  <a:gd name="T3" fmla="*/ 1246 h 20000"/>
                  <a:gd name="T4" fmla="*/ 0 w 20000"/>
                  <a:gd name="T5" fmla="*/ 1246 h 20000"/>
                  <a:gd name="T6" fmla="*/ 0 w 20000"/>
                  <a:gd name="T7" fmla="*/ 0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2" name="Freeform 234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913 w 20000"/>
                  <a:gd name="T1" fmla="*/ 0 h 20000"/>
                  <a:gd name="T2" fmla="*/ 19913 w 20000"/>
                  <a:gd name="T3" fmla="*/ 310 h 20000"/>
                  <a:gd name="T4" fmla="*/ 0 w 20000"/>
                  <a:gd name="T5" fmla="*/ 310 h 20000"/>
                  <a:gd name="T6" fmla="*/ 0 w 20000"/>
                  <a:gd name="T7" fmla="*/ 0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3" name="Rectangle 235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 algn="ctr" eaLnBrk="1" hangingPunct="1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endParaRPr>
              </a:p>
              <a:p>
                <a:pPr indent="228600" algn="ctr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endParaRPr>
              </a:p>
              <a:p>
                <a:pPr indent="228600" algn="ctr"/>
                <a:r>
                  <a:rPr lang="en-US" sz="700" b="1">
                    <a:solidFill>
                      <a:srgbClr val="000000"/>
                    </a:solidFill>
                    <a:latin typeface="Courier" pitchFamily="49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latin typeface="Times" pitchFamily="18" charset="0"/>
                  <a:cs typeface="Times New Roman" pitchFamily="18" charset="0"/>
                </a:endParaRPr>
              </a:p>
              <a:p>
                <a:pPr indent="22860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286" name="Group 236"/>
            <p:cNvGrpSpPr>
              <a:grpSpLocks/>
            </p:cNvGrpSpPr>
            <p:nvPr/>
          </p:nvGrpSpPr>
          <p:grpSpPr bwMode="auto">
            <a:xfrm>
              <a:off x="4032" y="2592"/>
              <a:ext cx="469" cy="714"/>
              <a:chOff x="0" y="0"/>
              <a:chExt cx="20000" cy="20000"/>
            </a:xfrm>
          </p:grpSpPr>
          <p:sp>
            <p:nvSpPr>
              <p:cNvPr id="10343" name="Freeform 237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651 w 20000"/>
                  <a:gd name="T1" fmla="*/ 0 h 20000"/>
                  <a:gd name="T2" fmla="*/ 19651 w 20000"/>
                  <a:gd name="T3" fmla="*/ 19928 h 20000"/>
                  <a:gd name="T4" fmla="*/ 0 w 20000"/>
                  <a:gd name="T5" fmla="*/ 19928 h 20000"/>
                  <a:gd name="T6" fmla="*/ 0 w 20000"/>
                  <a:gd name="T7" fmla="*/ 0 h 20000"/>
                  <a:gd name="T8" fmla="*/ 1965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" name="Freeform 238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907 w 20000"/>
                  <a:gd name="T1" fmla="*/ 0 h 20000"/>
                  <a:gd name="T2" fmla="*/ 19907 w 20000"/>
                  <a:gd name="T3" fmla="*/ 309 h 20000"/>
                  <a:gd name="T4" fmla="*/ 0 w 20000"/>
                  <a:gd name="T5" fmla="*/ 309 h 20000"/>
                  <a:gd name="T6" fmla="*/ 0 w 20000"/>
                  <a:gd name="T7" fmla="*/ 0 h 20000"/>
                  <a:gd name="T8" fmla="*/ 1990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5" name="Freeform 239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907 w 20000"/>
                  <a:gd name="T1" fmla="*/ 0 h 20000"/>
                  <a:gd name="T2" fmla="*/ 19907 w 20000"/>
                  <a:gd name="T3" fmla="*/ 314 h 20000"/>
                  <a:gd name="T4" fmla="*/ 0 w 20000"/>
                  <a:gd name="T5" fmla="*/ 314 h 20000"/>
                  <a:gd name="T6" fmla="*/ 0 w 20000"/>
                  <a:gd name="T7" fmla="*/ 0 h 20000"/>
                  <a:gd name="T8" fmla="*/ 1990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46" name="Group 240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0347" name="Rectangle 241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 algn="ctr" eaLnBrk="1" hangingPunct="1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itchFamily="18" charset="0"/>
                    <a:cs typeface="Times New Roman" pitchFamily="18" charset="0"/>
                  </a:endParaRPr>
                </a:p>
                <a:p>
                  <a:pPr indent="228600" algn="ctr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itchFamily="18" charset="0"/>
                    <a:cs typeface="Times New Roman" pitchFamily="18" charset="0"/>
                  </a:endParaRPr>
                </a:p>
                <a:p>
                  <a:pPr indent="228600" algn="ctr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itchFamily="18" charset="0"/>
                    <a:cs typeface="Times New Roman" pitchFamily="18" charset="0"/>
                  </a:endParaRPr>
                </a:p>
                <a:p>
                  <a:pPr indent="22860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0348" name="Freeform 242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19997 w 20000"/>
                    <a:gd name="T1" fmla="*/ 0 h 20000"/>
                    <a:gd name="T2" fmla="*/ 19997 w 20000"/>
                    <a:gd name="T3" fmla="*/ 552 h 20000"/>
                    <a:gd name="T4" fmla="*/ 0 w 20000"/>
                    <a:gd name="T5" fmla="*/ 552 h 20000"/>
                    <a:gd name="T6" fmla="*/ 0 w 20000"/>
                    <a:gd name="T7" fmla="*/ 0 h 20000"/>
                    <a:gd name="T8" fmla="*/ 1999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9" name="Freeform 243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19997 w 20000"/>
                    <a:gd name="T1" fmla="*/ 0 h 20000"/>
                    <a:gd name="T2" fmla="*/ 19997 w 20000"/>
                    <a:gd name="T3" fmla="*/ 551 h 20000"/>
                    <a:gd name="T4" fmla="*/ 0 w 20000"/>
                    <a:gd name="T5" fmla="*/ 551 h 20000"/>
                    <a:gd name="T6" fmla="*/ 0 w 20000"/>
                    <a:gd name="T7" fmla="*/ 0 h 20000"/>
                    <a:gd name="T8" fmla="*/ 1999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0" name="Freeform 244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19997 w 20000"/>
                    <a:gd name="T1" fmla="*/ 0 h 20000"/>
                    <a:gd name="T2" fmla="*/ 19997 w 20000"/>
                    <a:gd name="T3" fmla="*/ 552 h 20000"/>
                    <a:gd name="T4" fmla="*/ 0 w 20000"/>
                    <a:gd name="T5" fmla="*/ 552 h 20000"/>
                    <a:gd name="T6" fmla="*/ 0 w 20000"/>
                    <a:gd name="T7" fmla="*/ 0 h 20000"/>
                    <a:gd name="T8" fmla="*/ 1999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1" name="Freeform 245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19997 w 20000"/>
                    <a:gd name="T1" fmla="*/ 0 h 20000"/>
                    <a:gd name="T2" fmla="*/ 19997 w 20000"/>
                    <a:gd name="T3" fmla="*/ 2221 h 20000"/>
                    <a:gd name="T4" fmla="*/ 0 w 20000"/>
                    <a:gd name="T5" fmla="*/ 2221 h 20000"/>
                    <a:gd name="T6" fmla="*/ 0 w 20000"/>
                    <a:gd name="T7" fmla="*/ 0 h 20000"/>
                    <a:gd name="T8" fmla="*/ 1999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2" name="Freeform 246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19997 w 20000"/>
                    <a:gd name="T1" fmla="*/ 0 h 20000"/>
                    <a:gd name="T2" fmla="*/ 19997 w 20000"/>
                    <a:gd name="T3" fmla="*/ 551 h 20000"/>
                    <a:gd name="T4" fmla="*/ 0 w 20000"/>
                    <a:gd name="T5" fmla="*/ 551 h 20000"/>
                    <a:gd name="T6" fmla="*/ 0 w 20000"/>
                    <a:gd name="T7" fmla="*/ 0 h 20000"/>
                    <a:gd name="T8" fmla="*/ 1999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3" name="Rectangle 247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 algn="ctr" eaLnBrk="1" hangingPunct="1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itchFamily="18" charset="0"/>
                    <a:cs typeface="Times New Roman" pitchFamily="18" charset="0"/>
                  </a:endParaRPr>
                </a:p>
                <a:p>
                  <a:pPr indent="228600" algn="ctr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itchFamily="18" charset="0"/>
                    <a:cs typeface="Times New Roman" pitchFamily="18" charset="0"/>
                  </a:endParaRPr>
                </a:p>
                <a:p>
                  <a:pPr indent="228600" algn="ctr"/>
                  <a:r>
                    <a:rPr 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latin typeface="Times" pitchFamily="18" charset="0"/>
                    <a:cs typeface="Times New Roman" pitchFamily="18" charset="0"/>
                  </a:endParaRPr>
                </a:p>
                <a:p>
                  <a:pPr indent="22860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0287" name="Group 249"/>
            <p:cNvGrpSpPr>
              <a:grpSpLocks/>
            </p:cNvGrpSpPr>
            <p:nvPr/>
          </p:nvGrpSpPr>
          <p:grpSpPr bwMode="auto">
            <a:xfrm>
              <a:off x="4065" y="1051"/>
              <a:ext cx="468" cy="180"/>
              <a:chOff x="0" y="3"/>
              <a:chExt cx="20000" cy="19997"/>
            </a:xfrm>
          </p:grpSpPr>
          <p:sp>
            <p:nvSpPr>
              <p:cNvPr id="10340" name="Oval 250"/>
              <p:cNvSpPr>
                <a:spLocks noChangeArrowheads="1"/>
              </p:cNvSpPr>
              <p:nvPr/>
            </p:nvSpPr>
            <p:spPr bwMode="auto"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1" name="Freeform 251"/>
              <p:cNvSpPr>
                <a:spLocks/>
              </p:cNvSpPr>
              <p:nvPr/>
            </p:nvSpPr>
            <p:spPr bwMode="auto">
              <a:xfrm>
                <a:off x="19" y="2559"/>
                <a:ext cx="19981" cy="14844"/>
              </a:xfrm>
              <a:custGeom>
                <a:avLst/>
                <a:gdLst>
                  <a:gd name="T0" fmla="*/ 19943 w 20000"/>
                  <a:gd name="T1" fmla="*/ 0 h 20000"/>
                  <a:gd name="T2" fmla="*/ 19943 w 20000"/>
                  <a:gd name="T3" fmla="*/ 10986 h 20000"/>
                  <a:gd name="T4" fmla="*/ 0 w 20000"/>
                  <a:gd name="T5" fmla="*/ 10986 h 20000"/>
                  <a:gd name="T6" fmla="*/ 0 w 20000"/>
                  <a:gd name="T7" fmla="*/ 0 h 20000"/>
                  <a:gd name="T8" fmla="*/ 1994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2" name="Oval 252"/>
              <p:cNvSpPr>
                <a:spLocks noChangeArrowheads="1"/>
              </p:cNvSpPr>
              <p:nvPr/>
            </p:nvSpPr>
            <p:spPr bwMode="auto"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88" name="Oval 253"/>
            <p:cNvSpPr>
              <a:spLocks noChangeArrowheads="1"/>
            </p:cNvSpPr>
            <p:nvPr/>
          </p:nvSpPr>
          <p:spPr bwMode="auto">
            <a:xfrm>
              <a:off x="4065" y="1186"/>
              <a:ext cx="468" cy="45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Freeform 254"/>
            <p:cNvSpPr>
              <a:spLocks/>
            </p:cNvSpPr>
            <p:nvPr/>
          </p:nvSpPr>
          <p:spPr bwMode="auto">
            <a:xfrm>
              <a:off x="4065" y="1073"/>
              <a:ext cx="468" cy="134"/>
            </a:xfrm>
            <a:custGeom>
              <a:avLst/>
              <a:gdLst>
                <a:gd name="T0" fmla="*/ 11 w 20000"/>
                <a:gd name="T1" fmla="*/ 0 h 20000"/>
                <a:gd name="T2" fmla="*/ 11 w 20000"/>
                <a:gd name="T3" fmla="*/ 1 h 20000"/>
                <a:gd name="T4" fmla="*/ 0 w 20000"/>
                <a:gd name="T5" fmla="*/ 1 h 20000"/>
                <a:gd name="T6" fmla="*/ 0 w 20000"/>
                <a:gd name="T7" fmla="*/ 0 h 20000"/>
                <a:gd name="T8" fmla="*/ 11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Freeform 255"/>
            <p:cNvSpPr>
              <a:spLocks/>
            </p:cNvSpPr>
            <p:nvPr/>
          </p:nvSpPr>
          <p:spPr bwMode="auto">
            <a:xfrm>
              <a:off x="4069" y="1185"/>
              <a:ext cx="459" cy="25"/>
            </a:xfrm>
            <a:custGeom>
              <a:avLst/>
              <a:gdLst>
                <a:gd name="T0" fmla="*/ 11 w 20000"/>
                <a:gd name="T1" fmla="*/ 0 h 20000"/>
                <a:gd name="T2" fmla="*/ 11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1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91" name="Group 306"/>
            <p:cNvGrpSpPr>
              <a:grpSpLocks/>
            </p:cNvGrpSpPr>
            <p:nvPr/>
          </p:nvGrpSpPr>
          <p:grpSpPr bwMode="auto">
            <a:xfrm>
              <a:off x="4069" y="1069"/>
              <a:ext cx="462" cy="144"/>
              <a:chOff x="4025" y="699"/>
              <a:chExt cx="507" cy="157"/>
            </a:xfrm>
          </p:grpSpPr>
          <p:sp>
            <p:nvSpPr>
              <p:cNvPr id="10338" name="Rectangle 256"/>
              <p:cNvSpPr>
                <a:spLocks noChangeArrowheads="1"/>
              </p:cNvSpPr>
              <p:nvPr/>
            </p:nvSpPr>
            <p:spPr bwMode="auto">
              <a:xfrm>
                <a:off x="4154" y="742"/>
                <a:ext cx="247" cy="114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00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39" name="Freeform 257"/>
              <p:cNvSpPr>
                <a:spLocks/>
              </p:cNvSpPr>
              <p:nvPr/>
            </p:nvSpPr>
            <p:spPr bwMode="auto">
              <a:xfrm>
                <a:off x="4025" y="699"/>
                <a:ext cx="507" cy="27"/>
              </a:xfrm>
              <a:custGeom>
                <a:avLst/>
                <a:gdLst>
                  <a:gd name="T0" fmla="*/ 13 w 20000"/>
                  <a:gd name="T1" fmla="*/ 0 h 20000"/>
                  <a:gd name="T2" fmla="*/ 13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2" name="Oval 258"/>
            <p:cNvSpPr>
              <a:spLocks noChangeArrowheads="1"/>
            </p:cNvSpPr>
            <p:nvPr/>
          </p:nvSpPr>
          <p:spPr bwMode="auto">
            <a:xfrm>
              <a:off x="4065" y="1050"/>
              <a:ext cx="468" cy="45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93" name="Group 259"/>
            <p:cNvGrpSpPr>
              <a:grpSpLocks/>
            </p:cNvGrpSpPr>
            <p:nvPr/>
          </p:nvGrpSpPr>
          <p:grpSpPr bwMode="auto">
            <a:xfrm>
              <a:off x="4065" y="1415"/>
              <a:ext cx="468" cy="182"/>
              <a:chOff x="0" y="1"/>
              <a:chExt cx="20000" cy="19999"/>
            </a:xfrm>
          </p:grpSpPr>
          <p:grpSp>
            <p:nvGrpSpPr>
              <p:cNvPr id="10328" name="Group 26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0335" name="Oval 26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6" name="Freeform 26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43 w 20000"/>
                    <a:gd name="T1" fmla="*/ 0 h 20000"/>
                    <a:gd name="T2" fmla="*/ 19943 w 20000"/>
                    <a:gd name="T3" fmla="*/ 10986 h 20000"/>
                    <a:gd name="T4" fmla="*/ 0 w 20000"/>
                    <a:gd name="T5" fmla="*/ 10986 h 20000"/>
                    <a:gd name="T6" fmla="*/ 0 w 20000"/>
                    <a:gd name="T7" fmla="*/ 0 h 20000"/>
                    <a:gd name="T8" fmla="*/ 1994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7" name="Oval 26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29" name="Oval 26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0" name="Freeform 26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43 w 20000"/>
                  <a:gd name="T1" fmla="*/ 0 h 20000"/>
                  <a:gd name="T2" fmla="*/ 19943 w 20000"/>
                  <a:gd name="T3" fmla="*/ 10898 h 20000"/>
                  <a:gd name="T4" fmla="*/ 0 w 20000"/>
                  <a:gd name="T5" fmla="*/ 10898 h 20000"/>
                  <a:gd name="T6" fmla="*/ 0 w 20000"/>
                  <a:gd name="T7" fmla="*/ 0 h 20000"/>
                  <a:gd name="T8" fmla="*/ 1994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1" name="Freeform 26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211 w 20000"/>
                  <a:gd name="T1" fmla="*/ 0 h 20000"/>
                  <a:gd name="T2" fmla="*/ 19211 w 20000"/>
                  <a:gd name="T3" fmla="*/ 351 h 20000"/>
                  <a:gd name="T4" fmla="*/ 0 w 20000"/>
                  <a:gd name="T5" fmla="*/ 351 h 20000"/>
                  <a:gd name="T6" fmla="*/ 0 w 20000"/>
                  <a:gd name="T7" fmla="*/ 0 h 20000"/>
                  <a:gd name="T8" fmla="*/ 1921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2" name="Rectangle 26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00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33" name="Freeform 26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502 w 20000"/>
                  <a:gd name="T1" fmla="*/ 0 h 20000"/>
                  <a:gd name="T2" fmla="*/ 19502 w 20000"/>
                  <a:gd name="T3" fmla="*/ 373 h 20000"/>
                  <a:gd name="T4" fmla="*/ 0 w 20000"/>
                  <a:gd name="T5" fmla="*/ 373 h 20000"/>
                  <a:gd name="T6" fmla="*/ 0 w 20000"/>
                  <a:gd name="T7" fmla="*/ 0 h 20000"/>
                  <a:gd name="T8" fmla="*/ 1950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4" name="Oval 26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94" name="Group 270"/>
            <p:cNvGrpSpPr>
              <a:grpSpLocks/>
            </p:cNvGrpSpPr>
            <p:nvPr/>
          </p:nvGrpSpPr>
          <p:grpSpPr bwMode="auto">
            <a:xfrm>
              <a:off x="4065" y="1776"/>
              <a:ext cx="468" cy="182"/>
              <a:chOff x="0" y="1"/>
              <a:chExt cx="20000" cy="19999"/>
            </a:xfrm>
          </p:grpSpPr>
          <p:grpSp>
            <p:nvGrpSpPr>
              <p:cNvPr id="10318" name="Group 27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0325" name="Oval 27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6" name="Freeform 27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43 w 20000"/>
                    <a:gd name="T1" fmla="*/ 0 h 20000"/>
                    <a:gd name="T2" fmla="*/ 19943 w 20000"/>
                    <a:gd name="T3" fmla="*/ 10986 h 20000"/>
                    <a:gd name="T4" fmla="*/ 0 w 20000"/>
                    <a:gd name="T5" fmla="*/ 10986 h 20000"/>
                    <a:gd name="T6" fmla="*/ 0 w 20000"/>
                    <a:gd name="T7" fmla="*/ 0 h 20000"/>
                    <a:gd name="T8" fmla="*/ 1994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7" name="Oval 27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19" name="Oval 27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0" name="Freeform 27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43 w 20000"/>
                  <a:gd name="T1" fmla="*/ 0 h 20000"/>
                  <a:gd name="T2" fmla="*/ 19943 w 20000"/>
                  <a:gd name="T3" fmla="*/ 10898 h 20000"/>
                  <a:gd name="T4" fmla="*/ 0 w 20000"/>
                  <a:gd name="T5" fmla="*/ 10898 h 20000"/>
                  <a:gd name="T6" fmla="*/ 0 w 20000"/>
                  <a:gd name="T7" fmla="*/ 0 h 20000"/>
                  <a:gd name="T8" fmla="*/ 1994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1" name="Freeform 27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211 w 20000"/>
                  <a:gd name="T1" fmla="*/ 0 h 20000"/>
                  <a:gd name="T2" fmla="*/ 19211 w 20000"/>
                  <a:gd name="T3" fmla="*/ 351 h 20000"/>
                  <a:gd name="T4" fmla="*/ 0 w 20000"/>
                  <a:gd name="T5" fmla="*/ 351 h 20000"/>
                  <a:gd name="T6" fmla="*/ 0 w 20000"/>
                  <a:gd name="T7" fmla="*/ 0 h 20000"/>
                  <a:gd name="T8" fmla="*/ 1921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2" name="Rectangle 27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00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23" name="Freeform 27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502 w 20000"/>
                  <a:gd name="T1" fmla="*/ 0 h 20000"/>
                  <a:gd name="T2" fmla="*/ 19502 w 20000"/>
                  <a:gd name="T3" fmla="*/ 373 h 20000"/>
                  <a:gd name="T4" fmla="*/ 0 w 20000"/>
                  <a:gd name="T5" fmla="*/ 373 h 20000"/>
                  <a:gd name="T6" fmla="*/ 0 w 20000"/>
                  <a:gd name="T7" fmla="*/ 0 h 20000"/>
                  <a:gd name="T8" fmla="*/ 1950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4" name="Oval 28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95" name="Group 281"/>
            <p:cNvGrpSpPr>
              <a:grpSpLocks/>
            </p:cNvGrpSpPr>
            <p:nvPr/>
          </p:nvGrpSpPr>
          <p:grpSpPr bwMode="auto">
            <a:xfrm>
              <a:off x="4065" y="2131"/>
              <a:ext cx="468" cy="181"/>
              <a:chOff x="0" y="1"/>
              <a:chExt cx="20000" cy="19999"/>
            </a:xfrm>
          </p:grpSpPr>
          <p:grpSp>
            <p:nvGrpSpPr>
              <p:cNvPr id="10308" name="Group 282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0315" name="Oval 283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6" name="Freeform 284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43 w 20000"/>
                    <a:gd name="T1" fmla="*/ 0 h 20000"/>
                    <a:gd name="T2" fmla="*/ 19943 w 20000"/>
                    <a:gd name="T3" fmla="*/ 10986 h 20000"/>
                    <a:gd name="T4" fmla="*/ 0 w 20000"/>
                    <a:gd name="T5" fmla="*/ 10986 h 20000"/>
                    <a:gd name="T6" fmla="*/ 0 w 20000"/>
                    <a:gd name="T7" fmla="*/ 0 h 20000"/>
                    <a:gd name="T8" fmla="*/ 1994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7" name="Oval 285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09" name="Oval 286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0" name="Freeform 287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43 w 20000"/>
                  <a:gd name="T1" fmla="*/ 0 h 20000"/>
                  <a:gd name="T2" fmla="*/ 19943 w 20000"/>
                  <a:gd name="T3" fmla="*/ 10898 h 20000"/>
                  <a:gd name="T4" fmla="*/ 0 w 20000"/>
                  <a:gd name="T5" fmla="*/ 10898 h 20000"/>
                  <a:gd name="T6" fmla="*/ 0 w 20000"/>
                  <a:gd name="T7" fmla="*/ 0 h 20000"/>
                  <a:gd name="T8" fmla="*/ 1994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Freeform 288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211 w 20000"/>
                  <a:gd name="T1" fmla="*/ 0 h 20000"/>
                  <a:gd name="T2" fmla="*/ 19211 w 20000"/>
                  <a:gd name="T3" fmla="*/ 351 h 20000"/>
                  <a:gd name="T4" fmla="*/ 0 w 20000"/>
                  <a:gd name="T5" fmla="*/ 351 h 20000"/>
                  <a:gd name="T6" fmla="*/ 0 w 20000"/>
                  <a:gd name="T7" fmla="*/ 0 h 20000"/>
                  <a:gd name="T8" fmla="*/ 1921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" name="Rectangle 289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00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13" name="Freeform 290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502 w 20000"/>
                  <a:gd name="T1" fmla="*/ 0 h 20000"/>
                  <a:gd name="T2" fmla="*/ 19502 w 20000"/>
                  <a:gd name="T3" fmla="*/ 373 h 20000"/>
                  <a:gd name="T4" fmla="*/ 0 w 20000"/>
                  <a:gd name="T5" fmla="*/ 373 h 20000"/>
                  <a:gd name="T6" fmla="*/ 0 w 20000"/>
                  <a:gd name="T7" fmla="*/ 0 h 20000"/>
                  <a:gd name="T8" fmla="*/ 1950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4" name="Oval 29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96" name="Group 292"/>
            <p:cNvGrpSpPr>
              <a:grpSpLocks/>
            </p:cNvGrpSpPr>
            <p:nvPr/>
          </p:nvGrpSpPr>
          <p:grpSpPr bwMode="auto">
            <a:xfrm>
              <a:off x="3156" y="2938"/>
              <a:ext cx="468" cy="182"/>
              <a:chOff x="0" y="1"/>
              <a:chExt cx="20000" cy="19999"/>
            </a:xfrm>
          </p:grpSpPr>
          <p:grpSp>
            <p:nvGrpSpPr>
              <p:cNvPr id="10298" name="Group 293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10305" name="Oval 294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6" name="Freeform 295"/>
                <p:cNvSpPr>
                  <a:spLocks/>
                </p:cNvSpPr>
                <p:nvPr/>
              </p:nvSpPr>
              <p:spPr bwMode="auto">
                <a:xfrm>
                  <a:off x="18" y="2553"/>
                  <a:ext cx="19982" cy="14814"/>
                </a:xfrm>
                <a:custGeom>
                  <a:avLst/>
                  <a:gdLst>
                    <a:gd name="T0" fmla="*/ 19945 w 20000"/>
                    <a:gd name="T1" fmla="*/ 0 h 20000"/>
                    <a:gd name="T2" fmla="*/ 19945 w 20000"/>
                    <a:gd name="T3" fmla="*/ 10942 h 20000"/>
                    <a:gd name="T4" fmla="*/ 0 w 20000"/>
                    <a:gd name="T5" fmla="*/ 10942 h 20000"/>
                    <a:gd name="T6" fmla="*/ 0 w 20000"/>
                    <a:gd name="T7" fmla="*/ 0 h 20000"/>
                    <a:gd name="T8" fmla="*/ 1994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7" name="Oval 296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99" name="Oval 297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Freeform 298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909 w 20000"/>
                  <a:gd name="T1" fmla="*/ 0 h 20000"/>
                  <a:gd name="T2" fmla="*/ 19909 w 20000"/>
                  <a:gd name="T3" fmla="*/ 10898 h 20000"/>
                  <a:gd name="T4" fmla="*/ 0 w 20000"/>
                  <a:gd name="T5" fmla="*/ 10898 h 20000"/>
                  <a:gd name="T6" fmla="*/ 0 w 20000"/>
                  <a:gd name="T7" fmla="*/ 0 h 20000"/>
                  <a:gd name="T8" fmla="*/ 1990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" name="Freeform 299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9178 w 20000"/>
                  <a:gd name="T1" fmla="*/ 0 h 20000"/>
                  <a:gd name="T2" fmla="*/ 19178 w 20000"/>
                  <a:gd name="T3" fmla="*/ 351 h 20000"/>
                  <a:gd name="T4" fmla="*/ 0 w 20000"/>
                  <a:gd name="T5" fmla="*/ 351 h 20000"/>
                  <a:gd name="T6" fmla="*/ 0 w 20000"/>
                  <a:gd name="T7" fmla="*/ 0 h 20000"/>
                  <a:gd name="T8" fmla="*/ 1917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2" name="Rectangle 300"/>
              <p:cNvSpPr>
                <a:spLocks noChangeArrowheads="1"/>
              </p:cNvSpPr>
              <p:nvPr/>
            </p:nvSpPr>
            <p:spPr bwMode="auto">
              <a:xfrm>
                <a:off x="5176" y="6489"/>
                <a:ext cx="9630" cy="115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00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03" name="Freeform 301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9469 w 20000"/>
                  <a:gd name="T1" fmla="*/ 0 h 20000"/>
                  <a:gd name="T2" fmla="*/ 19469 w 20000"/>
                  <a:gd name="T3" fmla="*/ 373 h 20000"/>
                  <a:gd name="T4" fmla="*/ 0 w 20000"/>
                  <a:gd name="T5" fmla="*/ 373 h 20000"/>
                  <a:gd name="T6" fmla="*/ 0 w 20000"/>
                  <a:gd name="T7" fmla="*/ 0 h 20000"/>
                  <a:gd name="T8" fmla="*/ 1946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4" name="Oval 302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7" name="Freeform 303"/>
            <p:cNvSpPr>
              <a:spLocks/>
            </p:cNvSpPr>
            <p:nvPr/>
          </p:nvSpPr>
          <p:spPr bwMode="auto">
            <a:xfrm>
              <a:off x="3390" y="2778"/>
              <a:ext cx="0" cy="17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 Black" pitchFamily="34" charset="0"/>
              </a:rPr>
              <a:t>C/C</a:t>
            </a:r>
            <a:r>
              <a:rPr lang="en-US" sz="3600" dirty="0" smtClean="0">
                <a:latin typeface="Arial Black" pitchFamily="34" charset="0"/>
              </a:rPr>
              <a:t>++ programming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pPr eaLnBrk="1" hangingPunct="1"/>
            <a:r>
              <a:rPr lang="en-US" dirty="0" smtClean="0"/>
              <a:t>C/C</a:t>
            </a:r>
            <a:r>
              <a:rPr lang="en-US" dirty="0" smtClean="0"/>
              <a:t>++ program</a:t>
            </a:r>
          </a:p>
          <a:p>
            <a:pPr lvl="1" eaLnBrk="1" hangingPunct="1"/>
            <a:r>
              <a:rPr lang="en-US" sz="1800" dirty="0" smtClean="0"/>
              <a:t>Collection of  definitions, declarations and functions</a:t>
            </a:r>
          </a:p>
          <a:p>
            <a:pPr lvl="1" eaLnBrk="1" hangingPunct="1"/>
            <a:r>
              <a:rPr lang="en-US" sz="1800" dirty="0" smtClean="0"/>
              <a:t>Collection can span multiple files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eaLnBrk="1" hangingPunct="1"/>
            <a:r>
              <a:rPr lang="en-US" dirty="0" smtClean="0"/>
              <a:t>2 Steps to Learn </a:t>
            </a:r>
            <a:r>
              <a:rPr lang="en-US" dirty="0" smtClean="0"/>
              <a:t>C/C</a:t>
            </a:r>
            <a:r>
              <a:rPr lang="en-US" dirty="0" smtClean="0"/>
              <a:t>++</a:t>
            </a:r>
          </a:p>
          <a:p>
            <a:pPr lvl="1" eaLnBrk="1" hangingPunct="1"/>
            <a:r>
              <a:rPr lang="en-US" sz="1800" dirty="0" smtClean="0"/>
              <a:t>Write a program in </a:t>
            </a:r>
            <a:r>
              <a:rPr lang="en-US" sz="1800" dirty="0" smtClean="0"/>
              <a:t>C/C</a:t>
            </a:r>
            <a:r>
              <a:rPr lang="en-US" sz="1800" dirty="0" smtClean="0"/>
              <a:t>++</a:t>
            </a:r>
          </a:p>
          <a:p>
            <a:pPr lvl="1" eaLnBrk="1" hangingPunct="1"/>
            <a:r>
              <a:rPr lang="en-US" sz="1800" dirty="0" smtClean="0"/>
              <a:t>Use Functions of </a:t>
            </a:r>
            <a:r>
              <a:rPr lang="en-US" sz="1800" dirty="0" smtClean="0"/>
              <a:t>C/C</a:t>
            </a:r>
            <a:r>
              <a:rPr lang="en-US" sz="1800" dirty="0" smtClean="0"/>
              <a:t>++(Standard Template Libraries)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Fundamentals by Maryam Ehsan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EC464D-710F-46D1-A653-722B8C79701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</a:rPr>
              <a:t>Testing and Debugging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Arial Black" pitchFamily="34" charset="0"/>
              </a:rPr>
              <a:t>Bug</a:t>
            </a:r>
          </a:p>
          <a:p>
            <a:pPr lvl="1" eaLnBrk="1" hangingPunct="1"/>
            <a:r>
              <a:rPr lang="en-US" sz="1800" smtClean="0"/>
              <a:t>A mistake in a program</a:t>
            </a:r>
          </a:p>
          <a:p>
            <a:pPr eaLnBrk="1" hangingPunct="1"/>
            <a:r>
              <a:rPr lang="en-US" sz="2400" smtClean="0">
                <a:latin typeface="Arial Black" pitchFamily="34" charset="0"/>
              </a:rPr>
              <a:t>Debugging</a:t>
            </a:r>
          </a:p>
          <a:p>
            <a:pPr lvl="1" eaLnBrk="1" hangingPunct="1"/>
            <a:r>
              <a:rPr lang="en-US" sz="1800" smtClean="0"/>
              <a:t>Eliminating mistakes in programs</a:t>
            </a:r>
          </a:p>
          <a:p>
            <a:pPr eaLnBrk="1" hangingPunct="1"/>
            <a:endParaRPr lang="en-US" sz="1800" smtClean="0"/>
          </a:p>
        </p:txBody>
      </p:sp>
      <p:sp>
        <p:nvSpPr>
          <p:cNvPr id="2355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Fundamentals by Maryam Ehsan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4721AF-8131-4073-9D7E-762F088DE16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</a:rPr>
              <a:t>Program Errors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Syntax errors</a:t>
            </a:r>
          </a:p>
          <a:p>
            <a:pPr lvl="1" eaLnBrk="1" hangingPunct="1"/>
            <a:r>
              <a:rPr lang="en-US" sz="2000" smtClean="0"/>
              <a:t>Violation of the grammar rules of the language</a:t>
            </a:r>
          </a:p>
          <a:p>
            <a:pPr lvl="1" eaLnBrk="1" hangingPunct="1"/>
            <a:r>
              <a:rPr lang="en-US" sz="2000" smtClean="0"/>
              <a:t>Discovered by the compiler</a:t>
            </a:r>
          </a:p>
          <a:p>
            <a:pPr lvl="2" eaLnBrk="1" hangingPunct="1"/>
            <a:r>
              <a:rPr lang="en-US" sz="1600" smtClean="0"/>
              <a:t>Error messages may not always show correct location of </a:t>
            </a:r>
            <a:br>
              <a:rPr lang="en-US" sz="1600" smtClean="0"/>
            </a:br>
            <a:r>
              <a:rPr lang="en-US" sz="1600" smtClean="0"/>
              <a:t>errors</a:t>
            </a:r>
          </a:p>
          <a:p>
            <a:pPr eaLnBrk="1" hangingPunct="1"/>
            <a:r>
              <a:rPr lang="en-US" smtClean="0">
                <a:latin typeface="Arial Black" pitchFamily="34" charset="0"/>
              </a:rPr>
              <a:t>Run-time errors</a:t>
            </a:r>
          </a:p>
          <a:p>
            <a:pPr lvl="1" eaLnBrk="1" hangingPunct="1"/>
            <a:r>
              <a:rPr lang="en-US" sz="1800" smtClean="0"/>
              <a:t>Error conditions detected by the computer at run-time</a:t>
            </a:r>
          </a:p>
          <a:p>
            <a:pPr eaLnBrk="1" hangingPunct="1"/>
            <a:r>
              <a:rPr lang="en-US" smtClean="0">
                <a:latin typeface="Arial Black" pitchFamily="34" charset="0"/>
              </a:rPr>
              <a:t>Logic errors</a:t>
            </a:r>
          </a:p>
          <a:p>
            <a:pPr lvl="1" eaLnBrk="1" hangingPunct="1"/>
            <a:r>
              <a:rPr lang="en-US" sz="1800" smtClean="0"/>
              <a:t>Errors in the program’s algorithm</a:t>
            </a:r>
          </a:p>
          <a:p>
            <a:pPr lvl="1" eaLnBrk="1" hangingPunct="1"/>
            <a:r>
              <a:rPr lang="en-US" sz="1800" smtClean="0"/>
              <a:t>Most difficult to diagnose</a:t>
            </a:r>
          </a:p>
          <a:p>
            <a:pPr lvl="1" eaLnBrk="1" hangingPunct="1"/>
            <a:r>
              <a:rPr lang="en-US" sz="1800" smtClean="0"/>
              <a:t>Computer does not recognize an error</a:t>
            </a:r>
          </a:p>
          <a:p>
            <a:pPr eaLnBrk="1" hangingPunct="1"/>
            <a:endParaRPr lang="en-US" sz="1800" smtClean="0"/>
          </a:p>
        </p:txBody>
      </p:sp>
      <p:sp>
        <p:nvSpPr>
          <p:cNvPr id="2458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Fundamentals by Maryam Ehsan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405089-D409-4DF3-864F-28FCC3D2EC6D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THE END</a:t>
            </a:r>
          </a:p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Fundamentals by Maryam Ehsan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B4ECD-0B40-4A0E-BDAA-A24B9667A2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2916</TotalTime>
  <Words>571</Words>
  <Application>Microsoft Office PowerPoint</Application>
  <PresentationFormat>On-screen Show (4:3)</PresentationFormat>
  <Paragraphs>167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Level</vt:lpstr>
      <vt:lpstr>What is computer?</vt:lpstr>
      <vt:lpstr>Computer organization</vt:lpstr>
      <vt:lpstr>Computer languages</vt:lpstr>
      <vt:lpstr>Computer languages</vt:lpstr>
      <vt:lpstr>Basics of a typical C++ environment</vt:lpstr>
      <vt:lpstr>C/C++ programming</vt:lpstr>
      <vt:lpstr>Testing and Debugging</vt:lpstr>
      <vt:lpstr>Program Errors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LECURE 1</dc:title>
  <dc:creator>Maryam</dc:creator>
  <cp:lastModifiedBy>Dell</cp:lastModifiedBy>
  <cp:revision>76</cp:revision>
  <dcterms:created xsi:type="dcterms:W3CDTF">2008-05-15T16:46:52Z</dcterms:created>
  <dcterms:modified xsi:type="dcterms:W3CDTF">2015-11-20T06:34:23Z</dcterms:modified>
</cp:coreProperties>
</file>