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82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6" r:id="rId17"/>
    <p:sldId id="277" r:id="rId18"/>
    <p:sldId id="278" r:id="rId19"/>
    <p:sldId id="279" r:id="rId20"/>
    <p:sldId id="280" r:id="rId21"/>
    <p:sldId id="28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4AB05-687B-4F46-A51F-E2B2C4F45EA7}" type="datetimeFigureOut">
              <a:rPr lang="en-US" smtClean="0"/>
              <a:pPr/>
              <a:t>4/1/2022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9156FA-C854-48F0-8E86-6B68DF095C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07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368B3B-F5E0-4111-BA55-F2F0E61CAEC9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8F22-2E49-41D6-A165-DF6DA5C5B57D}" type="datetimeFigureOut">
              <a:rPr lang="en-US" smtClean="0"/>
              <a:pPr/>
              <a:t>4/1/2022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4A669-3477-4DCF-845D-365BEB5E19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8F22-2E49-41D6-A165-DF6DA5C5B57D}" type="datetimeFigureOut">
              <a:rPr lang="en-US" smtClean="0"/>
              <a:pPr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4A669-3477-4DCF-845D-365BEB5E19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8F22-2E49-41D6-A165-DF6DA5C5B57D}" type="datetimeFigureOut">
              <a:rPr lang="en-US" smtClean="0"/>
              <a:pPr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4A669-3477-4DCF-845D-365BEB5E19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8F22-2E49-41D6-A165-DF6DA5C5B57D}" type="datetimeFigureOut">
              <a:rPr lang="en-US" smtClean="0"/>
              <a:pPr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4A669-3477-4DCF-845D-365BEB5E19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8F22-2E49-41D6-A165-DF6DA5C5B57D}" type="datetimeFigureOut">
              <a:rPr lang="en-US" smtClean="0"/>
              <a:pPr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4A669-3477-4DCF-845D-365BEB5E19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8F22-2E49-41D6-A165-DF6DA5C5B57D}" type="datetimeFigureOut">
              <a:rPr lang="en-US" smtClean="0"/>
              <a:pPr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4A669-3477-4DCF-845D-365BEB5E19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8F22-2E49-41D6-A165-DF6DA5C5B57D}" type="datetimeFigureOut">
              <a:rPr lang="en-US" smtClean="0"/>
              <a:pPr/>
              <a:t>4/1/2022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4A669-3477-4DCF-845D-365BEB5E19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8F22-2E49-41D6-A165-DF6DA5C5B57D}" type="datetimeFigureOut">
              <a:rPr lang="en-US" smtClean="0"/>
              <a:pPr/>
              <a:t>4/1/2022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4A669-3477-4DCF-845D-365BEB5E19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8F22-2E49-41D6-A165-DF6DA5C5B57D}" type="datetimeFigureOut">
              <a:rPr lang="en-US" smtClean="0"/>
              <a:pPr/>
              <a:t>4/1/2022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4A669-3477-4DCF-845D-365BEB5E19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8F22-2E49-41D6-A165-DF6DA5C5B57D}" type="datetimeFigureOut">
              <a:rPr lang="en-US" smtClean="0"/>
              <a:pPr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4A669-3477-4DCF-845D-365BEB5E19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8F22-2E49-41D6-A165-DF6DA5C5B57D}" type="datetimeFigureOut">
              <a:rPr lang="en-US" smtClean="0"/>
              <a:pPr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4A4A669-3477-4DCF-845D-365BEB5E19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AAA8F22-2E49-41D6-A165-DF6DA5C5B57D}" type="datetimeFigureOut">
              <a:rPr lang="en-US" smtClean="0"/>
              <a:pPr/>
              <a:t>4/1/2022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4A4A669-3477-4DCF-845D-365BEB5E193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AutoShape 10"/>
          <p:cNvSpPr>
            <a:spLocks noChangeArrowheads="1"/>
          </p:cNvSpPr>
          <p:nvPr/>
        </p:nvSpPr>
        <p:spPr bwMode="auto">
          <a:xfrm>
            <a:off x="0" y="487907"/>
            <a:ext cx="9144000" cy="5029200"/>
          </a:xfrm>
          <a:prstGeom prst="flowChartProcess">
            <a:avLst/>
          </a:prstGeom>
          <a:solidFill>
            <a:srgbClr val="002060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Course:</a:t>
            </a:r>
            <a:r>
              <a:rPr lang="en-US" sz="4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sz="4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Programming Fundamentals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4.00 Credit Hours, Fall </a:t>
            </a:r>
            <a:r>
              <a:rPr 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2018, </a:t>
            </a:r>
            <a:endParaRPr 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Undergraduate </a:t>
            </a:r>
            <a:r>
              <a:rPr 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Program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527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242888" y="304800"/>
            <a:ext cx="8229600" cy="762000"/>
          </a:xfrm>
        </p:spPr>
        <p:txBody>
          <a:bodyPr/>
          <a:lstStyle/>
          <a:p>
            <a:pPr eaLnBrk="1" hangingPunct="1"/>
            <a:r>
              <a:rPr lang="en-US" sz="3200" smtClean="0"/>
              <a:t>Building Blocks of Flowchart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242888" y="1219200"/>
            <a:ext cx="8229600" cy="4389438"/>
          </a:xfrm>
        </p:spPr>
        <p:txBody>
          <a:bodyPr/>
          <a:lstStyle/>
          <a:p>
            <a:pPr lvl="1" eaLnBrk="1" hangingPunct="1"/>
            <a:r>
              <a:rPr lang="en-US" smtClean="0"/>
              <a:t>Start and End Symbols</a:t>
            </a:r>
          </a:p>
          <a:p>
            <a:pPr lvl="1" eaLnBrk="1" hangingPunct="1"/>
            <a:r>
              <a:rPr lang="en-US" smtClean="0"/>
              <a:t>Connector</a:t>
            </a:r>
          </a:p>
          <a:p>
            <a:pPr lvl="1" eaLnBrk="1" hangingPunct="1"/>
            <a:r>
              <a:rPr lang="en-US" smtClean="0"/>
              <a:t>Arrows (indicate flow of control)</a:t>
            </a:r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/>
              <a:t>Processing Steps</a:t>
            </a:r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/>
              <a:t>Input/Output</a:t>
            </a:r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/>
              <a:t>Decision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4538663" y="1262064"/>
            <a:ext cx="2357437" cy="4529137"/>
            <a:chOff x="4143372" y="1857094"/>
            <a:chExt cx="2357454" cy="4143674"/>
          </a:xfrm>
        </p:grpSpPr>
        <p:sp>
          <p:nvSpPr>
            <p:cNvPr id="8" name="Oval 7"/>
            <p:cNvSpPr/>
            <p:nvPr/>
          </p:nvSpPr>
          <p:spPr>
            <a:xfrm>
              <a:off x="5500694" y="1857094"/>
              <a:ext cx="1000132" cy="357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214810" y="3572368"/>
              <a:ext cx="1643075" cy="428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5400000">
              <a:off x="6180099" y="2891856"/>
              <a:ext cx="357288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Parallelogram 11"/>
            <p:cNvSpPr/>
            <p:nvPr/>
          </p:nvSpPr>
          <p:spPr>
            <a:xfrm>
              <a:off x="4143372" y="4429280"/>
              <a:ext cx="1785950" cy="428456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Diamond 12"/>
            <p:cNvSpPr/>
            <p:nvPr/>
          </p:nvSpPr>
          <p:spPr>
            <a:xfrm>
              <a:off x="4357686" y="5215024"/>
              <a:ext cx="928695" cy="785744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ctrTitle"/>
          </p:nvPr>
        </p:nvSpPr>
        <p:spPr>
          <a:xfrm>
            <a:off x="533400" y="457200"/>
            <a:ext cx="7772400" cy="1371600"/>
          </a:xfrm>
        </p:spPr>
        <p:txBody>
          <a:bodyPr/>
          <a:lstStyle/>
          <a:p>
            <a:pPr algn="l" eaLnBrk="1" hangingPunct="1"/>
            <a:r>
              <a:rPr lang="en-US" sz="3200" dirty="0" smtClean="0">
                <a:solidFill>
                  <a:schemeClr val="tx1"/>
                </a:solidFill>
              </a:rPr>
              <a:t>Defining a Problem: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Break the definition of the problem down into manageable steps; Input, Processing; 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057400"/>
            <a:ext cx="7239000" cy="3962400"/>
          </a:xfrm>
        </p:spPr>
        <p:txBody>
          <a:bodyPr rtlCol="0">
            <a:normAutofit fontScale="62500" lnSpcReduction="20000"/>
          </a:bodyPr>
          <a:lstStyle/>
          <a:p>
            <a:pPr algn="l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en-US" sz="3800" dirty="0" smtClean="0">
                <a:latin typeface="+mj-lt"/>
                <a:ea typeface="+mj-ea"/>
                <a:cs typeface="+mj-cs"/>
              </a:rPr>
              <a:t>Example -1:</a:t>
            </a:r>
          </a:p>
          <a:p>
            <a:pPr algn="l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endParaRPr lang="en-US" sz="3800" dirty="0">
              <a:latin typeface="+mj-lt"/>
              <a:ea typeface="+mj-ea"/>
              <a:cs typeface="+mj-cs"/>
            </a:endParaRPr>
          </a:p>
          <a:p>
            <a:pPr algn="l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en-US" sz="3800" dirty="0" smtClean="0">
                <a:latin typeface="+mj-lt"/>
                <a:ea typeface="+mj-ea"/>
                <a:cs typeface="+mj-cs"/>
              </a:rPr>
              <a:t>Read </a:t>
            </a:r>
            <a:r>
              <a:rPr lang="en-US" sz="3800" dirty="0">
                <a:latin typeface="+mj-lt"/>
                <a:ea typeface="+mj-ea"/>
                <a:cs typeface="+mj-cs"/>
              </a:rPr>
              <a:t>in the temperature. If the temperature is less than </a:t>
            </a:r>
            <a:r>
              <a:rPr lang="en-US" sz="3800" dirty="0" smtClean="0">
                <a:latin typeface="+mj-lt"/>
                <a:ea typeface="+mj-ea"/>
                <a:cs typeface="+mj-cs"/>
              </a:rPr>
              <a:t>32 indicate below </a:t>
            </a:r>
            <a:r>
              <a:rPr lang="en-US" sz="3800" dirty="0">
                <a:latin typeface="+mj-lt"/>
                <a:ea typeface="+mj-ea"/>
                <a:cs typeface="+mj-cs"/>
              </a:rPr>
              <a:t>freezing on the screen. Else if the temperature is above freezing then indicate the same on the monitor screen. </a:t>
            </a:r>
          </a:p>
          <a:p>
            <a:pPr algn="l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endParaRPr lang="en-US" sz="3800" dirty="0" smtClean="0">
              <a:latin typeface="+mj-lt"/>
              <a:ea typeface="+mj-ea"/>
              <a:cs typeface="+mj-cs"/>
            </a:endParaRPr>
          </a:p>
          <a:p>
            <a:pPr algn="l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endParaRPr lang="en-US" sz="3800" dirty="0">
              <a:latin typeface="+mj-lt"/>
              <a:ea typeface="+mj-ea"/>
              <a:cs typeface="+mj-cs"/>
            </a:endParaRPr>
          </a:p>
          <a:p>
            <a:pPr algn="l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en-US" sz="3800" dirty="0" smtClean="0">
                <a:latin typeface="+mj-lt"/>
                <a:ea typeface="+mj-ea"/>
                <a:cs typeface="+mj-cs"/>
              </a:rPr>
              <a:t>Divide </a:t>
            </a:r>
            <a:r>
              <a:rPr lang="en-US" sz="3800" dirty="0">
                <a:latin typeface="+mj-lt"/>
                <a:ea typeface="+mj-ea"/>
                <a:cs typeface="+mj-cs"/>
              </a:rPr>
              <a:t>the above problem into manageable parts.</a:t>
            </a:r>
          </a:p>
          <a:p>
            <a:pPr algn="l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en-US" sz="3800" dirty="0" smtClean="0">
                <a:latin typeface="+mj-lt"/>
                <a:ea typeface="+mj-ea"/>
                <a:cs typeface="+mj-cs"/>
              </a:rPr>
              <a:t>Input ; 		Read the temperature from keyboard</a:t>
            </a:r>
            <a:endParaRPr lang="en-US" sz="3800" dirty="0">
              <a:latin typeface="+mj-lt"/>
              <a:ea typeface="+mj-ea"/>
              <a:cs typeface="+mj-cs"/>
            </a:endParaRPr>
          </a:p>
          <a:p>
            <a:pPr algn="l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en-US" sz="3800" dirty="0" smtClean="0">
                <a:latin typeface="+mj-lt"/>
                <a:ea typeface="+mj-ea"/>
                <a:cs typeface="+mj-cs"/>
              </a:rPr>
              <a:t>Processing;	Test the Temperature below or above 		freezing</a:t>
            </a:r>
            <a:endParaRPr lang="en-US" sz="3800" dirty="0">
              <a:latin typeface="+mj-lt"/>
              <a:ea typeface="+mj-ea"/>
              <a:cs typeface="+mj-cs"/>
            </a:endParaRPr>
          </a:p>
          <a:p>
            <a:pPr algn="l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en-US" sz="3800" dirty="0" smtClean="0">
                <a:latin typeface="+mj-lt"/>
                <a:ea typeface="+mj-ea"/>
                <a:cs typeface="+mj-cs"/>
              </a:rPr>
              <a:t>Output;	Display the result on Screen</a:t>
            </a:r>
            <a:endParaRPr lang="en-US" sz="3800" dirty="0">
              <a:latin typeface="+mj-lt"/>
              <a:ea typeface="+mj-ea"/>
              <a:cs typeface="+mj-cs"/>
            </a:endParaRPr>
          </a:p>
          <a:p>
            <a:pPr algn="l"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37369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smtClean="0"/>
          </a:p>
        </p:txBody>
      </p:sp>
      <p:pic>
        <p:nvPicPr>
          <p:cNvPr id="3584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838200"/>
            <a:ext cx="426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600" y="533400"/>
            <a:ext cx="8305800" cy="5638800"/>
          </a:xfrm>
        </p:spPr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/>
              <a:t>Define The Problem</a:t>
            </a:r>
            <a:br>
              <a:rPr lang="en-US" sz="3200" dirty="0" smtClean="0"/>
            </a:br>
            <a:r>
              <a:rPr lang="en-US" sz="3200" dirty="0" smtClean="0"/>
              <a:t>Example-2;</a:t>
            </a:r>
            <a:br>
              <a:rPr lang="en-US" sz="3200" dirty="0" smtClean="0"/>
            </a:br>
            <a:r>
              <a:rPr lang="en-US" sz="2700" dirty="0" smtClean="0"/>
              <a:t>Determine the sum of first 5 natural numbers.</a:t>
            </a:r>
            <a:br>
              <a:rPr lang="en-US" sz="2700" dirty="0" smtClean="0"/>
            </a:b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3600" dirty="0" smtClean="0"/>
              <a:t>Break into steps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700" dirty="0" smtClean="0"/>
              <a:t>Input – Nil</a:t>
            </a:r>
            <a:br>
              <a:rPr lang="en-US" sz="2700" dirty="0" smtClean="0"/>
            </a:br>
            <a:r>
              <a:rPr lang="en-US" sz="2700" dirty="0" smtClean="0"/>
              <a:t>Processing: </a:t>
            </a:r>
            <a:r>
              <a:rPr lang="en-US" sz="2700" dirty="0"/>
              <a:t> S</a:t>
            </a:r>
            <a:r>
              <a:rPr lang="en-US" sz="2700" dirty="0" smtClean="0"/>
              <a:t>um the numbers from 1 to 5</a:t>
            </a:r>
            <a:br>
              <a:rPr lang="en-US" sz="2700" dirty="0" smtClean="0"/>
            </a:br>
            <a:r>
              <a:rPr lang="en-US" sz="2700" dirty="0" smtClean="0"/>
              <a:t>Output - Sum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>	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	  </a:t>
            </a:r>
            <a:br>
              <a:rPr lang="en-US" sz="3200" dirty="0" smtClean="0"/>
            </a:b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600" y="533400"/>
            <a:ext cx="8305800" cy="4876800"/>
          </a:xfrm>
        </p:spPr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/>
              <a:t>Design the Solution</a:t>
            </a:r>
            <a:br>
              <a:rPr lang="en-US" sz="3200" dirty="0" smtClean="0"/>
            </a:br>
            <a:r>
              <a:rPr lang="en-US" sz="3200" dirty="0" smtClean="0"/>
              <a:t>Example-2;</a:t>
            </a:r>
            <a:br>
              <a:rPr lang="en-US" sz="3200" dirty="0" smtClean="0"/>
            </a:br>
            <a:r>
              <a:rPr lang="en-US" sz="2700" dirty="0" smtClean="0"/>
              <a:t>Determine the sum of first 5 natural numbers.</a:t>
            </a:r>
            <a:br>
              <a:rPr lang="en-US" sz="2700" dirty="0" smtClean="0"/>
            </a:br>
            <a:r>
              <a:rPr lang="en-US" sz="2700" dirty="0" smtClean="0"/>
              <a:t>Algorithm; Pseudo Code</a:t>
            </a:r>
            <a:br>
              <a:rPr lang="en-US" sz="2700" dirty="0" smtClean="0"/>
            </a:b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 smtClean="0"/>
              <a:t>1.   	Set N=1</a:t>
            </a:r>
            <a:br>
              <a:rPr lang="en-US" sz="2700" dirty="0" smtClean="0"/>
            </a:br>
            <a:r>
              <a:rPr lang="en-US" sz="2700" dirty="0" smtClean="0"/>
              <a:t>	Set Sum = 0</a:t>
            </a:r>
            <a:br>
              <a:rPr lang="en-US" sz="2700" dirty="0" smtClean="0"/>
            </a:br>
            <a:r>
              <a:rPr lang="en-US" sz="2700" dirty="0" smtClean="0"/>
              <a:t>2. 	Repeat step 3 &amp; 4 while N &lt;= 5</a:t>
            </a:r>
            <a:br>
              <a:rPr lang="en-US" sz="2700" dirty="0" smtClean="0"/>
            </a:br>
            <a:r>
              <a:rPr lang="en-US" sz="2700" dirty="0" smtClean="0"/>
              <a:t>3.	Sum = Sum + N   </a:t>
            </a:r>
            <a:br>
              <a:rPr lang="en-US" sz="2700" dirty="0" smtClean="0"/>
            </a:br>
            <a:r>
              <a:rPr lang="en-US" sz="2700" dirty="0" smtClean="0"/>
              <a:t>4.	N = N + 1</a:t>
            </a:r>
            <a:br>
              <a:rPr lang="en-US" sz="2700" dirty="0" smtClean="0"/>
            </a:br>
            <a:r>
              <a:rPr lang="en-US" sz="2700" dirty="0" smtClean="0"/>
              <a:t>5.	Print Sum </a:t>
            </a:r>
            <a:br>
              <a:rPr lang="en-US" sz="2700" dirty="0" smtClean="0"/>
            </a:br>
            <a:r>
              <a:rPr lang="en-US" sz="2700" dirty="0" smtClean="0"/>
              <a:t>6.	end</a:t>
            </a:r>
            <a:br>
              <a:rPr lang="en-US" sz="2700" dirty="0" smtClean="0"/>
            </a:br>
            <a:r>
              <a:rPr lang="en-US" sz="2700" dirty="0"/>
              <a:t/>
            </a:r>
            <a:br>
              <a:rPr lang="en-US" sz="2700" dirty="0"/>
            </a:br>
            <a:r>
              <a:rPr lang="en-US" sz="3200" dirty="0" smtClean="0"/>
              <a:t>	  </a:t>
            </a:r>
            <a:br>
              <a:rPr lang="en-US" sz="3200" dirty="0" smtClean="0"/>
            </a:b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762000" y="2438400"/>
            <a:ext cx="4105275" cy="4092575"/>
            <a:chOff x="3286116" y="1357298"/>
            <a:chExt cx="4143404" cy="4643470"/>
          </a:xfrm>
        </p:grpSpPr>
        <p:sp>
          <p:nvSpPr>
            <p:cNvPr id="5" name="Rounded Rectangle 4"/>
            <p:cNvSpPr/>
            <p:nvPr/>
          </p:nvSpPr>
          <p:spPr>
            <a:xfrm>
              <a:off x="3715517" y="1357298"/>
              <a:ext cx="1212900" cy="3566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Start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571316" y="5644132"/>
              <a:ext cx="1214501" cy="3566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End</a:t>
              </a:r>
            </a:p>
          </p:txBody>
        </p:sp>
        <p:cxnSp>
          <p:nvCxnSpPr>
            <p:cNvPr id="8" name="Straight Arrow Connector 7"/>
            <p:cNvCxnSpPr>
              <a:stCxn id="5" idx="2"/>
              <a:endCxn id="11" idx="0"/>
            </p:cNvCxnSpPr>
            <p:nvPr/>
          </p:nvCxnSpPr>
          <p:spPr>
            <a:xfrm rot="5400000">
              <a:off x="4107625" y="1929276"/>
              <a:ext cx="428683" cy="16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11" idx="2"/>
              <a:endCxn id="16" idx="0"/>
            </p:cNvCxnSpPr>
            <p:nvPr/>
          </p:nvCxnSpPr>
          <p:spPr>
            <a:xfrm rot="5400000">
              <a:off x="4054878" y="2946434"/>
              <a:ext cx="498930" cy="368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3643417" y="2142617"/>
              <a:ext cx="1357100" cy="5727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Sum=0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N=1</a:t>
              </a:r>
            </a:p>
          </p:txBody>
        </p:sp>
        <p:sp>
          <p:nvSpPr>
            <p:cNvPr id="16" name="Flowchart: Decision 15"/>
            <p:cNvSpPr/>
            <p:nvPr/>
          </p:nvSpPr>
          <p:spPr>
            <a:xfrm>
              <a:off x="3500817" y="3214326"/>
              <a:ext cx="1571802" cy="92941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N≤</a:t>
              </a:r>
              <a:r>
                <a:rPr lang="en-US" dirty="0" smtClean="0"/>
                <a:t>5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6" idx="2"/>
            </p:cNvCxnSpPr>
            <p:nvPr/>
          </p:nvCxnSpPr>
          <p:spPr>
            <a:xfrm rot="5400000">
              <a:off x="4035550" y="4394107"/>
              <a:ext cx="50073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25" name="TextBox 18"/>
            <p:cNvSpPr txBox="1">
              <a:spLocks noChangeArrowheads="1"/>
            </p:cNvSpPr>
            <p:nvPr/>
          </p:nvSpPr>
          <p:spPr bwMode="auto">
            <a:xfrm>
              <a:off x="4286248" y="4202676"/>
              <a:ext cx="714380" cy="419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  <p:sp>
          <p:nvSpPr>
            <p:cNvPr id="20" name="Flowchart: Data 19"/>
            <p:cNvSpPr/>
            <p:nvPr/>
          </p:nvSpPr>
          <p:spPr>
            <a:xfrm>
              <a:off x="3286116" y="4642670"/>
              <a:ext cx="1929102" cy="500731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Print Sum</a:t>
              </a:r>
            </a:p>
          </p:txBody>
        </p:sp>
        <p:cxnSp>
          <p:nvCxnSpPr>
            <p:cNvPr id="22" name="Straight Arrow Connector 21"/>
            <p:cNvCxnSpPr>
              <a:stCxn id="16" idx="3"/>
              <a:endCxn id="23" idx="1"/>
            </p:cNvCxnSpPr>
            <p:nvPr/>
          </p:nvCxnSpPr>
          <p:spPr>
            <a:xfrm>
              <a:off x="5072619" y="3679034"/>
              <a:ext cx="642499" cy="3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5715118" y="3358422"/>
              <a:ext cx="1714402" cy="7132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Sum=</a:t>
              </a:r>
              <a:r>
                <a:rPr lang="en-US" dirty="0" err="1"/>
                <a:t>Sum+N</a:t>
              </a:r>
              <a:endParaRPr lang="en-US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N=N+1</a:t>
              </a:r>
            </a:p>
          </p:txBody>
        </p:sp>
        <p:sp>
          <p:nvSpPr>
            <p:cNvPr id="38929" name="TextBox 23"/>
            <p:cNvSpPr txBox="1">
              <a:spLocks noChangeArrowheads="1"/>
            </p:cNvSpPr>
            <p:nvPr/>
          </p:nvSpPr>
          <p:spPr bwMode="auto">
            <a:xfrm>
              <a:off x="5072066" y="3345420"/>
              <a:ext cx="714380" cy="419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rot="5400000">
              <a:off x="3965052" y="5393767"/>
              <a:ext cx="50073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915" name="Rectangle 1"/>
          <p:cNvSpPr>
            <a:spLocks noChangeArrowheads="1"/>
          </p:cNvSpPr>
          <p:nvPr/>
        </p:nvSpPr>
        <p:spPr bwMode="auto">
          <a:xfrm>
            <a:off x="452438" y="458788"/>
            <a:ext cx="8202612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/>
              <a:t>Design the Solution</a:t>
            </a:r>
            <a:br>
              <a:rPr lang="en-US" sz="3200" dirty="0"/>
            </a:br>
            <a:r>
              <a:rPr lang="en-US" sz="3200" dirty="0"/>
              <a:t>Example-2; </a:t>
            </a:r>
            <a:r>
              <a:rPr lang="en-US" sz="2400" dirty="0"/>
              <a:t>Determine the sum of </a:t>
            </a:r>
            <a:r>
              <a:rPr lang="en-US" sz="2400"/>
              <a:t>first </a:t>
            </a:r>
            <a:r>
              <a:rPr lang="en-US" sz="2400" smtClean="0"/>
              <a:t>5 </a:t>
            </a:r>
            <a:r>
              <a:rPr lang="en-US" sz="2400" dirty="0"/>
              <a:t>natural numbers.</a:t>
            </a:r>
            <a:br>
              <a:rPr lang="en-US" sz="2400" dirty="0"/>
            </a:br>
            <a:r>
              <a:rPr lang="en-US" sz="2400" dirty="0"/>
              <a:t>Algorithm;  Flow Chart</a:t>
            </a:r>
          </a:p>
        </p:txBody>
      </p:sp>
      <p:cxnSp>
        <p:nvCxnSpPr>
          <p:cNvPr id="9" name="Straight Arrow Connector 8"/>
          <p:cNvCxnSpPr>
            <a:stCxn id="23" idx="0"/>
          </p:cNvCxnSpPr>
          <p:nvPr/>
        </p:nvCxnSpPr>
        <p:spPr>
          <a:xfrm flipV="1">
            <a:off x="4017963" y="3856038"/>
            <a:ext cx="0" cy="346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1828800" y="3962400"/>
            <a:ext cx="22272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ChangeArrowheads="1"/>
          </p:cNvSpPr>
          <p:nvPr/>
        </p:nvSpPr>
        <p:spPr bwMode="auto">
          <a:xfrm>
            <a:off x="1001713" y="269875"/>
            <a:ext cx="61341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/>
              <a:t>Developing a program</a:t>
            </a:r>
            <a:endParaRPr lang="en-US"/>
          </a:p>
        </p:txBody>
      </p:sp>
      <p:pic>
        <p:nvPicPr>
          <p:cNvPr id="4505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9238" y="1176338"/>
            <a:ext cx="3819525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5562600" y="1944688"/>
            <a:ext cx="2819400" cy="258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/>
              <a:t>Problem solving </a:t>
            </a:r>
            <a:endParaRPr lang="en-US"/>
          </a:p>
          <a:p>
            <a:r>
              <a:rPr lang="en-US" i="1"/>
              <a:t>Phase</a:t>
            </a:r>
          </a:p>
          <a:p>
            <a:endParaRPr lang="en-US" i="1"/>
          </a:p>
          <a:p>
            <a:endParaRPr lang="en-US" i="1"/>
          </a:p>
          <a:p>
            <a:endParaRPr lang="en-US" i="1"/>
          </a:p>
          <a:p>
            <a:endParaRPr lang="en-US" i="1"/>
          </a:p>
          <a:p>
            <a:endParaRPr lang="en-US" i="1"/>
          </a:p>
          <a:p>
            <a:r>
              <a:rPr lang="en-US" i="1"/>
              <a:t>Implementation phase</a:t>
            </a:r>
          </a:p>
          <a:p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4389438" y="1176338"/>
            <a:ext cx="762000" cy="1276350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4418013" y="2819400"/>
            <a:ext cx="762000" cy="2435225"/>
          </a:xfrm>
          <a:prstGeom prst="rightBrace">
            <a:avLst>
              <a:gd name="adj1" fmla="val 1924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Implementation Phase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25146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Write a program  (source code)</a:t>
            </a:r>
          </a:p>
          <a:p>
            <a:pPr eaLnBrk="1" hangingPunct="1"/>
            <a:r>
              <a:rPr lang="en-US" sz="2400" dirty="0" smtClean="0"/>
              <a:t>Compile a program (source code to Object code)</a:t>
            </a:r>
          </a:p>
          <a:p>
            <a:pPr eaLnBrk="1" hangingPunct="1"/>
            <a:r>
              <a:rPr lang="en-US" sz="2400" dirty="0" smtClean="0"/>
              <a:t>Link a Program  ( Object code to Executable code)</a:t>
            </a:r>
          </a:p>
          <a:p>
            <a:pPr eaLnBrk="1" hangingPunct="1"/>
            <a:r>
              <a:rPr lang="en-US" sz="2400" dirty="0" smtClean="0"/>
              <a:t>Test and Debug the Program (rectify the errors in the program)</a:t>
            </a:r>
          </a:p>
          <a:p>
            <a:pPr eaLnBrk="1" hangingPunct="1"/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Write a code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25146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/>
              <a:t>Create a source code we need an editor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Line editor   ---  line by line editing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Screen editor ---  note pad, word pad, customized editor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After writing the code we save the code with file extension 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/>
              <a:t>	</a:t>
            </a:r>
            <a:r>
              <a:rPr lang="en-US" sz="2400" dirty="0" err="1" smtClean="0"/>
              <a:t>e.g</a:t>
            </a:r>
            <a:r>
              <a:rPr lang="en-US" sz="2400" dirty="0" smtClean="0"/>
              <a:t> MyProg.cpp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2400" dirty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Compile 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0"/>
            <a:ext cx="8229600" cy="25146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/>
              <a:t>source </a:t>
            </a:r>
            <a:r>
              <a:rPr lang="en-US" sz="2400" dirty="0"/>
              <a:t>code to Object </a:t>
            </a:r>
            <a:r>
              <a:rPr lang="en-US" sz="2400" dirty="0" smtClean="0"/>
              <a:t>code</a:t>
            </a:r>
            <a:endParaRPr lang="en-US" sz="24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We need a compiler </a:t>
            </a:r>
            <a:r>
              <a:rPr lang="en-US" sz="2400" dirty="0" err="1" smtClean="0"/>
              <a:t>e.g</a:t>
            </a:r>
            <a:r>
              <a:rPr lang="en-US" sz="2400" dirty="0" smtClean="0"/>
              <a:t>  C++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It converts user readable code to machine readable code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Cannot be executed because different sections are not mapped together, say not linked together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en-US" sz="2400" dirty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04800"/>
            <a:ext cx="7772400" cy="5486400"/>
          </a:xfrm>
        </p:spPr>
        <p:txBody>
          <a:bodyPr rtlCol="0" anchor="t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1"/>
                </a:solidFill>
              </a:rPr>
              <a:t>Problem Solving and Implementation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A programming </a:t>
            </a:r>
            <a:r>
              <a:rPr lang="en-US" sz="3200" dirty="0">
                <a:solidFill>
                  <a:schemeClr val="tx1"/>
                </a:solidFill>
              </a:rPr>
              <a:t>task can be divided into two phases</a:t>
            </a:r>
            <a:r>
              <a:rPr lang="en-US" sz="3200" dirty="0" smtClean="0">
                <a:solidFill>
                  <a:schemeClr val="tx1"/>
                </a:solidFill>
              </a:rPr>
              <a:t>: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/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2700" dirty="0" smtClean="0">
                <a:solidFill>
                  <a:schemeClr val="tx1"/>
                </a:solidFill>
              </a:rPr>
              <a:t>1.	</a:t>
            </a:r>
            <a:r>
              <a:rPr lang="en-US" sz="2700" b="1" i="1" dirty="0" smtClean="0">
                <a:solidFill>
                  <a:schemeClr val="tx1"/>
                </a:solidFill>
              </a:rPr>
              <a:t>Problem solving</a:t>
            </a:r>
            <a:br>
              <a:rPr lang="en-US" sz="2700" b="1" i="1" dirty="0" smtClean="0">
                <a:solidFill>
                  <a:schemeClr val="tx1"/>
                </a:solidFill>
              </a:rPr>
            </a:br>
            <a:r>
              <a:rPr lang="en-US" sz="2700" b="1" i="1" dirty="0">
                <a:solidFill>
                  <a:schemeClr val="tx1"/>
                </a:solidFill>
              </a:rPr>
              <a:t>	</a:t>
            </a:r>
            <a:r>
              <a:rPr lang="en-US" sz="2700" b="1" i="1" dirty="0" smtClean="0">
                <a:solidFill>
                  <a:schemeClr val="tx1"/>
                </a:solidFill>
              </a:rPr>
              <a:t>Define :</a:t>
            </a:r>
            <a:r>
              <a:rPr lang="en-US" sz="2700" b="1" i="1" dirty="0">
                <a:solidFill>
                  <a:schemeClr val="tx1"/>
                </a:solidFill>
              </a:rPr>
              <a:t> </a:t>
            </a:r>
            <a:r>
              <a:rPr lang="en-US" sz="2700" b="1" i="1" dirty="0" smtClean="0">
                <a:solidFill>
                  <a:schemeClr val="tx1"/>
                </a:solidFill>
              </a:rPr>
              <a:t> </a:t>
            </a:r>
            <a:r>
              <a:rPr lang="en-US" sz="2700" dirty="0" smtClean="0">
                <a:solidFill>
                  <a:schemeClr val="tx1"/>
                </a:solidFill>
              </a:rPr>
              <a:t>Clearly describe </a:t>
            </a:r>
            <a:r>
              <a:rPr lang="en-US" sz="2700" dirty="0">
                <a:solidFill>
                  <a:schemeClr val="tx1"/>
                </a:solidFill>
              </a:rPr>
              <a:t>a problem </a:t>
            </a:r>
            <a:r>
              <a:rPr lang="en-US" sz="2700" dirty="0" smtClean="0">
                <a:solidFill>
                  <a:schemeClr val="tx1"/>
                </a:solidFill>
              </a:rPr>
              <a:t/>
            </a:r>
            <a:br>
              <a:rPr lang="en-US" sz="2700" dirty="0" smtClean="0">
                <a:solidFill>
                  <a:schemeClr val="tx1"/>
                </a:solidFill>
              </a:rPr>
            </a:br>
            <a:r>
              <a:rPr lang="en-US" sz="2700" dirty="0">
                <a:solidFill>
                  <a:schemeClr val="tx1"/>
                </a:solidFill>
              </a:rPr>
              <a:t>	</a:t>
            </a:r>
            <a:r>
              <a:rPr lang="en-US" sz="2700" b="1" i="1" dirty="0">
                <a:solidFill>
                  <a:schemeClr val="tx1"/>
                </a:solidFill>
              </a:rPr>
              <a:t>Design its </a:t>
            </a:r>
            <a:r>
              <a:rPr lang="en-US" sz="2700" b="1" i="1" dirty="0" smtClean="0">
                <a:solidFill>
                  <a:schemeClr val="tx1"/>
                </a:solidFill>
              </a:rPr>
              <a:t>solution: </a:t>
            </a:r>
            <a:r>
              <a:rPr lang="en-US" sz="2700" dirty="0" smtClean="0">
                <a:solidFill>
                  <a:schemeClr val="tx1"/>
                </a:solidFill>
              </a:rPr>
              <a:t>Produce </a:t>
            </a:r>
            <a:r>
              <a:rPr lang="en-US" sz="2700" dirty="0">
                <a:solidFill>
                  <a:schemeClr val="tx1"/>
                </a:solidFill>
              </a:rPr>
              <a:t>an ordered sequence of </a:t>
            </a:r>
            <a:r>
              <a:rPr lang="en-US" sz="2700" dirty="0" smtClean="0">
                <a:solidFill>
                  <a:schemeClr val="tx1"/>
                </a:solidFill>
              </a:rPr>
              <a:t>	steps </a:t>
            </a:r>
            <a:r>
              <a:rPr lang="en-US" sz="2700" dirty="0">
                <a:solidFill>
                  <a:schemeClr val="tx1"/>
                </a:solidFill>
              </a:rPr>
              <a:t>that describe </a:t>
            </a:r>
            <a:r>
              <a:rPr lang="en-US" sz="2700" dirty="0" smtClean="0">
                <a:solidFill>
                  <a:schemeClr val="tx1"/>
                </a:solidFill>
              </a:rPr>
              <a:t>solution to the problem; </a:t>
            </a:r>
            <a:br>
              <a:rPr lang="en-US" sz="2700" dirty="0" smtClean="0">
                <a:solidFill>
                  <a:schemeClr val="tx1"/>
                </a:solidFill>
              </a:rPr>
            </a:br>
            <a:r>
              <a:rPr lang="en-US" sz="2700" dirty="0" smtClean="0">
                <a:solidFill>
                  <a:schemeClr val="tx1"/>
                </a:solidFill>
              </a:rPr>
              <a:t>	</a:t>
            </a:r>
            <a:br>
              <a:rPr lang="en-US" sz="2700" dirty="0" smtClean="0">
                <a:solidFill>
                  <a:schemeClr val="tx1"/>
                </a:solidFill>
              </a:rPr>
            </a:br>
            <a:r>
              <a:rPr lang="en-US" sz="2700" dirty="0" smtClean="0">
                <a:solidFill>
                  <a:schemeClr val="tx1"/>
                </a:solidFill>
              </a:rPr>
              <a:t>2.	</a:t>
            </a:r>
            <a:r>
              <a:rPr lang="en-US" sz="2700" b="1" i="1" dirty="0" smtClean="0">
                <a:solidFill>
                  <a:schemeClr val="tx1"/>
                </a:solidFill>
              </a:rPr>
              <a:t>Implementation phase</a:t>
            </a:r>
            <a:r>
              <a:rPr lang="en-US" sz="2700" dirty="0">
                <a:solidFill>
                  <a:schemeClr val="tx1"/>
                </a:solidFill>
              </a:rPr>
              <a:t/>
            </a:r>
            <a:br>
              <a:rPr lang="en-US" sz="2700" dirty="0">
                <a:solidFill>
                  <a:schemeClr val="tx1"/>
                </a:solidFill>
              </a:rPr>
            </a:br>
            <a:r>
              <a:rPr lang="en-US" sz="2700" dirty="0" smtClean="0">
                <a:solidFill>
                  <a:schemeClr val="tx1"/>
                </a:solidFill>
              </a:rPr>
              <a:t>	Implement </a:t>
            </a:r>
            <a:r>
              <a:rPr lang="en-US" sz="2700" dirty="0">
                <a:solidFill>
                  <a:schemeClr val="tx1"/>
                </a:solidFill>
              </a:rPr>
              <a:t>the program in some programming </a:t>
            </a:r>
            <a:r>
              <a:rPr lang="en-US" sz="2700" dirty="0" smtClean="0">
                <a:solidFill>
                  <a:schemeClr val="tx1"/>
                </a:solidFill>
              </a:rPr>
              <a:t>	language</a:t>
            </a:r>
            <a:br>
              <a:rPr lang="en-US" sz="2700" dirty="0" smtClean="0">
                <a:solidFill>
                  <a:schemeClr val="tx1"/>
                </a:solidFill>
              </a:rPr>
            </a:br>
            <a:r>
              <a:rPr lang="en-US" sz="2700" dirty="0">
                <a:solidFill>
                  <a:schemeClr val="tx1"/>
                </a:solidFill>
              </a:rPr>
              <a:t>	</a:t>
            </a:r>
            <a:r>
              <a:rPr lang="en-US" sz="2700" b="1" i="1" dirty="0">
                <a:solidFill>
                  <a:schemeClr val="tx1"/>
                </a:solidFill>
              </a:rPr>
              <a:t>write code, compile, link, </a:t>
            </a:r>
            <a:r>
              <a:rPr lang="en-US" sz="2700" b="1" i="1" dirty="0" smtClean="0">
                <a:solidFill>
                  <a:schemeClr val="tx1"/>
                </a:solidFill>
              </a:rPr>
              <a:t>Test  and Debug</a:t>
            </a:r>
            <a:r>
              <a:rPr lang="en-US" sz="2700" dirty="0"/>
              <a:t/>
            </a:r>
            <a:br>
              <a:rPr lang="en-US" sz="2700" dirty="0"/>
            </a:br>
            <a:endParaRPr lang="en-US" sz="2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Link 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0"/>
            <a:ext cx="8229600" cy="25146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/>
              <a:t>Object </a:t>
            </a:r>
            <a:r>
              <a:rPr lang="en-US" sz="2400" dirty="0"/>
              <a:t>code to </a:t>
            </a:r>
            <a:r>
              <a:rPr lang="en-US" sz="2400" dirty="0" smtClean="0"/>
              <a:t>executable code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first.obj to  first.exe </a:t>
            </a:r>
            <a:endParaRPr lang="en-US" sz="24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Can be executed because different sections are mapped together.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Execute the code by simply run the exe file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2400" dirty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Test and Debug the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362200"/>
            <a:ext cx="8229600" cy="25146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/>
              <a:t>Rectifying logical errors in the code, manually or  may Use </a:t>
            </a:r>
            <a:r>
              <a:rPr lang="en-US" sz="2400" dirty="0"/>
              <a:t>debugger </a:t>
            </a:r>
            <a:r>
              <a:rPr lang="en-US" sz="2400" dirty="0" smtClean="0"/>
              <a:t>for the assistance. A debugger may: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Execute the code line by line or block by block or in one go</a:t>
            </a:r>
            <a:endParaRPr lang="en-US" sz="24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Examine the contents of variables and registers at each step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Examining the flow of control structure by tracing code step by step.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dirty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ChangeArrowheads="1"/>
          </p:cNvSpPr>
          <p:nvPr/>
        </p:nvSpPr>
        <p:spPr bwMode="auto">
          <a:xfrm>
            <a:off x="1001713" y="269875"/>
            <a:ext cx="61341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/>
              <a:t>Developing a program</a:t>
            </a:r>
            <a:endParaRPr lang="en-US"/>
          </a:p>
        </p:txBody>
      </p:sp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9238" y="1176338"/>
            <a:ext cx="3819525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5562600" y="1944688"/>
            <a:ext cx="2819400" cy="258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/>
              <a:t>Problem solving </a:t>
            </a:r>
            <a:endParaRPr lang="en-US"/>
          </a:p>
          <a:p>
            <a:r>
              <a:rPr lang="en-US" i="1"/>
              <a:t>Phase</a:t>
            </a:r>
          </a:p>
          <a:p>
            <a:endParaRPr lang="en-US" i="1"/>
          </a:p>
          <a:p>
            <a:endParaRPr lang="en-US" i="1"/>
          </a:p>
          <a:p>
            <a:endParaRPr lang="en-US" i="1"/>
          </a:p>
          <a:p>
            <a:endParaRPr lang="en-US" i="1"/>
          </a:p>
          <a:p>
            <a:endParaRPr lang="en-US" i="1"/>
          </a:p>
          <a:p>
            <a:r>
              <a:rPr lang="en-US" i="1"/>
              <a:t>Implementation phase</a:t>
            </a:r>
          </a:p>
          <a:p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4389438" y="1176338"/>
            <a:ext cx="762000" cy="1276350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4418013" y="2819400"/>
            <a:ext cx="762000" cy="2435225"/>
          </a:xfrm>
          <a:prstGeom prst="rightBrace">
            <a:avLst>
              <a:gd name="adj1" fmla="val 1924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ctrTitle"/>
          </p:nvPr>
        </p:nvSpPr>
        <p:spPr>
          <a:xfrm>
            <a:off x="533400" y="457200"/>
            <a:ext cx="7772400" cy="1371600"/>
          </a:xfrm>
        </p:spPr>
        <p:txBody>
          <a:bodyPr/>
          <a:lstStyle/>
          <a:p>
            <a:pPr algn="l" eaLnBrk="1" hangingPunct="1"/>
            <a:r>
              <a:rPr lang="en-US" sz="3200" dirty="0" smtClean="0">
                <a:solidFill>
                  <a:schemeClr val="tx1"/>
                </a:solidFill>
              </a:rPr>
              <a:t>Defining a Problem: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Break the definition of the problem down into manageable steps. Example; input, Processing; 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057400"/>
            <a:ext cx="7239000" cy="39624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Input ; 		Read the temperature from keyboard</a:t>
            </a:r>
            <a:endParaRPr lang="en-US" sz="2400" dirty="0">
              <a:latin typeface="+mj-lt"/>
              <a:ea typeface="+mj-ea"/>
              <a:cs typeface="+mj-cs"/>
            </a:endParaRPr>
          </a:p>
          <a:p>
            <a:pPr algn="l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Processing;	Test the Temperature below or above 		freezing</a:t>
            </a:r>
            <a:endParaRPr lang="en-US" sz="2400" dirty="0">
              <a:latin typeface="+mj-lt"/>
              <a:ea typeface="+mj-ea"/>
              <a:cs typeface="+mj-cs"/>
            </a:endParaRPr>
          </a:p>
          <a:p>
            <a:pPr algn="l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Output;	Display the result on Screen</a:t>
            </a:r>
          </a:p>
          <a:p>
            <a:pPr algn="l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endParaRPr lang="en-US" sz="2400" dirty="0">
              <a:latin typeface="+mj-lt"/>
              <a:ea typeface="+mj-ea"/>
              <a:cs typeface="+mj-cs"/>
            </a:endParaRPr>
          </a:p>
          <a:p>
            <a:pPr algn="l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endParaRPr lang="en-US" sz="2400" dirty="0" smtClean="0">
              <a:latin typeface="+mj-lt"/>
              <a:ea typeface="+mj-ea"/>
              <a:cs typeface="+mj-cs"/>
            </a:endParaRPr>
          </a:p>
          <a:p>
            <a:pPr algn="l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endParaRPr lang="en-US" sz="2400" dirty="0">
              <a:latin typeface="+mj-lt"/>
              <a:ea typeface="+mj-ea"/>
              <a:cs typeface="+mj-cs"/>
            </a:endParaRPr>
          </a:p>
          <a:p>
            <a:pPr algn="l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endParaRPr lang="en-US" sz="2400" dirty="0" smtClean="0">
              <a:latin typeface="+mj-lt"/>
              <a:ea typeface="+mj-ea"/>
              <a:cs typeface="+mj-cs"/>
            </a:endParaRPr>
          </a:p>
          <a:p>
            <a:pPr algn="l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endParaRPr lang="en-US" sz="2400" dirty="0">
              <a:latin typeface="+mj-lt"/>
              <a:ea typeface="+mj-ea"/>
              <a:cs typeface="+mj-cs"/>
            </a:endParaRPr>
          </a:p>
          <a:p>
            <a:pPr algn="l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endParaRPr lang="en-US" sz="2400" dirty="0">
              <a:latin typeface="+mj-lt"/>
              <a:ea typeface="+mj-ea"/>
              <a:cs typeface="+mj-cs"/>
            </a:endParaRPr>
          </a:p>
          <a:p>
            <a:pPr algn="l" eaLnBrk="1" fontAlgn="auto" hangingPunct="1">
              <a:spcAft>
                <a:spcPts val="0"/>
              </a:spcAft>
              <a:defRPr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ctrTitle"/>
          </p:nvPr>
        </p:nvSpPr>
        <p:spPr>
          <a:xfrm>
            <a:off x="533400" y="457200"/>
            <a:ext cx="7772400" cy="1470025"/>
          </a:xfrm>
        </p:spPr>
        <p:txBody>
          <a:bodyPr/>
          <a:lstStyle/>
          <a:p>
            <a:pPr algn="l" eaLnBrk="1" hangingPunct="1"/>
            <a:r>
              <a:rPr lang="en-US" smtClean="0"/>
              <a:t>Design the solution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752600"/>
            <a:ext cx="7239000" cy="37338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en-US" sz="2400" dirty="0">
                <a:latin typeface="+mj-lt"/>
                <a:ea typeface="+mj-ea"/>
                <a:cs typeface="+mj-cs"/>
              </a:rPr>
              <a:t>Algorithm</a:t>
            </a:r>
          </a:p>
          <a:p>
            <a:pPr algn="l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en-US" sz="2400" dirty="0">
                <a:latin typeface="+mj-lt"/>
                <a:ea typeface="+mj-ea"/>
                <a:cs typeface="+mj-cs"/>
              </a:rPr>
              <a:t>A sequence of language independent steps which may be followed to solve a problem. </a:t>
            </a:r>
            <a:r>
              <a:rPr lang="en-US" sz="2400" dirty="0" smtClean="0">
                <a:latin typeface="+mj-lt"/>
                <a:ea typeface="+mj-ea"/>
                <a:cs typeface="+mj-cs"/>
              </a:rPr>
              <a:t> An </a:t>
            </a:r>
            <a:r>
              <a:rPr lang="en-US" sz="2400" dirty="0">
                <a:latin typeface="+mj-lt"/>
                <a:ea typeface="+mj-ea"/>
                <a:cs typeface="+mj-cs"/>
              </a:rPr>
              <a:t>Algorithm can be </a:t>
            </a:r>
            <a:r>
              <a:rPr lang="en-US" sz="2400" dirty="0" smtClean="0">
                <a:latin typeface="+mj-lt"/>
                <a:ea typeface="+mj-ea"/>
                <a:cs typeface="+mj-cs"/>
              </a:rPr>
              <a:t>developed with a:</a:t>
            </a:r>
          </a:p>
          <a:p>
            <a:pPr algn="l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endParaRPr lang="en-US" sz="2400" dirty="0" smtClean="0">
              <a:latin typeface="+mj-lt"/>
              <a:ea typeface="+mj-ea"/>
              <a:cs typeface="+mj-cs"/>
            </a:endParaRPr>
          </a:p>
          <a:p>
            <a:pPr marL="571500" indent="-571500" algn="l" eaLnBrk="1" fontAlgn="auto" hangingPunct="1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Pseudo </a:t>
            </a:r>
            <a:r>
              <a:rPr lang="en-US" sz="2400" dirty="0">
                <a:latin typeface="+mj-lt"/>
                <a:ea typeface="+mj-ea"/>
                <a:cs typeface="+mj-cs"/>
              </a:rPr>
              <a:t>Code</a:t>
            </a:r>
          </a:p>
          <a:p>
            <a:pPr marL="571500" indent="-571500" algn="l" eaLnBrk="1" fontAlgn="auto" hangingPunct="1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Flowchart</a:t>
            </a:r>
            <a:endParaRPr lang="en-US" sz="24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04800"/>
            <a:ext cx="7772400" cy="685800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143000"/>
            <a:ext cx="7239000" cy="4876800"/>
          </a:xfrm>
        </p:spPr>
        <p:txBody>
          <a:bodyPr rtlCol="0">
            <a:noAutofit/>
          </a:bodyPr>
          <a:lstStyle/>
          <a:p>
            <a:pPr algn="l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en-US" sz="2800" dirty="0">
                <a:latin typeface="+mj-lt"/>
                <a:ea typeface="+mj-ea"/>
                <a:cs typeface="+mj-cs"/>
              </a:rPr>
              <a:t>Pseudo </a:t>
            </a:r>
            <a:r>
              <a:rPr lang="en-US" sz="2800" dirty="0" smtClean="0">
                <a:latin typeface="+mj-lt"/>
                <a:ea typeface="+mj-ea"/>
                <a:cs typeface="+mj-cs"/>
              </a:rPr>
              <a:t>code</a:t>
            </a:r>
          </a:p>
          <a:p>
            <a:pPr marL="342900" indent="-342900" algn="l" eaLnBrk="1" fontAlgn="auto" hangingPunct="1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Pseudo </a:t>
            </a:r>
            <a:r>
              <a:rPr lang="en-US" sz="2400" dirty="0">
                <a:latin typeface="+mj-lt"/>
                <a:ea typeface="+mj-ea"/>
                <a:cs typeface="+mj-cs"/>
              </a:rPr>
              <a:t>code is a method of designing a program using English like statement to describe the logic and processing </a:t>
            </a:r>
            <a:r>
              <a:rPr lang="en-US" sz="2400" dirty="0" smtClean="0">
                <a:latin typeface="+mj-lt"/>
                <a:ea typeface="+mj-ea"/>
                <a:cs typeface="+mj-cs"/>
              </a:rPr>
              <a:t>flow.</a:t>
            </a:r>
          </a:p>
          <a:p>
            <a:pPr lvl="1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endParaRPr lang="en-US" dirty="0">
              <a:latin typeface="+mj-lt"/>
              <a:ea typeface="+mj-ea"/>
              <a:cs typeface="+mj-cs"/>
            </a:endParaRPr>
          </a:p>
          <a:p>
            <a:pPr marL="342900" indent="-342900" algn="l" eaLnBrk="1" fontAlgn="auto" hangingPunct="1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There are no real rules;  you can follow  your own standards</a:t>
            </a:r>
            <a:r>
              <a:rPr lang="en-US" dirty="0" smtClean="0">
                <a:latin typeface="+mj-lt"/>
                <a:ea typeface="+mj-ea"/>
                <a:cs typeface="+mj-cs"/>
              </a:rPr>
              <a:t>. </a:t>
            </a:r>
            <a:r>
              <a:rPr lang="en-US" sz="2400" dirty="0" smtClean="0">
                <a:latin typeface="+mj-lt"/>
                <a:ea typeface="+mj-ea"/>
                <a:cs typeface="+mj-cs"/>
              </a:rPr>
              <a:t>Conveniently  understood and exchanged between  IT professionals.</a:t>
            </a:r>
          </a:p>
          <a:p>
            <a:pPr marL="342900" indent="-342900" algn="l" eaLnBrk="1" fontAlgn="auto" hangingPunct="1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latin typeface="+mj-lt"/>
              <a:ea typeface="+mj-ea"/>
              <a:cs typeface="+mj-cs"/>
            </a:endParaRPr>
          </a:p>
          <a:p>
            <a:pPr lvl="1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endParaRPr lang="en-US" dirty="0" smtClean="0">
              <a:latin typeface="+mj-lt"/>
              <a:ea typeface="+mj-ea"/>
              <a:cs typeface="+mj-cs"/>
            </a:endParaRPr>
          </a:p>
          <a:p>
            <a:pPr lvl="1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endParaRPr lang="en-US" dirty="0">
              <a:latin typeface="+mj-lt"/>
              <a:ea typeface="+mj-ea"/>
              <a:cs typeface="+mj-cs"/>
            </a:endParaRPr>
          </a:p>
          <a:p>
            <a:pPr lvl="1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endParaRPr lang="en-US" dirty="0">
              <a:latin typeface="+mj-lt"/>
              <a:ea typeface="+mj-ea"/>
              <a:cs typeface="+mj-cs"/>
            </a:endParaRPr>
          </a:p>
          <a:p>
            <a:pPr lvl="1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endParaRPr lang="en-US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ctrTitle"/>
          </p:nvPr>
        </p:nvSpPr>
        <p:spPr>
          <a:xfrm>
            <a:off x="533400" y="457200"/>
            <a:ext cx="7772400" cy="1371600"/>
          </a:xfrm>
        </p:spPr>
        <p:txBody>
          <a:bodyPr/>
          <a:lstStyle/>
          <a:p>
            <a:pPr algn="l" eaLnBrk="1" hangingPunct="1"/>
            <a:r>
              <a:rPr lang="en-US" sz="3200" dirty="0" smtClean="0">
                <a:solidFill>
                  <a:schemeClr val="tx1"/>
                </a:solidFill>
              </a:rPr>
              <a:t>Defining a Problem: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Break the definition of the problem down into manageable steps; Input, Processing; 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057400"/>
            <a:ext cx="7239000" cy="3962400"/>
          </a:xfrm>
        </p:spPr>
        <p:txBody>
          <a:bodyPr rtlCol="0">
            <a:normAutofit fontScale="62500" lnSpcReduction="20000"/>
          </a:bodyPr>
          <a:lstStyle/>
          <a:p>
            <a:pPr algn="l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en-US" sz="3800" dirty="0" smtClean="0">
                <a:latin typeface="+mj-lt"/>
                <a:ea typeface="+mj-ea"/>
                <a:cs typeface="+mj-cs"/>
              </a:rPr>
              <a:t>Example -1:</a:t>
            </a:r>
          </a:p>
          <a:p>
            <a:pPr algn="l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endParaRPr lang="en-US" sz="3800" dirty="0">
              <a:latin typeface="+mj-lt"/>
              <a:ea typeface="+mj-ea"/>
              <a:cs typeface="+mj-cs"/>
            </a:endParaRPr>
          </a:p>
          <a:p>
            <a:pPr algn="l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en-US" sz="3800" dirty="0" smtClean="0">
                <a:latin typeface="+mj-lt"/>
                <a:ea typeface="+mj-ea"/>
                <a:cs typeface="+mj-cs"/>
              </a:rPr>
              <a:t>Read </a:t>
            </a:r>
            <a:r>
              <a:rPr lang="en-US" sz="3800" dirty="0">
                <a:latin typeface="+mj-lt"/>
                <a:ea typeface="+mj-ea"/>
                <a:cs typeface="+mj-cs"/>
              </a:rPr>
              <a:t>in the temperature. If the temperature is less than </a:t>
            </a:r>
            <a:r>
              <a:rPr lang="en-US" sz="3800" dirty="0" smtClean="0">
                <a:latin typeface="+mj-lt"/>
                <a:ea typeface="+mj-ea"/>
                <a:cs typeface="+mj-cs"/>
              </a:rPr>
              <a:t>32 indicate below </a:t>
            </a:r>
            <a:r>
              <a:rPr lang="en-US" sz="3800" dirty="0">
                <a:latin typeface="+mj-lt"/>
                <a:ea typeface="+mj-ea"/>
                <a:cs typeface="+mj-cs"/>
              </a:rPr>
              <a:t>freezing on the screen. Else if the temperature is above freezing then indicate the same on the monitor screen. </a:t>
            </a:r>
          </a:p>
          <a:p>
            <a:pPr algn="l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endParaRPr lang="en-US" sz="3800" dirty="0" smtClean="0">
              <a:latin typeface="+mj-lt"/>
              <a:ea typeface="+mj-ea"/>
              <a:cs typeface="+mj-cs"/>
            </a:endParaRPr>
          </a:p>
          <a:p>
            <a:pPr algn="l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endParaRPr lang="en-US" sz="3800" dirty="0">
              <a:latin typeface="+mj-lt"/>
              <a:ea typeface="+mj-ea"/>
              <a:cs typeface="+mj-cs"/>
            </a:endParaRPr>
          </a:p>
          <a:p>
            <a:pPr algn="l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en-US" sz="3800" dirty="0" smtClean="0">
                <a:latin typeface="+mj-lt"/>
                <a:ea typeface="+mj-ea"/>
                <a:cs typeface="+mj-cs"/>
              </a:rPr>
              <a:t>Divide </a:t>
            </a:r>
            <a:r>
              <a:rPr lang="en-US" sz="3800" dirty="0">
                <a:latin typeface="+mj-lt"/>
                <a:ea typeface="+mj-ea"/>
                <a:cs typeface="+mj-cs"/>
              </a:rPr>
              <a:t>the above problem into manageable parts.</a:t>
            </a:r>
          </a:p>
          <a:p>
            <a:pPr algn="l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en-US" sz="3800" dirty="0" smtClean="0">
                <a:latin typeface="+mj-lt"/>
                <a:ea typeface="+mj-ea"/>
                <a:cs typeface="+mj-cs"/>
              </a:rPr>
              <a:t>Input ; 		Read the temperature from keyboard</a:t>
            </a:r>
            <a:endParaRPr lang="en-US" sz="3800" dirty="0">
              <a:latin typeface="+mj-lt"/>
              <a:ea typeface="+mj-ea"/>
              <a:cs typeface="+mj-cs"/>
            </a:endParaRPr>
          </a:p>
          <a:p>
            <a:pPr algn="l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en-US" sz="3800" dirty="0" smtClean="0">
                <a:latin typeface="+mj-lt"/>
                <a:ea typeface="+mj-ea"/>
                <a:cs typeface="+mj-cs"/>
              </a:rPr>
              <a:t>Processing;	Test the Temperature below or above 		freezing</a:t>
            </a:r>
            <a:endParaRPr lang="en-US" sz="3800" dirty="0">
              <a:latin typeface="+mj-lt"/>
              <a:ea typeface="+mj-ea"/>
              <a:cs typeface="+mj-cs"/>
            </a:endParaRPr>
          </a:p>
          <a:p>
            <a:pPr algn="l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en-US" sz="3800" dirty="0" smtClean="0">
                <a:latin typeface="+mj-lt"/>
                <a:ea typeface="+mj-ea"/>
                <a:cs typeface="+mj-cs"/>
              </a:rPr>
              <a:t>Output;	Display the result on Screen</a:t>
            </a:r>
            <a:endParaRPr lang="en-US" sz="3800" dirty="0">
              <a:latin typeface="+mj-lt"/>
              <a:ea typeface="+mj-ea"/>
              <a:cs typeface="+mj-cs"/>
            </a:endParaRPr>
          </a:p>
          <a:p>
            <a:pPr algn="l"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04800"/>
            <a:ext cx="7772400" cy="685800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143000"/>
            <a:ext cx="7239000" cy="4876800"/>
          </a:xfrm>
        </p:spPr>
        <p:txBody>
          <a:bodyPr rtlCol="0">
            <a:noAutofit/>
          </a:bodyPr>
          <a:lstStyle/>
          <a:p>
            <a:pPr algn="l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en-US" sz="2800" dirty="0">
                <a:latin typeface="+mj-lt"/>
                <a:ea typeface="+mj-ea"/>
                <a:cs typeface="+mj-cs"/>
              </a:rPr>
              <a:t>Pseudo </a:t>
            </a:r>
            <a:r>
              <a:rPr lang="en-US" sz="2800" dirty="0" smtClean="0">
                <a:latin typeface="+mj-lt"/>
                <a:ea typeface="+mj-ea"/>
                <a:cs typeface="+mj-cs"/>
              </a:rPr>
              <a:t>code</a:t>
            </a:r>
          </a:p>
          <a:p>
            <a:pPr algn="l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endParaRPr lang="en-US" sz="2800" dirty="0">
              <a:latin typeface="+mj-lt"/>
              <a:ea typeface="+mj-ea"/>
              <a:cs typeface="+mj-cs"/>
            </a:endParaRPr>
          </a:p>
          <a:p>
            <a:pPr marL="342900" indent="-342900" algn="l" eaLnBrk="1" fontAlgn="auto" hangingPunct="1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Example -1:</a:t>
            </a:r>
          </a:p>
          <a:p>
            <a:pPr marL="457200" algn="l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Read the Temp</a:t>
            </a:r>
            <a:endParaRPr lang="en-US" sz="2400" dirty="0">
              <a:latin typeface="+mj-lt"/>
              <a:ea typeface="+mj-ea"/>
              <a:cs typeface="+mj-cs"/>
            </a:endParaRPr>
          </a:p>
          <a:p>
            <a:pPr marL="457200" algn="l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en-US" sz="2400" dirty="0">
                <a:latin typeface="+mj-lt"/>
                <a:ea typeface="+mj-ea"/>
                <a:cs typeface="+mj-cs"/>
              </a:rPr>
              <a:t>if (Temp &lt; </a:t>
            </a:r>
            <a:r>
              <a:rPr lang="en-US" sz="2400" dirty="0" smtClean="0">
                <a:latin typeface="+mj-lt"/>
                <a:ea typeface="+mj-ea"/>
                <a:cs typeface="+mj-cs"/>
              </a:rPr>
              <a:t>32) </a:t>
            </a:r>
            <a:r>
              <a:rPr lang="en-US" sz="2400" dirty="0">
                <a:latin typeface="+mj-lt"/>
                <a:ea typeface="+mj-ea"/>
                <a:cs typeface="+mj-cs"/>
              </a:rPr>
              <a:t>then</a:t>
            </a:r>
          </a:p>
          <a:p>
            <a:pPr marL="457200" algn="l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Print </a:t>
            </a:r>
            <a:r>
              <a:rPr lang="en-US" sz="2400" dirty="0">
                <a:latin typeface="+mj-lt"/>
                <a:ea typeface="+mj-ea"/>
                <a:cs typeface="+mj-cs"/>
              </a:rPr>
              <a:t>“BELOW FREEZING”</a:t>
            </a:r>
          </a:p>
          <a:p>
            <a:pPr marL="457200" algn="l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en-US" sz="2400" dirty="0">
                <a:latin typeface="+mj-lt"/>
                <a:ea typeface="+mj-ea"/>
                <a:cs typeface="+mj-cs"/>
              </a:rPr>
              <a:t>else</a:t>
            </a:r>
          </a:p>
          <a:p>
            <a:pPr marL="457200" algn="l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en-US" sz="2400" dirty="0">
                <a:latin typeface="+mj-lt"/>
                <a:ea typeface="+mj-ea"/>
                <a:cs typeface="+mj-cs"/>
              </a:rPr>
              <a:t>Print “ABOVE FREEZING”</a:t>
            </a:r>
          </a:p>
          <a:p>
            <a:pPr marL="457200" algn="l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en-US" sz="2400" dirty="0" err="1">
                <a:latin typeface="+mj-lt"/>
                <a:ea typeface="+mj-ea"/>
                <a:cs typeface="+mj-cs"/>
              </a:rPr>
              <a:t>endif</a:t>
            </a:r>
            <a:endParaRPr lang="en-US" sz="2400" dirty="0">
              <a:latin typeface="+mj-lt"/>
              <a:ea typeface="+mj-ea"/>
              <a:cs typeface="+mj-cs"/>
            </a:endParaRPr>
          </a:p>
          <a:p>
            <a:pPr lvl="1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endParaRPr lang="en-US" dirty="0">
              <a:latin typeface="+mj-lt"/>
              <a:ea typeface="+mj-ea"/>
              <a:cs typeface="+mj-cs"/>
            </a:endParaRPr>
          </a:p>
          <a:p>
            <a:pPr lvl="1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endParaRPr lang="en-US" dirty="0">
              <a:latin typeface="+mj-lt"/>
              <a:ea typeface="+mj-ea"/>
              <a:cs typeface="+mj-cs"/>
            </a:endParaRPr>
          </a:p>
          <a:p>
            <a:pPr lvl="1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endParaRPr lang="en-US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6713" y="568325"/>
            <a:ext cx="7772400" cy="685800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524000"/>
            <a:ext cx="7239000" cy="2133600"/>
          </a:xfrm>
        </p:spPr>
        <p:txBody>
          <a:bodyPr rtlCol="0">
            <a:noAutofit/>
          </a:bodyPr>
          <a:lstStyle/>
          <a:p>
            <a:pPr algn="l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en-US" sz="2800" dirty="0" smtClean="0">
                <a:latin typeface="+mj-lt"/>
                <a:ea typeface="+mj-ea"/>
                <a:cs typeface="+mj-cs"/>
              </a:rPr>
              <a:t>Flowchart</a:t>
            </a:r>
          </a:p>
          <a:p>
            <a:pPr marL="342900" indent="-342900" algn="l" eaLnBrk="1" fontAlgn="auto" hangingPunct="1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Diagrammatic  </a:t>
            </a:r>
            <a:r>
              <a:rPr lang="en-US" sz="2400" dirty="0" smtClean="0"/>
              <a:t>or </a:t>
            </a:r>
            <a:r>
              <a:rPr lang="en-US" sz="2400" dirty="0"/>
              <a:t>Graphical representations </a:t>
            </a:r>
            <a:r>
              <a:rPr lang="en-US" sz="2400" dirty="0" smtClean="0">
                <a:latin typeface="+mj-lt"/>
                <a:ea typeface="+mj-ea"/>
                <a:cs typeface="+mj-cs"/>
              </a:rPr>
              <a:t>of </a:t>
            </a:r>
            <a:r>
              <a:rPr lang="en-US" sz="2400" dirty="0">
                <a:latin typeface="+mj-lt"/>
                <a:ea typeface="+mj-ea"/>
                <a:cs typeface="+mj-cs"/>
              </a:rPr>
              <a:t>steps for solving the given problem</a:t>
            </a:r>
            <a:r>
              <a:rPr lang="en-US" sz="2400" dirty="0" smtClean="0">
                <a:latin typeface="+mj-lt"/>
                <a:ea typeface="+mj-ea"/>
                <a:cs typeface="+mj-cs"/>
              </a:rPr>
              <a:t>.  </a:t>
            </a:r>
          </a:p>
          <a:p>
            <a:pPr marL="342900" indent="-342900" algn="l" eaLnBrk="1" fontAlgn="auto" hangingPunct="1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Use standard symbols developed by  ANSI (American National Standard Institute) </a:t>
            </a:r>
          </a:p>
          <a:p>
            <a:pPr marL="342900" indent="-342900" algn="l" eaLnBrk="1" fontAlgn="auto" hangingPunct="1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1465</TotalTime>
  <Words>889</Words>
  <Application>Microsoft Office PowerPoint</Application>
  <PresentationFormat>On-screen Show (4:3)</PresentationFormat>
  <Paragraphs>136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Constantia</vt:lpstr>
      <vt:lpstr>Wingdings 2</vt:lpstr>
      <vt:lpstr>Flow</vt:lpstr>
      <vt:lpstr>PowerPoint Presentation</vt:lpstr>
      <vt:lpstr>Problem Solving and Implementation A programming task can be divided into two phases:  1. Problem solving  Define :  Clearly describe a problem   Design its solution: Produce an ordered sequence of  steps that describe solution to the problem;    2. Implementation phase  Implement the program in some programming  language  write code, compile, link, Test  and Debug </vt:lpstr>
      <vt:lpstr>PowerPoint Presentation</vt:lpstr>
      <vt:lpstr>Defining a Problem: Break the definition of the problem down into manageable steps. Example; input, Processing; Output</vt:lpstr>
      <vt:lpstr>Design the solution</vt:lpstr>
      <vt:lpstr>Algorithm</vt:lpstr>
      <vt:lpstr>Defining a Problem: Break the definition of the problem down into manageable steps; Input, Processing; Output</vt:lpstr>
      <vt:lpstr>Algorithm</vt:lpstr>
      <vt:lpstr>Algorithm</vt:lpstr>
      <vt:lpstr>Building Blocks of Flowchart</vt:lpstr>
      <vt:lpstr>Defining a Problem: Break the definition of the problem down into manageable steps; Input, Processing; Output</vt:lpstr>
      <vt:lpstr>    </vt:lpstr>
      <vt:lpstr>Define The Problem Example-2; Determine the sum of first 5 natural numbers.  Break into steps Input – Nil Processing:  Sum the numbers from 1 to 5 Output - Sum         </vt:lpstr>
      <vt:lpstr>Design the Solution Example-2; Determine the sum of first 5 natural numbers. Algorithm; Pseudo Code  1.    Set N=1  Set Sum = 0 2.  Repeat step 3 &amp; 4 while N &lt;= 5 3. Sum = Sum + N    4. N = N + 1 5. Print Sum  6. end      </vt:lpstr>
      <vt:lpstr>PowerPoint Presentation</vt:lpstr>
      <vt:lpstr>PowerPoint Presentation</vt:lpstr>
      <vt:lpstr>Implementation Phase</vt:lpstr>
      <vt:lpstr>Write a code  </vt:lpstr>
      <vt:lpstr>Compile a program</vt:lpstr>
      <vt:lpstr>Link a Program</vt:lpstr>
      <vt:lpstr>Test and Debug the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Maryam</dc:creator>
  <cp:lastModifiedBy>Dr.Hanan</cp:lastModifiedBy>
  <cp:revision>20</cp:revision>
  <dcterms:created xsi:type="dcterms:W3CDTF">2013-11-26T03:11:12Z</dcterms:created>
  <dcterms:modified xsi:type="dcterms:W3CDTF">2022-04-01T10:25:31Z</dcterms:modified>
</cp:coreProperties>
</file>