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14"/>
  </p:notesMasterIdLst>
  <p:sldIdLst>
    <p:sldId id="573" r:id="rId2"/>
    <p:sldId id="501" r:id="rId3"/>
    <p:sldId id="572" r:id="rId4"/>
    <p:sldId id="502" r:id="rId5"/>
    <p:sldId id="503" r:id="rId6"/>
    <p:sldId id="504" r:id="rId7"/>
    <p:sldId id="505" r:id="rId8"/>
    <p:sldId id="507" r:id="rId9"/>
    <p:sldId id="508" r:id="rId10"/>
    <p:sldId id="568" r:id="rId11"/>
    <p:sldId id="561" r:id="rId12"/>
    <p:sldId id="51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481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6AA9C-C781-4F26-B6CB-D244D58BD789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16EE2-1D9B-4258-A1AD-BBDE1A15A8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35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368B3B-F5E0-4111-BA55-F2F0E61CAEC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A9903B-A186-4A46-B227-138ECC984C1F}" type="slidenum">
              <a:rPr lang="en-US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22C07-D341-4B00-A66A-DE62DE39E493}" type="slidenum">
              <a:rPr 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D4D5F6-5CDF-43A7-A364-D35EEDEDD7D3}" type="slidenum">
              <a:rPr 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670B14-574B-4DD7-A7DB-07ACB8C8F38A}" type="slidenum">
              <a:rPr 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CC7E0-30CD-4316-8817-5F8BE4A1030A}" type="slidenum">
              <a:rPr lang="en-US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3C39E5-DFC5-47E4-8D2C-9504013550DA}" type="slidenum">
              <a:rPr lang="en-US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32FFD2-3716-47C6-AE29-F67E15133EA6}" type="slidenum">
              <a:rPr lang="en-US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B9B090-1D3D-44F9-BF9C-C370A030C885}" type="slidenum">
              <a:rPr lang="en-US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A003B0-FCB7-4FC8-8751-BFCFAD9A62DF}" type="slidenum">
              <a:rPr lang="en-US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CB97365-EBCA-4027-87D5-99FC1D4DF0BB}" type="datetimeFigureOut">
              <a:rPr lang="en-US" smtClean="0"/>
              <a:pPr/>
              <a:t>4/9/2022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382002" y="6477000"/>
            <a:ext cx="60959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1E32015C-E597-49C4-B278-585ED5F3176A}" type="slidenum">
              <a:rPr lang="en-US" sz="1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/>
              <a:t>‹#›</a:t>
            </a:fld>
            <a:endParaRPr lang="en-US" sz="1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ransition/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Drawing6/Drawing/~Page-1/Process.12" TargetMode="External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Drawing6/Drawing/~Page-1/Process.11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0" y="487907"/>
            <a:ext cx="9144000" cy="5029200"/>
          </a:xfrm>
          <a:prstGeom prst="flowChartProcess">
            <a:avLst/>
          </a:prstGeom>
          <a:solidFill>
            <a:srgbClr val="002060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Course:</a:t>
            </a:r>
            <a:r>
              <a:rPr lang="en-US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Programming Fundamentals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4.00 Credit </a:t>
            </a:r>
            <a:r>
              <a:rPr 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Hours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Undergraduate </a:t>
            </a: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Program</a:t>
            </a:r>
            <a:endParaRPr lang="en-US" sz="2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Variables..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 commas or blanks are allowed within a variable name.</a:t>
            </a:r>
          </a:p>
          <a:p>
            <a:pPr eaLnBrk="1" hangingPunct="1"/>
            <a:r>
              <a:rPr lang="en-US" dirty="0" smtClean="0"/>
              <a:t>No Special symbol are used in name.</a:t>
            </a:r>
          </a:p>
          <a:p>
            <a:pPr eaLnBrk="1" hangingPunct="1"/>
            <a:r>
              <a:rPr lang="en-US" dirty="0" smtClean="0"/>
              <a:t>Examples: Interger1, Sum, _</a:t>
            </a:r>
            <a:r>
              <a:rPr lang="en-US" dirty="0" err="1" smtClean="0"/>
              <a:t>FirstNum</a:t>
            </a:r>
            <a:endParaRPr lang="en-US" dirty="0" smtClean="0"/>
          </a:p>
          <a:p>
            <a:pPr eaLnBrk="1" hangingPunct="1"/>
            <a:r>
              <a:rPr lang="en-US" dirty="0" smtClean="0"/>
              <a:t>Invalid variable names</a:t>
            </a:r>
          </a:p>
          <a:p>
            <a:pPr lvl="1"/>
            <a:r>
              <a:rPr lang="en-US" dirty="0" smtClean="0"/>
              <a:t>#sum, 12x, first name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Variable Types</a:t>
            </a:r>
            <a:endParaRPr lang="en-US" sz="6000" dirty="0"/>
          </a:p>
        </p:txBody>
      </p:sp>
      <p:pic>
        <p:nvPicPr>
          <p:cNvPr id="4" name="Content Placeholder 3" descr="data typ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288" r="-362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3128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Keywords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Meaning already explained to compiler</a:t>
            </a:r>
          </a:p>
          <a:p>
            <a:pPr eaLnBrk="1" hangingPunct="1"/>
            <a:r>
              <a:rPr lang="en-US" smtClean="0"/>
              <a:t>Cannot be used as variable name</a:t>
            </a:r>
          </a:p>
          <a:p>
            <a:pPr eaLnBrk="1" hangingPunct="1"/>
            <a:endParaRPr lang="en-US" smtClean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1099" y="3124201"/>
            <a:ext cx="7180901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C/C++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76400"/>
            <a:ext cx="7772400" cy="1476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1" y="3352800"/>
            <a:ext cx="77724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C/C++ character set</a:t>
            </a:r>
          </a:p>
          <a:p>
            <a:r>
              <a:rPr lang="en-US" dirty="0" smtClean="0"/>
              <a:t>Basic constants and variables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 Character Set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447800"/>
            <a:ext cx="807914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Constants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 entity that doesn’t change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0163" y="2209800"/>
            <a:ext cx="7345637" cy="183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4038600"/>
            <a:ext cx="3577107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6400" y="4038600"/>
            <a:ext cx="2286000" cy="227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Integer Constants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Must have at least one digit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It must not have a decimal point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It can be either positive or negative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If there is no sign an integer constant is assumed to be positive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No commas or blanks are allowed within an integer constant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Examples: 135, -67, 3401, -5670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Real Constants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Also called Floating Point constants</a:t>
            </a:r>
          </a:p>
          <a:p>
            <a:pPr eaLnBrk="1" hangingPunct="1"/>
            <a:r>
              <a:rPr lang="en-US" dirty="0" smtClean="0"/>
              <a:t>A real constant must have at least one digit</a:t>
            </a:r>
          </a:p>
          <a:p>
            <a:pPr eaLnBrk="1" hangingPunct="1"/>
            <a:r>
              <a:rPr lang="en-US" dirty="0" smtClean="0"/>
              <a:t>It must have a decimal point</a:t>
            </a:r>
          </a:p>
          <a:p>
            <a:pPr eaLnBrk="1" hangingPunct="1"/>
            <a:r>
              <a:rPr lang="en-US" dirty="0" smtClean="0"/>
              <a:t>It could be either positive or negative</a:t>
            </a:r>
          </a:p>
          <a:p>
            <a:pPr eaLnBrk="1" hangingPunct="1"/>
            <a:r>
              <a:rPr lang="en-US" dirty="0" smtClean="0"/>
              <a:t>Default sign is positive</a:t>
            </a:r>
          </a:p>
          <a:p>
            <a:pPr eaLnBrk="1" hangingPunct="1"/>
            <a:r>
              <a:rPr lang="en-US" dirty="0" smtClean="0"/>
              <a:t>No commas or blanks are allowed within a real constant</a:t>
            </a:r>
          </a:p>
          <a:p>
            <a:pPr eaLnBrk="1" hangingPunct="1"/>
            <a:r>
              <a:rPr lang="en-US" dirty="0" smtClean="0"/>
              <a:t>Examples: +325.34, 426.0, -32.76, -48.5792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Character Constants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 character constant is 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/>
              <a:t>single alphabet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/>
              <a:t>a single digit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/>
              <a:t>or a single special symbol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Enclosed within single inverted commas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Both the inverted commas should point to the left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maximum length can be 1 character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Examples: ’A’, ‘I’, ‘5’, ‘=‘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Variables…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71601"/>
            <a:ext cx="8229600" cy="2057400"/>
          </a:xfrm>
        </p:spPr>
        <p:txBody>
          <a:bodyPr/>
          <a:lstStyle/>
          <a:p>
            <a:pPr eaLnBrk="1" hangingPunct="1"/>
            <a:r>
              <a:rPr lang="en-US" dirty="0" smtClean="0"/>
              <a:t>An entity that may vary during program execution</a:t>
            </a:r>
          </a:p>
          <a:p>
            <a:pPr eaLnBrk="1" hangingPunct="1"/>
            <a:r>
              <a:rPr lang="en-US" dirty="0" smtClean="0"/>
              <a:t>Names given to locations in memory</a:t>
            </a:r>
          </a:p>
          <a:p>
            <a:pPr eaLnBrk="1" hangingPunct="1"/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4010025"/>
            <a:ext cx="27432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95800" y="3962400"/>
            <a:ext cx="27432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2057400" y="3394075"/>
          <a:ext cx="103663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Visio" r:id="rId6" imgW="1036530" imgH="568535" progId="Visio.Drawing.11">
                  <p:link updateAutomatic="1"/>
                </p:oleObj>
              </mc:Choice>
              <mc:Fallback>
                <p:oleObj name="Visio" r:id="rId6" imgW="1036530" imgH="568535" progId="Visio.Drawing.11">
                  <p:link updateAutomatic="1"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394075"/>
                        <a:ext cx="1036637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5715000" y="3352800"/>
          <a:ext cx="103663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Visio" r:id="rId8" imgW="1036530" imgH="568535" progId="Visio.Drawing.11">
                  <p:link updateAutomatic="1"/>
                </p:oleObj>
              </mc:Choice>
              <mc:Fallback>
                <p:oleObj name="Visio" r:id="rId8" imgW="1036530" imgH="568535" progId="Visio.Drawing.11">
                  <p:link updateAutomatic="1"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352800"/>
                        <a:ext cx="1036637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2985</TotalTime>
  <Words>272</Words>
  <Application>Microsoft Office PowerPoint</Application>
  <PresentationFormat>On-screen Show (4:3)</PresentationFormat>
  <Paragraphs>58</Paragraphs>
  <Slides>12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Links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Tw Cen MT</vt:lpstr>
      <vt:lpstr>Wingdings</vt:lpstr>
      <vt:lpstr>Wingdings 2</vt:lpstr>
      <vt:lpstr>Median</vt:lpstr>
      <vt:lpstr>Drawing6/Drawing/~Page-1/Process.11</vt:lpstr>
      <vt:lpstr>Drawing6/Drawing/~Page-1/Process.12</vt:lpstr>
      <vt:lpstr>PowerPoint Presentation</vt:lpstr>
      <vt:lpstr>Learning C/C++</vt:lpstr>
      <vt:lpstr>Today’s lecture outline</vt:lpstr>
      <vt:lpstr>C Character Set</vt:lpstr>
      <vt:lpstr>Constants</vt:lpstr>
      <vt:lpstr>Integer Constants</vt:lpstr>
      <vt:lpstr>Real Constants</vt:lpstr>
      <vt:lpstr>Character Constants</vt:lpstr>
      <vt:lpstr>Variables…</vt:lpstr>
      <vt:lpstr>Variables..</vt:lpstr>
      <vt:lpstr>Variable Types</vt:lpstr>
      <vt:lpstr>Keywords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Computers &amp; Programming</dc:title>
  <dc:creator>Maryam</dc:creator>
  <cp:lastModifiedBy>Dr.Hanan</cp:lastModifiedBy>
  <cp:revision>168</cp:revision>
  <dcterms:created xsi:type="dcterms:W3CDTF">2006-08-16T00:00:00Z</dcterms:created>
  <dcterms:modified xsi:type="dcterms:W3CDTF">2022-04-08T19:58:54Z</dcterms:modified>
</cp:coreProperties>
</file>