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560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8" r:id="rId22"/>
    <p:sldId id="5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29" autoAdjust="0"/>
  </p:normalViewPr>
  <p:slideViewPr>
    <p:cSldViewPr>
      <p:cViewPr varScale="1">
        <p:scale>
          <a:sx n="73" d="100"/>
          <a:sy n="73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68B3B-F5E0-4111-BA55-F2F0E61CAE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487907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4.00 </a:t>
            </a:r>
            <a:r>
              <a: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Credit </a:t>
            </a:r>
            <a:r>
              <a:rPr lang="en-US" sz="2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Hours,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Undergraduate 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Mixed mode arithmetic statement </a:t>
            </a:r>
          </a:p>
          <a:p>
            <a:pPr lvl="1"/>
            <a:r>
              <a:rPr lang="en-US" dirty="0" smtClean="0"/>
              <a:t>This is an arithmetic statement in which some of the operands are integers and some of the operands are real.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Example.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	float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prin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anoy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roi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avg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</a:p>
          <a:p>
            <a:pPr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	int a, b, c, num ; </a:t>
            </a:r>
          </a:p>
          <a:p>
            <a:pPr>
              <a:buNone/>
            </a:pPr>
            <a:r>
              <a:rPr lang="it-IT" sz="2800" dirty="0" smtClean="0">
                <a:solidFill>
                  <a:schemeClr val="tx2">
                    <a:lumMod val="75000"/>
                  </a:schemeClr>
                </a:solidFill>
              </a:rPr>
              <a:t>		si </a:t>
            </a:r>
            <a:r>
              <a:rPr lang="it-IT" sz="2800" smtClean="0">
                <a:solidFill>
                  <a:schemeClr val="tx2">
                    <a:lumMod val="75000"/>
                  </a:schemeClr>
                </a:solidFill>
              </a:rPr>
              <a:t>= num </a:t>
            </a:r>
            <a:r>
              <a:rPr lang="it-IT" sz="2800" dirty="0" smtClean="0">
                <a:solidFill>
                  <a:schemeClr val="tx2">
                    <a:lumMod val="75000"/>
                  </a:schemeClr>
                </a:solidFill>
              </a:rPr>
              <a:t>* anoy * roi / 100.0 ; </a:t>
            </a:r>
          </a:p>
          <a:p>
            <a:pPr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	avg = ( a + b + c + num ) / 4 .0;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C/C++ allows only one variable on left-hand side</a:t>
            </a:r>
          </a:p>
          <a:p>
            <a:r>
              <a:rPr lang="en-US" sz="3500" dirty="0" smtClean="0"/>
              <a:t>Modular operator</a:t>
            </a:r>
          </a:p>
          <a:p>
            <a:pPr lvl="1"/>
            <a:r>
              <a:rPr lang="en-US" sz="2800" dirty="0" smtClean="0"/>
              <a:t>This operator returns the remainder on dividing one integer with another</a:t>
            </a:r>
          </a:p>
          <a:p>
            <a:pPr lvl="1"/>
            <a:r>
              <a:rPr lang="en-US" sz="2800" dirty="0" smtClean="0"/>
              <a:t>Expression 10 / 2 yields 5 whereas, 10 % 2 yields 0</a:t>
            </a:r>
          </a:p>
          <a:p>
            <a:pPr lvl="1"/>
            <a:r>
              <a:rPr lang="en-US" sz="2800" dirty="0" smtClean="0"/>
              <a:t>Expression 10 / 3 yields 3 whereas 10 % 3 yields 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operations can be performed on </a:t>
            </a:r>
            <a:r>
              <a:rPr lang="en-US" b="1" dirty="0" err="1" smtClean="0"/>
              <a:t>ints</a:t>
            </a:r>
            <a:r>
              <a:rPr lang="en-US" b="1" dirty="0" smtClean="0"/>
              <a:t>, floats and chars. 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char  x, y ; </a:t>
            </a:r>
          </a:p>
          <a:p>
            <a:pPr lvl="1">
              <a:buNone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z ; 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x = 'a' ; 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y = 'b' ; 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z = x + y ; 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operator is assumed to be present. It must be written explicitly. </a:t>
            </a:r>
          </a:p>
          <a:p>
            <a:pPr>
              <a:buNone/>
            </a:pPr>
            <a:r>
              <a:rPr lang="en-US" dirty="0" smtClean="0"/>
              <a:t>			a = </a:t>
            </a:r>
            <a:r>
              <a:rPr lang="en-US" dirty="0" err="1" smtClean="0"/>
              <a:t>c.d.b</a:t>
            </a:r>
            <a:r>
              <a:rPr lang="en-US" dirty="0" smtClean="0"/>
              <a:t>(</a:t>
            </a:r>
            <a:r>
              <a:rPr lang="en-US" dirty="0" err="1" smtClean="0"/>
              <a:t>xy</a:t>
            </a:r>
            <a:r>
              <a:rPr lang="en-US" dirty="0" smtClean="0"/>
              <a:t>) </a:t>
            </a:r>
          </a:p>
          <a:p>
            <a:endParaRPr lang="en-US" sz="1000" dirty="0" smtClean="0"/>
          </a:p>
          <a:p>
            <a:pPr>
              <a:buNone/>
            </a:pPr>
            <a:r>
              <a:rPr lang="es-ES" dirty="0" smtClean="0"/>
              <a:t>			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b = c * d * b * ( x * y )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and float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362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arithmetic operation between an integer and integer always yields an integer result</a:t>
            </a:r>
          </a:p>
          <a:p>
            <a:r>
              <a:rPr lang="en-US" dirty="0" smtClean="0"/>
              <a:t>An operation between a real and real always yields a real result</a:t>
            </a:r>
          </a:p>
          <a:p>
            <a:r>
              <a:rPr lang="en-US" dirty="0" smtClean="0"/>
              <a:t>An operation between an integer and real always yields a real result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128" y="3907808"/>
            <a:ext cx="370027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912031"/>
            <a:ext cx="3200400" cy="22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in Assignments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6850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45944"/>
            <a:ext cx="388129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219200"/>
            <a:ext cx="3429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 is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and a is float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Operations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09994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n-N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2 * 3 / 4 + 4 / 4 + 8 - 2 + 5 / 8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6 / 4 + 4 / 4 + 8 - 2 + 5 / 8 		operation: *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 + 4 / 4 + 8 - 2 + 5 / 8 		operation: /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 + 1+ 8 - 2 + 5 / 8 			operation: /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 + 1 + 8 - 2 + 0 			operation: /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2 + 8 - 2 + 0 				operation: +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10 - 2 + 0 				operation: +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8 + 0					operation : -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8 						operation: +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of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expression contains two operators of equal priority the tie between them is settled using the </a:t>
            </a:r>
            <a:r>
              <a:rPr lang="en-US" dirty="0" err="1" smtClean="0"/>
              <a:t>associativity</a:t>
            </a:r>
            <a:r>
              <a:rPr lang="en-US" dirty="0" smtClean="0"/>
              <a:t> of the operators </a:t>
            </a:r>
          </a:p>
          <a:p>
            <a:r>
              <a:rPr lang="en-US" dirty="0" smtClean="0"/>
              <a:t>It can be of two types</a:t>
            </a:r>
          </a:p>
          <a:p>
            <a:pPr lvl="1"/>
            <a:r>
              <a:rPr lang="en-US" dirty="0" smtClean="0"/>
              <a:t>Left to right</a:t>
            </a:r>
          </a:p>
          <a:p>
            <a:pPr lvl="1"/>
            <a:r>
              <a:rPr lang="en-US" dirty="0" smtClean="0"/>
              <a:t>Right to left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expression </a:t>
            </a:r>
          </a:p>
          <a:p>
            <a:r>
              <a:rPr lang="en-US" dirty="0" smtClean="0"/>
              <a:t>a = 3 / 2 * 5 ; </a:t>
            </a:r>
          </a:p>
          <a:p>
            <a:r>
              <a:rPr lang="en-US" dirty="0" smtClean="0"/>
              <a:t>Left to right:  </a:t>
            </a:r>
          </a:p>
          <a:p>
            <a:pPr lvl="2"/>
            <a:r>
              <a:rPr lang="en-US" dirty="0" smtClean="0"/>
              <a:t>a = 3 / 2 * 5 </a:t>
            </a:r>
          </a:p>
          <a:p>
            <a:pPr lvl="2"/>
            <a:r>
              <a:rPr lang="en-US" dirty="0" smtClean="0"/>
              <a:t>a = 1 * 5 </a:t>
            </a:r>
          </a:p>
          <a:p>
            <a:pPr lvl="2"/>
            <a:r>
              <a:rPr lang="en-US" dirty="0" smtClean="0"/>
              <a:t>a = 5</a:t>
            </a:r>
          </a:p>
          <a:p>
            <a:r>
              <a:rPr lang="en-US" dirty="0" smtClean="0"/>
              <a:t>Right to left :  </a:t>
            </a:r>
          </a:p>
          <a:p>
            <a:pPr marL="1379538" lvl="2" indent="-342900"/>
            <a:r>
              <a:rPr lang="en-US" dirty="0" smtClean="0"/>
              <a:t> a =  3 / 2 * 5</a:t>
            </a:r>
          </a:p>
          <a:p>
            <a:pPr marL="1379538" lvl="2" indent="-342900"/>
            <a:r>
              <a:rPr lang="en-US" dirty="0" smtClean="0"/>
              <a:t>a = 3 / 10 </a:t>
            </a:r>
          </a:p>
          <a:p>
            <a:pPr marL="1379538" lvl="2" indent="-342900"/>
            <a:r>
              <a:rPr lang="en-US" dirty="0" smtClean="0"/>
              <a:t>a = 0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Declaration Instruction </a:t>
            </a:r>
          </a:p>
          <a:p>
            <a:pPr lvl="1"/>
            <a:r>
              <a:rPr lang="en-US" sz="2800" dirty="0" smtClean="0"/>
              <a:t>To declare the type of variables used in a C /C++ program. </a:t>
            </a:r>
          </a:p>
          <a:p>
            <a:endParaRPr lang="en-US" sz="900" dirty="0" smtClean="0"/>
          </a:p>
          <a:p>
            <a:r>
              <a:rPr lang="en-US" dirty="0" smtClean="0"/>
              <a:t>Arithmetic Instruction </a:t>
            </a:r>
          </a:p>
          <a:p>
            <a:pPr lvl="1"/>
            <a:r>
              <a:rPr lang="en-US" sz="2800" dirty="0" smtClean="0"/>
              <a:t>To perform arithmetic operations between constants and variables 	</a:t>
            </a:r>
            <a:endParaRPr lang="en-US" sz="1000" dirty="0" smtClean="0"/>
          </a:p>
          <a:p>
            <a:r>
              <a:rPr lang="en-US" dirty="0" smtClean="0"/>
              <a:t>Control Instruction </a:t>
            </a:r>
          </a:p>
          <a:p>
            <a:pPr lvl="1"/>
            <a:r>
              <a:rPr lang="en-US" sz="2800" dirty="0" smtClean="0"/>
              <a:t>To control the sequence of execution of various statements in </a:t>
            </a:r>
            <a:r>
              <a:rPr lang="en-US" sz="2800" smtClean="0"/>
              <a:t>a C/C++ </a:t>
            </a:r>
            <a:r>
              <a:rPr lang="en-US" sz="2800" dirty="0" smtClean="0"/>
              <a:t>program. 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Instructions in C/C++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us to specify the order in which the various instructions in a program are to be executed by the computer. </a:t>
            </a:r>
          </a:p>
          <a:p>
            <a:pPr marL="684213"/>
            <a:r>
              <a:rPr lang="en-US" sz="2800" dirty="0" smtClean="0"/>
              <a:t>Sequence Control Instruction </a:t>
            </a:r>
          </a:p>
          <a:p>
            <a:pPr marL="684213"/>
            <a:r>
              <a:rPr lang="en-US" sz="2800" dirty="0" smtClean="0"/>
              <a:t>Selection or Decision Control Instruction </a:t>
            </a:r>
          </a:p>
          <a:p>
            <a:pPr marL="684213"/>
            <a:r>
              <a:rPr lang="en-US" sz="2800" dirty="0" smtClean="0"/>
              <a:t>Repetition or Loop Control Instruction </a:t>
            </a:r>
          </a:p>
          <a:p>
            <a:pPr marL="684213"/>
            <a:r>
              <a:rPr lang="en-US" sz="2800" dirty="0" smtClean="0"/>
              <a:t>Case Control Instruction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invalid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BASICSALARY </a:t>
            </a:r>
          </a:p>
          <a:p>
            <a:r>
              <a:rPr lang="en-US" dirty="0" smtClean="0"/>
              <a:t>_basic </a:t>
            </a:r>
          </a:p>
          <a:p>
            <a:r>
              <a:rPr lang="en-US" dirty="0" smtClean="0"/>
              <a:t>basic-</a:t>
            </a:r>
            <a:r>
              <a:rPr lang="en-US" dirty="0" err="1" smtClean="0"/>
              <a:t>hra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#MEAN </a:t>
            </a:r>
          </a:p>
          <a:p>
            <a:r>
              <a:rPr lang="en-US" dirty="0" smtClean="0"/>
              <a:t>group. </a:t>
            </a:r>
          </a:p>
          <a:p>
            <a:r>
              <a:rPr lang="en-US" dirty="0" smtClean="0"/>
              <a:t>422 </a:t>
            </a:r>
          </a:p>
          <a:p>
            <a:r>
              <a:rPr lang="en-US" dirty="0" smtClean="0"/>
              <a:t>population in 2006 </a:t>
            </a:r>
          </a:p>
          <a:p>
            <a:r>
              <a:rPr lang="en-US" dirty="0" smtClean="0"/>
              <a:t>over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The three primary constants and variable types in C are integer, float and character</a:t>
            </a:r>
          </a:p>
          <a:p>
            <a:r>
              <a:rPr lang="en-US" sz="3100" dirty="0" smtClean="0"/>
              <a:t>A variable name can be of maximum 31 characters</a:t>
            </a:r>
          </a:p>
          <a:p>
            <a:r>
              <a:rPr lang="en-US" sz="3100" dirty="0" smtClean="0"/>
              <a:t>Do not use a keyword as a variable name</a:t>
            </a:r>
          </a:p>
          <a:p>
            <a:r>
              <a:rPr lang="en-US" sz="3100" dirty="0" smtClean="0"/>
              <a:t>An expression may contain any sequence of constants, variables and operators</a:t>
            </a:r>
          </a:p>
          <a:p>
            <a:r>
              <a:rPr lang="en-US" sz="3100" dirty="0" smtClean="0"/>
              <a:t>Operators having equal precedence are evaluated using </a:t>
            </a:r>
            <a:r>
              <a:rPr lang="en-US" sz="3100" dirty="0" err="1" smtClean="0"/>
              <a:t>associativity</a:t>
            </a:r>
            <a:endParaRPr lang="en-US" sz="3100" dirty="0" smtClean="0"/>
          </a:p>
          <a:p>
            <a:r>
              <a:rPr lang="en-US" sz="3100" dirty="0" smtClean="0"/>
              <a:t>Input/output in C can be achieved using </a:t>
            </a:r>
            <a:r>
              <a:rPr lang="en-US" sz="3100" b="1" dirty="0" err="1" smtClean="0"/>
              <a:t>scanf</a:t>
            </a:r>
            <a:r>
              <a:rPr lang="en-US" sz="3100" b="1" dirty="0" smtClean="0"/>
              <a:t>( ) and </a:t>
            </a:r>
            <a:r>
              <a:rPr lang="en-US" sz="3100" b="1" dirty="0" err="1" smtClean="0"/>
              <a:t>printf</a:t>
            </a:r>
            <a:r>
              <a:rPr lang="en-US" sz="3100" b="1" dirty="0" smtClean="0"/>
              <a:t>( ) functions.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instruction is used to declare the type of variables being used in the program. </a:t>
            </a:r>
          </a:p>
          <a:p>
            <a:pPr lvl="2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hours,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payrate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grosspay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  salary;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char  name;</a:t>
            </a:r>
          </a:p>
          <a:p>
            <a:pPr lvl="2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Variations of type declaration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Initializing at declare time</a:t>
            </a:r>
          </a:p>
          <a:p>
            <a:pPr lvl="1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x =10, y = 20;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float  a = 1.25, b = 1.99*2.4+1.5;</a:t>
            </a:r>
          </a:p>
          <a:p>
            <a:r>
              <a:rPr lang="en-US" dirty="0" smtClean="0"/>
              <a:t>Order of variable declaration</a:t>
            </a:r>
          </a:p>
          <a:p>
            <a:pPr lvl="1"/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= 10, j = 25 ; </a:t>
            </a:r>
          </a:p>
          <a:p>
            <a:pPr>
              <a:buNone/>
            </a:pPr>
            <a:r>
              <a:rPr lang="en-US" sz="3000" dirty="0" smtClean="0"/>
              <a:t>	is same as </a:t>
            </a:r>
          </a:p>
          <a:p>
            <a:pPr lvl="1"/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j = 25, 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= 10 ; </a:t>
            </a:r>
          </a:p>
          <a:p>
            <a:pPr>
              <a:buNone/>
            </a:pPr>
            <a:r>
              <a:rPr lang="en-US" sz="3000" dirty="0" smtClean="0"/>
              <a:t>	However, 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float a = 1.5, b = a + 3.1 ; </a:t>
            </a:r>
          </a:p>
          <a:p>
            <a:pPr>
              <a:buNone/>
            </a:pPr>
            <a:r>
              <a:rPr lang="en-US" sz="3000" dirty="0" smtClean="0"/>
              <a:t>	is alright, but 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float b = a + 3.1, a = 1.5 ; </a:t>
            </a:r>
          </a:p>
          <a:p>
            <a:pPr lvl="1">
              <a:buNone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statements would work </a:t>
            </a:r>
          </a:p>
          <a:p>
            <a:pPr lvl="1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a, b, c, d ; 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 = b = c = 10 ;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However, the following statement would not work </a:t>
            </a:r>
          </a:p>
          <a:p>
            <a:pPr lvl="1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a = b = c = d = 10 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arithmetic instruction consists of  </a:t>
            </a:r>
          </a:p>
          <a:p>
            <a:pPr lvl="1"/>
            <a:r>
              <a:rPr lang="en-US" sz="2800" dirty="0" smtClean="0"/>
              <a:t>variable name on the left hand side of = </a:t>
            </a:r>
          </a:p>
          <a:p>
            <a:pPr lvl="1"/>
            <a:r>
              <a:rPr lang="en-US" sz="2800" dirty="0" smtClean="0"/>
              <a:t>and  variable names &amp; constants on the right hand side of =. </a:t>
            </a:r>
          </a:p>
          <a:p>
            <a:r>
              <a:rPr lang="en-US" dirty="0" smtClean="0"/>
              <a:t>The variables and constants appearing on the right hand side of = are connected by arithmetic operators like </a:t>
            </a:r>
            <a:r>
              <a:rPr lang="en-US" b="1" dirty="0" smtClean="0"/>
              <a:t>+, -, *, and /. 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ad ;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sv-SE" sz="2800" dirty="0" smtClean="0">
                <a:solidFill>
                  <a:schemeClr val="tx2">
                    <a:lumMod val="75000"/>
                  </a:schemeClr>
                </a:solidFill>
              </a:rPr>
              <a:t>float  kot, deta, alpha, beta, gamma ;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ad = 3200 ;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kot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= 0.0056 ; </a:t>
            </a:r>
          </a:p>
          <a:p>
            <a:pPr>
              <a:buNone/>
            </a:pPr>
            <a:r>
              <a:rPr lang="sv-SE" sz="2800" dirty="0" smtClean="0">
                <a:solidFill>
                  <a:schemeClr val="tx2">
                    <a:lumMod val="75000"/>
                  </a:schemeClr>
                </a:solidFill>
              </a:rPr>
              <a:t>	deta </a:t>
            </a:r>
            <a:r>
              <a:rPr lang="sv-SE" sz="2800" smtClean="0">
                <a:solidFill>
                  <a:schemeClr val="tx2">
                    <a:lumMod val="75000"/>
                  </a:schemeClr>
                </a:solidFill>
              </a:rPr>
              <a:t>= 3.2 </a:t>
            </a:r>
            <a:r>
              <a:rPr lang="sv-SE" sz="2800" dirty="0" smtClean="0">
                <a:solidFill>
                  <a:schemeClr val="tx2">
                    <a:lumMod val="75000"/>
                  </a:schemeClr>
                </a:solidFill>
              </a:rPr>
              <a:t>* 2 / 5 ; </a:t>
            </a:r>
          </a:p>
          <a:p>
            <a:r>
              <a:rPr lang="en-US" sz="2800" dirty="0" smtClean="0"/>
              <a:t>The variables and constants together are called ‘operands’ that are operated upon by the ‘arithmetic operators’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arithmetic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mode arithmetic statement </a:t>
            </a:r>
          </a:p>
          <a:p>
            <a:pPr lvl="1"/>
            <a:r>
              <a:rPr lang="en-US" sz="3000" dirty="0" smtClean="0"/>
              <a:t>This is an arithmetic statement in which all operands are either integer variables or integer constants. </a:t>
            </a:r>
          </a:p>
          <a:p>
            <a:pPr lvl="1">
              <a:buNone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	Example: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king,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issac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noteit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</a:p>
          <a:p>
            <a:pPr lvl="2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+ 1 ;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king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issac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234 +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noteit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- 7689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mode arithmetic statement  </a:t>
            </a:r>
          </a:p>
          <a:p>
            <a:pPr lvl="1"/>
            <a:r>
              <a:rPr lang="en-US" dirty="0" smtClean="0"/>
              <a:t>This is an arithmetic statement in which all operands are either real constants or real variables.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Example.</a:t>
            </a:r>
          </a:p>
          <a:p>
            <a:pPr lvl="1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float x, y,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prin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anoy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roi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;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	     x = y + 23.123 / 4.5 * 0.3442 ; </a:t>
            </a:r>
          </a:p>
          <a:p>
            <a:pPr>
              <a:buNone/>
            </a:pPr>
            <a:r>
              <a:rPr lang="it-IT" sz="2800" dirty="0" smtClean="0">
                <a:solidFill>
                  <a:schemeClr val="tx2">
                    <a:lumMod val="75000"/>
                  </a:schemeClr>
                </a:solidFill>
              </a:rPr>
              <a:t>	     si = prin * anoy * roi / 100.0 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1081</Words>
  <Application>Microsoft Office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myPresentation1</vt:lpstr>
      <vt:lpstr>PowerPoint Presentation</vt:lpstr>
      <vt:lpstr>C/C++ Instructions</vt:lpstr>
      <vt:lpstr>Type Declaration Instruction </vt:lpstr>
      <vt:lpstr>Variations of type declaration instruction </vt:lpstr>
      <vt:lpstr>Cont.</vt:lpstr>
      <vt:lpstr>Arithmetic Instruction </vt:lpstr>
      <vt:lpstr>Example</vt:lpstr>
      <vt:lpstr>Types of arithmetic statement </vt:lpstr>
      <vt:lpstr>Cont.</vt:lpstr>
      <vt:lpstr>Cont..</vt:lpstr>
      <vt:lpstr>Arithmetic instructions</vt:lpstr>
      <vt:lpstr>Cont.</vt:lpstr>
      <vt:lpstr>Cont..</vt:lpstr>
      <vt:lpstr>Integer and float conversions</vt:lpstr>
      <vt:lpstr>Type Conversion in Assignments </vt:lpstr>
      <vt:lpstr>Hierarchy of Operations </vt:lpstr>
      <vt:lpstr>Example </vt:lpstr>
      <vt:lpstr>Association of Operators </vt:lpstr>
      <vt:lpstr>Example</vt:lpstr>
      <vt:lpstr>Control Instructions in C/C++ </vt:lpstr>
      <vt:lpstr>Which are invalid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</dc:title>
  <dc:creator>Maryam</dc:creator>
  <cp:lastModifiedBy>Dr.Hanan</cp:lastModifiedBy>
  <cp:revision>162</cp:revision>
  <dcterms:created xsi:type="dcterms:W3CDTF">2006-08-16T00:00:00Z</dcterms:created>
  <dcterms:modified xsi:type="dcterms:W3CDTF">2022-04-08T20:10:25Z</dcterms:modified>
</cp:coreProperties>
</file>