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549" r:id="rId2"/>
    <p:sldId id="501" r:id="rId3"/>
    <p:sldId id="504" r:id="rId4"/>
    <p:sldId id="505" r:id="rId5"/>
    <p:sldId id="506" r:id="rId6"/>
    <p:sldId id="512" r:id="rId7"/>
    <p:sldId id="514" r:id="rId8"/>
    <p:sldId id="538" r:id="rId9"/>
    <p:sldId id="515" r:id="rId10"/>
    <p:sldId id="539" r:id="rId11"/>
    <p:sldId id="519" r:id="rId12"/>
    <p:sldId id="520" r:id="rId13"/>
    <p:sldId id="542" r:id="rId14"/>
    <p:sldId id="543" r:id="rId15"/>
    <p:sldId id="544" r:id="rId16"/>
    <p:sldId id="545" r:id="rId17"/>
    <p:sldId id="525" r:id="rId18"/>
    <p:sldId id="547" r:id="rId19"/>
    <p:sldId id="526" r:id="rId20"/>
    <p:sldId id="530" r:id="rId21"/>
    <p:sldId id="531" r:id="rId22"/>
    <p:sldId id="548" r:id="rId23"/>
    <p:sldId id="53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29" autoAdjust="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8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68B3B-F5E0-4111-BA55-F2F0E61CAEC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487907"/>
            <a:ext cx="9144000" cy="5029200"/>
          </a:xfrm>
          <a:prstGeom prst="flowChartProcess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Course:</a:t>
            </a: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Programming Fundamentals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4.00 Credit 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Hours, 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Undergraduate Program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52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statement within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one statement can be executed if the condition in if statement is true</a:t>
            </a:r>
          </a:p>
          <a:p>
            <a:r>
              <a:rPr lang="en-US" dirty="0" smtClean="0"/>
              <a:t>Example program</a:t>
            </a:r>
          </a:p>
          <a:p>
            <a:pPr lvl="1"/>
            <a:r>
              <a:rPr lang="en-US" sz="2800" dirty="0" smtClean="0"/>
              <a:t>Current year and year of joining is input through key board. If the no of year the employed has served the organization is greater then 3 then a Bonus of Rs. 2500/- is given to employ. Otherwise the program should do nothing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Compound Statements..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6671" y="1066800"/>
            <a:ext cx="502992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The </a:t>
            </a:r>
            <a:r>
              <a:rPr lang="en-US" b="1" i="1" smtClean="0"/>
              <a:t>if-else </a:t>
            </a:r>
            <a:r>
              <a:rPr lang="en-US" b="1" smtClean="0"/>
              <a:t>Statement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if-else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Different actions if conditions true or false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Example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00" dirty="0" smtClean="0"/>
              <a:t>	if student’s grade is greater than or equal to 60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00" dirty="0" smtClean="0"/>
              <a:t>			Display message “Passed”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00" dirty="0" smtClean="0"/>
              <a:t>	else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Display message “Failed”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 Code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 smtClean="0"/>
              <a:t>	</a:t>
            </a:r>
            <a:r>
              <a:rPr lang="en-US" dirty="0" smtClean="0"/>
              <a:t>if ( grade &gt;= 60 )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	</a:t>
            </a:r>
            <a:r>
              <a:rPr lang="en-US" dirty="0" err="1" smtClean="0"/>
              <a:t>printf</a:t>
            </a:r>
            <a:r>
              <a:rPr lang="en-US" dirty="0" smtClean="0"/>
              <a:t>("Passed“);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	</a:t>
            </a:r>
            <a:r>
              <a:rPr lang="en-US" dirty="0" err="1" smtClean="0"/>
              <a:t>printf</a:t>
            </a:r>
            <a:r>
              <a:rPr lang="en-US" dirty="0" smtClean="0"/>
              <a:t>("Failed“);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write an entire if-else with either the if statement block or else statement 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429000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Nested if else flowchart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0656" y="182562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>
          <a:xfrm>
            <a:off x="4800600" y="944562"/>
            <a:ext cx="22098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Enter either 1 or 2</a:t>
            </a:r>
            <a:endParaRPr lang="en-US" sz="2400" b="1" dirty="0"/>
          </a:p>
        </p:txBody>
      </p:sp>
      <p:sp>
        <p:nvSpPr>
          <p:cNvPr id="7" name="Parallelogram 6"/>
          <p:cNvSpPr/>
          <p:nvPr/>
        </p:nvSpPr>
        <p:spPr>
          <a:xfrm>
            <a:off x="4953000" y="1858962"/>
            <a:ext cx="1828800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Read x</a:t>
            </a:r>
            <a:endParaRPr lang="en-US" sz="2400" b="1" dirty="0"/>
          </a:p>
        </p:txBody>
      </p:sp>
      <p:sp>
        <p:nvSpPr>
          <p:cNvPr id="8" name="Diamond 7"/>
          <p:cNvSpPr/>
          <p:nvPr/>
        </p:nvSpPr>
        <p:spPr>
          <a:xfrm>
            <a:off x="4953000" y="2620962"/>
            <a:ext cx="18288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== 1</a:t>
            </a:r>
            <a:endParaRPr lang="en-US" sz="2400" dirty="0"/>
          </a:p>
        </p:txBody>
      </p:sp>
      <p:sp>
        <p:nvSpPr>
          <p:cNvPr id="9" name="Parallelogram 8"/>
          <p:cNvSpPr/>
          <p:nvPr/>
        </p:nvSpPr>
        <p:spPr>
          <a:xfrm>
            <a:off x="6553200" y="3916362"/>
            <a:ext cx="22098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Display you entered 1</a:t>
            </a:r>
            <a:endParaRPr lang="en-US" sz="2400" b="1" dirty="0"/>
          </a:p>
        </p:txBody>
      </p:sp>
      <p:sp>
        <p:nvSpPr>
          <p:cNvPr id="10" name="Diamond 9"/>
          <p:cNvSpPr/>
          <p:nvPr/>
        </p:nvSpPr>
        <p:spPr>
          <a:xfrm>
            <a:off x="3124200" y="3687762"/>
            <a:ext cx="19050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== 2</a:t>
            </a:r>
            <a:endParaRPr lang="en-US" sz="2400" dirty="0"/>
          </a:p>
        </p:txBody>
      </p:sp>
      <p:sp>
        <p:nvSpPr>
          <p:cNvPr id="11" name="Parallelogram 10"/>
          <p:cNvSpPr/>
          <p:nvPr/>
        </p:nvSpPr>
        <p:spPr>
          <a:xfrm>
            <a:off x="4114800" y="4754562"/>
            <a:ext cx="22098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Display you entered 2</a:t>
            </a:r>
            <a:endParaRPr lang="en-US" sz="2400" b="1" dirty="0"/>
          </a:p>
        </p:txBody>
      </p:sp>
      <p:sp>
        <p:nvSpPr>
          <p:cNvPr id="12" name="Parallelogram 11"/>
          <p:cNvSpPr/>
          <p:nvPr/>
        </p:nvSpPr>
        <p:spPr>
          <a:xfrm>
            <a:off x="685800" y="4449762"/>
            <a:ext cx="2667000" cy="1143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Display you entered other than 1 or 2</a:t>
            </a:r>
            <a:endParaRPr lang="en-US" sz="2400" b="1" dirty="0"/>
          </a:p>
        </p:txBody>
      </p: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 rot="16200000" flipH="1">
            <a:off x="5789778" y="828840"/>
            <a:ext cx="228600" cy="284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1"/>
          </p:cNvCxnSpPr>
          <p:nvPr/>
        </p:nvCxnSpPr>
        <p:spPr>
          <a:xfrm rot="16200000" flipH="1">
            <a:off x="5795962" y="1739899"/>
            <a:ext cx="228600" cy="952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8" idx="0"/>
          </p:cNvCxnSpPr>
          <p:nvPr/>
        </p:nvCxnSpPr>
        <p:spPr>
          <a:xfrm rot="5400000">
            <a:off x="5676900" y="2430462"/>
            <a:ext cx="381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 rot="16200000" flipH="1">
            <a:off x="7285833" y="3458370"/>
            <a:ext cx="868360" cy="4762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 rot="16200000" flipH="1">
            <a:off x="3752850" y="3363912"/>
            <a:ext cx="609600" cy="381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 rot="5400000">
            <a:off x="5014913" y="4435475"/>
            <a:ext cx="609600" cy="285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0"/>
          </p:cNvCxnSpPr>
          <p:nvPr/>
        </p:nvCxnSpPr>
        <p:spPr>
          <a:xfrm rot="16200000" flipH="1">
            <a:off x="1847850" y="4278312"/>
            <a:ext cx="304800" cy="381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8" idx="1"/>
          </p:cNvCxnSpPr>
          <p:nvPr/>
        </p:nvCxnSpPr>
        <p:spPr>
          <a:xfrm>
            <a:off x="4038600" y="3078162"/>
            <a:ext cx="914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8" idx="3"/>
          </p:cNvCxnSpPr>
          <p:nvPr/>
        </p:nvCxnSpPr>
        <p:spPr>
          <a:xfrm rot="10800000" flipV="1">
            <a:off x="6781800" y="3048000"/>
            <a:ext cx="914400" cy="301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" idx="1"/>
          </p:cNvCxnSpPr>
          <p:nvPr/>
        </p:nvCxnSpPr>
        <p:spPr>
          <a:xfrm>
            <a:off x="1981200" y="4144962"/>
            <a:ext cx="11430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0" idx="3"/>
          </p:cNvCxnSpPr>
          <p:nvPr/>
        </p:nvCxnSpPr>
        <p:spPr>
          <a:xfrm rot="10800000">
            <a:off x="5029200" y="4144962"/>
            <a:ext cx="3048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988256" y="60960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</a:t>
            </a:r>
            <a:endParaRPr lang="en-US" sz="24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905000" y="5715000"/>
            <a:ext cx="5867400" cy="152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4"/>
          </p:cNvCxnSpPr>
          <p:nvPr/>
        </p:nvCxnSpPr>
        <p:spPr>
          <a:xfrm rot="16200000" flipH="1">
            <a:off x="7158831" y="5101431"/>
            <a:ext cx="1112838" cy="114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4"/>
          </p:cNvCxnSpPr>
          <p:nvPr/>
        </p:nvCxnSpPr>
        <p:spPr>
          <a:xfrm rot="5400000">
            <a:off x="5025231" y="5596731"/>
            <a:ext cx="350838" cy="381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4"/>
          </p:cNvCxnSpPr>
          <p:nvPr/>
        </p:nvCxnSpPr>
        <p:spPr>
          <a:xfrm rot="5400000">
            <a:off x="1824831" y="5672931"/>
            <a:ext cx="274638" cy="114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9" idx="0"/>
          </p:cNvCxnSpPr>
          <p:nvPr/>
        </p:nvCxnSpPr>
        <p:spPr>
          <a:xfrm rot="16200000" flipH="1">
            <a:off x="5580228" y="5925972"/>
            <a:ext cx="304800" cy="352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if statement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262201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14600"/>
            <a:ext cx="2438400" cy="200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695825"/>
            <a:ext cx="2530031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4343400" y="2057400"/>
            <a:ext cx="2209801" cy="3886200"/>
            <a:chOff x="5079670" y="1447800"/>
            <a:chExt cx="2209801" cy="3886200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79671" y="1447800"/>
              <a:ext cx="2209800" cy="1219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79670" y="2657475"/>
              <a:ext cx="2200275" cy="267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399"/>
            <a:ext cx="2895600" cy="483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41707"/>
            <a:ext cx="2971800" cy="485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1" smtClean="0"/>
              <a:t>Logical Operators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754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>
                <a:latin typeface="Courier New" pitchFamily="49" charset="0"/>
              </a:rPr>
              <a:t>&amp;&amp;</a:t>
            </a:r>
            <a:r>
              <a:rPr lang="en-US" dirty="0" smtClean="0"/>
              <a:t> (logical </a:t>
            </a:r>
            <a:r>
              <a:rPr lang="en-US" b="1" dirty="0" smtClean="0">
                <a:latin typeface="Courier New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>
                <a:latin typeface="Courier New" pitchFamily="49" charset="0"/>
              </a:rPr>
              <a:t>true</a:t>
            </a:r>
            <a:r>
              <a:rPr lang="en-US" sz="2800" dirty="0" smtClean="0"/>
              <a:t> if both conditions are </a:t>
            </a:r>
            <a:r>
              <a:rPr lang="en-US" sz="2800" dirty="0" smtClean="0">
                <a:latin typeface="Courier New" pitchFamily="49" charset="0"/>
              </a:rPr>
              <a:t>true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	if ( gender == 1 &amp;&amp; age &gt;= 65 )</a:t>
            </a:r>
            <a:br>
              <a:rPr lang="en-US" sz="28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   senior++;</a:t>
            </a:r>
            <a:r>
              <a:rPr lang="en-US" sz="2800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>
                <a:latin typeface="Courier New" pitchFamily="49" charset="0"/>
              </a:rPr>
              <a:t>||</a:t>
            </a:r>
            <a:r>
              <a:rPr lang="en-US" dirty="0" smtClean="0"/>
              <a:t> (logical </a:t>
            </a:r>
            <a:r>
              <a:rPr lang="en-US" b="1" dirty="0" smtClean="0">
                <a:latin typeface="Courier New" pitchFamily="49" charset="0"/>
              </a:rPr>
              <a:t>OR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>
                <a:latin typeface="Courier New" pitchFamily="49" charset="0"/>
              </a:rPr>
              <a:t>true</a:t>
            </a:r>
            <a:r>
              <a:rPr lang="en-US" sz="2800" dirty="0" smtClean="0"/>
              <a:t> if either of condition is </a:t>
            </a:r>
            <a:r>
              <a:rPr lang="en-US" sz="2800" dirty="0" smtClean="0">
                <a:latin typeface="Courier New" pitchFamily="49" charset="0"/>
              </a:rPr>
              <a:t>true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if (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semesterAvg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&gt;= 90 ||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finalExam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&gt;=90 )</a:t>
            </a: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Courier New" pitchFamily="49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("Student grade is A“);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>
                <a:latin typeface="Courier New" pitchFamily="49" charset="0"/>
              </a:rPr>
              <a:t>!</a:t>
            </a:r>
            <a:r>
              <a:rPr lang="en-US" dirty="0" smtClean="0"/>
              <a:t> (logical </a:t>
            </a:r>
            <a:r>
              <a:rPr lang="en-US" b="1" dirty="0" smtClean="0">
                <a:latin typeface="Courier New" pitchFamily="49" charset="0"/>
              </a:rPr>
              <a:t>NOT</a:t>
            </a:r>
            <a:r>
              <a:rPr lang="en-US" dirty="0" smtClean="0"/>
              <a:t>, logical negation)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Returns </a:t>
            </a:r>
            <a:r>
              <a:rPr lang="en-US" sz="2800" dirty="0" smtClean="0">
                <a:latin typeface="Courier New" pitchFamily="49" charset="0"/>
              </a:rPr>
              <a:t>true</a:t>
            </a:r>
            <a:r>
              <a:rPr lang="en-US" sz="2800" dirty="0" smtClean="0"/>
              <a:t> when its condition is </a:t>
            </a:r>
            <a:r>
              <a:rPr lang="en-US" sz="2800" dirty="0" smtClean="0">
                <a:latin typeface="Courier New" pitchFamily="49" charset="0"/>
              </a:rPr>
              <a:t>false</a:t>
            </a:r>
            <a:r>
              <a:rPr lang="en-US" sz="2800" dirty="0" smtClean="0"/>
              <a:t>, &amp; vice versa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( !( grade == 20 ) )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(“hello world“);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00" dirty="0" smtClean="0">
                <a:cs typeface="Courier New" pitchFamily="49" charset="0"/>
              </a:rPr>
              <a:t>Alternative: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( grade != 20 )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(“hello world“);</a:t>
            </a:r>
            <a:endParaRPr lang="en-US" sz="2800" dirty="0" smtClean="0"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1" smtClean="0"/>
              <a:t>Logical Operators</a:t>
            </a:r>
            <a:r>
              <a:rPr lang="de-DE" smtClean="0"/>
              <a:t>..</a:t>
            </a:r>
            <a:endParaRPr lang="en-US" smtClean="0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624159"/>
            <a:ext cx="6553200" cy="3786041"/>
          </a:xfrm>
          <a:noFill/>
        </p:spPr>
      </p:pic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7772400" y="4419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control structure</a:t>
            </a:r>
          </a:p>
          <a:p>
            <a:r>
              <a:rPr lang="en-US" dirty="0" smtClean="0"/>
              <a:t>Relational operator in C/C++</a:t>
            </a:r>
          </a:p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if-else statement</a:t>
            </a:r>
          </a:p>
          <a:p>
            <a:r>
              <a:rPr lang="en-US" dirty="0" smtClean="0"/>
              <a:t>Nested if else statement</a:t>
            </a:r>
          </a:p>
          <a:p>
            <a:r>
              <a:rPr lang="en-US" dirty="0" smtClean="0"/>
              <a:t>Logical operator in C/C++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Using Logical Operators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company insures its drivers in the following cases:</a:t>
            </a:r>
          </a:p>
          <a:p>
            <a:pPr lvl="1" eaLnBrk="1" hangingPunct="1"/>
            <a:r>
              <a:rPr lang="en-US" smtClean="0"/>
              <a:t>If the driver is married</a:t>
            </a:r>
          </a:p>
          <a:p>
            <a:pPr lvl="1" eaLnBrk="1" hangingPunct="1"/>
            <a:r>
              <a:rPr lang="en-US" smtClean="0"/>
              <a:t>If the driver is unmarried, male &amp; above 30 years of age</a:t>
            </a:r>
          </a:p>
          <a:p>
            <a:pPr lvl="1" eaLnBrk="1" hangingPunct="1"/>
            <a:r>
              <a:rPr lang="en-US" smtClean="0"/>
              <a:t>If the driver is unmarried, female &amp; above 25 years of age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Logical Operators..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if ( ms == 'M'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printf ( "Driver is insured" 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if ( sex == 'M'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  if ( age &gt; 30 )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     printf ( "Driver is insured" 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    printf ( "Driver is not insured" 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 	 if ( age &gt; 25 )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	printf ( "Driver is insured" 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	printf ( "Driver is not insured" 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}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if ( ( ms == 'M') || ( ms == 'U' &amp;&amp; sex == 'M' &amp;&amp; age &gt; 30 ) ||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( ms == 'U' &amp;&amp; sex == 'F' &amp;&amp; age &gt; 25 )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printf ( "Driver is insured" 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printf ( "Driver is not insured" 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Program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To calculate the division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Input: marks of 5 different subjects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Average above or equal to 60 - First division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Average between 50 and 59 - Second division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Average between 40 and 49 - Third division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Average less than 40 – Fail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Nested if-else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Revised Hierarchy</a:t>
            </a:r>
            <a:endParaRPr lang="en-US" smtClean="0"/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Selection/Decision Control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By default execution of a program is sequential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Mostly we want instructions to be executed according to situation.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This issue is dealt in C/C++ programs using decision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Selection/Decision Control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smtClean="0"/>
              <a:t>if </a:t>
            </a:r>
            <a:r>
              <a:rPr lang="en-US" dirty="0" smtClean="0"/>
              <a:t>statement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smtClean="0"/>
              <a:t>if-else </a:t>
            </a:r>
            <a:r>
              <a:rPr lang="en-US" dirty="0" smtClean="0"/>
              <a:t>statement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Decision depend upon conditions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The conditional operators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dirty="0" smtClean="0"/>
              <a:t>Equality 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dirty="0" smtClean="0"/>
              <a:t>Relational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Relational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71600"/>
          <a:ext cx="2667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Standard algebraic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Relational Operator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&gt;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&lt;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</a:t>
                      </a:r>
                    </a:p>
                    <a:p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</a:t>
                      </a:r>
                    </a:p>
                    <a:p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Equality operators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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44637"/>
              </p:ext>
            </p:extLst>
          </p:nvPr>
        </p:nvGraphicFramePr>
        <p:xfrm>
          <a:off x="2895600" y="1066800"/>
          <a:ext cx="16002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208">
                <a:tc>
                  <a:txBody>
                    <a:bodyPr/>
                    <a:lstStyle/>
                    <a:p>
                      <a:r>
                        <a:rPr lang="en-US" sz="2400" smtClean="0"/>
                        <a:t>C/C++ </a:t>
                      </a:r>
                      <a:r>
                        <a:rPr lang="en-US" sz="2400" dirty="0" smtClean="0"/>
                        <a:t>equality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&gt;=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2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&lt;=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11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!=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1371600"/>
          <a:ext cx="1524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&gt; 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&lt; 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x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&gt;= 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&lt;= y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== 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!= 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371600"/>
          <a:ext cx="29718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is greater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than 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is less than 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x  is greater than or equal</a:t>
                      </a:r>
                      <a:r>
                        <a:rPr lang="en-US" sz="2400" baseline="0" dirty="0" smtClean="0"/>
                        <a:t> to 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</a:t>
                      </a:r>
                      <a:r>
                        <a:rPr lang="en-US" sz="2400" baseline="0" dirty="0" smtClean="0"/>
                        <a:t>is less than  or equal to 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is equal to 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 is not equal</a:t>
                      </a:r>
                      <a:r>
                        <a:rPr lang="en-US" sz="2400" baseline="0" dirty="0" smtClean="0"/>
                        <a:t> to 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Statement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(this condition is true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execute this statement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Single-entry/single-exit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Nonzero is true, zero is false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If Statement Flowchart – 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9165" y="1295400"/>
            <a:ext cx="510223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Flowchart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purchasing items, a discount of 10% is offered if the quantity is more than 1000. If the quantity  and price per item is input through a keyboard, write a program to calculate and display the total expense </a:t>
            </a:r>
          </a:p>
          <a:p>
            <a:pPr lvl="1"/>
            <a:r>
              <a:rPr lang="en-US" sz="2800" dirty="0" smtClean="0"/>
              <a:t>Input :		quantity, price</a:t>
            </a:r>
          </a:p>
          <a:p>
            <a:pPr lvl="1"/>
            <a:r>
              <a:rPr lang="en-US" sz="2800" dirty="0" smtClean="0"/>
              <a:t>Processing:	calculating discount and expense</a:t>
            </a:r>
          </a:p>
          <a:p>
            <a:pPr lvl="1"/>
            <a:r>
              <a:rPr lang="en-US" sz="2800" dirty="0" smtClean="0"/>
              <a:t>Out put :	display expense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Statement Flowchart..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43000"/>
            <a:ext cx="495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3432</TotalTime>
  <Words>843</Words>
  <Application>Microsoft Office PowerPoint</Application>
  <PresentationFormat>On-screen Show (4:3)</PresentationFormat>
  <Paragraphs>152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Times New Roman</vt:lpstr>
      <vt:lpstr>Wingdings</vt:lpstr>
      <vt:lpstr>myPresentation1</vt:lpstr>
      <vt:lpstr>PowerPoint Presentation</vt:lpstr>
      <vt:lpstr>Today’s Lecture outline</vt:lpstr>
      <vt:lpstr>Selection/Decision Control</vt:lpstr>
      <vt:lpstr>Selection/Decision Control</vt:lpstr>
      <vt:lpstr>Relational Operators</vt:lpstr>
      <vt:lpstr>If Statement</vt:lpstr>
      <vt:lpstr>If Statement Flowchart – 1</vt:lpstr>
      <vt:lpstr>If Statement Flowchart – 2</vt:lpstr>
      <vt:lpstr>If Statement Flowchart..</vt:lpstr>
      <vt:lpstr>Multiple statement within if</vt:lpstr>
      <vt:lpstr>Compound Statements..</vt:lpstr>
      <vt:lpstr>The if-else Statement</vt:lpstr>
      <vt:lpstr>Nested if else</vt:lpstr>
      <vt:lpstr>Nested if else flowchart</vt:lpstr>
      <vt:lpstr>Forms of if statement</vt:lpstr>
      <vt:lpstr>Cont.</vt:lpstr>
      <vt:lpstr>Logical Operators</vt:lpstr>
      <vt:lpstr>Cont.</vt:lpstr>
      <vt:lpstr>Logical Operators..</vt:lpstr>
      <vt:lpstr>Example of Using Logical Operators</vt:lpstr>
      <vt:lpstr>Using Logical Operators..</vt:lpstr>
      <vt:lpstr>Example Program</vt:lpstr>
      <vt:lpstr>Revised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  </dc:title>
  <dc:creator>Maryam</dc:creator>
  <cp:lastModifiedBy>Dr.Hanan</cp:lastModifiedBy>
  <cp:revision>177</cp:revision>
  <dcterms:created xsi:type="dcterms:W3CDTF">2006-08-16T00:00:00Z</dcterms:created>
  <dcterms:modified xsi:type="dcterms:W3CDTF">2022-04-16T19:49:10Z</dcterms:modified>
</cp:coreProperties>
</file>