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85" r:id="rId3"/>
    <p:sldId id="273" r:id="rId4"/>
    <p:sldId id="274" r:id="rId5"/>
    <p:sldId id="276" r:id="rId6"/>
    <p:sldId id="277" r:id="rId7"/>
    <p:sldId id="278" r:id="rId8"/>
    <p:sldId id="257" r:id="rId9"/>
    <p:sldId id="258" r:id="rId10"/>
    <p:sldId id="259" r:id="rId11"/>
    <p:sldId id="260" r:id="rId12"/>
    <p:sldId id="261" r:id="rId13"/>
    <p:sldId id="280" r:id="rId14"/>
    <p:sldId id="262" r:id="rId15"/>
    <p:sldId id="263" r:id="rId16"/>
    <p:sldId id="264" r:id="rId17"/>
    <p:sldId id="265" r:id="rId18"/>
    <p:sldId id="283" r:id="rId19"/>
    <p:sldId id="2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p:cViewPr varScale="1">
        <p:scale>
          <a:sx n="71" d="100"/>
          <a:sy n="71" d="100"/>
        </p:scale>
        <p:origin x="13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05C17-9597-402B-880C-730A5F9F5953}" type="datetimeFigureOut">
              <a:rPr lang="en-US" smtClean="0"/>
              <a:pPr/>
              <a:t>10/6/2017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425FD-050C-499F-9CC3-B67A822318C0}" type="slidenum">
              <a:rPr lang="en-US" smtClean="0"/>
              <a:pPr/>
              <a:t>‹#›</a:t>
            </a:fld>
            <a:endParaRPr lang="en-US"/>
          </a:p>
        </p:txBody>
      </p:sp>
    </p:spTree>
    <p:extLst>
      <p:ext uri="{BB962C8B-B14F-4D97-AF65-F5344CB8AC3E}">
        <p14:creationId xmlns:p14="http://schemas.microsoft.com/office/powerpoint/2010/main" val="226151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3368B3B-F5E0-4111-BA55-F2F0E61CAEC9}" type="slidenum">
              <a:rPr lang="en-US" smtClean="0"/>
              <a:pPr/>
              <a:t>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normAutofit/>
          </a:bodyPr>
          <a:lstStyle>
            <a:lvl1pPr algn="l">
              <a:defRPr sz="3200">
                <a:solidFill>
                  <a:srgbClr val="002060"/>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1981200"/>
            <a:ext cx="6400800" cy="1752600"/>
          </a:xfrm>
        </p:spPr>
        <p:txBody>
          <a:bodyPr>
            <a:normAutofit/>
          </a:bodyPr>
          <a:lstStyle>
            <a:lvl1pPr marL="0" indent="0" algn="l">
              <a:buNone/>
              <a:defRPr sz="24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1723898-C33E-45E3-AF4D-9491EDF922E7}"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75320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23898-C33E-45E3-AF4D-9491EDF922E7}"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96725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23898-C33E-45E3-AF4D-9491EDF922E7}"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514536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862876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11458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725248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395378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292500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3684782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768180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361562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23898-C33E-45E3-AF4D-9491EDF922E7}"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27952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024457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668595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112564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23898-C33E-45E3-AF4D-9491EDF922E7}" type="datetimeFigureOut">
              <a:rPr lang="en-US" smtClean="0"/>
              <a:pPr/>
              <a:t>10/6/2017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20285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723898-C33E-45E3-AF4D-9491EDF922E7}"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12483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723898-C33E-45E3-AF4D-9491EDF922E7}" type="datetimeFigureOut">
              <a:rPr lang="en-US" smtClean="0"/>
              <a:pPr/>
              <a:t>10/6/2017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51272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723898-C33E-45E3-AF4D-9491EDF922E7}" type="datetimeFigureOut">
              <a:rPr lang="en-US" smtClean="0"/>
              <a:pPr/>
              <a:t>10/6/2017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89912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23898-C33E-45E3-AF4D-9491EDF922E7}" type="datetimeFigureOut">
              <a:rPr lang="en-US" smtClean="0"/>
              <a:pPr/>
              <a:t>10/6/2017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51775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23898-C33E-45E3-AF4D-9491EDF922E7}"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07412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23898-C33E-45E3-AF4D-9491EDF922E7}" type="datetimeFigureOut">
              <a:rPr lang="en-US" smtClean="0"/>
              <a:pPr/>
              <a:t>10/6/2017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55439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23898-C33E-45E3-AF4D-9491EDF922E7}" type="datetimeFigureOut">
              <a:rPr lang="en-US" smtClean="0"/>
              <a:pPr/>
              <a:t>10/6/2017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3137E-4480-4C42-BF2C-DC5BB7C83024}" type="slidenum">
              <a:rPr lang="en-US" smtClean="0"/>
              <a:pPr/>
              <a:t>‹#›</a:t>
            </a:fld>
            <a:endParaRPr lang="en-US"/>
          </a:p>
        </p:txBody>
      </p:sp>
    </p:spTree>
    <p:extLst>
      <p:ext uri="{BB962C8B-B14F-4D97-AF65-F5344CB8AC3E}">
        <p14:creationId xmlns:p14="http://schemas.microsoft.com/office/powerpoint/2010/main" val="342048568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438400" y="6324600"/>
            <a:ext cx="4038600" cy="365125"/>
          </a:xfrm>
          <a:prstGeom prst="rect">
            <a:avLst/>
          </a:prstGeom>
        </p:spPr>
        <p:txBody>
          <a:bodyPr vert="horz" lIns="91440" tIns="45720" rIns="91440" bIns="45720" rtlCol="0" anchor="ctr"/>
          <a:lstStyle>
            <a:lvl1pPr algn="ctr">
              <a:defRPr sz="1400">
                <a:solidFill>
                  <a:schemeClr val="tx1">
                    <a:tint val="75000"/>
                  </a:schemeClr>
                </a:solidFill>
                <a:latin typeface="Arial" pitchFamily="34" charset="0"/>
                <a:cs typeface="Arial" pitchFamily="34" charset="0"/>
              </a:defRPr>
            </a:lvl1pPr>
          </a:lstStyle>
          <a:p>
            <a:r>
              <a:rPr lang="en-US" dirty="0" smtClean="0"/>
              <a:t>CSC 141 Introduction to Computer Programming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AF552-BB8D-4486-97BE-AAC99E1FD694}" type="slidenum">
              <a:rPr lang="en-US" smtClean="0"/>
              <a:pPr/>
              <a:t>‹#›</a:t>
            </a:fld>
            <a:endParaRPr lang="en-US"/>
          </a:p>
        </p:txBody>
      </p:sp>
    </p:spTree>
    <p:extLst>
      <p:ext uri="{BB962C8B-B14F-4D97-AF65-F5344CB8AC3E}">
        <p14:creationId xmlns:p14="http://schemas.microsoft.com/office/powerpoint/2010/main" val="257931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200" kern="1200">
          <a:solidFill>
            <a:srgbClr val="002060"/>
          </a:solidFill>
          <a:latin typeface="Arial" pitchFamily="34" charset="0"/>
          <a:ea typeface="+mj-ea"/>
          <a:cs typeface="Arial" pitchFamily="34" charset="0"/>
        </a:defRPr>
      </a:lvl1pPr>
    </p:titleStyle>
    <p:body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9144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AutoShape 10"/>
          <p:cNvSpPr>
            <a:spLocks noChangeArrowheads="1"/>
          </p:cNvSpPr>
          <p:nvPr/>
        </p:nvSpPr>
        <p:spPr bwMode="auto">
          <a:xfrm>
            <a:off x="0" y="1828800"/>
            <a:ext cx="9144000" cy="5029200"/>
          </a:xfrm>
          <a:prstGeom prst="flowChartProcess">
            <a:avLst/>
          </a:prstGeom>
          <a:solidFill>
            <a:srgbClr val="002060"/>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fontAlgn="auto">
              <a:spcBef>
                <a:spcPts val="0"/>
              </a:spcBef>
              <a:spcAft>
                <a:spcPts val="0"/>
              </a:spcAft>
              <a:defRPr/>
            </a:pPr>
            <a:r>
              <a:rPr lang="en-US" b="1" dirty="0">
                <a:solidFill>
                  <a:srgbClr val="FFFF00"/>
                </a:solidFill>
                <a:effectLst>
                  <a:outerShdw blurRad="38100" dist="38100" dir="2700000" algn="tl">
                    <a:srgbClr val="000000"/>
                  </a:outerShdw>
                </a:effectLst>
              </a:rPr>
              <a:t>Course:</a:t>
            </a:r>
            <a:r>
              <a:rPr lang="en-US" sz="4000" dirty="0">
                <a:solidFill>
                  <a:srgbClr val="FFFF00"/>
                </a:solidFill>
                <a:effectLst>
                  <a:outerShdw blurRad="38100" dist="38100" dir="2700000" algn="tl">
                    <a:srgbClr val="000000"/>
                  </a:outerShdw>
                </a:effectLst>
              </a:rPr>
              <a:t/>
            </a:r>
            <a:br>
              <a:rPr lang="en-US" sz="4000" dirty="0">
                <a:solidFill>
                  <a:srgbClr val="FFFF00"/>
                </a:solidFill>
                <a:effectLst>
                  <a:outerShdw blurRad="38100" dist="38100" dir="2700000" algn="tl">
                    <a:srgbClr val="000000"/>
                  </a:outerShdw>
                </a:effectLst>
              </a:rPr>
            </a:br>
            <a:r>
              <a:rPr lang="en-US" sz="4400" b="1" dirty="0">
                <a:solidFill>
                  <a:srgbClr val="FFFF00"/>
                </a:solidFill>
                <a:effectLst>
                  <a:outerShdw blurRad="38100" dist="38100" dir="2700000" algn="tl">
                    <a:srgbClr val="000000"/>
                  </a:outerShdw>
                </a:effectLst>
              </a:rPr>
              <a:t>Programming Fundamentals</a:t>
            </a:r>
          </a:p>
          <a:p>
            <a:pPr algn="ctr" fontAlgn="auto">
              <a:spcBef>
                <a:spcPts val="0"/>
              </a:spcBef>
              <a:spcAft>
                <a:spcPts val="0"/>
              </a:spcAft>
              <a:defRPr/>
            </a:pPr>
            <a:r>
              <a:rPr lang="en-US" sz="2000" b="1" dirty="0">
                <a:solidFill>
                  <a:srgbClr val="FFFF00"/>
                </a:solidFill>
                <a:effectLst>
                  <a:outerShdw blurRad="38100" dist="38100" dir="2700000" algn="tl">
                    <a:srgbClr val="000000"/>
                  </a:outerShdw>
                </a:effectLst>
              </a:rPr>
              <a:t>4.00 Credit Hours, </a:t>
            </a:r>
            <a:r>
              <a:rPr lang="en-US" sz="2000" b="1">
                <a:solidFill>
                  <a:srgbClr val="FFFF00"/>
                </a:solidFill>
                <a:effectLst>
                  <a:outerShdw blurRad="38100" dist="38100" dir="2700000" algn="tl">
                    <a:srgbClr val="000000"/>
                  </a:outerShdw>
                </a:effectLst>
              </a:rPr>
              <a:t>Fall </a:t>
            </a:r>
            <a:r>
              <a:rPr lang="en-US" sz="2000" b="1" smtClean="0">
                <a:solidFill>
                  <a:srgbClr val="FFFF00"/>
                </a:solidFill>
                <a:effectLst>
                  <a:outerShdw blurRad="38100" dist="38100" dir="2700000" algn="tl">
                    <a:srgbClr val="000000"/>
                  </a:outerShdw>
                </a:effectLst>
              </a:rPr>
              <a:t>2017, </a:t>
            </a:r>
            <a:endParaRPr lang="en-US" sz="2000" b="1" dirty="0">
              <a:solidFill>
                <a:srgbClr val="FFFF00"/>
              </a:solidFill>
              <a:effectLst>
                <a:outerShdw blurRad="38100" dist="38100" dir="2700000" algn="tl">
                  <a:srgbClr val="000000"/>
                </a:outerShdw>
              </a:effectLst>
            </a:endParaRPr>
          </a:p>
          <a:p>
            <a:pPr algn="ctr" fontAlgn="auto">
              <a:spcBef>
                <a:spcPts val="0"/>
              </a:spcBef>
              <a:spcAft>
                <a:spcPts val="0"/>
              </a:spcAft>
              <a:defRPr/>
            </a:pPr>
            <a:r>
              <a:rPr lang="en-US" sz="2000" b="1" dirty="0">
                <a:solidFill>
                  <a:srgbClr val="FFFF00"/>
                </a:solidFill>
                <a:effectLst>
                  <a:outerShdw blurRad="38100" dist="38100" dir="2700000" algn="tl">
                    <a:srgbClr val="000000"/>
                  </a:outerShdw>
                </a:effectLst>
              </a:rPr>
              <a:t>Undergraduate Program</a:t>
            </a:r>
            <a:endParaRPr lang="en-US" sz="2000" dirty="0">
              <a:solidFill>
                <a:srgbClr val="FFFF00"/>
              </a:solidFill>
              <a:effectLst>
                <a:outerShdw blurRad="38100" dist="38100" dir="2700000" algn="tl">
                  <a:srgbClr val="000000"/>
                </a:outerShdw>
              </a:effectLst>
            </a:endParaRPr>
          </a:p>
          <a:p>
            <a:pPr algn="ctr" fontAlgn="auto">
              <a:spcBef>
                <a:spcPts val="0"/>
              </a:spcBef>
              <a:spcAft>
                <a:spcPts val="0"/>
              </a:spcAft>
              <a:defRPr/>
            </a:pPr>
            <a:r>
              <a:rPr lang="en-US" sz="2000" b="1" dirty="0">
                <a:effectLst>
                  <a:outerShdw blurRad="38100" dist="38100" dir="2700000" algn="tl">
                    <a:srgbClr val="000000"/>
                  </a:outerShdw>
                </a:effectLst>
              </a:rPr>
              <a:t>Instructor: Maryam Ehsan</a:t>
            </a:r>
          </a:p>
          <a:p>
            <a:pPr algn="ctr" fontAlgn="auto">
              <a:spcBef>
                <a:spcPts val="0"/>
              </a:spcBef>
              <a:spcAft>
                <a:spcPts val="0"/>
              </a:spcAft>
              <a:defRPr/>
            </a:pPr>
            <a:endParaRPr lang="en-US" sz="2000" b="1" dirty="0">
              <a:effectLst>
                <a:outerShdw blurRad="38100" dist="38100" dir="2700000" algn="tl">
                  <a:srgbClr val="000000"/>
                </a:outerShdw>
              </a:effectLst>
            </a:endParaRPr>
          </a:p>
          <a:p>
            <a:pPr algn="ctr" fontAlgn="auto">
              <a:spcBef>
                <a:spcPts val="0"/>
              </a:spcBef>
              <a:spcAft>
                <a:spcPts val="0"/>
              </a:spcAft>
              <a:defRPr/>
            </a:pPr>
            <a:r>
              <a:rPr lang="en-US" sz="2000" b="1" dirty="0">
                <a:effectLst>
                  <a:outerShdw blurRad="38100" dist="38100" dir="2700000" algn="tl">
                    <a:srgbClr val="000000"/>
                  </a:outerShdw>
                </a:effectLst>
              </a:rPr>
              <a:t>SESSION 1, 2</a:t>
            </a:r>
          </a:p>
          <a:p>
            <a:pPr algn="ctr" fontAlgn="auto">
              <a:spcBef>
                <a:spcPts val="0"/>
              </a:spcBef>
              <a:spcAft>
                <a:spcPts val="0"/>
              </a:spcAft>
              <a:defRPr/>
            </a:pPr>
            <a:endParaRPr lang="en-US" dirty="0">
              <a:effectLst>
                <a:outerShdw blurRad="38100" dist="38100" dir="2700000" algn="tl">
                  <a:srgbClr val="000000"/>
                </a:outerShdw>
              </a:effectLst>
            </a:endParaRPr>
          </a:p>
        </p:txBody>
      </p:sp>
      <p:sp>
        <p:nvSpPr>
          <p:cNvPr id="4101" name="Title 4"/>
          <p:cNvSpPr>
            <a:spLocks noGrp="1"/>
          </p:cNvSpPr>
          <p:nvPr>
            <p:ph type="ctrTitle"/>
          </p:nvPr>
        </p:nvSpPr>
        <p:spPr/>
        <p:txBody>
          <a:bodyPr/>
          <a:lstStyle/>
          <a:p>
            <a:endParaRPr lang="en-US" dirty="0" smtClean="0"/>
          </a:p>
        </p:txBody>
      </p:sp>
      <p:sp>
        <p:nvSpPr>
          <p:cNvPr id="4102" name="Subtitle 5"/>
          <p:cNvSpPr>
            <a:spLocks noGrp="1"/>
          </p:cNvSpPr>
          <p:nvPr>
            <p:ph type="subTitle"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10/6/2017</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10</a:t>
            </a:fld>
            <a:endParaRPr lang="en-US" dirty="0"/>
          </a:p>
        </p:txBody>
      </p:sp>
      <p:sp>
        <p:nvSpPr>
          <p:cNvPr id="4" name="Rectangle 3"/>
          <p:cNvSpPr/>
          <p:nvPr/>
        </p:nvSpPr>
        <p:spPr>
          <a:xfrm>
            <a:off x="700493" y="1189910"/>
            <a:ext cx="7858180" cy="2215991"/>
          </a:xfrm>
          <a:prstGeom prst="rect">
            <a:avLst/>
          </a:prstGeom>
        </p:spPr>
        <p:txBody>
          <a:bodyPr wrap="square">
            <a:spAutoFit/>
          </a:bodyPr>
          <a:lstStyle/>
          <a:p>
            <a:pPr algn="just"/>
            <a:endParaRPr lang="en-US" dirty="0" smtClean="0"/>
          </a:p>
          <a:p>
            <a:pPr marL="342900" indent="-342900" algn="just">
              <a:buFont typeface="Arial" pitchFamily="34" charset="0"/>
              <a:buChar char="•"/>
            </a:pPr>
            <a:r>
              <a:rPr lang="en-US" sz="2400" dirty="0" smtClean="0">
                <a:latin typeface="Arial" pitchFamily="34" charset="0"/>
                <a:cs typeface="Arial" pitchFamily="34" charset="0"/>
              </a:rPr>
              <a:t>Here, if an alphabet a is entered the case ‘a’ is satisfied and since there are no statements to be executed in this case the control automatically reaches the next case i.e. case ‘A’ and executes all the statements in this case</a:t>
            </a:r>
          </a:p>
        </p:txBody>
      </p:sp>
      <p:sp>
        <p:nvSpPr>
          <p:cNvPr id="5" name="Rectangle 4"/>
          <p:cNvSpPr/>
          <p:nvPr/>
        </p:nvSpPr>
        <p:spPr>
          <a:xfrm>
            <a:off x="629055" y="3810000"/>
            <a:ext cx="7500990" cy="1477328"/>
          </a:xfrm>
          <a:prstGeom prst="rect">
            <a:avLst/>
          </a:prstGeom>
        </p:spPr>
        <p:txBody>
          <a:bodyPr wrap="square">
            <a:spAutoFit/>
          </a:bodyPr>
          <a:lstStyle/>
          <a:p>
            <a:pPr algn="just"/>
            <a:endParaRPr lang="en-US" dirty="0" smtClean="0"/>
          </a:p>
          <a:p>
            <a:pPr marL="342900" indent="-342900" algn="just">
              <a:buFont typeface="Arial" pitchFamily="34" charset="0"/>
              <a:buChar char="•"/>
            </a:pPr>
            <a:r>
              <a:rPr lang="en-US" sz="2400" dirty="0" smtClean="0">
                <a:latin typeface="Arial" pitchFamily="34" charset="0"/>
                <a:cs typeface="Arial" pitchFamily="34" charset="0"/>
              </a:rPr>
              <a:t>Even if there are multiple statements to be executed in each case there is no need to enclose them within a pair of braces (unlike if, and else). </a:t>
            </a:r>
          </a:p>
        </p:txBody>
      </p:sp>
      <p:sp>
        <p:nvSpPr>
          <p:cNvPr id="7" name="TextBox 6"/>
          <p:cNvSpPr txBox="1"/>
          <p:nvPr/>
        </p:nvSpPr>
        <p:spPr>
          <a:xfrm>
            <a:off x="629054" y="228600"/>
            <a:ext cx="8286345" cy="954107"/>
          </a:xfrm>
          <a:prstGeom prst="rect">
            <a:avLst/>
          </a:prstGeom>
          <a:noFill/>
        </p:spPr>
        <p:txBody>
          <a:bodyPr wrap="square" rtlCol="0">
            <a:spAutoFit/>
          </a:bodyPr>
          <a:lstStyle/>
          <a:p>
            <a:r>
              <a:rPr lang="fr-FR" sz="2800" dirty="0" err="1" smtClean="0">
                <a:solidFill>
                  <a:srgbClr val="00B0F0"/>
                </a:solidFill>
                <a:latin typeface="Arial" pitchFamily="34" charset="0"/>
                <a:cs typeface="Arial" pitchFamily="34" charset="0"/>
              </a:rPr>
              <a:t>switch</a:t>
            </a:r>
            <a:r>
              <a:rPr lang="fr-FR" sz="2800" dirty="0" smtClean="0">
                <a:solidFill>
                  <a:srgbClr val="00B0F0"/>
                </a:solidFill>
                <a:latin typeface="Arial" pitchFamily="34" charset="0"/>
                <a:cs typeface="Arial" pitchFamily="34" charset="0"/>
              </a:rPr>
              <a:t> </a:t>
            </a:r>
            <a:r>
              <a:rPr lang="fr-FR" sz="2800" dirty="0" err="1" smtClean="0">
                <a:solidFill>
                  <a:srgbClr val="00B0F0"/>
                </a:solidFill>
                <a:latin typeface="Arial" pitchFamily="34" charset="0"/>
                <a:cs typeface="Arial" pitchFamily="34" charset="0"/>
              </a:rPr>
              <a:t>statement</a:t>
            </a:r>
            <a:r>
              <a:rPr lang="fr-FR" sz="2800" dirty="0" smtClean="0">
                <a:solidFill>
                  <a:srgbClr val="00B0F0"/>
                </a:solidFill>
                <a:latin typeface="Arial" pitchFamily="34" charset="0"/>
                <a:cs typeface="Arial" pitchFamily="34" charset="0"/>
              </a:rPr>
              <a:t>: </a:t>
            </a:r>
            <a:r>
              <a:rPr lang="fr-FR" sz="2800" dirty="0" err="1">
                <a:solidFill>
                  <a:srgbClr val="00B0F0"/>
                </a:solidFill>
                <a:latin typeface="Arial" pitchFamily="34" charset="0"/>
                <a:cs typeface="Arial" pitchFamily="34" charset="0"/>
              </a:rPr>
              <a:t>C</a:t>
            </a:r>
            <a:r>
              <a:rPr lang="fr-FR" sz="2800" dirty="0" err="1" smtClean="0">
                <a:solidFill>
                  <a:srgbClr val="00B0F0"/>
                </a:solidFill>
                <a:latin typeface="Arial" pitchFamily="34" charset="0"/>
                <a:cs typeface="Arial" pitchFamily="34" charset="0"/>
              </a:rPr>
              <a:t>ombining</a:t>
            </a:r>
            <a:r>
              <a:rPr lang="fr-FR" sz="2800" dirty="0" smtClean="0">
                <a:solidFill>
                  <a:srgbClr val="00B0F0"/>
                </a:solidFill>
                <a:latin typeface="Arial" pitchFamily="34" charset="0"/>
                <a:cs typeface="Arial" pitchFamily="34" charset="0"/>
              </a:rPr>
              <a:t>  multiple constants </a:t>
            </a:r>
          </a:p>
          <a:p>
            <a:r>
              <a:rPr lang="en-US" sz="2800" dirty="0" smtClean="0">
                <a:latin typeface="Arial" pitchFamily="34" charset="0"/>
                <a:cs typeface="Arial" pitchFamily="34" charset="0"/>
              </a:rPr>
              <a:t>Explanation</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906048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10/6/2017</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11</a:t>
            </a:fld>
            <a:endParaRPr lang="en-US" dirty="0"/>
          </a:p>
        </p:txBody>
      </p:sp>
      <p:sp>
        <p:nvSpPr>
          <p:cNvPr id="4" name="Rectangle 3"/>
          <p:cNvSpPr/>
          <p:nvPr/>
        </p:nvSpPr>
        <p:spPr>
          <a:xfrm>
            <a:off x="530991" y="838200"/>
            <a:ext cx="7929618" cy="5262979"/>
          </a:xfrm>
          <a:prstGeom prst="rect">
            <a:avLst/>
          </a:prstGeom>
        </p:spPr>
        <p:txBody>
          <a:bodyPr wrap="square">
            <a:spAutoFit/>
          </a:bodyPr>
          <a:lstStyle/>
          <a:p>
            <a:endParaRPr lang="en-US" dirty="0" smtClean="0"/>
          </a:p>
          <a:p>
            <a:r>
              <a:rPr lang="en-US" sz="2000" dirty="0" smtClean="0">
                <a:latin typeface="Arial" pitchFamily="34" charset="0"/>
                <a:cs typeface="Arial" pitchFamily="34" charset="0"/>
              </a:rPr>
              <a:t>void main( ) </a:t>
            </a:r>
          </a:p>
          <a:p>
            <a:r>
              <a:rPr lang="en-US" sz="2000" dirty="0" smtClean="0">
                <a:latin typeface="Arial" pitchFamily="34" charset="0"/>
                <a:cs typeface="Arial" pitchFamily="34" charset="0"/>
              </a:rPr>
              <a:t>{ </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j ; </a:t>
            </a:r>
          </a:p>
          <a:p>
            <a:r>
              <a:rPr lang="en-US" sz="2000" dirty="0" err="1">
                <a:latin typeface="Arial" pitchFamily="34" charset="0"/>
                <a:cs typeface="Arial" pitchFamily="34" charset="0"/>
              </a:rPr>
              <a:t>c</a:t>
            </a:r>
            <a:r>
              <a:rPr lang="en-US" sz="2000" dirty="0" err="1" smtClean="0">
                <a:latin typeface="Arial" pitchFamily="34" charset="0"/>
                <a:cs typeface="Arial" pitchFamily="34" charset="0"/>
              </a:rPr>
              <a:t>out</a:t>
            </a:r>
            <a:r>
              <a:rPr lang="en-US" sz="2000" dirty="0" smtClean="0">
                <a:latin typeface="Arial" pitchFamily="34" charset="0"/>
                <a:cs typeface="Arial" pitchFamily="34" charset="0"/>
              </a:rPr>
              <a:t> &lt;&lt; "Enter value of i"  ; </a:t>
            </a:r>
          </a:p>
          <a:p>
            <a:r>
              <a:rPr lang="en-US" sz="2000" dirty="0" err="1" smtClean="0">
                <a:latin typeface="Arial" pitchFamily="34" charset="0"/>
                <a:cs typeface="Arial" pitchFamily="34" charset="0"/>
              </a:rPr>
              <a:t>cin</a:t>
            </a:r>
            <a:r>
              <a:rPr lang="en-US" sz="2000" dirty="0" smtClean="0">
                <a:latin typeface="Arial" pitchFamily="34" charset="0"/>
                <a:cs typeface="Arial" pitchFamily="34" charset="0"/>
              </a:rPr>
              <a:t>&gt;&gt;i  ; </a:t>
            </a:r>
          </a:p>
          <a:p>
            <a:r>
              <a:rPr lang="en-US" sz="2000" dirty="0" smtClean="0">
                <a:latin typeface="Arial" pitchFamily="34" charset="0"/>
                <a:cs typeface="Arial" pitchFamily="34" charset="0"/>
              </a:rPr>
              <a:t>switch (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 "Hello"  ; </a:t>
            </a:r>
          </a:p>
          <a:p>
            <a:r>
              <a:rPr lang="en-US" sz="2000" dirty="0" smtClean="0">
                <a:latin typeface="Arial" pitchFamily="34" charset="0"/>
                <a:cs typeface="Arial" pitchFamily="34" charset="0"/>
              </a:rPr>
              <a:t>	case 1 : </a:t>
            </a:r>
          </a:p>
          <a:p>
            <a:r>
              <a:rPr lang="en-US" sz="2000" dirty="0" smtClean="0">
                <a:latin typeface="Arial" pitchFamily="34" charset="0"/>
                <a:cs typeface="Arial" pitchFamily="34" charset="0"/>
              </a:rPr>
              <a:t>		j = 10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2 : </a:t>
            </a:r>
          </a:p>
          <a:p>
            <a:r>
              <a:rPr lang="en-US" sz="2000" dirty="0" smtClean="0">
                <a:latin typeface="Arial" pitchFamily="34" charset="0"/>
                <a:cs typeface="Arial" pitchFamily="34" charset="0"/>
              </a:rPr>
              <a:t>		j = 20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endParaRPr lang="en-US" dirty="0" smtClean="0">
              <a:latin typeface="Arial" pitchFamily="34" charset="0"/>
              <a:cs typeface="Arial" pitchFamily="34" charset="0"/>
            </a:endParaRPr>
          </a:p>
        </p:txBody>
      </p:sp>
      <p:sp>
        <p:nvSpPr>
          <p:cNvPr id="5" name="Rectangle 4"/>
          <p:cNvSpPr/>
          <p:nvPr/>
        </p:nvSpPr>
        <p:spPr>
          <a:xfrm>
            <a:off x="3976255" y="1066800"/>
            <a:ext cx="4572000" cy="3785652"/>
          </a:xfrm>
          <a:prstGeom prst="rect">
            <a:avLst/>
          </a:prstGeom>
        </p:spPr>
        <p:txBody>
          <a:bodyPr>
            <a:spAutoFit/>
          </a:bodyPr>
          <a:lstStyle/>
          <a:p>
            <a:pPr marL="342900" indent="-342900" algn="just">
              <a:buFont typeface="Arial" pitchFamily="34" charset="0"/>
              <a:buChar char="•"/>
            </a:pPr>
            <a:r>
              <a:rPr lang="en-US" sz="2400" dirty="0" smtClean="0">
                <a:latin typeface="Arial" pitchFamily="34" charset="0"/>
                <a:cs typeface="Arial" pitchFamily="34" charset="0"/>
              </a:rPr>
              <a:t>Every statement in a switch must belong to some case or the other. If a statement doesn’t belong to any case the compiler won’t report an error. However, the statement would never get executed. For example, in the following program the </a:t>
            </a:r>
            <a:r>
              <a:rPr lang="en-US" sz="2400" dirty="0" err="1" smtClean="0">
                <a:latin typeface="Arial" pitchFamily="34" charset="0"/>
                <a:cs typeface="Arial" pitchFamily="34" charset="0"/>
              </a:rPr>
              <a:t>cout</a:t>
            </a:r>
            <a:r>
              <a:rPr lang="en-US" sz="2400" dirty="0" smtClean="0">
                <a:latin typeface="Arial" pitchFamily="34" charset="0"/>
                <a:cs typeface="Arial" pitchFamily="34" charset="0"/>
              </a:rPr>
              <a:t>&lt;&lt;</a:t>
            </a:r>
            <a:r>
              <a:rPr lang="en-US" sz="2400" dirty="0" smtClean="0">
                <a:latin typeface="Arial" pitchFamily="34" charset="0"/>
                <a:cs typeface="Arial" pitchFamily="34" charset="0"/>
              </a:rPr>
              <a:t> </a:t>
            </a:r>
            <a:r>
              <a:rPr lang="en-US" sz="2400" dirty="0" smtClean="0">
                <a:latin typeface="Arial" pitchFamily="34" charset="0"/>
                <a:cs typeface="Arial" pitchFamily="34" charset="0"/>
              </a:rPr>
              <a:t>will never be executed. </a:t>
            </a:r>
          </a:p>
        </p:txBody>
      </p:sp>
      <p:sp>
        <p:nvSpPr>
          <p:cNvPr id="6" name="Rectangle 5"/>
          <p:cNvSpPr/>
          <p:nvPr/>
        </p:nvSpPr>
        <p:spPr>
          <a:xfrm>
            <a:off x="304800" y="221673"/>
            <a:ext cx="8382000" cy="461665"/>
          </a:xfrm>
          <a:prstGeom prst="rect">
            <a:avLst/>
          </a:prstGeom>
        </p:spPr>
        <p:txBody>
          <a:bodyPr wrap="square">
            <a:spAutoFit/>
          </a:bodyPr>
          <a:lstStyle/>
          <a:p>
            <a:r>
              <a:rPr lang="fr-FR" sz="2400" dirty="0" err="1" smtClean="0">
                <a:solidFill>
                  <a:srgbClr val="00B0F0"/>
                </a:solidFill>
                <a:latin typeface="Arial" pitchFamily="34" charset="0"/>
                <a:cs typeface="Arial" pitchFamily="34" charset="0"/>
              </a:rPr>
              <a:t>switch</a:t>
            </a:r>
            <a:r>
              <a:rPr lang="fr-FR" sz="2400" dirty="0" smtClean="0">
                <a:solidFill>
                  <a:srgbClr val="00B0F0"/>
                </a:solidFill>
                <a:latin typeface="Arial" pitchFamily="34" charset="0"/>
                <a:cs typeface="Arial" pitchFamily="34" charset="0"/>
              </a:rPr>
              <a:t> </a:t>
            </a:r>
            <a:r>
              <a:rPr lang="fr-FR" sz="2400" dirty="0" err="1" smtClean="0">
                <a:solidFill>
                  <a:srgbClr val="00B0F0"/>
                </a:solidFill>
                <a:latin typeface="Arial" pitchFamily="34" charset="0"/>
                <a:cs typeface="Arial" pitchFamily="34" charset="0"/>
              </a:rPr>
              <a:t>statement</a:t>
            </a:r>
            <a:r>
              <a:rPr lang="fr-FR" sz="2400" dirty="0" smtClean="0">
                <a:solidFill>
                  <a:srgbClr val="00B0F0"/>
                </a:solidFill>
                <a:latin typeface="Arial" pitchFamily="34" charset="0"/>
                <a:cs typeface="Arial" pitchFamily="34" charset="0"/>
              </a:rPr>
              <a:t>: --  Compiler </a:t>
            </a:r>
            <a:r>
              <a:rPr lang="fr-FR" sz="2400" dirty="0" err="1" smtClean="0">
                <a:solidFill>
                  <a:srgbClr val="00B0F0"/>
                </a:solidFill>
                <a:latin typeface="Arial" pitchFamily="34" charset="0"/>
                <a:cs typeface="Arial" pitchFamily="34" charset="0"/>
              </a:rPr>
              <a:t>does</a:t>
            </a:r>
            <a:r>
              <a:rPr lang="fr-FR" sz="2400" dirty="0" smtClean="0">
                <a:solidFill>
                  <a:srgbClr val="00B0F0"/>
                </a:solidFill>
                <a:latin typeface="Arial" pitchFamily="34" charset="0"/>
                <a:cs typeface="Arial" pitchFamily="34" charset="0"/>
              </a:rPr>
              <a:t> not report an </a:t>
            </a:r>
            <a:r>
              <a:rPr lang="fr-FR" sz="2400" dirty="0" err="1" smtClean="0">
                <a:solidFill>
                  <a:srgbClr val="00B0F0"/>
                </a:solidFill>
                <a:latin typeface="Arial" pitchFamily="34" charset="0"/>
                <a:cs typeface="Arial" pitchFamily="34" charset="0"/>
              </a:rPr>
              <a:t>error</a:t>
            </a:r>
            <a:endParaRPr lang="fr-FR" sz="2400" dirty="0" smtClean="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41081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10/6/2017</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12</a:t>
            </a:fld>
            <a:endParaRPr lang="en-US" dirty="0"/>
          </a:p>
        </p:txBody>
      </p:sp>
      <p:sp>
        <p:nvSpPr>
          <p:cNvPr id="5" name="Rectangle 4"/>
          <p:cNvSpPr/>
          <p:nvPr/>
        </p:nvSpPr>
        <p:spPr>
          <a:xfrm>
            <a:off x="457200" y="914400"/>
            <a:ext cx="7429552" cy="4154984"/>
          </a:xfrm>
          <a:prstGeom prst="rect">
            <a:avLst/>
          </a:prstGeom>
        </p:spPr>
        <p:txBody>
          <a:bodyPr wrap="square">
            <a:spAutoFit/>
          </a:bodyPr>
          <a:lstStyle/>
          <a:p>
            <a:pPr marL="342900" indent="-342900" algn="just">
              <a:buFont typeface="Arial" pitchFamily="34" charset="0"/>
              <a:buChar char="•"/>
            </a:pPr>
            <a:r>
              <a:rPr lang="en-US" sz="2400" dirty="0" smtClean="0">
                <a:latin typeface="Arial" pitchFamily="34" charset="0"/>
                <a:cs typeface="Arial" pitchFamily="34" charset="0"/>
              </a:rPr>
              <a:t>If we have no default case, then the program simply falls through the entire switch and continues with the next instruction (if any,) that follows the closing brace of switch.</a:t>
            </a:r>
          </a:p>
          <a:p>
            <a:pPr algn="just"/>
            <a:r>
              <a:rPr lang="en-US" sz="2400" dirty="0" smtClean="0">
                <a:latin typeface="Arial" pitchFamily="34" charset="0"/>
                <a:cs typeface="Arial" pitchFamily="34" charset="0"/>
              </a:rPr>
              <a:t> </a:t>
            </a:r>
          </a:p>
          <a:p>
            <a:pPr marL="342900" indent="-342900" algn="just">
              <a:buFont typeface="Arial" pitchFamily="34" charset="0"/>
              <a:buChar char="•"/>
            </a:pPr>
            <a:r>
              <a:rPr lang="en-US" sz="2400" dirty="0" smtClean="0">
                <a:latin typeface="Arial" pitchFamily="34" charset="0"/>
                <a:cs typeface="Arial" pitchFamily="34" charset="0"/>
              </a:rPr>
              <a:t>Is switch a replacement for if? </a:t>
            </a:r>
          </a:p>
          <a:p>
            <a:pPr lvl="1" algn="just"/>
            <a:r>
              <a:rPr lang="en-US" sz="2400" dirty="0" smtClean="0">
                <a:latin typeface="Arial" pitchFamily="34" charset="0"/>
                <a:cs typeface="Arial" pitchFamily="34" charset="0"/>
              </a:rPr>
              <a:t>Yes and No. </a:t>
            </a:r>
          </a:p>
          <a:p>
            <a:pPr lvl="1" algn="just"/>
            <a:r>
              <a:rPr lang="en-US" sz="2400" dirty="0" smtClean="0">
                <a:latin typeface="Arial" pitchFamily="34" charset="0"/>
                <a:cs typeface="Arial" pitchFamily="34" charset="0"/>
              </a:rPr>
              <a:t>Yes, </a:t>
            </a:r>
          </a:p>
          <a:p>
            <a:pPr lvl="1" algn="just"/>
            <a:r>
              <a:rPr lang="en-US" sz="2400" dirty="0" smtClean="0">
                <a:latin typeface="Arial" pitchFamily="34" charset="0"/>
                <a:cs typeface="Arial" pitchFamily="34" charset="0"/>
              </a:rPr>
              <a:t>because it offers a better way of writing programs as compared to if, and </a:t>
            </a:r>
          </a:p>
          <a:p>
            <a:pPr lvl="1" algn="just"/>
            <a:endParaRPr lang="en-US" sz="2400" dirty="0">
              <a:latin typeface="Arial" pitchFamily="34" charset="0"/>
              <a:cs typeface="Arial" pitchFamily="34" charset="0"/>
            </a:endParaRPr>
          </a:p>
        </p:txBody>
      </p:sp>
      <p:sp>
        <p:nvSpPr>
          <p:cNvPr id="6" name="Rectangle 5"/>
          <p:cNvSpPr/>
          <p:nvPr/>
        </p:nvSpPr>
        <p:spPr>
          <a:xfrm>
            <a:off x="304800" y="221673"/>
            <a:ext cx="8382000" cy="584775"/>
          </a:xfrm>
          <a:prstGeom prst="rect">
            <a:avLst/>
          </a:prstGeom>
        </p:spPr>
        <p:txBody>
          <a:bodyPr wrap="square">
            <a:spAutoFit/>
          </a:bodyPr>
          <a:lstStyle/>
          <a:p>
            <a:r>
              <a:rPr lang="fr-FR" sz="3200" dirty="0" err="1" smtClean="0">
                <a:solidFill>
                  <a:srgbClr val="002060"/>
                </a:solidFill>
                <a:latin typeface="Arial" pitchFamily="34" charset="0"/>
                <a:cs typeface="Arial" pitchFamily="34" charset="0"/>
              </a:rPr>
              <a:t>switch</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statement</a:t>
            </a:r>
            <a:r>
              <a:rPr lang="fr-FR" sz="3200" dirty="0" smtClean="0">
                <a:solidFill>
                  <a:srgbClr val="002060"/>
                </a:solidFill>
                <a:latin typeface="Arial" pitchFamily="34" charset="0"/>
                <a:cs typeface="Arial" pitchFamily="34" charset="0"/>
              </a:rPr>
              <a:t>: --  </a:t>
            </a:r>
            <a:r>
              <a:rPr lang="fr-FR" sz="3200" dirty="0" err="1" smtClean="0">
                <a:solidFill>
                  <a:srgbClr val="002060"/>
                </a:solidFill>
                <a:latin typeface="Arial" pitchFamily="34" charset="0"/>
                <a:cs typeface="Arial" pitchFamily="34" charset="0"/>
              </a:rPr>
              <a:t>Features</a:t>
            </a:r>
            <a:endParaRPr lang="fr-FR" sz="3200" dirty="0" smtClean="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2129831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10/6/2017</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13</a:t>
            </a:fld>
            <a:endParaRPr lang="en-US" dirty="0"/>
          </a:p>
        </p:txBody>
      </p:sp>
      <p:sp>
        <p:nvSpPr>
          <p:cNvPr id="5" name="Rectangle 4"/>
          <p:cNvSpPr/>
          <p:nvPr/>
        </p:nvSpPr>
        <p:spPr>
          <a:xfrm>
            <a:off x="595745" y="1066800"/>
            <a:ext cx="7429552" cy="4401205"/>
          </a:xfrm>
          <a:prstGeom prst="rect">
            <a:avLst/>
          </a:prstGeom>
        </p:spPr>
        <p:txBody>
          <a:bodyPr wrap="square">
            <a:spAutoFit/>
          </a:bodyPr>
          <a:lstStyle/>
          <a:p>
            <a:pPr algn="just"/>
            <a:r>
              <a:rPr lang="en-US" sz="2000" dirty="0" smtClean="0">
                <a:latin typeface="Arial" pitchFamily="34" charset="0"/>
                <a:cs typeface="Arial" pitchFamily="34" charset="0"/>
              </a:rPr>
              <a:t>No </a:t>
            </a:r>
          </a:p>
          <a:p>
            <a:pPr lvl="1" algn="just"/>
            <a:r>
              <a:rPr lang="en-US" sz="2000" dirty="0" smtClean="0">
                <a:latin typeface="Arial" pitchFamily="34" charset="0"/>
                <a:cs typeface="Arial" pitchFamily="34" charset="0"/>
              </a:rPr>
              <a:t>because in certain situations we are left with no choice but to use if. For example we do not have a case in a switch which looks like: </a:t>
            </a:r>
          </a:p>
          <a:p>
            <a:pPr lvl="1" algn="just"/>
            <a:r>
              <a:rPr lang="en-US" sz="2000" dirty="0" smtClean="0">
                <a:latin typeface="Arial" pitchFamily="34" charset="0"/>
                <a:cs typeface="Arial" pitchFamily="34" charset="0"/>
              </a:rPr>
              <a:t>case i &lt;= 20 : </a:t>
            </a:r>
          </a:p>
          <a:p>
            <a:pPr algn="just"/>
            <a:endParaRPr lang="en-US" sz="2000" dirty="0" smtClean="0">
              <a:latin typeface="Arial" pitchFamily="34" charset="0"/>
              <a:cs typeface="Arial" pitchFamily="34" charset="0"/>
            </a:endParaRPr>
          </a:p>
          <a:p>
            <a:pPr marL="342900" indent="-342900" algn="just">
              <a:buFont typeface="Arial" pitchFamily="34" charset="0"/>
              <a:buChar char="•"/>
            </a:pPr>
            <a:r>
              <a:rPr lang="en-US" sz="2000" dirty="0" smtClean="0">
                <a:latin typeface="Arial" pitchFamily="34" charset="0"/>
                <a:cs typeface="Arial" pitchFamily="34" charset="0"/>
              </a:rPr>
              <a:t>All that we can have after the case is an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constant or a char constant or an expression that evaluates to one of these constants. Even a float is not allowed.</a:t>
            </a:r>
          </a:p>
          <a:p>
            <a:pPr algn="just"/>
            <a:r>
              <a:rPr lang="en-US" sz="2000" dirty="0" smtClean="0">
                <a:latin typeface="Arial" pitchFamily="34" charset="0"/>
                <a:cs typeface="Arial" pitchFamily="34" charset="0"/>
              </a:rPr>
              <a:t> </a:t>
            </a:r>
          </a:p>
          <a:p>
            <a:pPr marL="342900" indent="-342900" algn="just">
              <a:buFont typeface="Arial" pitchFamily="34" charset="0"/>
              <a:buChar char="•"/>
            </a:pPr>
            <a:r>
              <a:rPr lang="en-US" sz="2000" dirty="0" smtClean="0">
                <a:latin typeface="Arial" pitchFamily="34" charset="0"/>
                <a:cs typeface="Arial" pitchFamily="34" charset="0"/>
              </a:rPr>
              <a:t>The advantage of switch over if is that it leads to a more structured program and the level of indentation is manageable, more so if there are multiple statements within each case of a switch. </a:t>
            </a:r>
            <a:endParaRPr lang="en-US" sz="2000" dirty="0">
              <a:latin typeface="Arial" pitchFamily="34" charset="0"/>
              <a:cs typeface="Arial" pitchFamily="34" charset="0"/>
            </a:endParaRPr>
          </a:p>
        </p:txBody>
      </p:sp>
      <p:sp>
        <p:nvSpPr>
          <p:cNvPr id="6" name="Rectangle 5"/>
          <p:cNvSpPr/>
          <p:nvPr/>
        </p:nvSpPr>
        <p:spPr>
          <a:xfrm>
            <a:off x="457200" y="381000"/>
            <a:ext cx="7151317" cy="584775"/>
          </a:xfrm>
          <a:prstGeom prst="rect">
            <a:avLst/>
          </a:prstGeom>
        </p:spPr>
        <p:txBody>
          <a:bodyPr wrap="none">
            <a:spAutoFit/>
          </a:bodyPr>
          <a:lstStyle/>
          <a:p>
            <a:r>
              <a:rPr lang="fr-FR" sz="3200" dirty="0" err="1" smtClean="0">
                <a:solidFill>
                  <a:srgbClr val="002060"/>
                </a:solidFill>
                <a:latin typeface="Arial" pitchFamily="34" charset="0"/>
                <a:cs typeface="Arial" pitchFamily="34" charset="0"/>
              </a:rPr>
              <a:t>switch</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statement</a:t>
            </a:r>
            <a:r>
              <a:rPr lang="fr-FR" sz="3200" dirty="0" smtClean="0">
                <a:solidFill>
                  <a:srgbClr val="002060"/>
                </a:solidFill>
                <a:latin typeface="Arial" pitchFamily="34" charset="0"/>
                <a:cs typeface="Arial" pitchFamily="34" charset="0"/>
              </a:rPr>
              <a:t>: --  </a:t>
            </a:r>
            <a:r>
              <a:rPr lang="fr-FR" sz="3200" dirty="0" err="1" smtClean="0">
                <a:solidFill>
                  <a:srgbClr val="002060"/>
                </a:solidFill>
                <a:latin typeface="Arial" pitchFamily="34" charset="0"/>
                <a:cs typeface="Arial" pitchFamily="34" charset="0"/>
              </a:rPr>
              <a:t>Features</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contd</a:t>
            </a:r>
            <a:r>
              <a:rPr lang="fr-FR" sz="3200" dirty="0" smtClean="0">
                <a:solidFill>
                  <a:srgbClr val="002060"/>
                </a:solidFill>
                <a:latin typeface="Arial" pitchFamily="34" charset="0"/>
                <a:cs typeface="Arial" pitchFamily="34" charset="0"/>
              </a:rPr>
              <a:t>…</a:t>
            </a:r>
          </a:p>
        </p:txBody>
      </p:sp>
    </p:spTree>
    <p:extLst>
      <p:ext uri="{BB962C8B-B14F-4D97-AF65-F5344CB8AC3E}">
        <p14:creationId xmlns:p14="http://schemas.microsoft.com/office/powerpoint/2010/main" val="230708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10/6/2017</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14</a:t>
            </a:fld>
            <a:endParaRPr lang="en-US" dirty="0"/>
          </a:p>
        </p:txBody>
      </p:sp>
      <p:sp>
        <p:nvSpPr>
          <p:cNvPr id="4" name="Rectangle 3"/>
          <p:cNvSpPr/>
          <p:nvPr/>
        </p:nvSpPr>
        <p:spPr>
          <a:xfrm>
            <a:off x="857224" y="1142984"/>
            <a:ext cx="7858180" cy="4431983"/>
          </a:xfrm>
          <a:prstGeom prst="rect">
            <a:avLst/>
          </a:prstGeom>
        </p:spPr>
        <p:txBody>
          <a:bodyPr wrap="square">
            <a:spAutoFit/>
          </a:bodyPr>
          <a:lstStyle/>
          <a:p>
            <a:pPr algn="just"/>
            <a:endParaRPr lang="en-US" dirty="0" smtClean="0"/>
          </a:p>
          <a:p>
            <a:pPr algn="just"/>
            <a:r>
              <a:rPr lang="en-US" sz="2400" dirty="0" smtClean="0">
                <a:latin typeface="Arial" pitchFamily="34" charset="0"/>
                <a:cs typeface="Arial" pitchFamily="34" charset="0"/>
              </a:rPr>
              <a:t>We can check the value of any expression in a switch. Thus the following switch statements are legal: </a:t>
            </a:r>
          </a:p>
          <a:p>
            <a:pPr algn="just"/>
            <a:endParaRPr lang="en-US" sz="2400" dirty="0" smtClean="0">
              <a:latin typeface="Arial" pitchFamily="34" charset="0"/>
              <a:cs typeface="Arial" pitchFamily="34" charset="0"/>
            </a:endParaRPr>
          </a:p>
          <a:p>
            <a:pPr marL="342900" indent="-342900" algn="just">
              <a:buFont typeface="Arial" pitchFamily="34" charset="0"/>
              <a:buChar char="•"/>
            </a:pPr>
            <a:r>
              <a:rPr lang="en-US" sz="2400" dirty="0" smtClean="0">
                <a:latin typeface="Arial" pitchFamily="34" charset="0"/>
                <a:cs typeface="Arial" pitchFamily="34" charset="0"/>
              </a:rPr>
              <a:t>switch ( </a:t>
            </a:r>
            <a:r>
              <a:rPr lang="en-US" sz="2400" dirty="0" err="1" smtClean="0">
                <a:latin typeface="Arial" pitchFamily="34" charset="0"/>
                <a:cs typeface="Arial" pitchFamily="34" charset="0"/>
              </a:rPr>
              <a:t>i</a:t>
            </a:r>
            <a:r>
              <a:rPr lang="en-US" sz="2400" dirty="0" smtClean="0">
                <a:latin typeface="Arial" pitchFamily="34" charset="0"/>
                <a:cs typeface="Arial" pitchFamily="34" charset="0"/>
              </a:rPr>
              <a:t> + j * k ) </a:t>
            </a:r>
          </a:p>
          <a:p>
            <a:pPr marL="342900" indent="-342900" algn="just">
              <a:buFont typeface="Arial" pitchFamily="34" charset="0"/>
              <a:buChar char="•"/>
            </a:pPr>
            <a:r>
              <a:rPr lang="en-US" sz="2400" dirty="0" smtClean="0">
                <a:latin typeface="Arial" pitchFamily="34" charset="0"/>
                <a:cs typeface="Arial" pitchFamily="34" charset="0"/>
              </a:rPr>
              <a:t>switch ( 23 + 45 % 4 * k ) </a:t>
            </a:r>
          </a:p>
          <a:p>
            <a:pPr marL="342900" indent="-342900" algn="just">
              <a:buFont typeface="Arial" pitchFamily="34" charset="0"/>
              <a:buChar char="•"/>
            </a:pPr>
            <a:r>
              <a:rPr lang="en-US" sz="2400" dirty="0" smtClean="0">
                <a:latin typeface="Arial" pitchFamily="34" charset="0"/>
                <a:cs typeface="Arial" pitchFamily="34" charset="0"/>
              </a:rPr>
              <a:t>switch ( a &lt; 4 &amp;&amp; b &gt; 7 ) </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Expressions can also be used in cases provided they are constant expressions. Thus : </a:t>
            </a:r>
          </a:p>
          <a:p>
            <a:pPr marL="342900" indent="-342900" algn="just">
              <a:buFont typeface="Arial" pitchFamily="34" charset="0"/>
              <a:buChar char="•"/>
            </a:pPr>
            <a:r>
              <a:rPr lang="en-US" sz="2400" dirty="0" smtClean="0">
                <a:latin typeface="Arial" pitchFamily="34" charset="0"/>
                <a:cs typeface="Arial" pitchFamily="34" charset="0"/>
              </a:rPr>
              <a:t>The case 3 + 7 is correct, </a:t>
            </a:r>
          </a:p>
          <a:p>
            <a:pPr marL="342900" indent="-342900" algn="just">
              <a:buFont typeface="Arial" pitchFamily="34" charset="0"/>
              <a:buChar char="•"/>
            </a:pPr>
            <a:r>
              <a:rPr lang="en-US" sz="2400" dirty="0" smtClean="0">
                <a:latin typeface="Arial" pitchFamily="34" charset="0"/>
                <a:cs typeface="Arial" pitchFamily="34" charset="0"/>
              </a:rPr>
              <a:t>The case a + b is incorrect. </a:t>
            </a:r>
            <a:endParaRPr lang="en-US" sz="2400" dirty="0">
              <a:latin typeface="Arial" pitchFamily="34" charset="0"/>
              <a:cs typeface="Arial" pitchFamily="34" charset="0"/>
            </a:endParaRPr>
          </a:p>
        </p:txBody>
      </p:sp>
      <p:sp>
        <p:nvSpPr>
          <p:cNvPr id="7" name="Rectangle 6"/>
          <p:cNvSpPr/>
          <p:nvPr/>
        </p:nvSpPr>
        <p:spPr>
          <a:xfrm>
            <a:off x="457200" y="304799"/>
            <a:ext cx="7244291" cy="584775"/>
          </a:xfrm>
          <a:prstGeom prst="rect">
            <a:avLst/>
          </a:prstGeom>
        </p:spPr>
        <p:txBody>
          <a:bodyPr wrap="none">
            <a:spAutoFit/>
          </a:bodyPr>
          <a:lstStyle/>
          <a:p>
            <a:r>
              <a:rPr lang="fr-FR" sz="3200" dirty="0" err="1" smtClean="0">
                <a:solidFill>
                  <a:srgbClr val="002060"/>
                </a:solidFill>
                <a:latin typeface="Arial" pitchFamily="34" charset="0"/>
                <a:cs typeface="Arial" pitchFamily="34" charset="0"/>
              </a:rPr>
              <a:t>switch</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statement</a:t>
            </a:r>
            <a:r>
              <a:rPr lang="fr-FR" sz="3200" dirty="0" smtClean="0">
                <a:solidFill>
                  <a:srgbClr val="002060"/>
                </a:solidFill>
                <a:latin typeface="Arial" pitchFamily="34" charset="0"/>
                <a:cs typeface="Arial" pitchFamily="34" charset="0"/>
              </a:rPr>
              <a:t>: --  </a:t>
            </a:r>
            <a:r>
              <a:rPr lang="fr-FR" sz="3200" dirty="0" err="1" smtClean="0">
                <a:solidFill>
                  <a:srgbClr val="002060"/>
                </a:solidFill>
                <a:latin typeface="Arial" pitchFamily="34" charset="0"/>
                <a:cs typeface="Arial" pitchFamily="34" charset="0"/>
              </a:rPr>
              <a:t>using</a:t>
            </a:r>
            <a:r>
              <a:rPr lang="fr-FR" sz="3200" dirty="0" smtClean="0">
                <a:solidFill>
                  <a:srgbClr val="002060"/>
                </a:solidFill>
                <a:latin typeface="Arial" pitchFamily="34" charset="0"/>
                <a:cs typeface="Arial" pitchFamily="34" charset="0"/>
              </a:rPr>
              <a:t> Expressions</a:t>
            </a:r>
          </a:p>
        </p:txBody>
      </p:sp>
    </p:spTree>
    <p:extLst>
      <p:ext uri="{BB962C8B-B14F-4D97-AF65-F5344CB8AC3E}">
        <p14:creationId xmlns:p14="http://schemas.microsoft.com/office/powerpoint/2010/main" val="2964465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304800"/>
            <a:ext cx="8229600" cy="623455"/>
          </a:xfrm>
        </p:spPr>
        <p:txBody>
          <a:bodyPr>
            <a:noAutofit/>
          </a:bodyPr>
          <a:lstStyle/>
          <a:p>
            <a:pPr algn="l"/>
            <a:r>
              <a:rPr lang="en-US" sz="3200" i="1" dirty="0" smtClean="0">
                <a:solidFill>
                  <a:srgbClr val="002060"/>
                </a:solidFill>
                <a:latin typeface="Arial" pitchFamily="34" charset="0"/>
                <a:cs typeface="Arial" pitchFamily="34" charset="0"/>
              </a:rPr>
              <a:t/>
            </a:r>
            <a:br>
              <a:rPr lang="en-US" sz="3200" i="1" dirty="0" smtClean="0">
                <a:solidFill>
                  <a:srgbClr val="002060"/>
                </a:solidFill>
                <a:latin typeface="Arial" pitchFamily="34" charset="0"/>
                <a:cs typeface="Arial" pitchFamily="34" charset="0"/>
              </a:rPr>
            </a:br>
            <a:r>
              <a:rPr lang="en-US" sz="3200" i="1" dirty="0" smtClean="0">
                <a:solidFill>
                  <a:srgbClr val="002060"/>
                </a:solidFill>
                <a:latin typeface="Arial" pitchFamily="34" charset="0"/>
                <a:cs typeface="Arial" pitchFamily="34" charset="0"/>
              </a:rPr>
              <a:t>switch Versus if-else Ladder </a:t>
            </a:r>
            <a:r>
              <a:rPr lang="en-US" sz="3200" dirty="0" smtClean="0">
                <a:solidFill>
                  <a:srgbClr val="002060"/>
                </a:solidFill>
                <a:latin typeface="Arial" pitchFamily="34" charset="0"/>
                <a:cs typeface="Arial" pitchFamily="34" charset="0"/>
              </a:rPr>
              <a:t/>
            </a:r>
            <a:br>
              <a:rPr lang="en-US" sz="3200" dirty="0" smtClean="0">
                <a:solidFill>
                  <a:srgbClr val="002060"/>
                </a:solidFill>
                <a:latin typeface="Arial" pitchFamily="34" charset="0"/>
                <a:cs typeface="Arial" pitchFamily="34" charset="0"/>
              </a:rPr>
            </a:br>
            <a:endParaRPr lang="en-US" sz="3200" dirty="0">
              <a:solidFill>
                <a:srgbClr val="002060"/>
              </a:solidFill>
              <a:latin typeface="Arial" pitchFamily="34" charset="0"/>
              <a:cs typeface="Arial" pitchFamily="34" charset="0"/>
            </a:endParaRPr>
          </a:p>
        </p:txBody>
      </p:sp>
      <p:sp>
        <p:nvSpPr>
          <p:cNvPr id="6" name="Content Placeholder 5"/>
          <p:cNvSpPr>
            <a:spLocks noGrp="1"/>
          </p:cNvSpPr>
          <p:nvPr>
            <p:ph idx="1"/>
          </p:nvPr>
        </p:nvSpPr>
        <p:spPr>
          <a:xfrm>
            <a:off x="457200" y="990600"/>
            <a:ext cx="8329642" cy="5410200"/>
          </a:xfrm>
        </p:spPr>
        <p:txBody>
          <a:bodyPr>
            <a:normAutofit lnSpcReduction="10000"/>
          </a:bodyPr>
          <a:lstStyle/>
          <a:p>
            <a:r>
              <a:rPr lang="en-US" sz="2200" dirty="0" smtClean="0">
                <a:latin typeface="Arial" pitchFamily="34" charset="0"/>
                <a:cs typeface="Arial" pitchFamily="34" charset="0"/>
              </a:rPr>
              <a:t>There are some things that you simply cannot do with a switch. These are: </a:t>
            </a:r>
          </a:p>
          <a:p>
            <a:r>
              <a:rPr lang="en-US" sz="2200" dirty="0" smtClean="0">
                <a:latin typeface="Arial" pitchFamily="34" charset="0"/>
                <a:cs typeface="Arial" pitchFamily="34" charset="0"/>
              </a:rPr>
              <a:t>A float expression cannot be tested using a switch </a:t>
            </a:r>
          </a:p>
          <a:p>
            <a:r>
              <a:rPr lang="en-US" sz="2200" dirty="0" smtClean="0">
                <a:latin typeface="Arial" pitchFamily="34" charset="0"/>
                <a:cs typeface="Arial" pitchFamily="34" charset="0"/>
              </a:rPr>
              <a:t>Cases can never have variable expressions (for example it is wrong to say case a +3 : ) </a:t>
            </a:r>
          </a:p>
          <a:p>
            <a:r>
              <a:rPr lang="en-US" sz="2200" dirty="0" smtClean="0">
                <a:latin typeface="Arial" pitchFamily="34" charset="0"/>
                <a:cs typeface="Arial" pitchFamily="34" charset="0"/>
              </a:rPr>
              <a:t>Multiple cases cannot use same expressions. Thus the following switch is illegal:</a:t>
            </a:r>
          </a:p>
          <a:p>
            <a:pPr lvl="2">
              <a:buNone/>
            </a:pPr>
            <a:r>
              <a:rPr lang="en-US" sz="2200" dirty="0" smtClean="0">
                <a:latin typeface="Arial" pitchFamily="34" charset="0"/>
                <a:cs typeface="Arial" pitchFamily="34" charset="0"/>
              </a:rPr>
              <a:t>switch ( a ) </a:t>
            </a:r>
          </a:p>
          <a:p>
            <a:pPr lvl="2">
              <a:buNone/>
            </a:pPr>
            <a:r>
              <a:rPr lang="en-US" sz="2200" dirty="0" smtClean="0">
                <a:latin typeface="Arial" pitchFamily="34" charset="0"/>
                <a:cs typeface="Arial" pitchFamily="34" charset="0"/>
              </a:rPr>
              <a:t>{ </a:t>
            </a:r>
          </a:p>
          <a:p>
            <a:pPr lvl="2">
              <a:buNone/>
            </a:pPr>
            <a:r>
              <a:rPr lang="en-US" sz="2200" dirty="0" smtClean="0">
                <a:latin typeface="Arial" pitchFamily="34" charset="0"/>
                <a:cs typeface="Arial" pitchFamily="34" charset="0"/>
              </a:rPr>
              <a:t>case 3 : </a:t>
            </a:r>
          </a:p>
          <a:p>
            <a:pPr lvl="2">
              <a:buNone/>
            </a:pPr>
            <a:r>
              <a:rPr lang="en-US" sz="2200" dirty="0" smtClean="0">
                <a:latin typeface="Arial" pitchFamily="34" charset="0"/>
                <a:cs typeface="Arial" pitchFamily="34" charset="0"/>
              </a:rPr>
              <a:t>... </a:t>
            </a:r>
          </a:p>
          <a:p>
            <a:pPr lvl="2">
              <a:buNone/>
            </a:pPr>
            <a:r>
              <a:rPr lang="en-US" sz="2200" dirty="0" smtClean="0">
                <a:latin typeface="Arial" pitchFamily="34" charset="0"/>
                <a:cs typeface="Arial" pitchFamily="34" charset="0"/>
              </a:rPr>
              <a:t>case 1 + 2 : </a:t>
            </a:r>
          </a:p>
          <a:p>
            <a:pPr lvl="2">
              <a:buNone/>
            </a:pPr>
            <a:r>
              <a:rPr lang="en-US" sz="2200" dirty="0" smtClean="0">
                <a:latin typeface="Arial" pitchFamily="34" charset="0"/>
                <a:cs typeface="Arial" pitchFamily="34" charset="0"/>
              </a:rPr>
              <a:t>... </a:t>
            </a:r>
          </a:p>
          <a:p>
            <a:pPr lvl="2">
              <a:buNone/>
            </a:pPr>
            <a:r>
              <a:rPr lang="en-US" sz="2200" dirty="0" smtClean="0">
                <a:latin typeface="Arial" pitchFamily="34" charset="0"/>
                <a:cs typeface="Arial" pitchFamily="34" charset="0"/>
              </a:rPr>
              <a:t>} </a:t>
            </a:r>
          </a:p>
          <a:p>
            <a:endParaRPr lang="en-US" dirty="0"/>
          </a:p>
        </p:txBody>
      </p:sp>
      <p:sp>
        <p:nvSpPr>
          <p:cNvPr id="2" name="Date Placeholder 1"/>
          <p:cNvSpPr>
            <a:spLocks noGrp="1"/>
          </p:cNvSpPr>
          <p:nvPr>
            <p:ph type="dt" sz="half" idx="10"/>
          </p:nvPr>
        </p:nvSpPr>
        <p:spPr/>
        <p:txBody>
          <a:bodyPr/>
          <a:lstStyle/>
          <a:p>
            <a:pPr>
              <a:defRPr/>
            </a:pPr>
            <a:fld id="{AF20EFD9-8087-4C20-A476-6C5F674C09E0}" type="datetime1">
              <a:rPr lang="en-US" smtClean="0"/>
              <a:pPr>
                <a:defRPr/>
              </a:pPr>
              <a:t>10/6/2017</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15</a:t>
            </a:fld>
            <a:endParaRPr lang="en-US" dirty="0"/>
          </a:p>
        </p:txBody>
      </p:sp>
    </p:spTree>
    <p:extLst>
      <p:ext uri="{BB962C8B-B14F-4D97-AF65-F5344CB8AC3E}">
        <p14:creationId xmlns:p14="http://schemas.microsoft.com/office/powerpoint/2010/main" val="4201504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562600"/>
          </a:xfrm>
        </p:spPr>
        <p:txBody>
          <a:bodyPr>
            <a:noAutofit/>
          </a:bodyPr>
          <a:lstStyle/>
          <a:p>
            <a:r>
              <a:rPr lang="fr-FR" sz="2000" dirty="0" err="1" smtClean="0">
                <a:latin typeface="Arial" pitchFamily="34" charset="0"/>
                <a:cs typeface="Arial" pitchFamily="34" charset="0"/>
              </a:rPr>
              <a:t>When</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switch</a:t>
            </a:r>
            <a:r>
              <a:rPr lang="fr-FR" sz="2000" dirty="0" smtClean="0">
                <a:latin typeface="Arial" pitchFamily="34" charset="0"/>
                <a:cs typeface="Arial" pitchFamily="34" charset="0"/>
              </a:rPr>
              <a:t> has </a:t>
            </a:r>
            <a:r>
              <a:rPr lang="fr-FR" sz="2000" dirty="0" err="1" smtClean="0">
                <a:latin typeface="Arial" pitchFamily="34" charset="0"/>
                <a:cs typeface="Arial" pitchFamily="34" charset="0"/>
              </a:rPr>
              <a:t>so</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many</a:t>
            </a:r>
            <a:r>
              <a:rPr lang="fr-FR" sz="2000" dirty="0" smtClean="0">
                <a:latin typeface="Arial" pitchFamily="34" charset="0"/>
                <a:cs typeface="Arial" pitchFamily="34" charset="0"/>
              </a:rPr>
              <a:t> limitations, </a:t>
            </a:r>
            <a:r>
              <a:rPr lang="fr-FR" sz="2000" dirty="0" err="1" smtClean="0">
                <a:latin typeface="Arial" pitchFamily="34" charset="0"/>
                <a:cs typeface="Arial" pitchFamily="34" charset="0"/>
              </a:rPr>
              <a:t>why</a:t>
            </a:r>
            <a:r>
              <a:rPr lang="fr-FR" sz="2000" dirty="0" smtClean="0">
                <a:latin typeface="Arial" pitchFamily="34" charset="0"/>
                <a:cs typeface="Arial" pitchFamily="34" charset="0"/>
              </a:rPr>
              <a:t> use </a:t>
            </a:r>
            <a:r>
              <a:rPr lang="fr-FR" sz="2000" dirty="0" err="1" smtClean="0">
                <a:latin typeface="Arial" pitchFamily="34" charset="0"/>
                <a:cs typeface="Arial" pitchFamily="34" charset="0"/>
              </a:rPr>
              <a:t>it</a:t>
            </a:r>
            <a:r>
              <a:rPr lang="fr-FR"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Because, switch works faster than an equivalent if-else ladder. How come?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compiler generates a jump table for a switch during compilation. As a result, during execution it simply refers the jump table to decide which case should be executed.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if-</a:t>
            </a:r>
            <a:r>
              <a:rPr lang="en-US" sz="2000" dirty="0" err="1" smtClean="0">
                <a:latin typeface="Arial" pitchFamily="34" charset="0"/>
                <a:cs typeface="Arial" pitchFamily="34" charset="0"/>
              </a:rPr>
              <a:t>elses</a:t>
            </a:r>
            <a:r>
              <a:rPr lang="en-US" sz="2000" dirty="0" smtClean="0">
                <a:latin typeface="Arial" pitchFamily="34" charset="0"/>
                <a:cs typeface="Arial" pitchFamily="34" charset="0"/>
              </a:rPr>
              <a:t> are slower because they are evaluated at execution time.</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A switch with 10 cases would work faster than an equivalent if-else ladder.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If the if-else conditions are simple and few in number, then if-else would work out faster than the lookup mechanism of a switch. </a:t>
            </a:r>
          </a:p>
          <a:p>
            <a:pPr marL="0" indent="0">
              <a:buNone/>
            </a:pPr>
            <a:endParaRPr lang="en-US" sz="2000" dirty="0" smtClean="0">
              <a:latin typeface="Arial" pitchFamily="34" charset="0"/>
              <a:cs typeface="Arial" pitchFamily="34" charset="0"/>
            </a:endParaRPr>
          </a:p>
          <a:p>
            <a:pPr marL="0" indent="0">
              <a:buNone/>
            </a:pPr>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10/6/2017</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16</a:t>
            </a:fld>
            <a:endParaRPr lang="en-US" dirty="0"/>
          </a:p>
        </p:txBody>
      </p:sp>
      <p:sp>
        <p:nvSpPr>
          <p:cNvPr id="6" name="Title 4"/>
          <p:cNvSpPr>
            <a:spLocks noGrp="1"/>
          </p:cNvSpPr>
          <p:nvPr>
            <p:ph type="title"/>
          </p:nvPr>
        </p:nvSpPr>
        <p:spPr>
          <a:xfrm>
            <a:off x="304800" y="304801"/>
            <a:ext cx="8229600" cy="457200"/>
          </a:xfrm>
        </p:spPr>
        <p:txBody>
          <a:bodyPr>
            <a:noAutofit/>
          </a:bodyPr>
          <a:lstStyle/>
          <a:p>
            <a:pPr algn="l"/>
            <a:r>
              <a:rPr lang="en-US" sz="3200" i="1" dirty="0" smtClean="0">
                <a:solidFill>
                  <a:srgbClr val="002060"/>
                </a:solidFill>
                <a:latin typeface="Arial" pitchFamily="34" charset="0"/>
                <a:cs typeface="Arial" pitchFamily="34" charset="0"/>
              </a:rPr>
              <a:t/>
            </a:r>
            <a:br>
              <a:rPr lang="en-US" sz="3200" i="1" dirty="0" smtClean="0">
                <a:solidFill>
                  <a:srgbClr val="002060"/>
                </a:solidFill>
                <a:latin typeface="Arial" pitchFamily="34" charset="0"/>
                <a:cs typeface="Arial" pitchFamily="34" charset="0"/>
              </a:rPr>
            </a:br>
            <a:r>
              <a:rPr lang="en-US" sz="3200" i="1" dirty="0" smtClean="0">
                <a:solidFill>
                  <a:srgbClr val="002060"/>
                </a:solidFill>
                <a:latin typeface="Arial" pitchFamily="34" charset="0"/>
                <a:cs typeface="Arial" pitchFamily="34" charset="0"/>
              </a:rPr>
              <a:t>Why use switch?</a:t>
            </a:r>
            <a:r>
              <a:rPr lang="en-US" sz="3200" dirty="0" smtClean="0">
                <a:solidFill>
                  <a:srgbClr val="002060"/>
                </a:solidFill>
                <a:latin typeface="Arial" pitchFamily="34" charset="0"/>
                <a:cs typeface="Arial" pitchFamily="34" charset="0"/>
              </a:rPr>
              <a:t/>
            </a:r>
            <a:br>
              <a:rPr lang="en-US" sz="3200" dirty="0" smtClean="0">
                <a:solidFill>
                  <a:srgbClr val="002060"/>
                </a:solidFill>
                <a:latin typeface="Arial" pitchFamily="34" charset="0"/>
                <a:cs typeface="Arial" pitchFamily="34" charset="0"/>
              </a:rPr>
            </a:br>
            <a:endParaRPr lang="en-US" sz="3200" i="1"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967646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229600" cy="914400"/>
          </a:xfrm>
        </p:spPr>
        <p:txBody>
          <a:bodyPr>
            <a:normAutofit/>
          </a:bodyPr>
          <a:lstStyle/>
          <a:p>
            <a:pPr algn="l"/>
            <a:r>
              <a:rPr lang="en-US" sz="3200" dirty="0" smtClean="0">
                <a:solidFill>
                  <a:srgbClr val="002060"/>
                </a:solidFill>
                <a:latin typeface="Arial" pitchFamily="34" charset="0"/>
                <a:cs typeface="Arial" pitchFamily="34" charset="0"/>
              </a:rPr>
              <a:t>Switch ---  Summary</a:t>
            </a:r>
            <a:endParaRPr lang="en-US" sz="3200" dirty="0">
              <a:solidFill>
                <a:srgbClr val="002060"/>
              </a:solidFill>
              <a:latin typeface="Arial" pitchFamily="34" charset="0"/>
              <a:cs typeface="Arial" pitchFamily="34" charset="0"/>
            </a:endParaRPr>
          </a:p>
        </p:txBody>
      </p:sp>
      <p:sp>
        <p:nvSpPr>
          <p:cNvPr id="6" name="Content Placeholder 5"/>
          <p:cNvSpPr>
            <a:spLocks noGrp="1"/>
          </p:cNvSpPr>
          <p:nvPr>
            <p:ph idx="1"/>
          </p:nvPr>
        </p:nvSpPr>
        <p:spPr>
          <a:xfrm>
            <a:off x="381000" y="1066800"/>
            <a:ext cx="8229600" cy="4389437"/>
          </a:xfrm>
        </p:spPr>
        <p:txBody>
          <a:bodyPr>
            <a:normAutofit/>
          </a:bodyPr>
          <a:lstStyle/>
          <a:p>
            <a:r>
              <a:rPr lang="en-US" sz="2400" dirty="0" smtClean="0">
                <a:latin typeface="Arial" pitchFamily="34" charset="0"/>
                <a:cs typeface="Arial" pitchFamily="34" charset="0"/>
              </a:rPr>
              <a:t>When we need to choose one among number of alternatives, a switch statement is used. </a:t>
            </a:r>
          </a:p>
          <a:p>
            <a:r>
              <a:rPr lang="en-US" sz="2400" dirty="0" smtClean="0">
                <a:latin typeface="Arial" pitchFamily="34" charset="0"/>
                <a:cs typeface="Arial" pitchFamily="34" charset="0"/>
              </a:rPr>
              <a:t>The switch keyword is followed by an integer or an expression that evaluates to an integer. </a:t>
            </a:r>
          </a:p>
          <a:p>
            <a:r>
              <a:rPr lang="en-US" sz="2400" dirty="0" smtClean="0">
                <a:latin typeface="Arial" pitchFamily="34" charset="0"/>
                <a:cs typeface="Arial" pitchFamily="34" charset="0"/>
              </a:rPr>
              <a:t>The case keyword is followed by an integer or a character constant. </a:t>
            </a:r>
          </a:p>
          <a:p>
            <a:r>
              <a:rPr lang="en-US" sz="2400" dirty="0" smtClean="0">
                <a:latin typeface="Arial" pitchFamily="34" charset="0"/>
                <a:cs typeface="Arial" pitchFamily="34" charset="0"/>
              </a:rPr>
              <a:t>The control falls through all the cases unless the break statement is given. </a:t>
            </a:r>
          </a:p>
          <a:p>
            <a:pPr>
              <a:buNone/>
            </a:pPr>
            <a:endParaRPr lang="en-US" dirty="0"/>
          </a:p>
        </p:txBody>
      </p:sp>
      <p:sp>
        <p:nvSpPr>
          <p:cNvPr id="2" name="Date Placeholder 1"/>
          <p:cNvSpPr>
            <a:spLocks noGrp="1"/>
          </p:cNvSpPr>
          <p:nvPr>
            <p:ph type="dt" sz="half" idx="10"/>
          </p:nvPr>
        </p:nvSpPr>
        <p:spPr/>
        <p:txBody>
          <a:bodyPr/>
          <a:lstStyle/>
          <a:p>
            <a:pPr>
              <a:defRPr/>
            </a:pPr>
            <a:fld id="{AF20EFD9-8087-4C20-A476-6C5F674C09E0}" type="datetime1">
              <a:rPr lang="en-US" smtClean="0"/>
              <a:pPr>
                <a:defRPr/>
              </a:pPr>
              <a:t>10/6/2017</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17</a:t>
            </a:fld>
            <a:endParaRPr lang="en-US" dirty="0"/>
          </a:p>
        </p:txBody>
      </p:sp>
    </p:spTree>
    <p:extLst>
      <p:ext uri="{BB962C8B-B14F-4D97-AF65-F5344CB8AC3E}">
        <p14:creationId xmlns:p14="http://schemas.microsoft.com/office/powerpoint/2010/main" val="4141911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52400" y="380999"/>
            <a:ext cx="4648200" cy="6524863"/>
          </a:xfrm>
          <a:prstGeom prst="rect">
            <a:avLst/>
          </a:prstGeom>
          <a:noFill/>
        </p:spPr>
        <p:txBody>
          <a:bodyPr wrap="square" rtlCol="0">
            <a:spAutoFit/>
          </a:bodyPr>
          <a:lstStyle/>
          <a:p>
            <a:r>
              <a:rPr lang="en-US" dirty="0" smtClean="0"/>
              <a:t>  </a:t>
            </a:r>
            <a:r>
              <a:rPr lang="en-US" sz="1600" dirty="0" smtClean="0"/>
              <a:t>/* Four Function Calculator */</a:t>
            </a:r>
          </a:p>
          <a:p>
            <a:r>
              <a:rPr lang="en-US" sz="1600" dirty="0"/>
              <a:t>v</a:t>
            </a:r>
            <a:r>
              <a:rPr lang="en-US" sz="1600" dirty="0" smtClean="0"/>
              <a:t>oid  main(void)</a:t>
            </a:r>
          </a:p>
          <a:p>
            <a:r>
              <a:rPr lang="en-US" sz="1600" dirty="0" smtClean="0"/>
              <a:t>{</a:t>
            </a:r>
          </a:p>
          <a:p>
            <a:r>
              <a:rPr lang="en-US" sz="1600" dirty="0" smtClean="0"/>
              <a:t>      float num1, num2 ;</a:t>
            </a:r>
          </a:p>
          <a:p>
            <a:r>
              <a:rPr lang="en-US" sz="1600" dirty="0" smtClean="0"/>
              <a:t>       char op;</a:t>
            </a:r>
          </a:p>
          <a:p>
            <a:r>
              <a:rPr lang="en-US" sz="1600" dirty="0"/>
              <a:t> </a:t>
            </a:r>
            <a:r>
              <a:rPr lang="en-US" sz="1600" dirty="0" smtClean="0"/>
              <a:t>       </a:t>
            </a:r>
          </a:p>
          <a:p>
            <a:r>
              <a:rPr lang="en-US" sz="1600" dirty="0" smtClean="0"/>
              <a:t>       </a:t>
            </a:r>
            <a:r>
              <a:rPr lang="en-US" sz="1600" dirty="0" err="1" smtClean="0"/>
              <a:t>cout</a:t>
            </a:r>
            <a:r>
              <a:rPr lang="en-US" sz="1600" dirty="0" smtClean="0"/>
              <a:t>&lt;&lt; “Type number, operator, number \n”;</a:t>
            </a:r>
          </a:p>
          <a:p>
            <a:r>
              <a:rPr lang="en-US" sz="1600" dirty="0"/>
              <a:t> </a:t>
            </a:r>
            <a:r>
              <a:rPr lang="en-US" sz="1600" dirty="0" smtClean="0"/>
              <a:t>      </a:t>
            </a:r>
            <a:r>
              <a:rPr lang="en-US" sz="1600" dirty="0" err="1" smtClean="0"/>
              <a:t>cin</a:t>
            </a:r>
            <a:r>
              <a:rPr lang="en-US" sz="1600" dirty="0" smtClean="0"/>
              <a:t>&gt;&gt;num1&gt;&gt;op&gt;&gt;num2;</a:t>
            </a:r>
          </a:p>
          <a:p>
            <a:r>
              <a:rPr lang="en-US" sz="1600" dirty="0" smtClean="0"/>
              <a:t>              switch ( op )</a:t>
            </a:r>
          </a:p>
          <a:p>
            <a:r>
              <a:rPr lang="en-US" sz="1600" dirty="0"/>
              <a:t> </a:t>
            </a:r>
            <a:r>
              <a:rPr lang="en-US" sz="1600" dirty="0" smtClean="0"/>
              <a:t>              {</a:t>
            </a:r>
          </a:p>
          <a:p>
            <a:r>
              <a:rPr lang="en-US" sz="1600" dirty="0"/>
              <a:t> </a:t>
            </a:r>
            <a:r>
              <a:rPr lang="en-US" sz="1600" dirty="0" smtClean="0"/>
              <a:t>                   case ‘+’:</a:t>
            </a:r>
          </a:p>
          <a:p>
            <a:r>
              <a:rPr lang="en-US" sz="1600" dirty="0"/>
              <a:t>	</a:t>
            </a:r>
            <a:r>
              <a:rPr lang="en-US" sz="1600" dirty="0" smtClean="0"/>
              <a:t>      res= num1 + num2;</a:t>
            </a:r>
          </a:p>
          <a:p>
            <a:r>
              <a:rPr lang="en-US" sz="1600" dirty="0"/>
              <a:t>	 </a:t>
            </a:r>
            <a:r>
              <a:rPr lang="en-US" sz="1600" dirty="0" smtClean="0"/>
              <a:t>    </a:t>
            </a:r>
            <a:r>
              <a:rPr lang="en-US" sz="1600" dirty="0" err="1" smtClean="0"/>
              <a:t>cout</a:t>
            </a:r>
            <a:r>
              <a:rPr lang="en-US" sz="1600" dirty="0" smtClean="0"/>
              <a:t>&lt;&lt;res;</a:t>
            </a:r>
          </a:p>
          <a:p>
            <a:r>
              <a:rPr lang="en-US" sz="1600" dirty="0"/>
              <a:t>	</a:t>
            </a:r>
            <a:r>
              <a:rPr lang="en-US" sz="1600" dirty="0" smtClean="0"/>
              <a:t>      break;</a:t>
            </a:r>
          </a:p>
          <a:p>
            <a:endParaRPr lang="en-US" sz="1600" dirty="0"/>
          </a:p>
          <a:p>
            <a:r>
              <a:rPr lang="en-US" sz="1600" dirty="0" smtClean="0"/>
              <a:t>	   case ‘-’:</a:t>
            </a:r>
            <a:endParaRPr lang="en-US" sz="1600" dirty="0"/>
          </a:p>
          <a:p>
            <a:r>
              <a:rPr lang="en-US" sz="1600" dirty="0"/>
              <a:t>	       res= num1 </a:t>
            </a:r>
            <a:r>
              <a:rPr lang="en-US" sz="1600" dirty="0" smtClean="0"/>
              <a:t>- </a:t>
            </a:r>
            <a:r>
              <a:rPr lang="en-US" sz="1600" dirty="0"/>
              <a:t>num2;</a:t>
            </a:r>
          </a:p>
          <a:p>
            <a:r>
              <a:rPr lang="en-US" sz="1600" dirty="0"/>
              <a:t>	     </a:t>
            </a:r>
            <a:r>
              <a:rPr lang="en-US" sz="1600" dirty="0" smtClean="0"/>
              <a:t>  </a:t>
            </a:r>
            <a:r>
              <a:rPr lang="en-US" sz="1600" dirty="0" err="1" smtClean="0"/>
              <a:t>cout</a:t>
            </a:r>
            <a:r>
              <a:rPr lang="en-US" sz="1600" dirty="0"/>
              <a:t>&lt;&lt;res</a:t>
            </a:r>
            <a:r>
              <a:rPr lang="en-US" sz="1600" dirty="0" smtClean="0"/>
              <a:t>;</a:t>
            </a:r>
          </a:p>
          <a:p>
            <a:r>
              <a:rPr lang="en-US" sz="1600" dirty="0"/>
              <a:t>	      break;</a:t>
            </a:r>
          </a:p>
          <a:p>
            <a:endParaRPr lang="en-US" sz="1600" dirty="0"/>
          </a:p>
          <a:p>
            <a:r>
              <a:rPr lang="en-US" sz="1600" dirty="0" smtClean="0"/>
              <a:t>	   case ‘*’ :</a:t>
            </a:r>
          </a:p>
          <a:p>
            <a:r>
              <a:rPr lang="en-US" sz="1600" dirty="0"/>
              <a:t>	</a:t>
            </a:r>
            <a:r>
              <a:rPr lang="en-US" sz="1600" dirty="0" smtClean="0"/>
              <a:t>      </a:t>
            </a:r>
            <a:r>
              <a:rPr lang="en-US" sz="1600" dirty="0"/>
              <a:t> res= num1 </a:t>
            </a:r>
            <a:r>
              <a:rPr lang="en-US" sz="1600" dirty="0" smtClean="0"/>
              <a:t>* </a:t>
            </a:r>
            <a:r>
              <a:rPr lang="en-US" sz="1600" dirty="0"/>
              <a:t>num2;</a:t>
            </a:r>
          </a:p>
          <a:p>
            <a:r>
              <a:rPr lang="en-US" sz="1600" dirty="0"/>
              <a:t>	    </a:t>
            </a:r>
            <a:r>
              <a:rPr lang="en-US" sz="1600" dirty="0" smtClean="0"/>
              <a:t>   </a:t>
            </a:r>
            <a:r>
              <a:rPr lang="en-US" sz="1600" dirty="0" err="1"/>
              <a:t>cout</a:t>
            </a:r>
            <a:r>
              <a:rPr lang="en-US" sz="1600" dirty="0"/>
              <a:t>&lt;&lt;res</a:t>
            </a:r>
            <a:r>
              <a:rPr lang="en-US" sz="1600" dirty="0" smtClean="0"/>
              <a:t>;</a:t>
            </a:r>
          </a:p>
          <a:p>
            <a:r>
              <a:rPr lang="en-US" sz="1600" dirty="0"/>
              <a:t>	      break;</a:t>
            </a:r>
          </a:p>
          <a:p>
            <a:endParaRPr lang="en-US" sz="1600" dirty="0" smtClean="0"/>
          </a:p>
          <a:p>
            <a:endParaRPr lang="en-US" sz="1600" dirty="0"/>
          </a:p>
        </p:txBody>
      </p:sp>
      <p:sp>
        <p:nvSpPr>
          <p:cNvPr id="4" name="TextBox 3"/>
          <p:cNvSpPr txBox="1"/>
          <p:nvPr/>
        </p:nvSpPr>
        <p:spPr>
          <a:xfrm flipH="1">
            <a:off x="4800600" y="1295400"/>
            <a:ext cx="4343400" cy="2800767"/>
          </a:xfrm>
          <a:prstGeom prst="rect">
            <a:avLst/>
          </a:prstGeom>
          <a:noFill/>
        </p:spPr>
        <p:txBody>
          <a:bodyPr wrap="square" rtlCol="0">
            <a:spAutoFit/>
          </a:bodyPr>
          <a:lstStyle/>
          <a:p>
            <a:r>
              <a:rPr lang="en-US" sz="1600" dirty="0"/>
              <a:t> </a:t>
            </a:r>
            <a:r>
              <a:rPr lang="en-US" sz="1600" dirty="0" smtClean="0"/>
              <a:t>          case ‘/’:</a:t>
            </a:r>
          </a:p>
          <a:p>
            <a:r>
              <a:rPr lang="en-US" sz="1600" dirty="0"/>
              <a:t>	</a:t>
            </a:r>
            <a:r>
              <a:rPr lang="en-US" sz="1600" dirty="0" smtClean="0"/>
              <a:t>     res</a:t>
            </a:r>
            <a:r>
              <a:rPr lang="en-US" sz="1600" dirty="0"/>
              <a:t>= num1 </a:t>
            </a:r>
            <a:r>
              <a:rPr lang="en-US" sz="1600" dirty="0" smtClean="0"/>
              <a:t>/ </a:t>
            </a:r>
            <a:r>
              <a:rPr lang="en-US" sz="1600" dirty="0"/>
              <a:t>num2;</a:t>
            </a:r>
          </a:p>
          <a:p>
            <a:r>
              <a:rPr lang="en-US" sz="1600" dirty="0"/>
              <a:t>	     </a:t>
            </a:r>
            <a:r>
              <a:rPr lang="en-US" sz="1600" dirty="0" err="1"/>
              <a:t>cout</a:t>
            </a:r>
            <a:r>
              <a:rPr lang="en-US" sz="1600" dirty="0"/>
              <a:t>&lt;&lt;res</a:t>
            </a:r>
            <a:r>
              <a:rPr lang="en-US" sz="1600" dirty="0" smtClean="0"/>
              <a:t>;</a:t>
            </a:r>
          </a:p>
          <a:p>
            <a:r>
              <a:rPr lang="en-US" sz="1600" dirty="0"/>
              <a:t>	</a:t>
            </a:r>
            <a:r>
              <a:rPr lang="en-US" sz="1600" dirty="0" smtClean="0"/>
              <a:t>      break;</a:t>
            </a:r>
          </a:p>
          <a:p>
            <a:r>
              <a:rPr lang="en-US" sz="1600" dirty="0" smtClean="0"/>
              <a:t>            default:</a:t>
            </a:r>
            <a:endParaRPr lang="en-US" sz="1600" dirty="0"/>
          </a:p>
          <a:p>
            <a:r>
              <a:rPr lang="en-US" sz="1600" dirty="0"/>
              <a:t>	      </a:t>
            </a:r>
            <a:r>
              <a:rPr lang="en-US" sz="1600" dirty="0" err="1"/>
              <a:t>printf</a:t>
            </a:r>
            <a:r>
              <a:rPr lang="en-US" sz="1600" dirty="0"/>
              <a:t> ( “  </a:t>
            </a:r>
            <a:r>
              <a:rPr lang="en-US" sz="1600" dirty="0" smtClean="0"/>
              <a:t>unknown operator”);</a:t>
            </a:r>
          </a:p>
          <a:p>
            <a:r>
              <a:rPr lang="en-US" sz="1600" dirty="0" smtClean="0"/>
              <a:t>            }</a:t>
            </a:r>
          </a:p>
          <a:p>
            <a:r>
              <a:rPr lang="en-US" sz="1600" dirty="0"/>
              <a:t>}</a:t>
            </a:r>
          </a:p>
          <a:p>
            <a:r>
              <a:rPr lang="en-US" sz="1600" dirty="0"/>
              <a:t>	      </a:t>
            </a:r>
          </a:p>
          <a:p>
            <a:endParaRPr lang="en-US" sz="1600" dirty="0" smtClean="0"/>
          </a:p>
          <a:p>
            <a:endParaRPr lang="en-US" sz="1600" dirty="0"/>
          </a:p>
        </p:txBody>
      </p:sp>
      <p:cxnSp>
        <p:nvCxnSpPr>
          <p:cNvPr id="6" name="Straight Connector 5"/>
          <p:cNvCxnSpPr/>
          <p:nvPr/>
        </p:nvCxnSpPr>
        <p:spPr>
          <a:xfrm>
            <a:off x="4648200" y="609600"/>
            <a:ext cx="152400" cy="533400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145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Arial" pitchFamily="34" charset="0"/>
                <a:cs typeface="Arial" pitchFamily="34" charset="0"/>
              </a:rPr>
              <a:t>Decisions Using </a:t>
            </a:r>
            <a:r>
              <a:rPr lang="en-US" sz="3200" i="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switch </a:t>
            </a:r>
            <a:endParaRPr lang="en-US" sz="3200"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pitchFamily="34" charset="0"/>
                <a:cs typeface="Arial" pitchFamily="34" charset="0"/>
              </a:rPr>
              <a:t>The control statement that allows us to make a decision from the number of choices is called a </a:t>
            </a:r>
            <a:r>
              <a:rPr lang="en-US" sz="2400" b="1" dirty="0" smtClean="0">
                <a:latin typeface="Arial" pitchFamily="34" charset="0"/>
                <a:cs typeface="Arial" pitchFamily="34" charset="0"/>
              </a:rPr>
              <a:t>switch, </a:t>
            </a:r>
          </a:p>
          <a:p>
            <a:pPr marL="0" indent="0">
              <a:buNone/>
            </a:pPr>
            <a:r>
              <a:rPr lang="en-US" sz="2400" b="1" dirty="0">
                <a:latin typeface="Arial" pitchFamily="34" charset="0"/>
                <a:cs typeface="Arial" pitchFamily="34" charset="0"/>
              </a:rPr>
              <a:t>	</a:t>
            </a:r>
            <a:r>
              <a:rPr lang="en-US" sz="2400" b="1" dirty="0" smtClean="0">
                <a:latin typeface="Arial" pitchFamily="34" charset="0"/>
                <a:cs typeface="Arial" pitchFamily="34" charset="0"/>
              </a:rPr>
              <a:t>or </a:t>
            </a:r>
          </a:p>
          <a:p>
            <a:r>
              <a:rPr lang="en-US" sz="2400" dirty="0" smtClean="0">
                <a:latin typeface="Arial" pitchFamily="34" charset="0"/>
                <a:cs typeface="Arial" pitchFamily="34" charset="0"/>
              </a:rPr>
              <a:t>Switch is also called  </a:t>
            </a:r>
            <a:r>
              <a:rPr lang="en-US" sz="2400" b="1" dirty="0" smtClean="0">
                <a:latin typeface="Arial" pitchFamily="34" charset="0"/>
                <a:cs typeface="Arial" pitchFamily="34" charset="0"/>
              </a:rPr>
              <a:t>a switch-case-default,</a:t>
            </a:r>
            <a:r>
              <a:rPr lang="en-US" sz="2400" dirty="0" smtClean="0">
                <a:latin typeface="Arial" pitchFamily="34" charset="0"/>
                <a:cs typeface="Arial" pitchFamily="34" charset="0"/>
              </a:rPr>
              <a:t> since these three keywords go together to make up the control statement </a:t>
            </a:r>
            <a:endParaRPr lang="en-US"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10/6/2017</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2</a:t>
            </a:fld>
            <a:endParaRPr lang="en-US" dirty="0"/>
          </a:p>
        </p:txBody>
      </p:sp>
    </p:spTree>
    <p:extLst>
      <p:ext uri="{BB962C8B-B14F-4D97-AF65-F5344CB8AC3E}">
        <p14:creationId xmlns:p14="http://schemas.microsoft.com/office/powerpoint/2010/main" val="2458007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Arial" pitchFamily="34" charset="0"/>
                <a:cs typeface="Arial" pitchFamily="34" charset="0"/>
              </a:rPr>
              <a:t>Switch --- General Format </a:t>
            </a:r>
            <a:endParaRPr lang="en-US" sz="32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buNone/>
            </a:pPr>
            <a:r>
              <a:rPr lang="en-US" sz="1400" dirty="0" smtClean="0">
                <a:latin typeface="Arial" pitchFamily="34" charset="0"/>
                <a:cs typeface="Arial" pitchFamily="34" charset="0"/>
              </a:rPr>
              <a:t>switch ( integer expression ) </a:t>
            </a:r>
          </a:p>
          <a:p>
            <a:pPr>
              <a:buNone/>
            </a:pPr>
            <a:r>
              <a:rPr lang="en-US" sz="1400" dirty="0" smtClean="0">
                <a:latin typeface="Arial" pitchFamily="34" charset="0"/>
                <a:cs typeface="Arial" pitchFamily="34" charset="0"/>
              </a:rPr>
              <a:t>{ </a:t>
            </a:r>
          </a:p>
          <a:p>
            <a:pPr>
              <a:buNone/>
            </a:pPr>
            <a:r>
              <a:rPr lang="en-US" sz="1400" dirty="0" smtClean="0">
                <a:latin typeface="Arial" pitchFamily="34" charset="0"/>
                <a:cs typeface="Arial" pitchFamily="34" charset="0"/>
              </a:rPr>
              <a:t>case constant 1 : </a:t>
            </a:r>
          </a:p>
          <a:p>
            <a:pPr>
              <a:buNone/>
            </a:pPr>
            <a:r>
              <a:rPr lang="en-US" sz="1400" dirty="0" smtClean="0">
                <a:latin typeface="Arial" pitchFamily="34" charset="0"/>
                <a:cs typeface="Arial" pitchFamily="34" charset="0"/>
              </a:rPr>
              <a:t>	do this ;</a:t>
            </a:r>
          </a:p>
          <a:p>
            <a:pPr>
              <a:buNone/>
            </a:pPr>
            <a:r>
              <a:rPr lang="en-US" sz="1400" dirty="0" smtClean="0">
                <a:latin typeface="Arial" pitchFamily="34" charset="0"/>
                <a:cs typeface="Arial" pitchFamily="34" charset="0"/>
              </a:rPr>
              <a:t>	break;</a:t>
            </a:r>
          </a:p>
          <a:p>
            <a:pPr>
              <a:buNone/>
            </a:pPr>
            <a:r>
              <a:rPr lang="en-US" sz="1400" dirty="0" smtClean="0">
                <a:latin typeface="Arial" pitchFamily="34" charset="0"/>
                <a:cs typeface="Arial" pitchFamily="34" charset="0"/>
              </a:rPr>
              <a:t>case constant 2 : </a:t>
            </a:r>
          </a:p>
          <a:p>
            <a:pPr>
              <a:buNone/>
            </a:pPr>
            <a:r>
              <a:rPr lang="en-US" sz="1400" dirty="0" smtClean="0">
                <a:latin typeface="Arial" pitchFamily="34" charset="0"/>
                <a:cs typeface="Arial" pitchFamily="34" charset="0"/>
              </a:rPr>
              <a:t>	do this ; </a:t>
            </a:r>
          </a:p>
          <a:p>
            <a:pPr>
              <a:buNone/>
            </a:pPr>
            <a:r>
              <a:rPr lang="en-US" sz="1400" dirty="0" smtClean="0">
                <a:latin typeface="Arial" pitchFamily="34" charset="0"/>
                <a:cs typeface="Arial" pitchFamily="34" charset="0"/>
              </a:rPr>
              <a:t>	break;</a:t>
            </a:r>
          </a:p>
          <a:p>
            <a:pPr>
              <a:buNone/>
            </a:pPr>
            <a:r>
              <a:rPr lang="en-US" sz="1400" dirty="0" smtClean="0">
                <a:latin typeface="Arial" pitchFamily="34" charset="0"/>
                <a:cs typeface="Arial" pitchFamily="34" charset="0"/>
              </a:rPr>
              <a:t>case constant 3 : </a:t>
            </a:r>
          </a:p>
          <a:p>
            <a:pPr>
              <a:buNone/>
            </a:pPr>
            <a:r>
              <a:rPr lang="en-US" sz="1400" dirty="0" smtClean="0">
                <a:latin typeface="Arial" pitchFamily="34" charset="0"/>
                <a:cs typeface="Arial" pitchFamily="34" charset="0"/>
              </a:rPr>
              <a:t>	do this ; </a:t>
            </a:r>
          </a:p>
          <a:p>
            <a:pPr>
              <a:buNone/>
            </a:pPr>
            <a:r>
              <a:rPr lang="en-US" sz="1400" dirty="0" smtClean="0">
                <a:latin typeface="Arial" pitchFamily="34" charset="0"/>
                <a:cs typeface="Arial" pitchFamily="34" charset="0"/>
              </a:rPr>
              <a:t>	 break;</a:t>
            </a:r>
          </a:p>
          <a:p>
            <a:pPr>
              <a:buNone/>
            </a:pPr>
            <a:r>
              <a:rPr lang="en-US" sz="1400" dirty="0" smtClean="0">
                <a:latin typeface="Arial" pitchFamily="34" charset="0"/>
                <a:cs typeface="Arial" pitchFamily="34" charset="0"/>
              </a:rPr>
              <a:t>default : </a:t>
            </a:r>
          </a:p>
          <a:p>
            <a:pPr>
              <a:buNone/>
            </a:pPr>
            <a:r>
              <a:rPr lang="en-US" sz="1400" dirty="0" smtClean="0">
                <a:latin typeface="Arial" pitchFamily="34" charset="0"/>
                <a:cs typeface="Arial" pitchFamily="34" charset="0"/>
              </a:rPr>
              <a:t>	do this ; </a:t>
            </a:r>
          </a:p>
          <a:p>
            <a:pPr>
              <a:buNone/>
            </a:pPr>
            <a:r>
              <a:rPr lang="en-US" sz="1400" dirty="0" smtClean="0">
                <a:latin typeface="Arial" pitchFamily="34" charset="0"/>
                <a:cs typeface="Arial" pitchFamily="34" charset="0"/>
              </a:rPr>
              <a:t>} </a:t>
            </a:r>
            <a:endParaRPr lang="en-US" sz="1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10/6/2017</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3</a:t>
            </a:fld>
            <a:endParaRPr lang="en-US" dirty="0"/>
          </a:p>
        </p:txBody>
      </p:sp>
    </p:spTree>
    <p:extLst>
      <p:ext uri="{BB962C8B-B14F-4D97-AF65-F5344CB8AC3E}">
        <p14:creationId xmlns:p14="http://schemas.microsoft.com/office/powerpoint/2010/main" val="2243692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p:spPr>
        <p:txBody>
          <a:bodyPr>
            <a:normAutofit/>
          </a:bodyPr>
          <a:lstStyle/>
          <a:p>
            <a:pPr algn="l"/>
            <a:r>
              <a:rPr lang="en-US" sz="3200" dirty="0" smtClean="0">
                <a:solidFill>
                  <a:srgbClr val="002060"/>
                </a:solidFill>
                <a:latin typeface="Arial" pitchFamily="34" charset="0"/>
                <a:cs typeface="Arial" pitchFamily="34" charset="0"/>
              </a:rPr>
              <a:t>Switch statement ---- incorrect </a:t>
            </a:r>
            <a:endParaRPr lang="en-US" sz="32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762000"/>
            <a:ext cx="8229600" cy="5562600"/>
          </a:xfrm>
        </p:spPr>
        <p:txBody>
          <a:bodyPr>
            <a:noAutofit/>
          </a:bodyPr>
          <a:lstStyle/>
          <a:p>
            <a:pPr>
              <a:buNone/>
            </a:pPr>
            <a:r>
              <a:rPr lang="en-US" sz="2000" dirty="0" smtClean="0">
                <a:latin typeface="Arial" pitchFamily="34" charset="0"/>
                <a:cs typeface="Arial" pitchFamily="34" charset="0"/>
              </a:rPr>
              <a:t>void main( ) </a:t>
            </a:r>
          </a:p>
          <a:p>
            <a:pPr>
              <a:buNone/>
            </a:pPr>
            <a:r>
              <a:rPr lang="en-US" sz="2000" dirty="0" smtClean="0">
                <a:latin typeface="Arial" pitchFamily="34" charset="0"/>
                <a:cs typeface="Arial" pitchFamily="34" charset="0"/>
              </a:rPr>
              <a:t>{ </a:t>
            </a:r>
          </a:p>
          <a:p>
            <a:pPr>
              <a:buNone/>
            </a:pP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2 ; </a:t>
            </a:r>
          </a:p>
          <a:p>
            <a:pPr>
              <a:buNone/>
            </a:pPr>
            <a:r>
              <a:rPr lang="en-US" sz="2000" dirty="0" smtClean="0">
                <a:latin typeface="Arial" pitchFamily="34" charset="0"/>
                <a:cs typeface="Arial" pitchFamily="34" charset="0"/>
              </a:rPr>
              <a:t>	switch (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p>
          <a:p>
            <a:pPr>
              <a:buNone/>
            </a:pPr>
            <a:r>
              <a:rPr lang="en-US" sz="2000" dirty="0" smtClean="0">
                <a:latin typeface="Arial" pitchFamily="34" charset="0"/>
                <a:cs typeface="Arial" pitchFamily="34" charset="0"/>
              </a:rPr>
              <a:t>	{ </a:t>
            </a:r>
          </a:p>
          <a:p>
            <a:pPr>
              <a:buNone/>
            </a:pPr>
            <a:r>
              <a:rPr lang="en-US" sz="2000" dirty="0" smtClean="0">
                <a:latin typeface="Arial" pitchFamily="34" charset="0"/>
                <a:cs typeface="Arial" pitchFamily="34" charset="0"/>
              </a:rPr>
              <a:t>	case 1 : </a:t>
            </a:r>
          </a:p>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 "I am in case 1 "  ; </a:t>
            </a:r>
          </a:p>
          <a:p>
            <a:pPr>
              <a:buNone/>
            </a:pPr>
            <a:r>
              <a:rPr lang="en-US" sz="2000" dirty="0" smtClean="0">
                <a:latin typeface="Arial" pitchFamily="34" charset="0"/>
                <a:cs typeface="Arial" pitchFamily="34" charset="0"/>
              </a:rPr>
              <a:t>	case 2 : </a:t>
            </a:r>
          </a:p>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2 "  ; </a:t>
            </a:r>
          </a:p>
          <a:p>
            <a:pPr>
              <a:buNone/>
            </a:pPr>
            <a:r>
              <a:rPr lang="en-US" sz="2000" dirty="0" smtClean="0">
                <a:latin typeface="Arial" pitchFamily="34" charset="0"/>
                <a:cs typeface="Arial" pitchFamily="34" charset="0"/>
              </a:rPr>
              <a:t>	case 3 : </a:t>
            </a:r>
          </a:p>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3 " ; </a:t>
            </a:r>
          </a:p>
          <a:p>
            <a:pPr>
              <a:buNone/>
            </a:pPr>
            <a:r>
              <a:rPr lang="en-US" sz="2000" dirty="0" smtClean="0">
                <a:latin typeface="Arial" pitchFamily="34" charset="0"/>
                <a:cs typeface="Arial" pitchFamily="34" charset="0"/>
              </a:rPr>
              <a:t>	default : </a:t>
            </a:r>
          </a:p>
          <a:p>
            <a:pPr>
              <a:buNone/>
            </a:pPr>
            <a:r>
              <a:rPr lang="de-DE" sz="2000" dirty="0" smtClean="0">
                <a:latin typeface="Arial" pitchFamily="34" charset="0"/>
                <a:cs typeface="Arial" pitchFamily="34" charset="0"/>
              </a:rPr>
              <a:t>		cout&lt;&lt; "I am in default "  ; </a:t>
            </a:r>
          </a:p>
          <a:p>
            <a:pPr>
              <a:buNone/>
            </a:pPr>
            <a:r>
              <a:rPr lang="en-US" sz="2000" dirty="0" smtClean="0">
                <a:latin typeface="Arial" pitchFamily="34" charset="0"/>
                <a:cs typeface="Arial" pitchFamily="34" charset="0"/>
              </a:rPr>
              <a:t>	}                                                          </a:t>
            </a:r>
            <a:r>
              <a:rPr lang="en-US" sz="2400" dirty="0" smtClean="0">
                <a:solidFill>
                  <a:srgbClr val="C00000"/>
                </a:solidFill>
                <a:latin typeface="Arial" pitchFamily="34" charset="0"/>
                <a:cs typeface="Arial" pitchFamily="34" charset="0"/>
              </a:rPr>
              <a:t>/* What is the out put? */</a:t>
            </a:r>
          </a:p>
          <a:p>
            <a:pPr>
              <a:buNone/>
            </a:pPr>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10/6/2017</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4</a:t>
            </a:fld>
            <a:endParaRPr lang="en-US" dirty="0"/>
          </a:p>
        </p:txBody>
      </p:sp>
    </p:spTree>
    <p:extLst>
      <p:ext uri="{BB962C8B-B14F-4D97-AF65-F5344CB8AC3E}">
        <p14:creationId xmlns:p14="http://schemas.microsoft.com/office/powerpoint/2010/main" val="38901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Arial" pitchFamily="34" charset="0"/>
                <a:cs typeface="Arial" pitchFamily="34" charset="0"/>
              </a:rPr>
              <a:t>Switch statement ---- incorrect output</a:t>
            </a:r>
            <a:endParaRPr lang="en-US" sz="3200" dirty="0"/>
          </a:p>
        </p:txBody>
      </p:sp>
      <p:sp>
        <p:nvSpPr>
          <p:cNvPr id="3" name="Content Placeholder 2"/>
          <p:cNvSpPr>
            <a:spLocks noGrp="1"/>
          </p:cNvSpPr>
          <p:nvPr>
            <p:ph idx="1"/>
          </p:nvPr>
        </p:nvSpPr>
        <p:spPr/>
        <p:txBody>
          <a:bodyPr>
            <a:normAutofit lnSpcReduction="10000"/>
          </a:bodyPr>
          <a:lstStyle/>
          <a:p>
            <a:r>
              <a:rPr lang="fr-FR" dirty="0" smtClean="0"/>
              <a:t>I </a:t>
            </a:r>
            <a:r>
              <a:rPr lang="fr-FR" dirty="0" err="1" smtClean="0"/>
              <a:t>am</a:t>
            </a:r>
            <a:r>
              <a:rPr lang="fr-FR" dirty="0" smtClean="0"/>
              <a:t> in case 2</a:t>
            </a:r>
            <a:endParaRPr lang="en-US" dirty="0" smtClean="0"/>
          </a:p>
          <a:p>
            <a:r>
              <a:rPr lang="en-US" dirty="0" smtClean="0"/>
              <a:t>I am in case 3 </a:t>
            </a:r>
          </a:p>
          <a:p>
            <a:r>
              <a:rPr lang="en-US" dirty="0" smtClean="0"/>
              <a:t>I am in default </a:t>
            </a:r>
          </a:p>
          <a:p>
            <a:pPr marL="0" indent="0">
              <a:buNone/>
            </a:pPr>
            <a:endParaRPr lang="fr-FR" dirty="0" smtClean="0"/>
          </a:p>
          <a:p>
            <a:pPr marL="0" indent="0">
              <a:buNone/>
            </a:pPr>
            <a:endParaRPr lang="fr-FR" dirty="0"/>
          </a:p>
          <a:p>
            <a:pPr marL="0" indent="0">
              <a:buNone/>
            </a:pPr>
            <a:r>
              <a:rPr lang="fr-FR" dirty="0" err="1" smtClean="0"/>
              <a:t>Why</a:t>
            </a:r>
            <a:r>
              <a:rPr lang="fr-FR" dirty="0" smtClean="0"/>
              <a:t>  ?</a:t>
            </a:r>
          </a:p>
          <a:p>
            <a:r>
              <a:rPr lang="fr-FR" dirty="0" smtClean="0"/>
              <a:t>Correct program </a:t>
            </a:r>
            <a:r>
              <a:rPr lang="fr-FR" dirty="0" err="1" smtClean="0"/>
              <a:t>would</a:t>
            </a:r>
            <a:r>
              <a:rPr lang="fr-FR" dirty="0" smtClean="0"/>
              <a:t> </a:t>
            </a:r>
            <a:r>
              <a:rPr lang="fr-FR" dirty="0" err="1" smtClean="0"/>
              <a:t>be</a:t>
            </a:r>
            <a:endParaRPr lang="fr-FR" dirty="0" smtClean="0"/>
          </a:p>
          <a:p>
            <a:pPr marL="0" indent="0">
              <a:buNone/>
            </a:pPr>
            <a:r>
              <a:rPr lang="fr-FR" dirty="0" smtClean="0"/>
              <a:t>	</a:t>
            </a:r>
            <a:endParaRPr lang="en-US" dirty="0"/>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10/6/2017</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5</a:t>
            </a:fld>
            <a:endParaRPr lang="en-US" dirty="0"/>
          </a:p>
        </p:txBody>
      </p:sp>
    </p:spTree>
    <p:extLst>
      <p:ext uri="{BB962C8B-B14F-4D97-AF65-F5344CB8AC3E}">
        <p14:creationId xmlns:p14="http://schemas.microsoft.com/office/powerpoint/2010/main" val="1319173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DD7E7D3-E8B0-41A6-A8AB-D7AC96F4254F}" type="datetime1">
              <a:rPr lang="en-US" smtClean="0"/>
              <a:pPr>
                <a:defRPr/>
              </a:pPr>
              <a:t>10/6/2017</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6</a:t>
            </a:fld>
            <a:endParaRPr lang="en-US" dirty="0"/>
          </a:p>
        </p:txBody>
      </p:sp>
      <p:sp>
        <p:nvSpPr>
          <p:cNvPr id="6" name="Rectangle 5"/>
          <p:cNvSpPr/>
          <p:nvPr/>
        </p:nvSpPr>
        <p:spPr>
          <a:xfrm>
            <a:off x="457200" y="813374"/>
            <a:ext cx="5257800" cy="5940088"/>
          </a:xfrm>
          <a:prstGeom prst="rect">
            <a:avLst/>
          </a:prstGeom>
        </p:spPr>
        <p:txBody>
          <a:bodyPr wrap="square">
            <a:spAutoFit/>
          </a:bodyPr>
          <a:lstStyle/>
          <a:p>
            <a:r>
              <a:rPr lang="en-US" sz="2000" dirty="0" smtClean="0">
                <a:latin typeface="Arial" pitchFamily="34" charset="0"/>
                <a:cs typeface="Arial" pitchFamily="34" charset="0"/>
              </a:rPr>
              <a:t>void main( )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2 ;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switch (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case 1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1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2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2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3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3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default : </a:t>
            </a:r>
          </a:p>
          <a:p>
            <a:r>
              <a:rPr lang="de-DE" sz="2000" dirty="0" smtClean="0">
                <a:latin typeface="Arial" pitchFamily="34" charset="0"/>
                <a:cs typeface="Arial" pitchFamily="34" charset="0"/>
              </a:rPr>
              <a:t>		cout&lt;&lt;"I am in default \n"  ; </a:t>
            </a:r>
          </a:p>
          <a:p>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a:t>
            </a:r>
          </a:p>
        </p:txBody>
      </p:sp>
      <p:sp>
        <p:nvSpPr>
          <p:cNvPr id="2" name="Rectangle 1"/>
          <p:cNvSpPr/>
          <p:nvPr/>
        </p:nvSpPr>
        <p:spPr>
          <a:xfrm>
            <a:off x="457200" y="228599"/>
            <a:ext cx="5444119" cy="584775"/>
          </a:xfrm>
          <a:prstGeom prst="rect">
            <a:avLst/>
          </a:prstGeom>
        </p:spPr>
        <p:txBody>
          <a:bodyPr wrap="none">
            <a:spAutoFit/>
          </a:bodyPr>
          <a:lstStyle/>
          <a:p>
            <a:r>
              <a:rPr lang="en-US" sz="3200" dirty="0" smtClean="0">
                <a:solidFill>
                  <a:srgbClr val="002060"/>
                </a:solidFill>
                <a:latin typeface="Arial" pitchFamily="34" charset="0"/>
                <a:cs typeface="Arial" pitchFamily="34" charset="0"/>
              </a:rPr>
              <a:t>Switch statement ---- correct </a:t>
            </a:r>
            <a:endParaRPr lang="en-US" dirty="0"/>
          </a:p>
        </p:txBody>
      </p:sp>
      <p:sp>
        <p:nvSpPr>
          <p:cNvPr id="3" name="Rectangle 2"/>
          <p:cNvSpPr/>
          <p:nvPr/>
        </p:nvSpPr>
        <p:spPr>
          <a:xfrm>
            <a:off x="5880537" y="1752600"/>
            <a:ext cx="2816128" cy="830997"/>
          </a:xfrm>
          <a:prstGeom prst="rect">
            <a:avLst/>
          </a:prstGeom>
        </p:spPr>
        <p:txBody>
          <a:bodyPr wrap="square">
            <a:spAutoFit/>
          </a:bodyPr>
          <a:lstStyle/>
          <a:p>
            <a:r>
              <a:rPr lang="fr-FR" sz="2400" dirty="0" smtClean="0">
                <a:latin typeface="Arial" pitchFamily="34" charset="0"/>
                <a:cs typeface="Arial" pitchFamily="34" charset="0"/>
              </a:rPr>
              <a:t>Output: </a:t>
            </a:r>
          </a:p>
          <a:p>
            <a:r>
              <a:rPr lang="en-US" sz="2400" dirty="0" smtClean="0">
                <a:latin typeface="Arial" pitchFamily="34" charset="0"/>
                <a:cs typeface="Arial" pitchFamily="34" charset="0"/>
              </a:rPr>
              <a:t>I am in case 2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73309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DD7E7D3-E8B0-41A6-A8AB-D7AC96F4254F}" type="datetime1">
              <a:rPr lang="en-US" smtClean="0"/>
              <a:pPr>
                <a:defRPr/>
              </a:pPr>
              <a:t>10/6/2017</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7</a:t>
            </a:fld>
            <a:endParaRPr lang="en-US" dirty="0"/>
          </a:p>
        </p:txBody>
      </p:sp>
      <p:sp>
        <p:nvSpPr>
          <p:cNvPr id="3" name="Content Placeholder 2"/>
          <p:cNvSpPr>
            <a:spLocks noGrp="1"/>
          </p:cNvSpPr>
          <p:nvPr>
            <p:ph idx="4294967295"/>
          </p:nvPr>
        </p:nvSpPr>
        <p:spPr>
          <a:xfrm>
            <a:off x="381000" y="841084"/>
            <a:ext cx="4529166" cy="5786454"/>
          </a:xfrm>
        </p:spPr>
        <p:txBody>
          <a:bodyPr>
            <a:normAutofit fontScale="47500" lnSpcReduction="20000"/>
          </a:bodyPr>
          <a:lstStyle/>
          <a:p>
            <a:pPr>
              <a:buNone/>
            </a:pPr>
            <a:r>
              <a:rPr lang="en-US" sz="4200" dirty="0" smtClean="0">
                <a:latin typeface="Arial" pitchFamily="34" charset="0"/>
                <a:cs typeface="Arial" pitchFamily="34" charset="0"/>
              </a:rPr>
              <a:t>void main( ) </a:t>
            </a:r>
          </a:p>
          <a:p>
            <a:pPr>
              <a:buNone/>
            </a:pPr>
            <a:r>
              <a:rPr lang="en-US" sz="4200" dirty="0" smtClean="0">
                <a:latin typeface="Arial" pitchFamily="34" charset="0"/>
                <a:cs typeface="Arial" pitchFamily="34" charset="0"/>
              </a:rPr>
              <a:t>{ </a:t>
            </a:r>
          </a:p>
          <a:p>
            <a:pPr>
              <a:buNone/>
            </a:pPr>
            <a:r>
              <a:rPr lang="en-US" sz="4200" dirty="0" err="1" smtClean="0">
                <a:latin typeface="Arial" pitchFamily="34" charset="0"/>
                <a:cs typeface="Arial" pitchFamily="34" charset="0"/>
              </a:rPr>
              <a:t>int</a:t>
            </a:r>
            <a:r>
              <a:rPr lang="en-US" sz="4200" dirty="0" smtClean="0">
                <a:latin typeface="Arial" pitchFamily="34" charset="0"/>
                <a:cs typeface="Arial" pitchFamily="34" charset="0"/>
              </a:rPr>
              <a:t> </a:t>
            </a:r>
            <a:r>
              <a:rPr lang="en-US" sz="4200" dirty="0" err="1" smtClean="0">
                <a:latin typeface="Arial" pitchFamily="34" charset="0"/>
                <a:cs typeface="Arial" pitchFamily="34" charset="0"/>
              </a:rPr>
              <a:t>i</a:t>
            </a:r>
            <a:r>
              <a:rPr lang="en-US" sz="4200" dirty="0" smtClean="0">
                <a:latin typeface="Arial" pitchFamily="34" charset="0"/>
                <a:cs typeface="Arial" pitchFamily="34" charset="0"/>
              </a:rPr>
              <a:t> = 22 ; </a:t>
            </a:r>
          </a:p>
          <a:p>
            <a:pPr>
              <a:buNone/>
            </a:pPr>
            <a:r>
              <a:rPr lang="en-US" sz="4200" dirty="0" smtClean="0">
                <a:latin typeface="Arial" pitchFamily="34" charset="0"/>
                <a:cs typeface="Arial" pitchFamily="34" charset="0"/>
              </a:rPr>
              <a:t>	switch ( </a:t>
            </a:r>
            <a:r>
              <a:rPr lang="en-US" sz="4200" dirty="0" err="1" smtClean="0">
                <a:latin typeface="Arial" pitchFamily="34" charset="0"/>
                <a:cs typeface="Arial" pitchFamily="34" charset="0"/>
              </a:rPr>
              <a:t>i</a:t>
            </a:r>
            <a:r>
              <a:rPr lang="en-US" sz="4200" dirty="0" smtClean="0">
                <a:latin typeface="Arial" pitchFamily="34" charset="0"/>
                <a:cs typeface="Arial" pitchFamily="34" charset="0"/>
              </a:rPr>
              <a:t> ) </a:t>
            </a:r>
          </a:p>
          <a:p>
            <a:pPr>
              <a:buNone/>
            </a:pPr>
            <a:r>
              <a:rPr lang="en-US" sz="4200" dirty="0" smtClean="0">
                <a:latin typeface="Arial" pitchFamily="34" charset="0"/>
                <a:cs typeface="Arial" pitchFamily="34" charset="0"/>
              </a:rPr>
              <a:t>	{ </a:t>
            </a:r>
          </a:p>
          <a:p>
            <a:pPr>
              <a:buNone/>
            </a:pPr>
            <a:r>
              <a:rPr lang="en-US" sz="4200" dirty="0" smtClean="0">
                <a:latin typeface="Arial" pitchFamily="34" charset="0"/>
                <a:cs typeface="Arial" pitchFamily="34" charset="0"/>
              </a:rPr>
              <a:t>	case 121 : </a:t>
            </a:r>
          </a:p>
          <a:p>
            <a:pPr>
              <a:buNone/>
            </a:pPr>
            <a:r>
              <a:rPr lang="en-US" sz="4200" dirty="0" smtClean="0">
                <a:latin typeface="Arial" pitchFamily="34" charset="0"/>
                <a:cs typeface="Arial" pitchFamily="34" charset="0"/>
              </a:rPr>
              <a:t>		</a:t>
            </a:r>
            <a:r>
              <a:rPr lang="en-US" sz="4200" dirty="0" err="1" smtClean="0">
                <a:latin typeface="Arial" pitchFamily="34" charset="0"/>
                <a:cs typeface="Arial" pitchFamily="34" charset="0"/>
              </a:rPr>
              <a:t>cout</a:t>
            </a:r>
            <a:r>
              <a:rPr lang="en-US" sz="4200" dirty="0" smtClean="0">
                <a:latin typeface="Arial" pitchFamily="34" charset="0"/>
                <a:cs typeface="Arial" pitchFamily="34" charset="0"/>
              </a:rPr>
              <a:t>&lt;&lt;"I am in case 121 \n"  ; </a:t>
            </a:r>
          </a:p>
          <a:p>
            <a:pPr>
              <a:buNone/>
            </a:pPr>
            <a:r>
              <a:rPr lang="en-US" sz="4200" dirty="0" smtClean="0">
                <a:latin typeface="Arial" pitchFamily="34" charset="0"/>
                <a:cs typeface="Arial" pitchFamily="34" charset="0"/>
              </a:rPr>
              <a:t>		break ; </a:t>
            </a:r>
          </a:p>
          <a:p>
            <a:pPr>
              <a:buNone/>
            </a:pPr>
            <a:r>
              <a:rPr lang="en-US" sz="4200" dirty="0" smtClean="0">
                <a:latin typeface="Arial" pitchFamily="34" charset="0"/>
                <a:cs typeface="Arial" pitchFamily="34" charset="0"/>
              </a:rPr>
              <a:t>	case 7 : </a:t>
            </a:r>
          </a:p>
          <a:p>
            <a:pPr>
              <a:buNone/>
            </a:pPr>
            <a:r>
              <a:rPr lang="en-US" sz="4200" dirty="0" smtClean="0">
                <a:latin typeface="Arial" pitchFamily="34" charset="0"/>
                <a:cs typeface="Arial" pitchFamily="34" charset="0"/>
              </a:rPr>
              <a:t>		</a:t>
            </a:r>
            <a:r>
              <a:rPr lang="en-US" sz="4200" dirty="0" err="1" smtClean="0">
                <a:latin typeface="Arial" pitchFamily="34" charset="0"/>
                <a:cs typeface="Arial" pitchFamily="34" charset="0"/>
              </a:rPr>
              <a:t>cout</a:t>
            </a:r>
            <a:r>
              <a:rPr lang="en-US" sz="4200" dirty="0" smtClean="0">
                <a:latin typeface="Arial" pitchFamily="34" charset="0"/>
                <a:cs typeface="Arial" pitchFamily="34" charset="0"/>
              </a:rPr>
              <a:t>&lt;&lt;"I am in case 7 \n" ; </a:t>
            </a:r>
          </a:p>
          <a:p>
            <a:pPr>
              <a:buNone/>
            </a:pPr>
            <a:r>
              <a:rPr lang="en-US" sz="4200" dirty="0" smtClean="0">
                <a:latin typeface="Arial" pitchFamily="34" charset="0"/>
                <a:cs typeface="Arial" pitchFamily="34" charset="0"/>
              </a:rPr>
              <a:t>		break ; </a:t>
            </a:r>
          </a:p>
          <a:p>
            <a:pPr>
              <a:buNone/>
            </a:pPr>
            <a:r>
              <a:rPr lang="en-US" sz="4200" dirty="0" smtClean="0">
                <a:latin typeface="Arial" pitchFamily="34" charset="0"/>
                <a:cs typeface="Arial" pitchFamily="34" charset="0"/>
              </a:rPr>
              <a:t>	case 22 : </a:t>
            </a:r>
          </a:p>
          <a:p>
            <a:pPr>
              <a:buNone/>
            </a:pPr>
            <a:r>
              <a:rPr lang="en-US" sz="4200" dirty="0" smtClean="0">
                <a:latin typeface="Arial" pitchFamily="34" charset="0"/>
                <a:cs typeface="Arial" pitchFamily="34" charset="0"/>
              </a:rPr>
              <a:t>		</a:t>
            </a:r>
            <a:r>
              <a:rPr lang="en-US" sz="4200" dirty="0" err="1" smtClean="0">
                <a:latin typeface="Arial" pitchFamily="34" charset="0"/>
                <a:cs typeface="Arial" pitchFamily="34" charset="0"/>
              </a:rPr>
              <a:t>cout</a:t>
            </a:r>
            <a:r>
              <a:rPr lang="en-US" sz="4200" dirty="0" smtClean="0">
                <a:latin typeface="Arial" pitchFamily="34" charset="0"/>
                <a:cs typeface="Arial" pitchFamily="34" charset="0"/>
              </a:rPr>
              <a:t>&lt;&lt;"I am in case 22 \n" ; </a:t>
            </a:r>
          </a:p>
          <a:p>
            <a:pPr>
              <a:buNone/>
            </a:pPr>
            <a:r>
              <a:rPr lang="en-US" sz="4200" dirty="0" smtClean="0">
                <a:latin typeface="Arial" pitchFamily="34" charset="0"/>
                <a:cs typeface="Arial" pitchFamily="34" charset="0"/>
              </a:rPr>
              <a:t>		break ; </a:t>
            </a:r>
          </a:p>
          <a:p>
            <a:pPr>
              <a:buNone/>
            </a:pPr>
            <a:r>
              <a:rPr lang="en-US" sz="4200" dirty="0" smtClean="0">
                <a:latin typeface="Arial" pitchFamily="34" charset="0"/>
                <a:cs typeface="Arial" pitchFamily="34" charset="0"/>
              </a:rPr>
              <a:t>	default : </a:t>
            </a:r>
          </a:p>
          <a:p>
            <a:pPr>
              <a:buNone/>
            </a:pPr>
            <a:r>
              <a:rPr lang="de-DE" sz="4200" dirty="0" smtClean="0">
                <a:latin typeface="Arial" pitchFamily="34" charset="0"/>
                <a:cs typeface="Arial" pitchFamily="34" charset="0"/>
              </a:rPr>
              <a:t>		cout&lt;&lt; "I am in default \n"  ; </a:t>
            </a:r>
          </a:p>
          <a:p>
            <a:pPr>
              <a:buNone/>
            </a:pPr>
            <a:r>
              <a:rPr lang="en-US" sz="4200" dirty="0" smtClean="0">
                <a:latin typeface="Arial" pitchFamily="34" charset="0"/>
                <a:cs typeface="Arial" pitchFamily="34" charset="0"/>
              </a:rPr>
              <a:t>	} </a:t>
            </a:r>
          </a:p>
          <a:p>
            <a:pPr>
              <a:buNone/>
            </a:pPr>
            <a:r>
              <a:rPr lang="en-US" sz="4200" dirty="0" smtClean="0">
                <a:latin typeface="Arial" pitchFamily="34" charset="0"/>
                <a:cs typeface="Arial" pitchFamily="34" charset="0"/>
              </a:rPr>
              <a:t>} </a:t>
            </a:r>
          </a:p>
          <a:p>
            <a:endParaRPr lang="en-US" sz="2600" dirty="0">
              <a:latin typeface="Arial" pitchFamily="34" charset="0"/>
              <a:cs typeface="Arial" pitchFamily="34" charset="0"/>
            </a:endParaRPr>
          </a:p>
        </p:txBody>
      </p:sp>
      <p:sp>
        <p:nvSpPr>
          <p:cNvPr id="6" name="TextBox 5"/>
          <p:cNvSpPr txBox="1"/>
          <p:nvPr/>
        </p:nvSpPr>
        <p:spPr>
          <a:xfrm>
            <a:off x="228600" y="228600"/>
            <a:ext cx="8686800" cy="584775"/>
          </a:xfrm>
          <a:prstGeom prst="rect">
            <a:avLst/>
          </a:prstGeom>
          <a:noFill/>
        </p:spPr>
        <p:txBody>
          <a:bodyPr wrap="square" rtlCol="0">
            <a:spAutoFit/>
          </a:bodyPr>
          <a:lstStyle/>
          <a:p>
            <a:r>
              <a:rPr lang="fr-FR" sz="3200" dirty="0" smtClean="0">
                <a:solidFill>
                  <a:srgbClr val="002060"/>
                </a:solidFill>
              </a:rPr>
              <a:t>In </a:t>
            </a:r>
            <a:r>
              <a:rPr lang="fr-FR" sz="3200" dirty="0" err="1" smtClean="0">
                <a:solidFill>
                  <a:srgbClr val="002060"/>
                </a:solidFill>
              </a:rPr>
              <a:t>switch</a:t>
            </a:r>
            <a:r>
              <a:rPr lang="fr-FR" sz="3200" dirty="0" smtClean="0">
                <a:solidFill>
                  <a:srgbClr val="002060"/>
                </a:solidFill>
              </a:rPr>
              <a:t> </a:t>
            </a:r>
            <a:r>
              <a:rPr lang="fr-FR" sz="3200" dirty="0" err="1" smtClean="0">
                <a:solidFill>
                  <a:srgbClr val="002060"/>
                </a:solidFill>
              </a:rPr>
              <a:t>statement</a:t>
            </a:r>
            <a:r>
              <a:rPr lang="fr-FR" sz="3200" dirty="0" smtClean="0">
                <a:solidFill>
                  <a:srgbClr val="002060"/>
                </a:solidFill>
              </a:rPr>
              <a:t> :  Cases </a:t>
            </a:r>
            <a:r>
              <a:rPr lang="fr-FR" sz="3200" dirty="0" err="1" smtClean="0">
                <a:solidFill>
                  <a:srgbClr val="002060"/>
                </a:solidFill>
              </a:rPr>
              <a:t>can</a:t>
            </a:r>
            <a:r>
              <a:rPr lang="fr-FR" sz="3200" dirty="0" smtClean="0">
                <a:solidFill>
                  <a:srgbClr val="002060"/>
                </a:solidFill>
              </a:rPr>
              <a:t> </a:t>
            </a:r>
            <a:r>
              <a:rPr lang="fr-FR" sz="3200" dirty="0" err="1" smtClean="0">
                <a:solidFill>
                  <a:srgbClr val="002060"/>
                </a:solidFill>
              </a:rPr>
              <a:t>be</a:t>
            </a:r>
            <a:r>
              <a:rPr lang="fr-FR" sz="3200" dirty="0" smtClean="0">
                <a:solidFill>
                  <a:srgbClr val="002060"/>
                </a:solidFill>
              </a:rPr>
              <a:t> put in </a:t>
            </a:r>
            <a:r>
              <a:rPr lang="fr-FR" sz="3200" dirty="0" err="1" smtClean="0">
                <a:solidFill>
                  <a:srgbClr val="002060"/>
                </a:solidFill>
              </a:rPr>
              <a:t>any</a:t>
            </a:r>
            <a:r>
              <a:rPr lang="fr-FR" sz="3200" dirty="0" smtClean="0">
                <a:solidFill>
                  <a:srgbClr val="002060"/>
                </a:solidFill>
              </a:rPr>
              <a:t> </a:t>
            </a:r>
            <a:r>
              <a:rPr lang="fr-FR" sz="3200" dirty="0" err="1" smtClean="0">
                <a:solidFill>
                  <a:srgbClr val="002060"/>
                </a:solidFill>
              </a:rPr>
              <a:t>order</a:t>
            </a:r>
            <a:endParaRPr lang="en-US" sz="3200" dirty="0">
              <a:solidFill>
                <a:srgbClr val="002060"/>
              </a:solidFill>
            </a:endParaRPr>
          </a:p>
        </p:txBody>
      </p:sp>
      <p:sp>
        <p:nvSpPr>
          <p:cNvPr id="2" name="Rectangle 1"/>
          <p:cNvSpPr/>
          <p:nvPr/>
        </p:nvSpPr>
        <p:spPr>
          <a:xfrm>
            <a:off x="5410200" y="1828799"/>
            <a:ext cx="3200400" cy="830997"/>
          </a:xfrm>
          <a:prstGeom prst="rect">
            <a:avLst/>
          </a:prstGeom>
        </p:spPr>
        <p:txBody>
          <a:bodyPr wrap="square">
            <a:spAutoFit/>
          </a:bodyPr>
          <a:lstStyle/>
          <a:p>
            <a:pPr>
              <a:buNone/>
            </a:pPr>
            <a:r>
              <a:rPr lang="fr-FR" sz="2400" dirty="0" smtClean="0">
                <a:latin typeface="Arial" pitchFamily="34" charset="0"/>
                <a:cs typeface="Arial" pitchFamily="34" charset="0"/>
              </a:rPr>
              <a:t>Output: </a:t>
            </a:r>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I am in case 22 </a:t>
            </a:r>
          </a:p>
        </p:txBody>
      </p:sp>
    </p:spTree>
    <p:extLst>
      <p:ext uri="{BB962C8B-B14F-4D97-AF65-F5344CB8AC3E}">
        <p14:creationId xmlns:p14="http://schemas.microsoft.com/office/powerpoint/2010/main" val="2221287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10/6/2017</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8</a:t>
            </a:fld>
            <a:endParaRPr lang="en-US" dirty="0"/>
          </a:p>
        </p:txBody>
      </p:sp>
      <p:sp>
        <p:nvSpPr>
          <p:cNvPr id="4" name="Rectangle 3"/>
          <p:cNvSpPr/>
          <p:nvPr/>
        </p:nvSpPr>
        <p:spPr>
          <a:xfrm>
            <a:off x="304800" y="773302"/>
            <a:ext cx="5181600" cy="5632311"/>
          </a:xfrm>
          <a:prstGeom prst="rect">
            <a:avLst/>
          </a:prstGeom>
        </p:spPr>
        <p:txBody>
          <a:bodyPr wrap="square">
            <a:spAutoFit/>
          </a:bodyPr>
          <a:lstStyle/>
          <a:p>
            <a:r>
              <a:rPr lang="fr-FR" sz="2000" dirty="0" err="1" smtClean="0">
                <a:latin typeface="Arial" pitchFamily="34" charset="0"/>
                <a:cs typeface="Arial" pitchFamily="34" charset="0"/>
              </a:rPr>
              <a:t>void</a:t>
            </a:r>
            <a:r>
              <a:rPr lang="fr-FR" sz="2000" dirty="0" smtClean="0">
                <a:latin typeface="Arial" pitchFamily="34" charset="0"/>
                <a:cs typeface="Arial" pitchFamily="34" charset="0"/>
              </a:rPr>
              <a:t> main()</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char c = 'x' ; </a:t>
            </a:r>
          </a:p>
          <a:p>
            <a:r>
              <a:rPr lang="en-US" sz="2000" dirty="0" smtClean="0">
                <a:latin typeface="Arial" pitchFamily="34" charset="0"/>
                <a:cs typeface="Arial" pitchFamily="34" charset="0"/>
              </a:rPr>
              <a:t>	switch ( c ) </a:t>
            </a:r>
          </a:p>
          <a:p>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case 'v'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 "I am in case v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'a'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 "I am in case a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'x'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x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default : </a:t>
            </a:r>
          </a:p>
          <a:p>
            <a:r>
              <a:rPr lang="de-DE" sz="2000" dirty="0" smtClean="0">
                <a:latin typeface="Arial" pitchFamily="34" charset="0"/>
                <a:cs typeface="Arial" pitchFamily="34" charset="0"/>
              </a:rPr>
              <a:t>		cout&lt;&lt;"I am in default \n" ; </a:t>
            </a:r>
          </a:p>
          <a:p>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a:t>
            </a:r>
          </a:p>
        </p:txBody>
      </p:sp>
      <p:sp>
        <p:nvSpPr>
          <p:cNvPr id="5" name="TextBox 4"/>
          <p:cNvSpPr txBox="1"/>
          <p:nvPr/>
        </p:nvSpPr>
        <p:spPr>
          <a:xfrm>
            <a:off x="4724400" y="918420"/>
            <a:ext cx="3857652" cy="461665"/>
          </a:xfrm>
          <a:prstGeom prst="rect">
            <a:avLst/>
          </a:prstGeom>
          <a:noFill/>
        </p:spPr>
        <p:txBody>
          <a:bodyPr wrap="square" rtlCol="0">
            <a:spAutoFit/>
          </a:bodyPr>
          <a:lstStyle/>
          <a:p>
            <a:r>
              <a:rPr lang="fr-FR" sz="2400" dirty="0" smtClean="0">
                <a:latin typeface="Arial" pitchFamily="34" charset="0"/>
                <a:cs typeface="Arial" pitchFamily="34" charset="0"/>
              </a:rPr>
              <a:t>Output: I </a:t>
            </a:r>
            <a:r>
              <a:rPr lang="fr-FR" sz="2400" dirty="0" err="1" smtClean="0">
                <a:latin typeface="Arial" pitchFamily="34" charset="0"/>
                <a:cs typeface="Arial" pitchFamily="34" charset="0"/>
              </a:rPr>
              <a:t>am</a:t>
            </a:r>
            <a:r>
              <a:rPr lang="fr-FR" sz="2400" dirty="0" smtClean="0">
                <a:latin typeface="Arial" pitchFamily="34" charset="0"/>
                <a:cs typeface="Arial" pitchFamily="34" charset="0"/>
              </a:rPr>
              <a:t> in x</a:t>
            </a:r>
            <a:endParaRPr lang="en-US" sz="2400" dirty="0">
              <a:latin typeface="Arial" pitchFamily="34" charset="0"/>
              <a:cs typeface="Arial" pitchFamily="34" charset="0"/>
            </a:endParaRPr>
          </a:p>
        </p:txBody>
      </p:sp>
      <p:sp>
        <p:nvSpPr>
          <p:cNvPr id="7" name="Rectangle 6"/>
          <p:cNvSpPr/>
          <p:nvPr/>
        </p:nvSpPr>
        <p:spPr>
          <a:xfrm>
            <a:off x="152400" y="20910"/>
            <a:ext cx="8839200" cy="584775"/>
          </a:xfrm>
          <a:prstGeom prst="rect">
            <a:avLst/>
          </a:prstGeom>
        </p:spPr>
        <p:txBody>
          <a:bodyPr wrap="square">
            <a:spAutoFit/>
          </a:bodyPr>
          <a:lstStyle/>
          <a:p>
            <a:r>
              <a:rPr lang="fr-FR" sz="3200" dirty="0" err="1" smtClean="0">
                <a:solidFill>
                  <a:srgbClr val="002060"/>
                </a:solidFill>
                <a:latin typeface="Arial" pitchFamily="34" charset="0"/>
                <a:cs typeface="Arial" pitchFamily="34" charset="0"/>
              </a:rPr>
              <a:t>switch</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statement</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using</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character</a:t>
            </a:r>
            <a:r>
              <a:rPr lang="fr-FR" sz="3200" dirty="0" smtClean="0">
                <a:solidFill>
                  <a:srgbClr val="002060"/>
                </a:solidFill>
                <a:latin typeface="Arial" pitchFamily="34" charset="0"/>
                <a:cs typeface="Arial" pitchFamily="34" charset="0"/>
              </a:rPr>
              <a:t> as constants</a:t>
            </a:r>
            <a:endParaRPr lang="en-US" sz="3200"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104050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10/6/2017</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9</a:t>
            </a:fld>
            <a:endParaRPr lang="en-US" dirty="0"/>
          </a:p>
        </p:txBody>
      </p:sp>
      <p:sp>
        <p:nvSpPr>
          <p:cNvPr id="4" name="Rectangle 3"/>
          <p:cNvSpPr/>
          <p:nvPr/>
        </p:nvSpPr>
        <p:spPr>
          <a:xfrm>
            <a:off x="304800" y="304800"/>
            <a:ext cx="8534400" cy="6124754"/>
          </a:xfrm>
          <a:prstGeom prst="rect">
            <a:avLst/>
          </a:prstGeom>
        </p:spPr>
        <p:txBody>
          <a:bodyPr wrap="square">
            <a:spAutoFit/>
          </a:bodyPr>
          <a:lstStyle/>
          <a:p>
            <a:r>
              <a:rPr lang="en-US" sz="1600" dirty="0" smtClean="0">
                <a:latin typeface="Arial" pitchFamily="34" charset="0"/>
                <a:cs typeface="Arial" pitchFamily="34" charset="0"/>
              </a:rPr>
              <a:t> void main( ) </a:t>
            </a: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fr-FR" sz="2400" dirty="0" err="1" smtClean="0">
                <a:solidFill>
                  <a:srgbClr val="00B0F0"/>
                </a:solidFill>
                <a:latin typeface="Arial" pitchFamily="34" charset="0"/>
                <a:cs typeface="Arial" pitchFamily="34" charset="0"/>
              </a:rPr>
              <a:t>switch</a:t>
            </a:r>
            <a:r>
              <a:rPr lang="fr-FR" sz="2400" dirty="0" smtClean="0">
                <a:solidFill>
                  <a:srgbClr val="00B0F0"/>
                </a:solidFill>
                <a:latin typeface="Arial" pitchFamily="34" charset="0"/>
                <a:cs typeface="Arial" pitchFamily="34" charset="0"/>
              </a:rPr>
              <a:t> </a:t>
            </a:r>
            <a:r>
              <a:rPr lang="fr-FR" sz="2400" dirty="0" err="1" smtClean="0">
                <a:solidFill>
                  <a:srgbClr val="00B0F0"/>
                </a:solidFill>
                <a:latin typeface="Arial" pitchFamily="34" charset="0"/>
                <a:cs typeface="Arial" pitchFamily="34" charset="0"/>
              </a:rPr>
              <a:t>statement</a:t>
            </a:r>
            <a:r>
              <a:rPr lang="fr-FR" sz="2400" dirty="0" smtClean="0">
                <a:solidFill>
                  <a:srgbClr val="00B0F0"/>
                </a:solidFill>
                <a:latin typeface="Arial" pitchFamily="34" charset="0"/>
                <a:cs typeface="Arial" pitchFamily="34" charset="0"/>
              </a:rPr>
              <a:t>: </a:t>
            </a:r>
            <a:r>
              <a:rPr lang="fr-FR" sz="2400" dirty="0" err="1" smtClean="0">
                <a:solidFill>
                  <a:srgbClr val="00B0F0"/>
                </a:solidFill>
                <a:latin typeface="Arial" pitchFamily="34" charset="0"/>
                <a:cs typeface="Arial" pitchFamily="34" charset="0"/>
              </a:rPr>
              <a:t>combining</a:t>
            </a:r>
            <a:r>
              <a:rPr lang="fr-FR" sz="2400" dirty="0" smtClean="0">
                <a:solidFill>
                  <a:srgbClr val="00B0F0"/>
                </a:solidFill>
                <a:latin typeface="Arial" pitchFamily="34" charset="0"/>
                <a:cs typeface="Arial" pitchFamily="34" charset="0"/>
              </a:rPr>
              <a:t>  multiple constants</a:t>
            </a:r>
            <a:endParaRPr lang="fr-FR" sz="1600" dirty="0" smtClean="0">
              <a:solidFill>
                <a:srgbClr val="00B0F0"/>
              </a:solidFill>
              <a:latin typeface="Arial" pitchFamily="34" charset="0"/>
              <a:cs typeface="Arial" pitchFamily="34" charset="0"/>
            </a:endParaRPr>
          </a:p>
          <a:p>
            <a:r>
              <a:rPr lang="en-US" sz="1600" dirty="0" smtClean="0">
                <a:latin typeface="Arial" pitchFamily="34" charset="0"/>
                <a:cs typeface="Arial" pitchFamily="34" charset="0"/>
              </a:rPr>
              <a:t>{ </a:t>
            </a:r>
          </a:p>
          <a:p>
            <a:r>
              <a:rPr lang="en-US" sz="1600" dirty="0" smtClean="0">
                <a:latin typeface="Arial" pitchFamily="34" charset="0"/>
                <a:cs typeface="Arial" pitchFamily="34" charset="0"/>
              </a:rPr>
              <a:t>char </a:t>
            </a:r>
            <a:r>
              <a:rPr lang="en-US" sz="1600" dirty="0" err="1" smtClean="0">
                <a:latin typeface="Arial" pitchFamily="34" charset="0"/>
                <a:cs typeface="Arial" pitchFamily="34" charset="0"/>
              </a:rPr>
              <a:t>ch</a:t>
            </a:r>
            <a:r>
              <a:rPr lang="en-US" sz="1600" dirty="0" smtClean="0">
                <a:latin typeface="Arial" pitchFamily="34" charset="0"/>
                <a:cs typeface="Arial" pitchFamily="34" charset="0"/>
              </a:rPr>
              <a:t> ; </a:t>
            </a:r>
          </a:p>
          <a:p>
            <a:r>
              <a:rPr lang="en-US" sz="1600" dirty="0" err="1">
                <a:latin typeface="Arial" pitchFamily="34" charset="0"/>
                <a:cs typeface="Arial" pitchFamily="34" charset="0"/>
              </a:rPr>
              <a:t>c</a:t>
            </a:r>
            <a:r>
              <a:rPr lang="en-US" sz="1600" dirty="0" err="1" smtClean="0">
                <a:latin typeface="Arial" pitchFamily="34" charset="0"/>
                <a:cs typeface="Arial" pitchFamily="34" charset="0"/>
              </a:rPr>
              <a:t>out</a:t>
            </a:r>
            <a:r>
              <a:rPr lang="en-US" sz="1600" dirty="0" smtClean="0">
                <a:latin typeface="Arial" pitchFamily="34" charset="0"/>
                <a:cs typeface="Arial" pitchFamily="34" charset="0"/>
              </a:rPr>
              <a:t> &lt;&lt; "Enter any of the alphabet a, b, or c "  ; </a:t>
            </a:r>
          </a:p>
          <a:p>
            <a:r>
              <a:rPr lang="en-US" sz="1600" dirty="0" err="1">
                <a:latin typeface="Arial" pitchFamily="34" charset="0"/>
                <a:cs typeface="Arial" pitchFamily="34" charset="0"/>
              </a:rPr>
              <a:t>c</a:t>
            </a:r>
            <a:r>
              <a:rPr lang="en-US" sz="1600" dirty="0" err="1" smtClean="0">
                <a:latin typeface="Arial" pitchFamily="34" charset="0"/>
                <a:cs typeface="Arial" pitchFamily="34" charset="0"/>
              </a:rPr>
              <a:t>in</a:t>
            </a:r>
            <a:r>
              <a:rPr lang="en-US" sz="1600" dirty="0" smtClean="0">
                <a:latin typeface="Arial" pitchFamily="34" charset="0"/>
                <a:cs typeface="Arial" pitchFamily="34" charset="0"/>
              </a:rPr>
              <a:t>&gt;&gt;</a:t>
            </a:r>
            <a:r>
              <a:rPr lang="en-US" sz="1600" dirty="0" err="1" smtClean="0">
                <a:latin typeface="Arial" pitchFamily="34" charset="0"/>
                <a:cs typeface="Arial" pitchFamily="34" charset="0"/>
              </a:rPr>
              <a:t>ch</a:t>
            </a:r>
            <a:r>
              <a:rPr lang="en-US" sz="1600" dirty="0" smtClean="0">
                <a:latin typeface="Arial" pitchFamily="34" charset="0"/>
                <a:cs typeface="Arial" pitchFamily="34" charset="0"/>
              </a:rPr>
              <a:t>  ; </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	switch ( </a:t>
            </a:r>
            <a:r>
              <a:rPr lang="en-US" sz="1600" dirty="0" err="1" smtClean="0">
                <a:latin typeface="Arial" pitchFamily="34" charset="0"/>
                <a:cs typeface="Arial" pitchFamily="34" charset="0"/>
              </a:rPr>
              <a:t>ch</a:t>
            </a:r>
            <a:r>
              <a:rPr lang="en-US" sz="1600" dirty="0" smtClean="0">
                <a:latin typeface="Arial" pitchFamily="34" charset="0"/>
                <a:cs typeface="Arial" pitchFamily="34" charset="0"/>
              </a:rPr>
              <a:t> ) </a:t>
            </a:r>
          </a:p>
          <a:p>
            <a:r>
              <a:rPr lang="en-US" sz="1600" dirty="0" smtClean="0">
                <a:latin typeface="Arial" pitchFamily="34" charset="0"/>
                <a:cs typeface="Arial" pitchFamily="34" charset="0"/>
              </a:rPr>
              <a:t>	{ </a:t>
            </a:r>
          </a:p>
          <a:p>
            <a:r>
              <a:rPr lang="en-US" sz="1600" dirty="0" smtClean="0">
                <a:latin typeface="Arial" pitchFamily="34" charset="0"/>
                <a:cs typeface="Arial" pitchFamily="34" charset="0"/>
              </a:rPr>
              <a:t>	case 'a' : </a:t>
            </a:r>
          </a:p>
          <a:p>
            <a:r>
              <a:rPr lang="en-US" sz="1600" dirty="0" smtClean="0">
                <a:latin typeface="Arial" pitchFamily="34" charset="0"/>
                <a:cs typeface="Arial" pitchFamily="34" charset="0"/>
              </a:rPr>
              <a:t>	case 'A' :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cout</a:t>
            </a:r>
            <a:r>
              <a:rPr lang="en-US" sz="1600" dirty="0" smtClean="0">
                <a:latin typeface="Arial" pitchFamily="34" charset="0"/>
                <a:cs typeface="Arial" pitchFamily="34" charset="0"/>
              </a:rPr>
              <a:t>&lt;&lt; "a as in </a:t>
            </a:r>
            <a:r>
              <a:rPr lang="en-US" sz="1600" dirty="0" err="1" smtClean="0">
                <a:latin typeface="Arial" pitchFamily="34" charset="0"/>
                <a:cs typeface="Arial" pitchFamily="34" charset="0"/>
              </a:rPr>
              <a:t>ashar</a:t>
            </a:r>
            <a:r>
              <a:rPr lang="en-US" sz="1600" dirty="0" smtClean="0">
                <a:latin typeface="Arial" pitchFamily="34" charset="0"/>
                <a:cs typeface="Arial" pitchFamily="34" charset="0"/>
              </a:rPr>
              <a:t>"  ; </a:t>
            </a:r>
          </a:p>
          <a:p>
            <a:r>
              <a:rPr lang="en-US" sz="1600" dirty="0" smtClean="0">
                <a:latin typeface="Arial" pitchFamily="34" charset="0"/>
                <a:cs typeface="Arial" pitchFamily="34" charset="0"/>
              </a:rPr>
              <a:t>		break ; </a:t>
            </a:r>
          </a:p>
          <a:p>
            <a:r>
              <a:rPr lang="en-US" sz="1600" dirty="0" smtClean="0">
                <a:latin typeface="Arial" pitchFamily="34" charset="0"/>
                <a:cs typeface="Arial" pitchFamily="34" charset="0"/>
              </a:rPr>
              <a:t>	case 'b' : </a:t>
            </a:r>
          </a:p>
          <a:p>
            <a:r>
              <a:rPr lang="en-US" sz="1600" dirty="0" smtClean="0">
                <a:latin typeface="Arial" pitchFamily="34" charset="0"/>
                <a:cs typeface="Arial" pitchFamily="34" charset="0"/>
              </a:rPr>
              <a:t>	case 'B' :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cout</a:t>
            </a:r>
            <a:r>
              <a:rPr lang="en-US" sz="1600" dirty="0" smtClean="0">
                <a:latin typeface="Arial" pitchFamily="34" charset="0"/>
                <a:cs typeface="Arial" pitchFamily="34" charset="0"/>
              </a:rPr>
              <a:t>&lt;&lt;"b as in brain" ; </a:t>
            </a:r>
          </a:p>
          <a:p>
            <a:r>
              <a:rPr lang="en-US" sz="1600" dirty="0" smtClean="0">
                <a:latin typeface="Arial" pitchFamily="34" charset="0"/>
                <a:cs typeface="Arial" pitchFamily="34" charset="0"/>
              </a:rPr>
              <a:t>		break ; </a:t>
            </a:r>
          </a:p>
          <a:p>
            <a:r>
              <a:rPr lang="en-US" sz="1600" dirty="0" smtClean="0">
                <a:latin typeface="Arial" pitchFamily="34" charset="0"/>
                <a:cs typeface="Arial" pitchFamily="34" charset="0"/>
              </a:rPr>
              <a:t>	case 'c' : </a:t>
            </a:r>
          </a:p>
          <a:p>
            <a:r>
              <a:rPr lang="en-US" sz="1600" dirty="0" smtClean="0">
                <a:latin typeface="Arial" pitchFamily="34" charset="0"/>
                <a:cs typeface="Arial" pitchFamily="34" charset="0"/>
              </a:rPr>
              <a:t>	case 'C' :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cout</a:t>
            </a:r>
            <a:r>
              <a:rPr lang="en-US" sz="1600" dirty="0" smtClean="0">
                <a:latin typeface="Arial" pitchFamily="34" charset="0"/>
                <a:cs typeface="Arial" pitchFamily="34" charset="0"/>
              </a:rPr>
              <a:t>&lt;&lt;"c as in cookie"  ; </a:t>
            </a:r>
          </a:p>
          <a:p>
            <a:r>
              <a:rPr lang="en-US" sz="1600" dirty="0" smtClean="0">
                <a:latin typeface="Arial" pitchFamily="34" charset="0"/>
                <a:cs typeface="Arial" pitchFamily="34" charset="0"/>
              </a:rPr>
              <a:t>		break ; </a:t>
            </a:r>
          </a:p>
          <a:p>
            <a:r>
              <a:rPr lang="en-US" sz="1600" dirty="0" smtClean="0">
                <a:latin typeface="Arial" pitchFamily="34" charset="0"/>
                <a:cs typeface="Arial" pitchFamily="34" charset="0"/>
              </a:rPr>
              <a:t>	default :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cout</a:t>
            </a:r>
            <a:r>
              <a:rPr lang="en-US" sz="1600" dirty="0" smtClean="0">
                <a:latin typeface="Arial" pitchFamily="34" charset="0"/>
                <a:cs typeface="Arial" pitchFamily="34" charset="0"/>
              </a:rPr>
              <a:t>&lt;&lt;“do you knew what are alphabets?"  ; </a:t>
            </a:r>
          </a:p>
          <a:p>
            <a:r>
              <a:rPr lang="en-US" sz="1600" dirty="0" smtClean="0">
                <a:latin typeface="Arial" pitchFamily="34" charset="0"/>
                <a:cs typeface="Arial" pitchFamily="34" charset="0"/>
              </a:rPr>
              <a:t>	} </a:t>
            </a:r>
          </a:p>
          <a:p>
            <a:r>
              <a:rPr lang="en-US" sz="1600" dirty="0" smtClean="0">
                <a:latin typeface="Arial" pitchFamily="34" charset="0"/>
                <a:cs typeface="Arial" pitchFamily="34" charset="0"/>
              </a:rPr>
              <a:t>} </a:t>
            </a:r>
          </a:p>
        </p:txBody>
      </p:sp>
    </p:spTree>
    <p:extLst>
      <p:ext uri="{BB962C8B-B14F-4D97-AF65-F5344CB8AC3E}">
        <p14:creationId xmlns:p14="http://schemas.microsoft.com/office/powerpoint/2010/main" val="96438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962</Words>
  <Application>Microsoft Office PowerPoint</Application>
  <PresentationFormat>On-screen Show (4:3)</PresentationFormat>
  <Paragraphs>283</Paragraphs>
  <Slides>18</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Arial</vt:lpstr>
      <vt:lpstr>Calibri</vt:lpstr>
      <vt:lpstr>Office Theme</vt:lpstr>
      <vt:lpstr>Custom Design</vt:lpstr>
      <vt:lpstr>PowerPoint Presentation</vt:lpstr>
      <vt:lpstr>Decisions Using switch </vt:lpstr>
      <vt:lpstr>Switch --- General Format </vt:lpstr>
      <vt:lpstr>Switch statement ---- incorrect </vt:lpstr>
      <vt:lpstr>Switch statement ---- incorrect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switch Versus if-else Ladder  </vt:lpstr>
      <vt:lpstr> Why use switch? </vt:lpstr>
      <vt:lpstr>Switch ---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Public</dc:creator>
  <cp:lastModifiedBy>EPIC</cp:lastModifiedBy>
  <cp:revision>56</cp:revision>
  <dcterms:created xsi:type="dcterms:W3CDTF">2012-05-24T15:54:48Z</dcterms:created>
  <dcterms:modified xsi:type="dcterms:W3CDTF">2017-10-06T07:06:19Z</dcterms:modified>
</cp:coreProperties>
</file>