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623" r:id="rId2"/>
    <p:sldId id="595" r:id="rId3"/>
    <p:sldId id="596" r:id="rId4"/>
    <p:sldId id="597" r:id="rId5"/>
    <p:sldId id="598" r:id="rId6"/>
    <p:sldId id="603" r:id="rId7"/>
    <p:sldId id="612" r:id="rId8"/>
    <p:sldId id="605" r:id="rId9"/>
    <p:sldId id="607" r:id="rId10"/>
    <p:sldId id="608" r:id="rId11"/>
    <p:sldId id="609" r:id="rId12"/>
    <p:sldId id="610" r:id="rId13"/>
    <p:sldId id="611" r:id="rId14"/>
    <p:sldId id="594" r:id="rId15"/>
    <p:sldId id="614" r:id="rId16"/>
    <p:sldId id="618" r:id="rId17"/>
    <p:sldId id="619" r:id="rId18"/>
    <p:sldId id="620" r:id="rId19"/>
    <p:sldId id="615" r:id="rId20"/>
    <p:sldId id="616" r:id="rId21"/>
    <p:sldId id="617" r:id="rId22"/>
    <p:sldId id="621" r:id="rId23"/>
    <p:sldId id="62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14" autoAdjust="0"/>
  </p:normalViewPr>
  <p:slideViewPr>
    <p:cSldViewPr>
      <p:cViewPr varScale="1">
        <p:scale>
          <a:sx n="67" d="100"/>
          <a:sy n="67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BF898-52B2-4F57-9D2F-6FA45039EA6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16EE2-1D9B-4258-A1AD-BBDE1A15A8F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1828800"/>
            <a:ext cx="9144000" cy="5029200"/>
          </a:xfrm>
          <a:prstGeom prst="flowChartProcess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Course:</a:t>
            </a: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Programming Fundamentals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.00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Credit Hours, </a:t>
            </a:r>
            <a:r>
              <a: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Fall </a:t>
            </a:r>
            <a:r>
              <a:rPr lang="en-US" sz="2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2018, 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Graduate Program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Instructor: Maryam Ehsan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047999"/>
          </a:xfrm>
        </p:spPr>
        <p:txBody>
          <a:bodyPr>
            <a:noAutofit/>
          </a:bodyPr>
          <a:lstStyle/>
          <a:p>
            <a:r>
              <a:rPr lang="en-US" sz="2800" dirty="0" smtClean="0"/>
              <a:t>Information hiding is a conceptual process by which programmers hide implementation details into functions</a:t>
            </a:r>
          </a:p>
          <a:p>
            <a:r>
              <a:rPr lang="en-US" sz="2800" dirty="0" smtClean="0"/>
              <a:t>Functions can be seen as black boxes</a:t>
            </a:r>
          </a:p>
          <a:p>
            <a:r>
              <a:rPr lang="en-US" sz="2800" dirty="0" smtClean="0"/>
              <a:t>Black box is simply a component that performs a task</a:t>
            </a:r>
          </a:p>
          <a:p>
            <a:r>
              <a:rPr lang="en-US" sz="2800" dirty="0" smtClean="0"/>
              <a:t>You don't know how the black box performs the task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4243450"/>
            <a:ext cx="4648200" cy="1086099"/>
            <a:chOff x="838200" y="4267200"/>
            <a:chExt cx="4648200" cy="10860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8200" y="4267200"/>
              <a:ext cx="4648200" cy="1086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909450" y="49530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12425" y="4976750"/>
              <a:ext cx="2514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Formatted text to screen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33800" y="5505200"/>
            <a:ext cx="4460175" cy="990600"/>
            <a:chOff x="3733800" y="5410200"/>
            <a:chExt cx="4460175" cy="9906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3800" y="5410200"/>
              <a:ext cx="4410004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3752600" y="6036625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79375" y="6079175"/>
              <a:ext cx="2514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assigned to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function is a self-contained block of statements that perform a task</a:t>
            </a:r>
          </a:p>
          <a:p>
            <a:r>
              <a:rPr lang="en-US" sz="2800" dirty="0" smtClean="0"/>
              <a:t>Every C/C++ program can be thought of as a collection of these functions</a:t>
            </a:r>
          </a:p>
          <a:p>
            <a:r>
              <a:rPr lang="en-US" sz="2800" dirty="0" smtClean="0"/>
              <a:t>using a function is like hiring a person to do a specific job </a:t>
            </a:r>
          </a:p>
          <a:p>
            <a:r>
              <a:rPr lang="en-US" sz="2800" dirty="0" smtClean="0"/>
              <a:t>Sometimes the interaction with this person is very simple; sometimes it’s complex.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and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2100" y="1905000"/>
            <a:ext cx="4648200" cy="20574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message();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</a:rPr>
              <a:t>(“Hello world \n”);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2100" y="3967350"/>
            <a:ext cx="4648200" cy="12954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message()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</a:rPr>
              <a:t>(“Message function \n”);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543300" y="2971800"/>
            <a:ext cx="1219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14900" y="2819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Waiting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254825" y="4762500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172200" y="3340925"/>
            <a:ext cx="1219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73875" y="2619500"/>
            <a:ext cx="3721925" cy="533400"/>
            <a:chOff x="773875" y="2619500"/>
            <a:chExt cx="3721925" cy="533400"/>
          </a:xfrm>
        </p:grpSpPr>
        <p:sp>
          <p:nvSpPr>
            <p:cNvPr id="17" name="Rectangle 16"/>
            <p:cNvSpPr/>
            <p:nvPr/>
          </p:nvSpPr>
          <p:spPr>
            <a:xfrm>
              <a:off x="773875" y="2619500"/>
              <a:ext cx="1447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Function call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888175" y="2743200"/>
              <a:ext cx="2607625" cy="381000"/>
              <a:chOff x="1888175" y="2743200"/>
              <a:chExt cx="2607625" cy="38100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1888175" y="2936175"/>
                <a:ext cx="1143000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>
                <a:off x="3048000" y="2743200"/>
                <a:ext cx="1447800" cy="381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84750" y="4114800"/>
            <a:ext cx="1729850" cy="1066800"/>
            <a:chOff x="784750" y="4114800"/>
            <a:chExt cx="1729850" cy="1066800"/>
          </a:xfrm>
        </p:grpSpPr>
        <p:sp>
          <p:nvSpPr>
            <p:cNvPr id="12" name="Left Brace 11"/>
            <p:cNvSpPr/>
            <p:nvPr/>
          </p:nvSpPr>
          <p:spPr>
            <a:xfrm>
              <a:off x="2057400" y="4114800"/>
              <a:ext cx="457200" cy="1066800"/>
            </a:xfrm>
            <a:prstGeom prst="leftBrace">
              <a:avLst>
                <a:gd name="adj1" fmla="val 49891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4750" y="4343400"/>
              <a:ext cx="1447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Function definition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1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473765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133600"/>
            <a:ext cx="4695825" cy="142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 program must contains at least one function</a:t>
            </a:r>
          </a:p>
          <a:p>
            <a:r>
              <a:rPr lang="en-US" dirty="0" smtClean="0"/>
              <a:t>Execution of C/C++ program begins with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dirty="0" smtClean="0"/>
              <a:t>function. </a:t>
            </a:r>
          </a:p>
          <a:p>
            <a:r>
              <a:rPr lang="en-US" dirty="0" smtClean="0"/>
              <a:t>If there are more than one function then one function must be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</a:p>
          <a:p>
            <a:r>
              <a:rPr lang="en-US" dirty="0" smtClean="0"/>
              <a:t>There is no limit on number of functions in C/C++  program</a:t>
            </a:r>
          </a:p>
          <a:p>
            <a:r>
              <a:rPr lang="en-US" dirty="0" smtClean="0"/>
              <a:t>Functions in a program are called in sequence as mentioned 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After the execution of function control returns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52578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304800" y="1752600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800" y="1981200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" y="3276600"/>
            <a:ext cx="381000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1000" y="3500250"/>
            <a:ext cx="381000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7925" y="3710050"/>
            <a:ext cx="381000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800" y="2208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800" y="2438400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8500" y="4610987"/>
            <a:ext cx="381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8500" y="4799012"/>
            <a:ext cx="381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1575" y="5713412"/>
            <a:ext cx="381000" cy="15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64675" y="3898075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am in main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4675" y="4202875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am in </a:t>
            </a:r>
            <a:r>
              <a:rPr lang="en-US" sz="2400" dirty="0" err="1" smtClean="0">
                <a:solidFill>
                  <a:schemeClr val="tx1"/>
                </a:solidFill>
              </a:rPr>
              <a:t>italy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64675" y="450965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am in brazil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64675" y="4816425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am in </a:t>
            </a:r>
            <a:r>
              <a:rPr lang="en-US" sz="2400" dirty="0" err="1" smtClean="0">
                <a:solidFill>
                  <a:schemeClr val="tx1"/>
                </a:solidFill>
              </a:rPr>
              <a:t>argentina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902525" y="4928260"/>
            <a:ext cx="4120737" cy="795646"/>
          </a:xfrm>
          <a:custGeom>
            <a:avLst/>
            <a:gdLst>
              <a:gd name="connsiteX0" fmla="*/ 3871356 w 4120737"/>
              <a:gd name="connsiteY0" fmla="*/ 795646 h 795646"/>
              <a:gd name="connsiteX1" fmla="*/ 4013859 w 4120737"/>
              <a:gd name="connsiteY1" fmla="*/ 593766 h 795646"/>
              <a:gd name="connsiteX2" fmla="*/ 3966358 w 4120737"/>
              <a:gd name="connsiteY2" fmla="*/ 296883 h 795646"/>
              <a:gd name="connsiteX3" fmla="*/ 3087584 w 4120737"/>
              <a:gd name="connsiteY3" fmla="*/ 106878 h 795646"/>
              <a:gd name="connsiteX4" fmla="*/ 0 w 4120737"/>
              <a:gd name="connsiteY4" fmla="*/ 0 h 79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0737" h="795646">
                <a:moveTo>
                  <a:pt x="3871356" y="795646"/>
                </a:moveTo>
                <a:cubicBezTo>
                  <a:pt x="3934690" y="736269"/>
                  <a:pt x="3998025" y="676893"/>
                  <a:pt x="4013859" y="593766"/>
                </a:cubicBezTo>
                <a:cubicBezTo>
                  <a:pt x="4029693" y="510639"/>
                  <a:pt x="4120737" y="378031"/>
                  <a:pt x="3966358" y="296883"/>
                </a:cubicBezTo>
                <a:cubicBezTo>
                  <a:pt x="3811979" y="215735"/>
                  <a:pt x="3748644" y="156359"/>
                  <a:pt x="3087584" y="106878"/>
                </a:cubicBezTo>
                <a:cubicBezTo>
                  <a:pt x="2426524" y="57398"/>
                  <a:pt x="1213262" y="28699"/>
                  <a:pt x="0" y="0"/>
                </a:cubicBezTo>
              </a:path>
            </a:pathLst>
          </a:cu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481943" y="3728852"/>
            <a:ext cx="2737262" cy="1199408"/>
          </a:xfrm>
          <a:custGeom>
            <a:avLst/>
            <a:gdLst>
              <a:gd name="connsiteX0" fmla="*/ 0 w 2737262"/>
              <a:gd name="connsiteY0" fmla="*/ 1199408 h 1199408"/>
              <a:gd name="connsiteX1" fmla="*/ 1781299 w 2737262"/>
              <a:gd name="connsiteY1" fmla="*/ 1163782 h 1199408"/>
              <a:gd name="connsiteX2" fmla="*/ 2493818 w 2737262"/>
              <a:gd name="connsiteY2" fmla="*/ 795647 h 1199408"/>
              <a:gd name="connsiteX3" fmla="*/ 2719449 w 2737262"/>
              <a:gd name="connsiteY3" fmla="*/ 178130 h 1199408"/>
              <a:gd name="connsiteX4" fmla="*/ 2386940 w 2737262"/>
              <a:gd name="connsiteY4" fmla="*/ 0 h 119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7262" h="1199408">
                <a:moveTo>
                  <a:pt x="0" y="1199408"/>
                </a:moveTo>
                <a:lnTo>
                  <a:pt x="1781299" y="1163782"/>
                </a:lnTo>
                <a:cubicBezTo>
                  <a:pt x="2196935" y="1096489"/>
                  <a:pt x="2337460" y="959922"/>
                  <a:pt x="2493818" y="795647"/>
                </a:cubicBezTo>
                <a:cubicBezTo>
                  <a:pt x="2650176" y="631372"/>
                  <a:pt x="2737262" y="310738"/>
                  <a:pt x="2719449" y="178130"/>
                </a:cubicBezTo>
                <a:cubicBezTo>
                  <a:pt x="2701636" y="45522"/>
                  <a:pt x="2544288" y="22761"/>
                  <a:pt x="2386940" y="0"/>
                </a:cubicBezTo>
              </a:path>
            </a:pathLst>
          </a:cu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64675" y="5117275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am back in </a:t>
            </a:r>
            <a:r>
              <a:rPr lang="en-US" sz="2400" dirty="0" err="1" smtClean="0">
                <a:solidFill>
                  <a:schemeClr val="tx1"/>
                </a:solidFill>
              </a:rPr>
              <a:t>italy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868883" y="2185060"/>
            <a:ext cx="1215241" cy="1543792"/>
          </a:xfrm>
          <a:custGeom>
            <a:avLst/>
            <a:gdLst>
              <a:gd name="connsiteX0" fmla="*/ 0 w 1215241"/>
              <a:gd name="connsiteY0" fmla="*/ 1543792 h 1543792"/>
              <a:gd name="connsiteX1" fmla="*/ 831273 w 1215241"/>
              <a:gd name="connsiteY1" fmla="*/ 1009402 h 1543792"/>
              <a:gd name="connsiteX2" fmla="*/ 1211283 w 1215241"/>
              <a:gd name="connsiteY2" fmla="*/ 285008 h 1543792"/>
              <a:gd name="connsiteX3" fmla="*/ 807522 w 1215241"/>
              <a:gd name="connsiteY3" fmla="*/ 0 h 154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241" h="1543792">
                <a:moveTo>
                  <a:pt x="0" y="1543792"/>
                </a:moveTo>
                <a:cubicBezTo>
                  <a:pt x="314696" y="1381495"/>
                  <a:pt x="629393" y="1219199"/>
                  <a:pt x="831273" y="1009402"/>
                </a:cubicBezTo>
                <a:cubicBezTo>
                  <a:pt x="1033153" y="799605"/>
                  <a:pt x="1215241" y="453242"/>
                  <a:pt x="1211283" y="285008"/>
                </a:cubicBezTo>
                <a:cubicBezTo>
                  <a:pt x="1207325" y="116774"/>
                  <a:pt x="1007423" y="58387"/>
                  <a:pt x="807522" y="0"/>
                </a:cubicBezTo>
              </a:path>
            </a:pathLst>
          </a:cu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64675" y="5422075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am finally back in main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0" y="5715000"/>
            <a:ext cx="3505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Press any key to continue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  <p:bldP spid="24" grpId="0" animBg="1"/>
      <p:bldP spid="25" grpId="0"/>
      <p:bldP spid="26" grpId="0" animBg="1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prototypes tell C/C++ how your function will be built and used</a:t>
            </a:r>
          </a:p>
          <a:p>
            <a:r>
              <a:rPr lang="en-US" dirty="0" smtClean="0"/>
              <a:t>Function prototype contains following things about the function:</a:t>
            </a:r>
          </a:p>
          <a:p>
            <a:pPr lvl="1"/>
            <a:r>
              <a:rPr lang="en-US" sz="3000" dirty="0" smtClean="0"/>
              <a:t>The data type returned by the function</a:t>
            </a:r>
          </a:p>
          <a:p>
            <a:pPr lvl="1"/>
            <a:r>
              <a:rPr lang="en-US" sz="3000" dirty="0" smtClean="0"/>
              <a:t>The number of parameters received</a:t>
            </a:r>
          </a:p>
          <a:p>
            <a:pPr lvl="1"/>
            <a:r>
              <a:rPr lang="en-US" sz="3000" dirty="0" smtClean="0"/>
              <a:t>The data types of the parameters</a:t>
            </a:r>
          </a:p>
          <a:p>
            <a:pPr lvl="1"/>
            <a:r>
              <a:rPr lang="en-US" sz="3000" dirty="0" smtClean="0"/>
              <a:t>The order of the parameters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always necessary </a:t>
            </a:r>
          </a:p>
          <a:p>
            <a:pPr lvl="1"/>
            <a:r>
              <a:rPr lang="en-US" sz="2800" dirty="0" smtClean="0"/>
              <a:t>to send input as parameters to functions</a:t>
            </a:r>
          </a:p>
          <a:p>
            <a:pPr lvl="1"/>
            <a:r>
              <a:rPr lang="en-US" sz="2800" dirty="0" smtClean="0"/>
              <a:t>to have functions return values</a:t>
            </a:r>
          </a:p>
          <a:p>
            <a:r>
              <a:rPr lang="en-US" dirty="0" smtClean="0"/>
              <a:t>In such case programmer mention that function are void of parameter and return value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572000"/>
            <a:ext cx="3581400" cy="96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066800"/>
            <a:ext cx="5257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 Brace 5"/>
          <p:cNvSpPr/>
          <p:nvPr/>
        </p:nvSpPr>
        <p:spPr>
          <a:xfrm>
            <a:off x="2438400" y="1066800"/>
            <a:ext cx="381000" cy="685800"/>
          </a:xfrm>
          <a:prstGeom prst="leftBrace">
            <a:avLst>
              <a:gd name="adj1" fmla="val 3015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054925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Function prototype</a:t>
            </a:r>
            <a:endParaRPr lang="en-US" sz="2400" dirty="0"/>
          </a:p>
        </p:txBody>
      </p:sp>
      <p:sp>
        <p:nvSpPr>
          <p:cNvPr id="8" name="Left Brace 7"/>
          <p:cNvSpPr/>
          <p:nvPr/>
        </p:nvSpPr>
        <p:spPr>
          <a:xfrm>
            <a:off x="2450275" y="3621975"/>
            <a:ext cx="381000" cy="1143000"/>
          </a:xfrm>
          <a:prstGeom prst="leftBrace">
            <a:avLst>
              <a:gd name="adj1" fmla="val 3015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450275" y="4876800"/>
            <a:ext cx="381000" cy="914400"/>
          </a:xfrm>
          <a:prstGeom prst="leftBrace">
            <a:avLst>
              <a:gd name="adj1" fmla="val 3015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438400" y="6019799"/>
            <a:ext cx="381000" cy="673925"/>
          </a:xfrm>
          <a:prstGeom prst="leftBrace">
            <a:avLst>
              <a:gd name="adj1" fmla="val 3015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438400" y="2133600"/>
            <a:ext cx="381000" cy="1219200"/>
          </a:xfrm>
          <a:prstGeom prst="leftBrace">
            <a:avLst>
              <a:gd name="adj1" fmla="val 3015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42672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Function definition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rot="10800000" flipV="1">
            <a:off x="2057400" y="2743200"/>
            <a:ext cx="381000" cy="19050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12" idx="3"/>
          </p:cNvCxnSpPr>
          <p:nvPr/>
        </p:nvCxnSpPr>
        <p:spPr>
          <a:xfrm rot="10800000" flipV="1">
            <a:off x="2057401" y="4193474"/>
            <a:ext cx="392875" cy="454725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12" idx="3"/>
          </p:cNvCxnSpPr>
          <p:nvPr/>
        </p:nvCxnSpPr>
        <p:spPr>
          <a:xfrm rot="10800000">
            <a:off x="2057401" y="4648200"/>
            <a:ext cx="392875" cy="6858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2" idx="3"/>
          </p:cNvCxnSpPr>
          <p:nvPr/>
        </p:nvCxnSpPr>
        <p:spPr>
          <a:xfrm rot="10800000">
            <a:off x="2057400" y="4648200"/>
            <a:ext cx="381000" cy="1708562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15200" y="34290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Function call</a:t>
            </a:r>
            <a:endParaRPr lang="en-US" sz="2400" dirty="0"/>
          </a:p>
        </p:txBody>
      </p:sp>
      <p:sp>
        <p:nvSpPr>
          <p:cNvPr id="32" name="Freeform 31"/>
          <p:cNvSpPr/>
          <p:nvPr/>
        </p:nvSpPr>
        <p:spPr>
          <a:xfrm>
            <a:off x="4495800" y="2478974"/>
            <a:ext cx="3859480" cy="950026"/>
          </a:xfrm>
          <a:custGeom>
            <a:avLst/>
            <a:gdLst>
              <a:gd name="connsiteX0" fmla="*/ 0 w 3859480"/>
              <a:gd name="connsiteY0" fmla="*/ 213756 h 950026"/>
              <a:gd name="connsiteX1" fmla="*/ 2315688 w 3859480"/>
              <a:gd name="connsiteY1" fmla="*/ 166255 h 950026"/>
              <a:gd name="connsiteX2" fmla="*/ 2933205 w 3859480"/>
              <a:gd name="connsiteY2" fmla="*/ 47501 h 950026"/>
              <a:gd name="connsiteX3" fmla="*/ 3420093 w 3859480"/>
              <a:gd name="connsiteY3" fmla="*/ 47501 h 950026"/>
              <a:gd name="connsiteX4" fmla="*/ 3811979 w 3859480"/>
              <a:gd name="connsiteY4" fmla="*/ 332509 h 950026"/>
              <a:gd name="connsiteX5" fmla="*/ 3705101 w 3859480"/>
              <a:gd name="connsiteY5" fmla="*/ 950026 h 9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9480" h="950026">
                <a:moveTo>
                  <a:pt x="0" y="213756"/>
                </a:moveTo>
                <a:lnTo>
                  <a:pt x="2315688" y="166255"/>
                </a:lnTo>
                <a:cubicBezTo>
                  <a:pt x="2804555" y="138546"/>
                  <a:pt x="2749138" y="67293"/>
                  <a:pt x="2933205" y="47501"/>
                </a:cubicBezTo>
                <a:cubicBezTo>
                  <a:pt x="3117273" y="27709"/>
                  <a:pt x="3273631" y="0"/>
                  <a:pt x="3420093" y="47501"/>
                </a:cubicBezTo>
                <a:cubicBezTo>
                  <a:pt x="3566555" y="95002"/>
                  <a:pt x="3764478" y="182088"/>
                  <a:pt x="3811979" y="332509"/>
                </a:cubicBezTo>
                <a:cubicBezTo>
                  <a:pt x="3859480" y="482930"/>
                  <a:pt x="3782290" y="716478"/>
                  <a:pt x="3705101" y="950026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892634" y="4191990"/>
            <a:ext cx="3218213" cy="1427018"/>
          </a:xfrm>
          <a:custGeom>
            <a:avLst/>
            <a:gdLst>
              <a:gd name="connsiteX0" fmla="*/ 0 w 3218213"/>
              <a:gd name="connsiteY0" fmla="*/ 1389413 h 1427018"/>
              <a:gd name="connsiteX1" fmla="*/ 1436914 w 3218213"/>
              <a:gd name="connsiteY1" fmla="*/ 1413163 h 1427018"/>
              <a:gd name="connsiteX2" fmla="*/ 2517569 w 3218213"/>
              <a:gd name="connsiteY2" fmla="*/ 1306285 h 1427018"/>
              <a:gd name="connsiteX3" fmla="*/ 2980706 w 3218213"/>
              <a:gd name="connsiteY3" fmla="*/ 748145 h 1427018"/>
              <a:gd name="connsiteX4" fmla="*/ 3218213 w 3218213"/>
              <a:gd name="connsiteY4" fmla="*/ 0 h 142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213" h="1427018">
                <a:moveTo>
                  <a:pt x="0" y="1389413"/>
                </a:moveTo>
                <a:cubicBezTo>
                  <a:pt x="508659" y="1408215"/>
                  <a:pt x="1017319" y="1427018"/>
                  <a:pt x="1436914" y="1413163"/>
                </a:cubicBezTo>
                <a:cubicBezTo>
                  <a:pt x="1856509" y="1399308"/>
                  <a:pt x="2260270" y="1417121"/>
                  <a:pt x="2517569" y="1306285"/>
                </a:cubicBezTo>
                <a:cubicBezTo>
                  <a:pt x="2774868" y="1195449"/>
                  <a:pt x="2863932" y="965859"/>
                  <a:pt x="2980706" y="748145"/>
                </a:cubicBezTo>
                <a:cubicBezTo>
                  <a:pt x="3097480" y="530431"/>
                  <a:pt x="3157846" y="265215"/>
                  <a:pt x="321821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572000" y="4114800"/>
            <a:ext cx="27432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1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 program is a collection of one or more functions</a:t>
            </a:r>
          </a:p>
          <a:p>
            <a:r>
              <a:rPr lang="en-US" sz="2800" dirty="0" smtClean="0"/>
              <a:t>A function gets called when the function name is followed by a semicolon. For example,</a:t>
            </a:r>
          </a:p>
          <a:p>
            <a:pPr lvl="1">
              <a:buNone/>
            </a:pPr>
            <a:r>
              <a:rPr lang="en-US" sz="2800" dirty="0" smtClean="0"/>
              <a:t>	</a:t>
            </a:r>
          </a:p>
          <a:p>
            <a:pPr lvl="1">
              <a:buNone/>
            </a:pPr>
            <a:r>
              <a:rPr lang="en-US" sz="2800" dirty="0" smtClean="0"/>
              <a:t>	</a:t>
            </a:r>
          </a:p>
          <a:p>
            <a:r>
              <a:rPr lang="en-US" sz="2800" dirty="0" smtClean="0"/>
              <a:t>A function is defined when function name is followed by a pair of braces in which one or more statements may be present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5029200"/>
            <a:ext cx="2286000" cy="165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802575"/>
            <a:ext cx="230204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structure programming</a:t>
            </a:r>
          </a:p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prototype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Any function can be called from any other function. Even main( ) can be called from other functions. For example,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19400"/>
            <a:ext cx="582359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function can be called any number of times. For example</a:t>
            </a:r>
            <a:endParaRPr 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71713"/>
            <a:ext cx="3573296" cy="222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order in which the functions are defined in a program and the order in which they get called need not necessarily be same. For example,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95600"/>
            <a:ext cx="4419600" cy="322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A function can call itself. Such a process is called ‘recursion’</a:t>
            </a:r>
          </a:p>
          <a:p>
            <a:r>
              <a:rPr lang="en-US" sz="3000" dirty="0" smtClean="0"/>
              <a:t>A function cannot be defined in another function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3000" dirty="0" smtClean="0"/>
              <a:t>There are basically </a:t>
            </a:r>
            <a:r>
              <a:rPr lang="en-US" sz="2800" dirty="0" smtClean="0"/>
              <a:t>two type of functions</a:t>
            </a:r>
          </a:p>
          <a:p>
            <a:pPr lvl="1"/>
            <a:r>
              <a:rPr lang="fr-FR" sz="2600" dirty="0" smtClean="0"/>
              <a:t>Library </a:t>
            </a:r>
            <a:r>
              <a:rPr lang="fr-FR" sz="2600" dirty="0" err="1" smtClean="0"/>
              <a:t>functions</a:t>
            </a:r>
            <a:r>
              <a:rPr lang="fr-FR" sz="2600" dirty="0" smtClean="0"/>
              <a:t> Ex. </a:t>
            </a:r>
            <a:r>
              <a:rPr lang="fr-FR" sz="2600" dirty="0" err="1" smtClean="0"/>
              <a:t>printf</a:t>
            </a:r>
            <a:r>
              <a:rPr lang="fr-FR" sz="2600" dirty="0" smtClean="0"/>
              <a:t>( ), </a:t>
            </a:r>
            <a:r>
              <a:rPr lang="fr-FR" sz="2600" dirty="0" err="1" smtClean="0"/>
              <a:t>scanf</a:t>
            </a:r>
            <a:r>
              <a:rPr lang="fr-FR" sz="2600" dirty="0" smtClean="0"/>
              <a:t>( ) etc.</a:t>
            </a:r>
          </a:p>
          <a:p>
            <a:pPr lvl="1"/>
            <a:r>
              <a:rPr lang="en-US" sz="2600" dirty="0" smtClean="0"/>
              <a:t>User-defined functions Ex. </a:t>
            </a:r>
            <a:r>
              <a:rPr lang="en-US" sz="2600" dirty="0" err="1" smtClean="0"/>
              <a:t>argentina</a:t>
            </a:r>
            <a:r>
              <a:rPr lang="en-US" sz="2600" dirty="0" smtClean="0"/>
              <a:t>( ), brazil( ) etc.</a:t>
            </a:r>
            <a:endParaRPr lang="en-US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819400"/>
            <a:ext cx="3657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3124200" y="3733800"/>
            <a:ext cx="2667000" cy="1143000"/>
            <a:chOff x="3124200" y="3810000"/>
            <a:chExt cx="2667000" cy="1143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3810000"/>
              <a:ext cx="2667000" cy="11430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124200" y="3810000"/>
              <a:ext cx="2667000" cy="11430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enables programmers to break complex systems into manageable components</a:t>
            </a:r>
          </a:p>
          <a:p>
            <a:r>
              <a:rPr lang="en-US" dirty="0" smtClean="0"/>
              <a:t>In C/C++, these components are known as </a:t>
            </a:r>
            <a:r>
              <a:rPr lang="en-US" i="1" dirty="0" smtClean="0"/>
              <a:t>functions</a:t>
            </a:r>
          </a:p>
          <a:p>
            <a:r>
              <a:rPr lang="en-US" dirty="0" smtClean="0"/>
              <a:t>A function is a block of statements that perform a task</a:t>
            </a:r>
          </a:p>
          <a:p>
            <a:r>
              <a:rPr lang="en-US" dirty="0" smtClean="0"/>
              <a:t>Every C/C++ program can be thought of as a collection of these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</a:p>
          <a:p>
            <a:r>
              <a:rPr lang="en-US" dirty="0" smtClean="0"/>
              <a:t>Code reusability</a:t>
            </a:r>
          </a:p>
          <a:p>
            <a:r>
              <a:rPr lang="en-US" dirty="0" smtClean="0"/>
              <a:t>Information hiding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demonstrate let see ATM (Automated Teller Machine) as an example</a:t>
            </a:r>
          </a:p>
          <a:p>
            <a:r>
              <a:rPr lang="en-US" dirty="0" smtClean="0"/>
              <a:t>Question for you is where to begin as it's a large task filled with complexities and many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Decomposing ATM system—top-down design</a:t>
            </a:r>
            <a:endParaRPr lang="en-US" sz="32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303328" cy="494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2743200" cy="51816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DisplayBalance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TransferFunds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219200"/>
            <a:ext cx="2667000" cy="1905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DisplayBalance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…..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…..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276600"/>
            <a:ext cx="2667000" cy="1905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</a:rPr>
              <a:t>TransferFunds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…..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…..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}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23900" y="2323306"/>
            <a:ext cx="8382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314700" y="1562100"/>
            <a:ext cx="1371600" cy="12954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229894" y="2323306"/>
            <a:ext cx="8382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352800" y="2819400"/>
            <a:ext cx="1219200" cy="1524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29394" y="3973481"/>
            <a:ext cx="18288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162300" y="3543300"/>
            <a:ext cx="1600200" cy="15240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306094" y="4363881"/>
            <a:ext cx="8382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3200400" y="4953000"/>
            <a:ext cx="1524000" cy="228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838200" y="5650675"/>
            <a:ext cx="6096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Code reusability is implemented as functions in C/C++ </a:t>
            </a:r>
          </a:p>
          <a:p>
            <a:r>
              <a:rPr lang="en-US" sz="3000" dirty="0" smtClean="0"/>
              <a:t>Consider the following list of components and subcomponents from the ATM example in the previous section</a:t>
            </a:r>
          </a:p>
          <a:p>
            <a:pPr lvl="1"/>
            <a:r>
              <a:rPr lang="en-US" sz="2600" dirty="0" smtClean="0"/>
              <a:t>Get available balance</a:t>
            </a:r>
          </a:p>
          <a:p>
            <a:pPr lvl="1"/>
            <a:r>
              <a:rPr lang="en-US" sz="2600" dirty="0" smtClean="0"/>
              <a:t>Compare available balance to amount requested</a:t>
            </a:r>
          </a:p>
          <a:p>
            <a:pPr lvl="1"/>
            <a:r>
              <a:rPr lang="en-US" sz="2600" dirty="0" smtClean="0"/>
              <a:t>Update customer’s account</a:t>
            </a:r>
          </a:p>
          <a:p>
            <a:pPr lvl="1"/>
            <a:r>
              <a:rPr lang="en-US" sz="2600" dirty="0" smtClean="0"/>
              <a:t>Distribute approved funds</a:t>
            </a:r>
          </a:p>
          <a:p>
            <a:pPr lvl="1"/>
            <a:r>
              <a:rPr lang="en-US" sz="2600" dirty="0" smtClean="0"/>
              <a:t>Reject request</a:t>
            </a:r>
          </a:p>
          <a:p>
            <a:pPr lvl="1"/>
            <a:r>
              <a:rPr lang="en-US" sz="2600" dirty="0" smtClean="0"/>
              <a:t>Print receipt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reusability – 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(….)   function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(….)  function </a:t>
            </a:r>
          </a:p>
          <a:p>
            <a:r>
              <a:rPr lang="en-US" dirty="0" smtClean="0"/>
              <a:t>system function  </a:t>
            </a:r>
          </a:p>
          <a:p>
            <a:pPr lvl="1"/>
            <a:r>
              <a:rPr lang="en-US" dirty="0" smtClean="0"/>
              <a:t>system(“pause”);  </a:t>
            </a:r>
          </a:p>
          <a:p>
            <a:pPr lvl="1"/>
            <a:r>
              <a:rPr lang="en-US" dirty="0" smtClean="0"/>
              <a:t>system(“</a:t>
            </a:r>
            <a:r>
              <a:rPr lang="en-US" dirty="0" err="1" smtClean="0"/>
              <a:t>cls</a:t>
            </a:r>
            <a:r>
              <a:rPr lang="en-US" dirty="0" smtClean="0"/>
              <a:t>”);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4450</TotalTime>
  <Words>710</Words>
  <Application>Microsoft Office PowerPoint</Application>
  <PresentationFormat>On-screen Show (4:3)</PresentationFormat>
  <Paragraphs>146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myPresentation1</vt:lpstr>
      <vt:lpstr>PowerPoint Presentation</vt:lpstr>
      <vt:lpstr>Today’s lecture outline</vt:lpstr>
      <vt:lpstr>Structured programming </vt:lpstr>
      <vt:lpstr>Structured programming concepts</vt:lpstr>
      <vt:lpstr>Top-down design</vt:lpstr>
      <vt:lpstr>Decomposing ATM system—top-down design</vt:lpstr>
      <vt:lpstr>C programming</vt:lpstr>
      <vt:lpstr>Code Reusability</vt:lpstr>
      <vt:lpstr>Code reusability – other examples</vt:lpstr>
      <vt:lpstr>Information Hiding</vt:lpstr>
      <vt:lpstr>Function</vt:lpstr>
      <vt:lpstr>Function call and definition</vt:lpstr>
      <vt:lpstr>Example program 1</vt:lpstr>
      <vt:lpstr>Points to remember</vt:lpstr>
      <vt:lpstr>Example program 2</vt:lpstr>
      <vt:lpstr>Function prototype</vt:lpstr>
      <vt:lpstr>Cont.</vt:lpstr>
      <vt:lpstr>Complete program</vt:lpstr>
      <vt:lpstr>Important points</vt:lpstr>
      <vt:lpstr>Cont.</vt:lpstr>
      <vt:lpstr>Cont.</vt:lpstr>
      <vt:lpstr>Cont.</vt:lpstr>
      <vt:lpstr>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cp:lastModifiedBy>EPIC</cp:lastModifiedBy>
  <cp:revision>190</cp:revision>
  <dcterms:created xsi:type="dcterms:W3CDTF">2006-08-16T00:00:00Z</dcterms:created>
  <dcterms:modified xsi:type="dcterms:W3CDTF">2018-10-23T05:50:05Z</dcterms:modified>
</cp:coreProperties>
</file>