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641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8" r:id="rId11"/>
    <p:sldId id="632" r:id="rId12"/>
    <p:sldId id="633" r:id="rId13"/>
    <p:sldId id="634" r:id="rId14"/>
    <p:sldId id="63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647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BF898-52B2-4F57-9D2F-6FA45039EA6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%20program%20lecture%2014/calsum_func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1828800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.00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Credit Hours, Fall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2018, 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Graduate Program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Instructor: Maryam Ehsan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SESSION </a:t>
            </a:r>
            <a:r>
              <a:rPr 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990600" y="6550025"/>
            <a:ext cx="713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Calibri" pitchFamily="34" charset="0"/>
              </a:rPr>
              <a:t> </a:t>
            </a:r>
            <a:endParaRPr lang="en-US" sz="1400" dirty="0">
              <a:solidFill>
                <a:srgbClr val="FF0066"/>
              </a:solidFill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Menu driven program using functions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0"/>
          </a:xfrm>
        </p:spPr>
        <p:txBody>
          <a:bodyPr/>
          <a:lstStyle/>
          <a:p>
            <a:r>
              <a:rPr lang="en-US" dirty="0" smtClean="0"/>
              <a:t>Menu is</a:t>
            </a:r>
          </a:p>
          <a:p>
            <a:pPr lvl="1"/>
            <a:r>
              <a:rPr lang="en-US" dirty="0" smtClean="0"/>
              <a:t>Factorial of a number</a:t>
            </a:r>
          </a:p>
          <a:p>
            <a:pPr lvl="1"/>
            <a:r>
              <a:rPr lang="en-US" dirty="0" smtClean="0"/>
              <a:t>Prime number</a:t>
            </a:r>
          </a:p>
          <a:p>
            <a:pPr lvl="1"/>
            <a:r>
              <a:rPr lang="en-US" dirty="0" smtClean="0"/>
              <a:t>Even or odd</a:t>
            </a:r>
          </a:p>
          <a:p>
            <a:pPr lvl="1"/>
            <a:r>
              <a:rPr lang="en-US" dirty="0" smtClean="0"/>
              <a:t>Exit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 identifies and determines the life span of any variable in any programming language</a:t>
            </a:r>
          </a:p>
          <a:p>
            <a:r>
              <a:rPr lang="en-US" dirty="0" smtClean="0"/>
              <a:t>When a variable loses its scope, it means its data value is lost</a:t>
            </a:r>
          </a:p>
          <a:p>
            <a:r>
              <a:rPr lang="en-US" dirty="0" smtClean="0"/>
              <a:t>Common types of variables scopes </a:t>
            </a:r>
            <a:r>
              <a:rPr lang="en-US" smtClean="0"/>
              <a:t>in </a:t>
            </a:r>
            <a:r>
              <a:rPr lang="en-US" smtClean="0"/>
              <a:t>C/C++, </a:t>
            </a:r>
            <a:endParaRPr lang="en-US" dirty="0" smtClean="0"/>
          </a:p>
          <a:p>
            <a:pPr lvl="1"/>
            <a:r>
              <a:rPr lang="en-US" dirty="0" smtClean="0"/>
              <a:t>local  </a:t>
            </a:r>
          </a:p>
          <a:p>
            <a:pPr lvl="1"/>
            <a:r>
              <a:rPr lang="en-US" dirty="0" smtClean="0"/>
              <a:t>global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unknowingly been using local scope variables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4846" y="2590800"/>
            <a:ext cx="540008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381000" y="2971800"/>
            <a:ext cx="2438400" cy="1828800"/>
            <a:chOff x="381000" y="2971800"/>
            <a:chExt cx="2438400" cy="1828800"/>
          </a:xfrm>
        </p:grpSpPr>
        <p:sp>
          <p:nvSpPr>
            <p:cNvPr id="7" name="Left Brace 6"/>
            <p:cNvSpPr/>
            <p:nvPr/>
          </p:nvSpPr>
          <p:spPr>
            <a:xfrm>
              <a:off x="2121725" y="2971800"/>
              <a:ext cx="697675" cy="1828800"/>
            </a:xfrm>
            <a:prstGeom prst="leftBrace">
              <a:avLst>
                <a:gd name="adj1" fmla="val 44378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" y="3352800"/>
              <a:ext cx="1752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 of variable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400" dirty="0" smtClean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r>
                <a:rPr lang="en-US" sz="2400" dirty="0" smtClean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</a:t>
              </a:r>
              <a:endPara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000" y="5334000"/>
            <a:ext cx="2438400" cy="1143000"/>
            <a:chOff x="381000" y="5334000"/>
            <a:chExt cx="2438400" cy="1143000"/>
          </a:xfrm>
        </p:grpSpPr>
        <p:sp>
          <p:nvSpPr>
            <p:cNvPr id="9" name="Left Brace 8"/>
            <p:cNvSpPr/>
            <p:nvPr/>
          </p:nvSpPr>
          <p:spPr>
            <a:xfrm>
              <a:off x="2121725" y="5334000"/>
              <a:ext cx="697675" cy="1143000"/>
            </a:xfrm>
            <a:prstGeom prst="leftBrace">
              <a:avLst>
                <a:gd name="adj1" fmla="val 44378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5398325"/>
              <a:ext cx="1752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Scope of variable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n-US" sz="2400" dirty="0" smtClean="0">
                  <a:solidFill>
                    <a:schemeClr val="tx1"/>
                  </a:solidFill>
                </a:rPr>
                <a:t>,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Locally scoped variables can be reused in other functions without harming one another’s contents</a:t>
            </a:r>
          </a:p>
          <a:p>
            <a:r>
              <a:rPr lang="en-US" sz="2800" dirty="0" smtClean="0"/>
              <a:t>You might want to share data between functions</a:t>
            </a:r>
          </a:p>
          <a:p>
            <a:r>
              <a:rPr lang="en-US" sz="2800" dirty="0" smtClean="0"/>
              <a:t>To support the concept of sharing data, you can create and use </a:t>
            </a:r>
            <a:r>
              <a:rPr lang="en-US" sz="2800" i="1" dirty="0" smtClean="0"/>
              <a:t>global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219200"/>
            <a:ext cx="77343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4724400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iLuckyNumber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47244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5257800"/>
            <a:ext cx="1295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5257800"/>
            <a:ext cx="2743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printLuckyNumber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31917" y="5165766"/>
            <a:ext cx="3823854" cy="961902"/>
          </a:xfrm>
          <a:custGeom>
            <a:avLst/>
            <a:gdLst>
              <a:gd name="connsiteX0" fmla="*/ 0 w 3823854"/>
              <a:gd name="connsiteY0" fmla="*/ 961902 h 961902"/>
              <a:gd name="connsiteX1" fmla="*/ 1781299 w 3823854"/>
              <a:gd name="connsiteY1" fmla="*/ 938151 h 961902"/>
              <a:gd name="connsiteX2" fmla="*/ 3016332 w 3823854"/>
              <a:gd name="connsiteY2" fmla="*/ 819398 h 961902"/>
              <a:gd name="connsiteX3" fmla="*/ 3598223 w 3823854"/>
              <a:gd name="connsiteY3" fmla="*/ 510639 h 961902"/>
              <a:gd name="connsiteX4" fmla="*/ 3823854 w 3823854"/>
              <a:gd name="connsiteY4" fmla="*/ 0 h 96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854" h="961902">
                <a:moveTo>
                  <a:pt x="0" y="961902"/>
                </a:moveTo>
                <a:cubicBezTo>
                  <a:pt x="639288" y="961902"/>
                  <a:pt x="1278577" y="961902"/>
                  <a:pt x="1781299" y="938151"/>
                </a:cubicBezTo>
                <a:cubicBezTo>
                  <a:pt x="2284021" y="914400"/>
                  <a:pt x="2713511" y="890650"/>
                  <a:pt x="3016332" y="819398"/>
                </a:cubicBezTo>
                <a:cubicBezTo>
                  <a:pt x="3319153" y="748146"/>
                  <a:pt x="3463636" y="647205"/>
                  <a:pt x="3598223" y="510639"/>
                </a:cubicBezTo>
                <a:cubicBezTo>
                  <a:pt x="3732810" y="374073"/>
                  <a:pt x="3778332" y="187036"/>
                  <a:pt x="3823854" y="0"/>
                </a:cubicBezTo>
              </a:path>
            </a:pathLst>
          </a:cu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478483" y="5153891"/>
            <a:ext cx="1076696" cy="1068779"/>
          </a:xfrm>
          <a:custGeom>
            <a:avLst/>
            <a:gdLst>
              <a:gd name="connsiteX0" fmla="*/ 1076696 w 1076696"/>
              <a:gd name="connsiteY0" fmla="*/ 997527 h 1068779"/>
              <a:gd name="connsiteX1" fmla="*/ 649185 w 1076696"/>
              <a:gd name="connsiteY1" fmla="*/ 1045028 h 1068779"/>
              <a:gd name="connsiteX2" fmla="*/ 340426 w 1076696"/>
              <a:gd name="connsiteY2" fmla="*/ 855023 h 1068779"/>
              <a:gd name="connsiteX3" fmla="*/ 55418 w 1076696"/>
              <a:gd name="connsiteY3" fmla="*/ 320634 h 1068779"/>
              <a:gd name="connsiteX4" fmla="*/ 7917 w 1076696"/>
              <a:gd name="connsiteY4" fmla="*/ 0 h 106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696" h="1068779">
                <a:moveTo>
                  <a:pt x="1076696" y="997527"/>
                </a:moveTo>
                <a:cubicBezTo>
                  <a:pt x="924296" y="1033153"/>
                  <a:pt x="771897" y="1068779"/>
                  <a:pt x="649185" y="1045028"/>
                </a:cubicBezTo>
                <a:cubicBezTo>
                  <a:pt x="526473" y="1021277"/>
                  <a:pt x="439387" y="975755"/>
                  <a:pt x="340426" y="855023"/>
                </a:cubicBezTo>
                <a:cubicBezTo>
                  <a:pt x="241465" y="734291"/>
                  <a:pt x="110836" y="463138"/>
                  <a:pt x="55418" y="320634"/>
                </a:cubicBezTo>
                <a:cubicBezTo>
                  <a:pt x="0" y="178130"/>
                  <a:pt x="3958" y="89065"/>
                  <a:pt x="7917" y="0"/>
                </a:cubicBezTo>
              </a:path>
            </a:pathLst>
          </a:cu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driven program using functions</a:t>
            </a:r>
          </a:p>
          <a:p>
            <a:r>
              <a:rPr lang="en-US" dirty="0" smtClean="0"/>
              <a:t>Function call by value</a:t>
            </a:r>
          </a:p>
          <a:p>
            <a:r>
              <a:rPr lang="en-US" dirty="0" smtClean="0"/>
              <a:t>Scope of variable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Global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 driven program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971800"/>
          </a:xfrm>
        </p:spPr>
        <p:txBody>
          <a:bodyPr/>
          <a:lstStyle/>
          <a:p>
            <a:r>
              <a:rPr lang="en-US" dirty="0" smtClean="0"/>
              <a:t>Menu is</a:t>
            </a:r>
          </a:p>
          <a:p>
            <a:pPr lvl="1"/>
            <a:r>
              <a:rPr lang="en-US" dirty="0" smtClean="0"/>
              <a:t>Factorial of a number</a:t>
            </a:r>
          </a:p>
          <a:p>
            <a:pPr lvl="1"/>
            <a:r>
              <a:rPr lang="en-US" dirty="0" smtClean="0"/>
              <a:t>Prime number</a:t>
            </a:r>
          </a:p>
          <a:p>
            <a:pPr lvl="1"/>
            <a:r>
              <a:rPr lang="en-US" dirty="0" smtClean="0"/>
              <a:t>Even or odd</a:t>
            </a:r>
          </a:p>
          <a:p>
            <a:pPr lvl="1"/>
            <a:r>
              <a:rPr lang="en-US" dirty="0" smtClean="0"/>
              <a:t>Exit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 between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mechanism used to convey information to the function is the ‘argument’ or ‘parameter’</a:t>
            </a:r>
          </a:p>
          <a:p>
            <a:r>
              <a:rPr lang="en-US" dirty="0" smtClean="0"/>
              <a:t>You have already used the arguments in the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en-US" dirty="0" smtClean="0"/>
              <a:t>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the format string and the list of variables used inside the parentheses in these functions are arguments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391" y="1066800"/>
            <a:ext cx="612701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8" name="Group 47"/>
          <p:cNvGrpSpPr/>
          <p:nvPr/>
        </p:nvGrpSpPr>
        <p:grpSpPr>
          <a:xfrm>
            <a:off x="6705600" y="1524000"/>
            <a:ext cx="1219200" cy="457200"/>
            <a:chOff x="6705600" y="1524000"/>
            <a:chExt cx="1219200" cy="457200"/>
          </a:xfrm>
        </p:grpSpPr>
        <p:sp>
          <p:nvSpPr>
            <p:cNvPr id="5" name="Rectangle 4"/>
            <p:cNvSpPr/>
            <p:nvPr/>
          </p:nvSpPr>
          <p:spPr>
            <a:xfrm>
              <a:off x="7086600" y="15240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600" y="15240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a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05600" y="1981200"/>
            <a:ext cx="1219200" cy="457200"/>
            <a:chOff x="6705600" y="1981200"/>
            <a:chExt cx="1219200" cy="457200"/>
          </a:xfrm>
        </p:grpSpPr>
        <p:sp>
          <p:nvSpPr>
            <p:cNvPr id="7" name="Rectangle 6"/>
            <p:cNvSpPr/>
            <p:nvPr/>
          </p:nvSpPr>
          <p:spPr>
            <a:xfrm>
              <a:off x="7086600" y="1981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5600" y="19812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b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5600" y="2438400"/>
            <a:ext cx="1219200" cy="457200"/>
            <a:chOff x="6705600" y="2438400"/>
            <a:chExt cx="1219200" cy="457200"/>
          </a:xfrm>
        </p:grpSpPr>
        <p:sp>
          <p:nvSpPr>
            <p:cNvPr id="9" name="Rectangle 8"/>
            <p:cNvSpPr/>
            <p:nvPr/>
          </p:nvSpPr>
          <p:spPr>
            <a:xfrm>
              <a:off x="7086600" y="24384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600" y="24384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c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24600" y="2895600"/>
            <a:ext cx="1600200" cy="457200"/>
            <a:chOff x="6324600" y="2895600"/>
            <a:chExt cx="1600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7086600" y="28956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4600" y="2895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sum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86600" y="4343400"/>
            <a:ext cx="1219200" cy="457200"/>
            <a:chOff x="7086600" y="4343400"/>
            <a:chExt cx="1219200" cy="457200"/>
          </a:xfrm>
        </p:grpSpPr>
        <p:sp>
          <p:nvSpPr>
            <p:cNvPr id="16" name="Rectangle 15"/>
            <p:cNvSpPr/>
            <p:nvPr/>
          </p:nvSpPr>
          <p:spPr>
            <a:xfrm>
              <a:off x="7467600" y="43434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6600" y="43434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x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86600" y="4800600"/>
            <a:ext cx="1219200" cy="457200"/>
            <a:chOff x="7086600" y="4800600"/>
            <a:chExt cx="1219200" cy="457200"/>
          </a:xfrm>
        </p:grpSpPr>
        <p:sp>
          <p:nvSpPr>
            <p:cNvPr id="18" name="Rectangle 17"/>
            <p:cNvSpPr/>
            <p:nvPr/>
          </p:nvSpPr>
          <p:spPr>
            <a:xfrm>
              <a:off x="7467600" y="48006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600" y="48006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86600" y="5257800"/>
            <a:ext cx="1219200" cy="457200"/>
            <a:chOff x="7086600" y="5257800"/>
            <a:chExt cx="1219200" cy="457200"/>
          </a:xfrm>
        </p:grpSpPr>
        <p:sp>
          <p:nvSpPr>
            <p:cNvPr id="20" name="Rectangle 19"/>
            <p:cNvSpPr/>
            <p:nvPr/>
          </p:nvSpPr>
          <p:spPr>
            <a:xfrm>
              <a:off x="7467600" y="52578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257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z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10400" y="5715000"/>
            <a:ext cx="1295400" cy="457200"/>
            <a:chOff x="7010400" y="5715000"/>
            <a:chExt cx="1295400" cy="457200"/>
          </a:xfrm>
        </p:grpSpPr>
        <p:sp>
          <p:nvSpPr>
            <p:cNvPr id="22" name="Rectangle 21"/>
            <p:cNvSpPr/>
            <p:nvPr/>
          </p:nvSpPr>
          <p:spPr>
            <a:xfrm>
              <a:off x="7467600" y="57150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0400" y="57150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d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52400" y="1747650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" y="2043937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2400" y="2336862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9225" y="2631375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4275" y="2970212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9225" y="3263137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0425" y="4453637"/>
            <a:ext cx="45720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45375" y="4748537"/>
            <a:ext cx="45720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2300" y="5046412"/>
            <a:ext cx="45720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59874" y="4782775"/>
            <a:ext cx="37219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Program Output</a:t>
            </a:r>
            <a:endParaRPr lang="en-US" sz="2000" b="1" dirty="0"/>
          </a:p>
        </p:txBody>
      </p:sp>
      <p:sp>
        <p:nvSpPr>
          <p:cNvPr id="42" name="Rectangle 41"/>
          <p:cNvSpPr/>
          <p:nvPr/>
        </p:nvSpPr>
        <p:spPr>
          <a:xfrm>
            <a:off x="3059875" y="5239975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Enter any three number:</a:t>
            </a:r>
            <a:endParaRPr lang="en-US" sz="2000" b="1" dirty="0"/>
          </a:p>
        </p:txBody>
      </p:sp>
      <p:sp>
        <p:nvSpPr>
          <p:cNvPr id="43" name="Rectangle 42"/>
          <p:cNvSpPr/>
          <p:nvPr/>
        </p:nvSpPr>
        <p:spPr>
          <a:xfrm>
            <a:off x="5872350" y="5239975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44" name="Rectangle 43"/>
          <p:cNvSpPr/>
          <p:nvPr/>
        </p:nvSpPr>
        <p:spPr>
          <a:xfrm>
            <a:off x="6172200" y="5239975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45" name="Rectangle 44"/>
          <p:cNvSpPr/>
          <p:nvPr/>
        </p:nvSpPr>
        <p:spPr>
          <a:xfrm>
            <a:off x="6470075" y="5239975"/>
            <a:ext cx="30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46" name="Rectangle 45"/>
          <p:cNvSpPr/>
          <p:nvPr/>
        </p:nvSpPr>
        <p:spPr>
          <a:xfrm>
            <a:off x="3059875" y="5715000"/>
            <a:ext cx="37219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Sum = 13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3048000" y="6172200"/>
            <a:ext cx="37219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Press any key to continue . . .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7086600" y="15240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86600" y="1981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86600" y="24384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67600" y="48006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67600" y="43434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64525" y="2766950"/>
            <a:ext cx="2590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-204850" y="3845625"/>
            <a:ext cx="45720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819400" y="2438400"/>
            <a:ext cx="1183575" cy="392875"/>
            <a:chOff x="2819400" y="2438400"/>
            <a:chExt cx="1183575" cy="392875"/>
          </a:xfrm>
        </p:grpSpPr>
        <p:sp>
          <p:nvSpPr>
            <p:cNvPr id="67" name="Oval 66"/>
            <p:cNvSpPr/>
            <p:nvPr/>
          </p:nvSpPr>
          <p:spPr>
            <a:xfrm>
              <a:off x="3236025" y="2438400"/>
              <a:ext cx="304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819400" y="2450275"/>
              <a:ext cx="304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698175" y="2438400"/>
              <a:ext cx="304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Freeform 70"/>
          <p:cNvSpPr/>
          <p:nvPr/>
        </p:nvSpPr>
        <p:spPr>
          <a:xfrm>
            <a:off x="2078182" y="2790701"/>
            <a:ext cx="1102426" cy="938151"/>
          </a:xfrm>
          <a:custGeom>
            <a:avLst/>
            <a:gdLst>
              <a:gd name="connsiteX0" fmla="*/ 985652 w 1102426"/>
              <a:gd name="connsiteY0" fmla="*/ 0 h 938151"/>
              <a:gd name="connsiteX1" fmla="*/ 1080654 w 1102426"/>
              <a:gd name="connsiteY1" fmla="*/ 368135 h 938151"/>
              <a:gd name="connsiteX2" fmla="*/ 855023 w 1102426"/>
              <a:gd name="connsiteY2" fmla="*/ 676894 h 938151"/>
              <a:gd name="connsiteX3" fmla="*/ 0 w 1102426"/>
              <a:gd name="connsiteY3" fmla="*/ 938151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426" h="938151">
                <a:moveTo>
                  <a:pt x="985652" y="0"/>
                </a:moveTo>
                <a:cubicBezTo>
                  <a:pt x="1044039" y="127659"/>
                  <a:pt x="1102426" y="255319"/>
                  <a:pt x="1080654" y="368135"/>
                </a:cubicBezTo>
                <a:cubicBezTo>
                  <a:pt x="1058883" y="480951"/>
                  <a:pt x="1035132" y="581891"/>
                  <a:pt x="855023" y="676894"/>
                </a:cubicBezTo>
                <a:cubicBezTo>
                  <a:pt x="674914" y="771897"/>
                  <a:pt x="337457" y="855024"/>
                  <a:pt x="0" y="938151"/>
                </a:cubicBezTo>
              </a:path>
            </a:pathLst>
          </a:cu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909455" y="2790701"/>
            <a:ext cx="633350" cy="950026"/>
          </a:xfrm>
          <a:custGeom>
            <a:avLst/>
            <a:gdLst>
              <a:gd name="connsiteX0" fmla="*/ 570015 w 633350"/>
              <a:gd name="connsiteY0" fmla="*/ 0 h 950026"/>
              <a:gd name="connsiteX1" fmla="*/ 605641 w 633350"/>
              <a:gd name="connsiteY1" fmla="*/ 344385 h 950026"/>
              <a:gd name="connsiteX2" fmla="*/ 403761 w 633350"/>
              <a:gd name="connsiteY2" fmla="*/ 700644 h 950026"/>
              <a:gd name="connsiteX3" fmla="*/ 0 w 633350"/>
              <a:gd name="connsiteY3" fmla="*/ 950026 h 9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350" h="950026">
                <a:moveTo>
                  <a:pt x="570015" y="0"/>
                </a:moveTo>
                <a:cubicBezTo>
                  <a:pt x="601682" y="113805"/>
                  <a:pt x="633350" y="227611"/>
                  <a:pt x="605641" y="344385"/>
                </a:cubicBezTo>
                <a:cubicBezTo>
                  <a:pt x="577932" y="461159"/>
                  <a:pt x="504701" y="599704"/>
                  <a:pt x="403761" y="700644"/>
                </a:cubicBezTo>
                <a:cubicBezTo>
                  <a:pt x="302821" y="801584"/>
                  <a:pt x="151410" y="875805"/>
                  <a:pt x="0" y="950026"/>
                </a:cubicBezTo>
              </a:path>
            </a:pathLst>
          </a:cu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3788229" y="2778826"/>
            <a:ext cx="328551" cy="961901"/>
          </a:xfrm>
          <a:custGeom>
            <a:avLst/>
            <a:gdLst>
              <a:gd name="connsiteX0" fmla="*/ 154379 w 328551"/>
              <a:gd name="connsiteY0" fmla="*/ 0 h 961901"/>
              <a:gd name="connsiteX1" fmla="*/ 190005 w 328551"/>
              <a:gd name="connsiteY1" fmla="*/ 59377 h 961901"/>
              <a:gd name="connsiteX2" fmla="*/ 296883 w 328551"/>
              <a:gd name="connsiteY2" fmla="*/ 356260 h 961901"/>
              <a:gd name="connsiteX3" fmla="*/ 0 w 328551"/>
              <a:gd name="connsiteY3" fmla="*/ 961901 h 96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551" h="961901">
                <a:moveTo>
                  <a:pt x="154379" y="0"/>
                </a:moveTo>
                <a:cubicBezTo>
                  <a:pt x="160316" y="0"/>
                  <a:pt x="166254" y="0"/>
                  <a:pt x="190005" y="59377"/>
                </a:cubicBezTo>
                <a:cubicBezTo>
                  <a:pt x="213756" y="118754"/>
                  <a:pt x="328551" y="205839"/>
                  <a:pt x="296883" y="356260"/>
                </a:cubicBezTo>
                <a:cubicBezTo>
                  <a:pt x="265215" y="506681"/>
                  <a:pt x="132607" y="734291"/>
                  <a:pt x="0" y="961901"/>
                </a:cubicBezTo>
              </a:path>
            </a:pathLst>
          </a:cu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467600" y="52578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67600" y="57150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13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029200" y="2667000"/>
            <a:ext cx="2438400" cy="1295400"/>
            <a:chOff x="4495800" y="2667000"/>
            <a:chExt cx="2438400" cy="1295400"/>
          </a:xfrm>
        </p:grpSpPr>
        <p:sp>
          <p:nvSpPr>
            <p:cNvPr id="76" name="Rectangle 75"/>
            <p:cNvSpPr/>
            <p:nvPr/>
          </p:nvSpPr>
          <p:spPr>
            <a:xfrm>
              <a:off x="4800600" y="3505200"/>
              <a:ext cx="2133600" cy="457200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Sum = 13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4495800" y="2667000"/>
              <a:ext cx="990600" cy="83820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7086600" y="28956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3" action="ppaction://hlinkfile"/>
          </p:cNvPr>
          <p:cNvSpPr/>
          <p:nvPr/>
        </p:nvSpPr>
        <p:spPr>
          <a:xfrm>
            <a:off x="228600" y="5867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 variables a, b and c are called ‘actual arguments’, whereas the variables x, y and z are called ‘formal arguments’</a:t>
            </a:r>
          </a:p>
          <a:p>
            <a:r>
              <a:rPr lang="en-US" sz="2800" dirty="0" smtClean="0"/>
              <a:t>Any number of arguments can be passed to a function being called. However, the type, order and number of the actual and formal arguments must always be same </a:t>
            </a:r>
          </a:p>
          <a:p>
            <a:r>
              <a:rPr lang="en-US" sz="2800" dirty="0" smtClean="0"/>
              <a:t>The return statement serves two purposes </a:t>
            </a:r>
          </a:p>
          <a:p>
            <a:pPr lvl="1"/>
            <a:r>
              <a:rPr lang="en-US" sz="2800" dirty="0" smtClean="0"/>
              <a:t>On executing the return statement it immediately transfers the control back to the calling program </a:t>
            </a:r>
          </a:p>
          <a:p>
            <a:pPr lvl="1"/>
            <a:r>
              <a:rPr lang="en-US" sz="2800" dirty="0" smtClean="0"/>
              <a:t>It returns the value present in the parentheses after return, to the calling program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is no restriction on the number of return statements that may be present in a function.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return value should be accepted in the calling function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362200"/>
            <a:ext cx="2181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334000"/>
            <a:ext cx="3514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called function should not return any value, the it must be mentioned by using the keyword void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A function can return only one value at a time. Thus, the following statements are invalid.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305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81600"/>
            <a:ext cx="275924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600200"/>
          </a:xfrm>
        </p:spPr>
        <p:txBody>
          <a:bodyPr/>
          <a:lstStyle/>
          <a:p>
            <a:r>
              <a:rPr lang="en-US" sz="2800" dirty="0" smtClean="0"/>
              <a:t>If the value of a formal argument is changed in the called function, the corresponding change does not take place in the calling function. For example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200400"/>
            <a:ext cx="389668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1600200" y="3810000"/>
            <a:ext cx="1219200" cy="457200"/>
            <a:chOff x="6705600" y="1524000"/>
            <a:chExt cx="1219200" cy="457200"/>
          </a:xfrm>
        </p:grpSpPr>
        <p:sp>
          <p:nvSpPr>
            <p:cNvPr id="6" name="Rectangle 5"/>
            <p:cNvSpPr/>
            <p:nvPr/>
          </p:nvSpPr>
          <p:spPr>
            <a:xfrm>
              <a:off x="7086600" y="15240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5240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a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0200" y="5257800"/>
            <a:ext cx="1219200" cy="457200"/>
            <a:chOff x="6705600" y="1981200"/>
            <a:chExt cx="1219200" cy="457200"/>
          </a:xfrm>
        </p:grpSpPr>
        <p:sp>
          <p:nvSpPr>
            <p:cNvPr id="9" name="Rectangle 8"/>
            <p:cNvSpPr/>
            <p:nvPr/>
          </p:nvSpPr>
          <p:spPr>
            <a:xfrm>
              <a:off x="7086600" y="1981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600" y="19812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b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4573</TotalTime>
  <Words>478</Words>
  <Application>Microsoft Office PowerPoint</Application>
  <PresentationFormat>On-screen Show (4:3)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myPresentation1</vt:lpstr>
      <vt:lpstr>PowerPoint Presentation</vt:lpstr>
      <vt:lpstr>Today’s lecture outline</vt:lpstr>
      <vt:lpstr>Menu driven program using functions</vt:lpstr>
      <vt:lpstr>Passing Values between Functions </vt:lpstr>
      <vt:lpstr>Example program</vt:lpstr>
      <vt:lpstr>Points to remember</vt:lpstr>
      <vt:lpstr>Cont.</vt:lpstr>
      <vt:lpstr>PowerPoint Presentation</vt:lpstr>
      <vt:lpstr>Cont.</vt:lpstr>
      <vt:lpstr>Menu driven program using functions call by value</vt:lpstr>
      <vt:lpstr>Variable Scope</vt:lpstr>
      <vt:lpstr>Local Scope</vt:lpstr>
      <vt:lpstr>Global variable</vt:lpstr>
      <vt:lpstr>Example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</dc:title>
  <cp:lastModifiedBy>EPIC</cp:lastModifiedBy>
  <cp:revision>202</cp:revision>
  <dcterms:created xsi:type="dcterms:W3CDTF">2006-08-16T00:00:00Z</dcterms:created>
  <dcterms:modified xsi:type="dcterms:W3CDTF">2018-11-20T04:10:14Z</dcterms:modified>
</cp:coreProperties>
</file>