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655" r:id="rId2"/>
    <p:sldId id="641" r:id="rId3"/>
    <p:sldId id="645" r:id="rId4"/>
    <p:sldId id="649" r:id="rId5"/>
    <p:sldId id="643" r:id="rId6"/>
    <p:sldId id="644" r:id="rId7"/>
    <p:sldId id="646" r:id="rId8"/>
    <p:sldId id="647" r:id="rId9"/>
    <p:sldId id="648" r:id="rId10"/>
    <p:sldId id="650" r:id="rId11"/>
    <p:sldId id="651" r:id="rId12"/>
    <p:sldId id="642" r:id="rId13"/>
    <p:sldId id="652" r:id="rId14"/>
    <p:sldId id="653" r:id="rId15"/>
    <p:sldId id="65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980" autoAdjust="0"/>
  </p:normalViewPr>
  <p:slideViewPr>
    <p:cSldViewPr>
      <p:cViewPr>
        <p:scale>
          <a:sx n="40" d="100"/>
          <a:sy n="40" d="100"/>
        </p:scale>
        <p:origin x="-2244" y="-8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6AA9C-C781-4F26-B6CB-D244D58BD789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16EE2-1D9B-4258-A1AD-BBDE1A15A8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19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2BF898-52B2-4F57-9D2F-6FA45039EA6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09800" y="6400797"/>
            <a:ext cx="4713516" cy="2286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3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9800" y="6400797"/>
            <a:ext cx="4713516" cy="2286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2" y="6477000"/>
            <a:ext cx="60959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1E32015C-E597-49C4-B278-585ED5F3176A}" type="slidenum">
              <a:rPr lang="en-US" sz="1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/>
              <a:t>‹#›</a:t>
            </a:fld>
            <a:endParaRPr lang="en-US" sz="1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0" y="1828800"/>
            <a:ext cx="9144000" cy="5029200"/>
          </a:xfrm>
          <a:prstGeom prst="flowChartProcess">
            <a:avLst/>
          </a:prstGeom>
          <a:solidFill>
            <a:srgbClr val="002060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Course:</a:t>
            </a:r>
            <a:r>
              <a:rPr lang="en-US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Programming Fundamentals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.00 </a:t>
            </a: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Credit Hours, </a:t>
            </a:r>
            <a:r>
              <a:rPr 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Fall </a:t>
            </a:r>
            <a:r>
              <a:rPr lang="en-US" sz="20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2015, </a:t>
            </a:r>
            <a:endParaRPr 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Graduate Program</a:t>
            </a:r>
            <a:endParaRPr lang="en-US" sz="2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Instructor: Maryam Ehsan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99" name="Rectangle 11"/>
          <p:cNvSpPr>
            <a:spLocks noChangeArrowheads="1"/>
          </p:cNvSpPr>
          <p:nvPr/>
        </p:nvSpPr>
        <p:spPr bwMode="auto">
          <a:xfrm>
            <a:off x="990600" y="6550025"/>
            <a:ext cx="7137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400">
                <a:solidFill>
                  <a:srgbClr val="FF0066"/>
                </a:solidFill>
                <a:latin typeface="Calibri" pitchFamily="34" charset="0"/>
              </a:rPr>
              <a:t>© www.uogsialkot.edu 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2104696"/>
            <a:ext cx="4800600" cy="3686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Memory</a:t>
            </a:r>
          </a:p>
          <a:p>
            <a:endParaRPr lang="en-US" sz="2800" b="1" dirty="0">
              <a:solidFill>
                <a:schemeClr val="tx1"/>
              </a:solidFill>
            </a:endParaRPr>
          </a:p>
          <a:p>
            <a:endParaRPr lang="en-US" sz="2800" b="1" dirty="0" smtClean="0">
              <a:solidFill>
                <a:schemeClr val="tx1"/>
              </a:solidFill>
            </a:endParaRPr>
          </a:p>
          <a:p>
            <a:endParaRPr lang="en-US" sz="2800" b="1" dirty="0">
              <a:solidFill>
                <a:schemeClr val="tx1"/>
              </a:solidFill>
            </a:endParaRPr>
          </a:p>
          <a:p>
            <a:endParaRPr lang="en-US" sz="2800" b="1" dirty="0" smtClean="0">
              <a:solidFill>
                <a:schemeClr val="tx1"/>
              </a:solidFill>
            </a:endParaRPr>
          </a:p>
          <a:p>
            <a:endParaRPr lang="en-US" sz="2800" b="1" dirty="0">
              <a:solidFill>
                <a:schemeClr val="tx1"/>
              </a:solidFill>
            </a:endParaRPr>
          </a:p>
          <a:p>
            <a:endParaRPr lang="en-US" sz="2800" b="1" dirty="0" smtClean="0">
              <a:solidFill>
                <a:schemeClr val="tx1"/>
              </a:solidFill>
            </a:endParaRPr>
          </a:p>
          <a:p>
            <a:endParaRPr lang="en-US" sz="2800" b="1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981200" y="4419600"/>
            <a:ext cx="2154618" cy="680546"/>
            <a:chOff x="1981200" y="4419600"/>
            <a:chExt cx="2154618" cy="680546"/>
          </a:xfrm>
        </p:grpSpPr>
        <p:sp>
          <p:nvSpPr>
            <p:cNvPr id="6" name="Rectangle 5"/>
            <p:cNvSpPr/>
            <p:nvPr/>
          </p:nvSpPr>
          <p:spPr>
            <a:xfrm>
              <a:off x="2611818" y="4423543"/>
              <a:ext cx="1524000" cy="6766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81200" y="4419600"/>
              <a:ext cx="762000" cy="6766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667000" y="2666999"/>
            <a:ext cx="2270237" cy="1152198"/>
            <a:chOff x="2667000" y="2666999"/>
            <a:chExt cx="2270237" cy="1152198"/>
          </a:xfrm>
        </p:grpSpPr>
        <p:sp>
          <p:nvSpPr>
            <p:cNvPr id="5" name="Rectangle 4"/>
            <p:cNvSpPr/>
            <p:nvPr/>
          </p:nvSpPr>
          <p:spPr>
            <a:xfrm>
              <a:off x="3276600" y="2667000"/>
              <a:ext cx="1524000" cy="6766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/>
                <a:t>3</a:t>
              </a:r>
              <a:endParaRPr lang="en-US" sz="36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67000" y="2666999"/>
              <a:ext cx="762000" cy="6766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</a:rPr>
                <a:t>i</a:t>
              </a:r>
              <a:endParaRPr 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58207" y="3343602"/>
              <a:ext cx="1679030" cy="475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</a:rPr>
                <a:t>85065</a:t>
              </a:r>
              <a:endParaRPr lang="en-US" sz="3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2534303" y="5088324"/>
            <a:ext cx="1679030" cy="475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76950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24600" y="2716923"/>
            <a:ext cx="16161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p  = &amp;i;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24600" y="4161901"/>
            <a:ext cx="22429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p  = </a:t>
            </a:r>
            <a:r>
              <a:rPr lang="en-US" sz="3600" dirty="0" smtClean="0"/>
              <a:t>85065 </a:t>
            </a:r>
            <a:endParaRPr lang="en-US" sz="3600" dirty="0"/>
          </a:p>
        </p:txBody>
      </p:sp>
      <p:sp>
        <p:nvSpPr>
          <p:cNvPr id="17" name="Rectangle 16"/>
          <p:cNvSpPr/>
          <p:nvPr/>
        </p:nvSpPr>
        <p:spPr>
          <a:xfrm>
            <a:off x="2613134" y="4427487"/>
            <a:ext cx="1524000" cy="67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85065</a:t>
            </a:r>
            <a:endParaRPr lang="en-US" sz="3600" b="1" dirty="0"/>
          </a:p>
        </p:txBody>
      </p:sp>
      <p:sp>
        <p:nvSpPr>
          <p:cNvPr id="18" name="Rectangle 17"/>
          <p:cNvSpPr/>
          <p:nvPr/>
        </p:nvSpPr>
        <p:spPr>
          <a:xfrm>
            <a:off x="1464430" y="6095999"/>
            <a:ext cx="66723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i</a:t>
            </a:r>
            <a:r>
              <a:rPr lang="en-US" sz="3200" dirty="0"/>
              <a:t>’s value is 3 and </a:t>
            </a:r>
            <a:r>
              <a:rPr lang="en-US" sz="3200" b="1" dirty="0"/>
              <a:t>p</a:t>
            </a:r>
            <a:r>
              <a:rPr lang="en-US" sz="3200" dirty="0" smtClean="0"/>
              <a:t>’s </a:t>
            </a:r>
            <a:r>
              <a:rPr lang="en-US" sz="3200" dirty="0"/>
              <a:t>value is </a:t>
            </a:r>
            <a:r>
              <a:rPr lang="en-US" sz="3200" b="1" dirty="0"/>
              <a:t>i</a:t>
            </a:r>
            <a:r>
              <a:rPr lang="en-US" sz="3200" dirty="0"/>
              <a:t>’s address </a:t>
            </a:r>
          </a:p>
        </p:txBody>
      </p:sp>
      <p:sp>
        <p:nvSpPr>
          <p:cNvPr id="19" name="Freeform 18"/>
          <p:cNvSpPr/>
          <p:nvPr/>
        </p:nvSpPr>
        <p:spPr>
          <a:xfrm>
            <a:off x="2411027" y="3179928"/>
            <a:ext cx="837140" cy="1364776"/>
          </a:xfrm>
          <a:custGeom>
            <a:avLst/>
            <a:gdLst>
              <a:gd name="connsiteX0" fmla="*/ 318525 w 837140"/>
              <a:gd name="connsiteY0" fmla="*/ 1364776 h 1364776"/>
              <a:gd name="connsiteX1" fmla="*/ 4627 w 837140"/>
              <a:gd name="connsiteY1" fmla="*/ 818866 h 1364776"/>
              <a:gd name="connsiteX2" fmla="*/ 182048 w 837140"/>
              <a:gd name="connsiteY2" fmla="*/ 368490 h 1364776"/>
              <a:gd name="connsiteX3" fmla="*/ 837140 w 837140"/>
              <a:gd name="connsiteY3" fmla="*/ 0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7140" h="1364776">
                <a:moveTo>
                  <a:pt x="318525" y="1364776"/>
                </a:moveTo>
                <a:cubicBezTo>
                  <a:pt x="172949" y="1174845"/>
                  <a:pt x="27373" y="984914"/>
                  <a:pt x="4627" y="818866"/>
                </a:cubicBezTo>
                <a:cubicBezTo>
                  <a:pt x="-18119" y="652818"/>
                  <a:pt x="43296" y="504968"/>
                  <a:pt x="182048" y="368490"/>
                </a:cubicBezTo>
                <a:cubicBezTo>
                  <a:pt x="320800" y="232012"/>
                  <a:pt x="578970" y="116006"/>
                  <a:pt x="837140" y="0"/>
                </a:cubicBezTo>
              </a:path>
            </a:pathLst>
          </a:custGeom>
          <a:ln w="3810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1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3" grpId="0"/>
      <p:bldP spid="16" grpId="0"/>
      <p:bldP spid="17" grpId="0" animBg="1"/>
      <p:bldP spid="18" grpId="0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15704"/>
            <a:ext cx="6705600" cy="3989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declaration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75136" y="5529367"/>
            <a:ext cx="2154618" cy="680546"/>
            <a:chOff x="1981200" y="4419600"/>
            <a:chExt cx="2154618" cy="680546"/>
          </a:xfrm>
        </p:grpSpPr>
        <p:sp>
          <p:nvSpPr>
            <p:cNvPr id="9" name="Rectangle 8"/>
            <p:cNvSpPr/>
            <p:nvPr/>
          </p:nvSpPr>
          <p:spPr>
            <a:xfrm>
              <a:off x="2611818" y="4423543"/>
              <a:ext cx="1524000" cy="6766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81200" y="4419600"/>
              <a:ext cx="762000" cy="6766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</a:rPr>
                <a:t>*p</a:t>
              </a:r>
              <a:endParaRPr lang="en-US" sz="3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33820" y="5519829"/>
            <a:ext cx="2270237" cy="1152198"/>
            <a:chOff x="2667000" y="2666999"/>
            <a:chExt cx="2270237" cy="1152198"/>
          </a:xfrm>
        </p:grpSpPr>
        <p:sp>
          <p:nvSpPr>
            <p:cNvPr id="12" name="Rectangle 11"/>
            <p:cNvSpPr/>
            <p:nvPr/>
          </p:nvSpPr>
          <p:spPr>
            <a:xfrm>
              <a:off x="3276600" y="2667000"/>
              <a:ext cx="1524000" cy="6766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3</a:t>
              </a:r>
              <a:endParaRPr lang="en-US" sz="3200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67000" y="2666999"/>
              <a:ext cx="762000" cy="6766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</a:rPr>
                <a:t>i</a:t>
              </a:r>
              <a:endParaRPr 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58207" y="3343602"/>
              <a:ext cx="1679030" cy="475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</a:rPr>
                <a:t>85065</a:t>
              </a:r>
              <a:endParaRPr lang="en-US" sz="3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728239" y="6198091"/>
            <a:ext cx="1679030" cy="475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76950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2032" y="5523606"/>
            <a:ext cx="1524000" cy="67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85065</a:t>
            </a:r>
            <a:endParaRPr lang="en-US" sz="3600" b="1" dirty="0"/>
          </a:p>
        </p:txBody>
      </p:sp>
      <p:sp>
        <p:nvSpPr>
          <p:cNvPr id="6" name="Freeform 5"/>
          <p:cNvSpPr/>
          <p:nvPr/>
        </p:nvSpPr>
        <p:spPr>
          <a:xfrm>
            <a:off x="1581993" y="4993432"/>
            <a:ext cx="1899227" cy="615798"/>
          </a:xfrm>
          <a:custGeom>
            <a:avLst/>
            <a:gdLst>
              <a:gd name="connsiteX0" fmla="*/ 0 w 1899227"/>
              <a:gd name="connsiteY0" fmla="*/ 615798 h 615798"/>
              <a:gd name="connsiteX1" fmla="*/ 341194 w 1899227"/>
              <a:gd name="connsiteY1" fmla="*/ 315547 h 615798"/>
              <a:gd name="connsiteX2" fmla="*/ 1009935 w 1899227"/>
              <a:gd name="connsiteY2" fmla="*/ 1649 h 615798"/>
              <a:gd name="connsiteX3" fmla="*/ 1760561 w 1899227"/>
              <a:gd name="connsiteY3" fmla="*/ 206365 h 615798"/>
              <a:gd name="connsiteX4" fmla="*/ 1897039 w 1899227"/>
              <a:gd name="connsiteY4" fmla="*/ 520264 h 615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9227" h="615798">
                <a:moveTo>
                  <a:pt x="0" y="615798"/>
                </a:moveTo>
                <a:cubicBezTo>
                  <a:pt x="86436" y="516851"/>
                  <a:pt x="172872" y="417905"/>
                  <a:pt x="341194" y="315547"/>
                </a:cubicBezTo>
                <a:cubicBezTo>
                  <a:pt x="509516" y="213189"/>
                  <a:pt x="773374" y="19846"/>
                  <a:pt x="1009935" y="1649"/>
                </a:cubicBezTo>
                <a:cubicBezTo>
                  <a:pt x="1246496" y="-16548"/>
                  <a:pt x="1612710" y="119929"/>
                  <a:pt x="1760561" y="206365"/>
                </a:cubicBezTo>
                <a:cubicBezTo>
                  <a:pt x="1908412" y="292801"/>
                  <a:pt x="1902725" y="406532"/>
                  <a:pt x="1897039" y="520264"/>
                </a:cubicBezTo>
              </a:path>
            </a:pathLst>
          </a:custGeom>
          <a:ln w="444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334000" y="5257800"/>
            <a:ext cx="1066800" cy="475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*(&amp;i)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58636" y="5271448"/>
            <a:ext cx="1894764" cy="475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=*(85065)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815618" y="5274661"/>
            <a:ext cx="947382" cy="475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= 3</a:t>
            </a:r>
            <a:endParaRPr lang="en-US" sz="2800" b="1" dirty="0">
              <a:solidFill>
                <a:schemeClr val="tx1"/>
              </a:solidFill>
            </a:endParaRPr>
          </a:p>
        </p:txBody>
      </p:sp>
      <p:grpSp>
        <p:nvGrpSpPr>
          <p:cNvPr id="2055" name="Group 2054"/>
          <p:cNvGrpSpPr/>
          <p:nvPr/>
        </p:nvGrpSpPr>
        <p:grpSpPr>
          <a:xfrm>
            <a:off x="6400800" y="2137012"/>
            <a:ext cx="2265528" cy="450944"/>
            <a:chOff x="6400800" y="2137012"/>
            <a:chExt cx="2265528" cy="450944"/>
          </a:xfrm>
        </p:grpSpPr>
        <p:sp>
          <p:nvSpPr>
            <p:cNvPr id="17" name="Rectangle 16"/>
            <p:cNvSpPr/>
            <p:nvPr/>
          </p:nvSpPr>
          <p:spPr>
            <a:xfrm>
              <a:off x="7447128" y="2137012"/>
              <a:ext cx="1219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85065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6400800" y="2327512"/>
              <a:ext cx="1090685" cy="260444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6" name="Group 2055"/>
          <p:cNvGrpSpPr/>
          <p:nvPr/>
        </p:nvGrpSpPr>
        <p:grpSpPr>
          <a:xfrm>
            <a:off x="6258636" y="2587956"/>
            <a:ext cx="2407692" cy="381000"/>
            <a:chOff x="6258636" y="2587956"/>
            <a:chExt cx="2407692" cy="381000"/>
          </a:xfrm>
        </p:grpSpPr>
        <p:sp>
          <p:nvSpPr>
            <p:cNvPr id="20" name="Rectangle 19"/>
            <p:cNvSpPr/>
            <p:nvPr/>
          </p:nvSpPr>
          <p:spPr>
            <a:xfrm>
              <a:off x="7447128" y="2587956"/>
              <a:ext cx="1219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85065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6258636" y="2778456"/>
              <a:ext cx="1232849" cy="188225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7" name="Group 2056"/>
          <p:cNvGrpSpPr/>
          <p:nvPr/>
        </p:nvGrpSpPr>
        <p:grpSpPr>
          <a:xfrm>
            <a:off x="6400800" y="3007056"/>
            <a:ext cx="2272352" cy="381000"/>
            <a:chOff x="6400800" y="3007056"/>
            <a:chExt cx="2272352" cy="381000"/>
          </a:xfrm>
        </p:grpSpPr>
        <p:sp>
          <p:nvSpPr>
            <p:cNvPr id="21" name="Rectangle 20"/>
            <p:cNvSpPr/>
            <p:nvPr/>
          </p:nvSpPr>
          <p:spPr>
            <a:xfrm>
              <a:off x="7453952" y="3007056"/>
              <a:ext cx="1219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76950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6400800" y="3197556"/>
              <a:ext cx="1219200" cy="78473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8" name="Group 2057"/>
          <p:cNvGrpSpPr/>
          <p:nvPr/>
        </p:nvGrpSpPr>
        <p:grpSpPr>
          <a:xfrm>
            <a:off x="5943600" y="3421040"/>
            <a:ext cx="2735240" cy="381000"/>
            <a:chOff x="5943600" y="3421040"/>
            <a:chExt cx="2735240" cy="381000"/>
          </a:xfrm>
        </p:grpSpPr>
        <p:sp>
          <p:nvSpPr>
            <p:cNvPr id="22" name="Rectangle 21"/>
            <p:cNvSpPr/>
            <p:nvPr/>
          </p:nvSpPr>
          <p:spPr>
            <a:xfrm>
              <a:off x="7459640" y="3421040"/>
              <a:ext cx="1219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85065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5943600" y="3570596"/>
              <a:ext cx="1547885" cy="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9" name="Group 2058"/>
          <p:cNvGrpSpPr/>
          <p:nvPr/>
        </p:nvGrpSpPr>
        <p:grpSpPr>
          <a:xfrm>
            <a:off x="5943600" y="3836732"/>
            <a:ext cx="2767085" cy="383841"/>
            <a:chOff x="5943600" y="3836732"/>
            <a:chExt cx="2767085" cy="383841"/>
          </a:xfrm>
        </p:grpSpPr>
        <p:sp>
          <p:nvSpPr>
            <p:cNvPr id="24" name="Rectangle 23"/>
            <p:cNvSpPr/>
            <p:nvPr/>
          </p:nvSpPr>
          <p:spPr>
            <a:xfrm>
              <a:off x="7491485" y="3839573"/>
              <a:ext cx="1219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3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5943600" y="3836732"/>
              <a:ext cx="1981200" cy="19334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0" name="Group 2059"/>
          <p:cNvGrpSpPr/>
          <p:nvPr/>
        </p:nvGrpSpPr>
        <p:grpSpPr>
          <a:xfrm>
            <a:off x="6767016" y="4140966"/>
            <a:ext cx="1933432" cy="477671"/>
            <a:chOff x="6767016" y="4140966"/>
            <a:chExt cx="1933432" cy="477671"/>
          </a:xfrm>
        </p:grpSpPr>
        <p:sp>
          <p:nvSpPr>
            <p:cNvPr id="25" name="Rectangle 24"/>
            <p:cNvSpPr/>
            <p:nvPr/>
          </p:nvSpPr>
          <p:spPr>
            <a:xfrm>
              <a:off x="7481248" y="4237637"/>
              <a:ext cx="1219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3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6767016" y="4140966"/>
              <a:ext cx="1157784" cy="28717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1" name="Group 2060"/>
          <p:cNvGrpSpPr/>
          <p:nvPr/>
        </p:nvGrpSpPr>
        <p:grpSpPr>
          <a:xfrm>
            <a:off x="6138650" y="4428137"/>
            <a:ext cx="2556110" cy="577183"/>
            <a:chOff x="6138650" y="4428137"/>
            <a:chExt cx="2556110" cy="577183"/>
          </a:xfrm>
        </p:grpSpPr>
        <p:sp>
          <p:nvSpPr>
            <p:cNvPr id="26" name="Rectangle 25"/>
            <p:cNvSpPr/>
            <p:nvPr/>
          </p:nvSpPr>
          <p:spPr>
            <a:xfrm>
              <a:off x="7475560" y="4624320"/>
              <a:ext cx="1219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3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6138650" y="4428137"/>
              <a:ext cx="1676968" cy="386683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5410200" y="5875221"/>
            <a:ext cx="728450" cy="475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*p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840104" y="5943600"/>
            <a:ext cx="1935709" cy="475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= *(85065)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12439" y="5959424"/>
            <a:ext cx="947382" cy="475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= 3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78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6" grpId="0" animBg="1"/>
      <p:bldP spid="27" grpId="0"/>
      <p:bldP spid="28" grpId="0"/>
      <p:bldP spid="29" grpId="0"/>
      <p:bldP spid="45" grpId="0"/>
      <p:bldP spid="46" grpId="0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Pointers are variables that contain a memory address as their value</a:t>
            </a:r>
          </a:p>
          <a:p>
            <a:r>
              <a:rPr lang="en-US" dirty="0" smtClean="0"/>
              <a:t>In other words, a pointer variable contains a memory address that points to another variable</a:t>
            </a:r>
          </a:p>
          <a:p>
            <a:r>
              <a:rPr lang="en-US" dirty="0" smtClean="0"/>
              <a:t>* operator means “value at address”</a:t>
            </a:r>
          </a:p>
          <a:p>
            <a:r>
              <a:rPr lang="en-US" dirty="0" smtClean="0"/>
              <a:t>&amp; operator means “address of”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Dereferencing a pointer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833" y="1295400"/>
            <a:ext cx="4007318" cy="2669274"/>
          </a:xfrm>
        </p:spPr>
        <p:txBody>
          <a:bodyPr>
            <a:normAutofit/>
          </a:bodyPr>
          <a:lstStyle/>
          <a:p>
            <a:r>
              <a:rPr lang="en-US" dirty="0" smtClean="0"/>
              <a:t>When you access the value that is present at the address hold by a pointer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436200" y="1219200"/>
            <a:ext cx="4495799" cy="1372375"/>
            <a:chOff x="1848949" y="2819400"/>
            <a:chExt cx="4928921" cy="1680254"/>
          </a:xfrm>
        </p:grpSpPr>
        <p:grpSp>
          <p:nvGrpSpPr>
            <p:cNvPr id="4" name="Group 3"/>
            <p:cNvGrpSpPr/>
            <p:nvPr/>
          </p:nvGrpSpPr>
          <p:grpSpPr>
            <a:xfrm>
              <a:off x="1848949" y="3355335"/>
              <a:ext cx="2154618" cy="680546"/>
              <a:chOff x="1981200" y="4419600"/>
              <a:chExt cx="2154618" cy="68054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611818" y="4423543"/>
                <a:ext cx="1524000" cy="6766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981200" y="4419600"/>
                <a:ext cx="762000" cy="67660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</a:rPr>
                  <a:t>*p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507633" y="3345797"/>
              <a:ext cx="2270237" cy="1152198"/>
              <a:chOff x="2667000" y="2666999"/>
              <a:chExt cx="2270237" cy="1152198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276600" y="2667000"/>
                <a:ext cx="1524000" cy="6766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3</a:t>
                </a:r>
                <a:endParaRPr lang="en-US" sz="2400" b="1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667000" y="2666999"/>
                <a:ext cx="762000" cy="67660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</a:rPr>
                  <a:t>i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258207" y="3343602"/>
                <a:ext cx="1679030" cy="4755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</a:rPr>
                  <a:t>85065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2402052" y="4024059"/>
              <a:ext cx="1679030" cy="475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76950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85845" y="3349574"/>
              <a:ext cx="1524000" cy="6766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85065</a:t>
              </a:r>
              <a:endParaRPr lang="en-US" sz="2400" b="1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3255806" y="2819400"/>
              <a:ext cx="1899227" cy="615798"/>
            </a:xfrm>
            <a:custGeom>
              <a:avLst/>
              <a:gdLst>
                <a:gd name="connsiteX0" fmla="*/ 0 w 1899227"/>
                <a:gd name="connsiteY0" fmla="*/ 615798 h 615798"/>
                <a:gd name="connsiteX1" fmla="*/ 341194 w 1899227"/>
                <a:gd name="connsiteY1" fmla="*/ 315547 h 615798"/>
                <a:gd name="connsiteX2" fmla="*/ 1009935 w 1899227"/>
                <a:gd name="connsiteY2" fmla="*/ 1649 h 615798"/>
                <a:gd name="connsiteX3" fmla="*/ 1760561 w 1899227"/>
                <a:gd name="connsiteY3" fmla="*/ 206365 h 615798"/>
                <a:gd name="connsiteX4" fmla="*/ 1897039 w 1899227"/>
                <a:gd name="connsiteY4" fmla="*/ 520264 h 61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9227" h="615798">
                  <a:moveTo>
                    <a:pt x="0" y="615798"/>
                  </a:moveTo>
                  <a:cubicBezTo>
                    <a:pt x="86436" y="516851"/>
                    <a:pt x="172872" y="417905"/>
                    <a:pt x="341194" y="315547"/>
                  </a:cubicBezTo>
                  <a:cubicBezTo>
                    <a:pt x="509516" y="213189"/>
                    <a:pt x="773374" y="19846"/>
                    <a:pt x="1009935" y="1649"/>
                  </a:cubicBezTo>
                  <a:cubicBezTo>
                    <a:pt x="1246496" y="-16548"/>
                    <a:pt x="1612710" y="119929"/>
                    <a:pt x="1760561" y="206365"/>
                  </a:cubicBezTo>
                  <a:cubicBezTo>
                    <a:pt x="1908412" y="292801"/>
                    <a:pt x="1902725" y="406532"/>
                    <a:pt x="1897039" y="520264"/>
                  </a:cubicBezTo>
                </a:path>
              </a:pathLst>
            </a:custGeom>
            <a:ln w="44450">
              <a:solidFill>
                <a:srgbClr val="FF0000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193160" y="2747301"/>
            <a:ext cx="2069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*p = *p  +10;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5201943" y="3326585"/>
            <a:ext cx="34119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*p = *(85065) +10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5210258" y="3841397"/>
            <a:ext cx="23451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*p =  3 + 10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5163609" y="4429780"/>
            <a:ext cx="26426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*(85065) =  13</a:t>
            </a:r>
            <a:endParaRPr lang="en-US" sz="28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4400151" y="4989771"/>
            <a:ext cx="4495799" cy="1372375"/>
            <a:chOff x="1848949" y="2819400"/>
            <a:chExt cx="4928921" cy="1680254"/>
          </a:xfrm>
        </p:grpSpPr>
        <p:grpSp>
          <p:nvGrpSpPr>
            <p:cNvPr id="20" name="Group 19"/>
            <p:cNvGrpSpPr/>
            <p:nvPr/>
          </p:nvGrpSpPr>
          <p:grpSpPr>
            <a:xfrm>
              <a:off x="1848949" y="3355335"/>
              <a:ext cx="2154618" cy="680546"/>
              <a:chOff x="1981200" y="4419600"/>
              <a:chExt cx="2154618" cy="680546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2611818" y="4423543"/>
                <a:ext cx="1524000" cy="6766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981200" y="4419600"/>
                <a:ext cx="762000" cy="67660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</a:rPr>
                  <a:t>*p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507633" y="3345797"/>
              <a:ext cx="2270237" cy="1152198"/>
              <a:chOff x="2667000" y="2666999"/>
              <a:chExt cx="2270237" cy="1152198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3276600" y="2667000"/>
                <a:ext cx="1524000" cy="6766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13</a:t>
                </a:r>
                <a:endParaRPr lang="en-US" sz="2400" b="1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667000" y="2666999"/>
                <a:ext cx="762000" cy="67660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</a:rPr>
                  <a:t>i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258207" y="3343602"/>
                <a:ext cx="1679030" cy="4755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</a:rPr>
                  <a:t>85065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2402052" y="4024059"/>
              <a:ext cx="1679030" cy="475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76950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85845" y="3349574"/>
              <a:ext cx="1524000" cy="6766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85065</a:t>
              </a:r>
              <a:endParaRPr lang="en-US" sz="2400" b="1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3255806" y="2819400"/>
              <a:ext cx="1899227" cy="615798"/>
            </a:xfrm>
            <a:custGeom>
              <a:avLst/>
              <a:gdLst>
                <a:gd name="connsiteX0" fmla="*/ 0 w 1899227"/>
                <a:gd name="connsiteY0" fmla="*/ 615798 h 615798"/>
                <a:gd name="connsiteX1" fmla="*/ 341194 w 1899227"/>
                <a:gd name="connsiteY1" fmla="*/ 315547 h 615798"/>
                <a:gd name="connsiteX2" fmla="*/ 1009935 w 1899227"/>
                <a:gd name="connsiteY2" fmla="*/ 1649 h 615798"/>
                <a:gd name="connsiteX3" fmla="*/ 1760561 w 1899227"/>
                <a:gd name="connsiteY3" fmla="*/ 206365 h 615798"/>
                <a:gd name="connsiteX4" fmla="*/ 1897039 w 1899227"/>
                <a:gd name="connsiteY4" fmla="*/ 520264 h 61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9227" h="615798">
                  <a:moveTo>
                    <a:pt x="0" y="615798"/>
                  </a:moveTo>
                  <a:cubicBezTo>
                    <a:pt x="86436" y="516851"/>
                    <a:pt x="172872" y="417905"/>
                    <a:pt x="341194" y="315547"/>
                  </a:cubicBezTo>
                  <a:cubicBezTo>
                    <a:pt x="509516" y="213189"/>
                    <a:pt x="773374" y="19846"/>
                    <a:pt x="1009935" y="1649"/>
                  </a:cubicBezTo>
                  <a:cubicBezTo>
                    <a:pt x="1246496" y="-16548"/>
                    <a:pt x="1612710" y="119929"/>
                    <a:pt x="1760561" y="206365"/>
                  </a:cubicBezTo>
                  <a:cubicBezTo>
                    <a:pt x="1908412" y="292801"/>
                    <a:pt x="1902725" y="406532"/>
                    <a:pt x="1897039" y="520264"/>
                  </a:cubicBezTo>
                </a:path>
              </a:pathLst>
            </a:custGeom>
            <a:ln w="44450">
              <a:solidFill>
                <a:srgbClr val="FF0000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62000" y="2743200"/>
            <a:ext cx="5701352" cy="2743200"/>
            <a:chOff x="762000" y="2743200"/>
            <a:chExt cx="5701352" cy="2743200"/>
          </a:xfrm>
        </p:grpSpPr>
        <p:sp>
          <p:nvSpPr>
            <p:cNvPr id="36" name="Rectangle 35"/>
            <p:cNvSpPr/>
            <p:nvPr/>
          </p:nvSpPr>
          <p:spPr>
            <a:xfrm>
              <a:off x="762000" y="4615190"/>
              <a:ext cx="2362200" cy="8712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Pointer is </a:t>
              </a:r>
              <a:r>
                <a:rPr lang="en-US" sz="2800" b="1" dirty="0" err="1" smtClean="0">
                  <a:solidFill>
                    <a:schemeClr val="tx1"/>
                  </a:solidFill>
                </a:rPr>
                <a:t>Deferenced</a:t>
              </a:r>
              <a:r>
                <a:rPr lang="en-US" sz="2800" dirty="0" smtClean="0">
                  <a:solidFill>
                    <a:schemeClr val="tx1"/>
                  </a:solidFill>
                </a:rPr>
                <a:t> 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715904" y="2743200"/>
              <a:ext cx="3747448" cy="1951630"/>
              <a:chOff x="2715904" y="2743200"/>
              <a:chExt cx="3747448" cy="195163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5210258" y="2743200"/>
                <a:ext cx="1253094" cy="527321"/>
                <a:chOff x="5210258" y="2743200"/>
                <a:chExt cx="1253094" cy="527321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5210258" y="2747301"/>
                  <a:ext cx="509173" cy="523220"/>
                </a:xfrm>
                <a:prstGeom prst="ellipse">
                  <a:avLst/>
                </a:prstGeom>
                <a:noFill/>
                <a:ln w="317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5954179" y="2743200"/>
                  <a:ext cx="509173" cy="523220"/>
                </a:xfrm>
                <a:prstGeom prst="ellipse">
                  <a:avLst/>
                </a:prstGeom>
                <a:noFill/>
                <a:ln w="317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" name="Freeform 36"/>
              <p:cNvSpPr/>
              <p:nvPr/>
            </p:nvSpPr>
            <p:spPr>
              <a:xfrm>
                <a:off x="2715904" y="3234519"/>
                <a:ext cx="3370997" cy="1460311"/>
              </a:xfrm>
              <a:custGeom>
                <a:avLst/>
                <a:gdLst>
                  <a:gd name="connsiteX0" fmla="*/ 3370997 w 3370997"/>
                  <a:gd name="connsiteY0" fmla="*/ 0 h 1460311"/>
                  <a:gd name="connsiteX1" fmla="*/ 1815153 w 3370997"/>
                  <a:gd name="connsiteY1" fmla="*/ 409433 h 1460311"/>
                  <a:gd name="connsiteX2" fmla="*/ 0 w 3370997"/>
                  <a:gd name="connsiteY2" fmla="*/ 1460311 h 1460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70997" h="1460311">
                    <a:moveTo>
                      <a:pt x="3370997" y="0"/>
                    </a:moveTo>
                    <a:cubicBezTo>
                      <a:pt x="2873991" y="83024"/>
                      <a:pt x="2376986" y="166048"/>
                      <a:pt x="1815153" y="409433"/>
                    </a:cubicBezTo>
                    <a:cubicBezTo>
                      <a:pt x="1253320" y="652818"/>
                      <a:pt x="626660" y="1056564"/>
                      <a:pt x="0" y="1460311"/>
                    </a:cubicBezTo>
                  </a:path>
                </a:pathLst>
              </a:custGeom>
              <a:ln w="317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4763069" y="3207224"/>
                <a:ext cx="518615" cy="354842"/>
              </a:xfrm>
              <a:custGeom>
                <a:avLst/>
                <a:gdLst>
                  <a:gd name="connsiteX0" fmla="*/ 518615 w 518615"/>
                  <a:gd name="connsiteY0" fmla="*/ 0 h 354842"/>
                  <a:gd name="connsiteX1" fmla="*/ 0 w 518615"/>
                  <a:gd name="connsiteY1" fmla="*/ 354842 h 35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8615" h="354842">
                    <a:moveTo>
                      <a:pt x="518615" y="0"/>
                    </a:moveTo>
                    <a:lnTo>
                      <a:pt x="0" y="354842"/>
                    </a:lnTo>
                  </a:path>
                </a:pathLst>
              </a:custGeom>
              <a:ln w="317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85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16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*alpha 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char </a:t>
            </a:r>
            <a:r>
              <a:rPr lang="en-US" dirty="0"/>
              <a:t>*</a:t>
            </a:r>
            <a:r>
              <a:rPr lang="en-US" dirty="0" err="1"/>
              <a:t>ch</a:t>
            </a:r>
            <a:r>
              <a:rPr lang="en-US" dirty="0"/>
              <a:t> ; </a:t>
            </a:r>
          </a:p>
          <a:p>
            <a:pPr marL="0" indent="0">
              <a:buNone/>
            </a:pPr>
            <a:r>
              <a:rPr lang="en-US" dirty="0" smtClean="0"/>
              <a:t>	float </a:t>
            </a:r>
            <a:r>
              <a:rPr lang="en-US" dirty="0"/>
              <a:t>*s ; </a:t>
            </a:r>
            <a:endParaRPr lang="en-US" dirty="0" smtClean="0"/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alpha</a:t>
            </a:r>
            <a:r>
              <a:rPr lang="en-US" b="1" dirty="0"/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and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b="1" dirty="0"/>
              <a:t> </a:t>
            </a:r>
            <a:r>
              <a:rPr lang="en-US" dirty="0"/>
              <a:t>are declared as pointer variables, i.e. variables capable of holding addresses </a:t>
            </a:r>
            <a:endParaRPr lang="en-US" dirty="0" smtClean="0"/>
          </a:p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4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eclaration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 *s</a:t>
            </a:r>
            <a:r>
              <a:rPr lang="en-US" b="1" dirty="0"/>
              <a:t> </a:t>
            </a:r>
            <a:r>
              <a:rPr lang="en-US" dirty="0"/>
              <a:t>does not mean that </a:t>
            </a:r>
            <a:r>
              <a:rPr lang="en-US" b="1" dirty="0"/>
              <a:t>s </a:t>
            </a:r>
            <a:r>
              <a:rPr lang="en-US" dirty="0"/>
              <a:t>is going to contain a floating-point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It means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b="1" dirty="0" smtClean="0"/>
              <a:t> </a:t>
            </a:r>
            <a:r>
              <a:rPr lang="en-US" dirty="0"/>
              <a:t>is going to contain the address of a floating-point value </a:t>
            </a:r>
            <a:r>
              <a:rPr lang="en-US" dirty="0" smtClean="0"/>
              <a:t> 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*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means that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</a:t>
            </a:r>
            <a:r>
              <a:rPr lang="en-US" b="1" dirty="0"/>
              <a:t> </a:t>
            </a:r>
            <a:r>
              <a:rPr lang="en-US" dirty="0"/>
              <a:t>is going to contain the address of a char </a:t>
            </a:r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71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 fundamental</a:t>
            </a:r>
          </a:p>
          <a:p>
            <a:r>
              <a:rPr lang="en-US" dirty="0" smtClean="0"/>
              <a:t>&amp; operator</a:t>
            </a:r>
          </a:p>
          <a:p>
            <a:r>
              <a:rPr lang="en-US" dirty="0" smtClean="0"/>
              <a:t>* operator</a:t>
            </a:r>
          </a:p>
          <a:p>
            <a:r>
              <a:rPr lang="en-US" dirty="0" smtClean="0"/>
              <a:t>Pointer declaration</a:t>
            </a:r>
          </a:p>
          <a:p>
            <a:r>
              <a:rPr lang="en-US" dirty="0" smtClean="0"/>
              <a:t>Pointer type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variable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3124200"/>
          </a:xfrm>
        </p:spPr>
        <p:txBody>
          <a:bodyPr>
            <a:normAutofit/>
          </a:bodyPr>
          <a:lstStyle/>
          <a:p>
            <a:r>
              <a:rPr lang="en-US" dirty="0" smtClean="0"/>
              <a:t>Consider the declaration, </a:t>
            </a:r>
          </a:p>
          <a:p>
            <a:pPr lvl="2">
              <a:buNone/>
            </a:pPr>
            <a:r>
              <a:rPr lang="en-US" dirty="0" smtClean="0"/>
              <a:t>	 </a:t>
            </a:r>
          </a:p>
          <a:p>
            <a:r>
              <a:rPr lang="en-US" dirty="0" smtClean="0"/>
              <a:t>This declaration tells the C compiler to:</a:t>
            </a:r>
          </a:p>
          <a:p>
            <a:pPr lvl="2"/>
            <a:r>
              <a:rPr lang="en-US" sz="2600" dirty="0" smtClean="0"/>
              <a:t>Reserve space in memory to hold the integer value </a:t>
            </a:r>
          </a:p>
          <a:p>
            <a:pPr lvl="2"/>
            <a:r>
              <a:rPr lang="en-US" sz="2600" dirty="0" smtClean="0"/>
              <a:t>Associate the name </a:t>
            </a:r>
            <a:r>
              <a:rPr lang="en-US" sz="2600" dirty="0" err="1" smtClean="0"/>
              <a:t>i</a:t>
            </a:r>
            <a:r>
              <a:rPr lang="en-US" sz="2600" dirty="0" smtClean="0"/>
              <a:t> with this memory location</a:t>
            </a:r>
            <a:endParaRPr lang="en-US" sz="2600" b="1" dirty="0" smtClean="0"/>
          </a:p>
          <a:p>
            <a:pPr lvl="2"/>
            <a:r>
              <a:rPr lang="en-US" sz="2600" dirty="0" smtClean="0"/>
              <a:t>Store the value 3 at this location </a:t>
            </a:r>
            <a:endParaRPr lang="en-US" sz="2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981200"/>
            <a:ext cx="22860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743200" y="4648200"/>
            <a:ext cx="38100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u="sng" dirty="0" smtClean="0">
              <a:solidFill>
                <a:schemeClr val="tx1"/>
              </a:solidFill>
            </a:endParaRPr>
          </a:p>
          <a:p>
            <a:r>
              <a:rPr lang="en-US" sz="2400" b="1" u="sng" dirty="0" smtClean="0">
                <a:solidFill>
                  <a:schemeClr val="tx1"/>
                </a:solidFill>
              </a:rPr>
              <a:t>Memory</a:t>
            </a: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5410200"/>
            <a:ext cx="1219200" cy="533400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38600" y="5410200"/>
            <a:ext cx="457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5800" y="5410200"/>
            <a:ext cx="1219200" cy="533400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3</a:t>
            </a:r>
            <a:endParaRPr lang="en-US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4495800" y="6019800"/>
            <a:ext cx="1219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65520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715000" y="4953000"/>
            <a:ext cx="3429000" cy="723900"/>
            <a:chOff x="5715000" y="4953000"/>
            <a:chExt cx="3429000" cy="723900"/>
          </a:xfrm>
        </p:grpSpPr>
        <p:sp>
          <p:nvSpPr>
            <p:cNvPr id="10" name="Rectangle 9"/>
            <p:cNvSpPr/>
            <p:nvPr/>
          </p:nvSpPr>
          <p:spPr>
            <a:xfrm>
              <a:off x="6705600" y="4953000"/>
              <a:ext cx="24384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Value at location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8" idx="3"/>
            </p:cNvCxnSpPr>
            <p:nvPr/>
          </p:nvCxnSpPr>
          <p:spPr>
            <a:xfrm flipV="1">
              <a:off x="5715000" y="5257800"/>
              <a:ext cx="1143000" cy="4191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81000" y="5410200"/>
            <a:ext cx="3733800" cy="533400"/>
            <a:chOff x="381000" y="5410200"/>
            <a:chExt cx="3733800" cy="533400"/>
          </a:xfrm>
        </p:grpSpPr>
        <p:sp>
          <p:nvSpPr>
            <p:cNvPr id="13" name="Rectangle 12"/>
            <p:cNvSpPr/>
            <p:nvPr/>
          </p:nvSpPr>
          <p:spPr>
            <a:xfrm>
              <a:off x="381000" y="5410200"/>
              <a:ext cx="22098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Location name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2438400" y="5716588"/>
              <a:ext cx="1676400" cy="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562600" y="5791200"/>
            <a:ext cx="3429000" cy="533400"/>
            <a:chOff x="5562600" y="5791200"/>
            <a:chExt cx="3429000" cy="533400"/>
          </a:xfrm>
        </p:grpSpPr>
        <p:sp>
          <p:nvSpPr>
            <p:cNvPr id="16" name="Rectangle 15"/>
            <p:cNvSpPr/>
            <p:nvPr/>
          </p:nvSpPr>
          <p:spPr>
            <a:xfrm>
              <a:off x="6553200" y="5791200"/>
              <a:ext cx="24384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Location number or address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5562600" y="6096000"/>
              <a:ext cx="1219200" cy="762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Address – a class room 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00200" y="4724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09800" y="4724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19400" y="4724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29000" y="4724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00200" y="4114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209800" y="4114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819400" y="4114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29000" y="4114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600200" y="3429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09800" y="3429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19400" y="3429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29000" y="3429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600200" y="2819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209800" y="2819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19400" y="2819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29000" y="2819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600200" y="2209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209800" y="2209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19400" y="2209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429000" y="2209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600200" y="1676400"/>
            <a:ext cx="2286000" cy="457200"/>
            <a:chOff x="1600200" y="1676400"/>
            <a:chExt cx="2286000" cy="457200"/>
          </a:xfrm>
        </p:grpSpPr>
        <p:sp>
          <p:nvSpPr>
            <p:cNvPr id="24" name="Oval 23"/>
            <p:cNvSpPr/>
            <p:nvPr/>
          </p:nvSpPr>
          <p:spPr>
            <a:xfrm>
              <a:off x="1600200" y="1676400"/>
              <a:ext cx="457200" cy="4572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2209800" y="1676400"/>
              <a:ext cx="457200" cy="4572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819400" y="1676400"/>
              <a:ext cx="457200" cy="4572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3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429000" y="1676400"/>
              <a:ext cx="457200" cy="4572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4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90600" y="2209800"/>
            <a:ext cx="457200" cy="2971800"/>
            <a:chOff x="990600" y="2209800"/>
            <a:chExt cx="457200" cy="2971800"/>
          </a:xfrm>
        </p:grpSpPr>
        <p:sp>
          <p:nvSpPr>
            <p:cNvPr id="28" name="Oval 27"/>
            <p:cNvSpPr/>
            <p:nvPr/>
          </p:nvSpPr>
          <p:spPr>
            <a:xfrm>
              <a:off x="990600" y="4724400"/>
              <a:ext cx="457200" cy="4572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5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990600" y="4114800"/>
              <a:ext cx="457200" cy="4572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4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990600" y="3429000"/>
              <a:ext cx="457200" cy="4572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3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990600" y="2819400"/>
              <a:ext cx="457200" cy="4572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990600" y="2209800"/>
              <a:ext cx="457200" cy="4572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Straight Arrow Connector 35"/>
          <p:cNvCxnSpPr>
            <a:stCxn id="18" idx="7"/>
          </p:cNvCxnSpPr>
          <p:nvPr/>
        </p:nvCxnSpPr>
        <p:spPr>
          <a:xfrm flipV="1">
            <a:off x="3209645" y="2438400"/>
            <a:ext cx="1514755" cy="447955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724400" y="2133600"/>
            <a:ext cx="3200400" cy="528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Address of this chair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829300" y="3134710"/>
            <a:ext cx="990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(2, 3)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24400" y="2621966"/>
            <a:ext cx="3657600" cy="528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r>
              <a:rPr lang="en-US" sz="2800" baseline="30000" dirty="0" smtClean="0">
                <a:solidFill>
                  <a:schemeClr val="tx1"/>
                </a:solidFill>
              </a:rPr>
              <a:t>nd</a:t>
            </a:r>
            <a:r>
              <a:rPr lang="en-US" sz="2800" dirty="0" smtClean="0">
                <a:solidFill>
                  <a:schemeClr val="tx1"/>
                </a:solidFill>
              </a:rPr>
              <a:t> row and 3</a:t>
            </a:r>
            <a:r>
              <a:rPr lang="en-US" sz="2800" baseline="30000" dirty="0" smtClean="0">
                <a:solidFill>
                  <a:schemeClr val="tx1"/>
                </a:solidFill>
              </a:rPr>
              <a:t>rd</a:t>
            </a:r>
            <a:r>
              <a:rPr lang="en-US" sz="2800" dirty="0" smtClean="0">
                <a:solidFill>
                  <a:schemeClr val="tx1"/>
                </a:solidFill>
              </a:rPr>
              <a:t> column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2590800" y="4567377"/>
            <a:ext cx="1752600" cy="223979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267200" y="4338777"/>
            <a:ext cx="990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(5, </a:t>
            </a:r>
            <a:r>
              <a:rPr lang="en-US" sz="2800" dirty="0">
                <a:solidFill>
                  <a:schemeClr val="tx1"/>
                </a:solidFill>
              </a:rPr>
              <a:t>2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0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program to print memory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Output of program </a:t>
            </a:r>
          </a:p>
          <a:p>
            <a:pPr lvl="1"/>
            <a:r>
              <a:rPr lang="en-US" dirty="0" smtClean="0"/>
              <a:t>Address of </a:t>
            </a:r>
            <a:r>
              <a:rPr lang="en-US" dirty="0" err="1" smtClean="0"/>
              <a:t>i</a:t>
            </a:r>
            <a:r>
              <a:rPr lang="en-US" dirty="0" smtClean="0"/>
              <a:t> = 65520</a:t>
            </a:r>
          </a:p>
          <a:p>
            <a:pPr lvl="1"/>
            <a:r>
              <a:rPr lang="en-US" dirty="0" smtClean="0"/>
              <a:t>Value of </a:t>
            </a:r>
            <a:r>
              <a:rPr lang="en-US" dirty="0" err="1" smtClean="0"/>
              <a:t>i</a:t>
            </a:r>
            <a:r>
              <a:rPr lang="en-US" dirty="0" smtClean="0"/>
              <a:t> = 3</a:t>
            </a:r>
          </a:p>
          <a:p>
            <a:pPr lvl="1">
              <a:buNone/>
            </a:pPr>
            <a:r>
              <a:rPr lang="en-US" b="1" dirty="0" smtClean="0"/>
              <a:t>&amp;</a:t>
            </a:r>
            <a:r>
              <a:rPr lang="en-US" dirty="0" smtClean="0"/>
              <a:t> used in this statement is C’s ‘address of’ operator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371600"/>
            <a:ext cx="6172200" cy="1720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76400"/>
            <a:ext cx="2438400" cy="494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524000" y="3124200"/>
            <a:ext cx="4572000" cy="3276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u="sng" dirty="0" smtClean="0">
              <a:solidFill>
                <a:schemeClr val="tx1"/>
              </a:solidFill>
            </a:endParaRPr>
          </a:p>
          <a:p>
            <a:r>
              <a:rPr lang="en-US" sz="2400" b="1" u="sng" dirty="0" smtClean="0">
                <a:solidFill>
                  <a:schemeClr val="tx1"/>
                </a:solidFill>
              </a:rPr>
              <a:t>Memory</a:t>
            </a:r>
          </a:p>
          <a:p>
            <a:endParaRPr lang="en-US" sz="2400" b="1" u="sng" dirty="0" smtClean="0">
              <a:solidFill>
                <a:schemeClr val="tx1"/>
              </a:solidFill>
            </a:endParaRPr>
          </a:p>
          <a:p>
            <a:endParaRPr lang="en-US" sz="2400" b="1" u="sng" dirty="0" smtClean="0">
              <a:solidFill>
                <a:schemeClr val="tx1"/>
              </a:solidFill>
            </a:endParaRPr>
          </a:p>
          <a:p>
            <a:endParaRPr lang="en-US" sz="2400" b="1" u="sng" dirty="0" smtClean="0">
              <a:solidFill>
                <a:schemeClr val="tx1"/>
              </a:solidFill>
            </a:endParaRPr>
          </a:p>
          <a:p>
            <a:endParaRPr lang="en-US" sz="2400" b="1" u="sng" dirty="0" smtClean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28600" y="3276600"/>
            <a:ext cx="8686800" cy="1371600"/>
            <a:chOff x="228600" y="3276600"/>
            <a:chExt cx="8686800" cy="1371600"/>
          </a:xfrm>
        </p:grpSpPr>
        <p:sp>
          <p:nvSpPr>
            <p:cNvPr id="7" name="Rectangle 6"/>
            <p:cNvSpPr/>
            <p:nvPr/>
          </p:nvSpPr>
          <p:spPr>
            <a:xfrm>
              <a:off x="4267200" y="3733800"/>
              <a:ext cx="1219200" cy="533400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228600" y="3276600"/>
              <a:ext cx="8686800" cy="1371600"/>
              <a:chOff x="228600" y="3276600"/>
              <a:chExt cx="8686800" cy="13716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810000" y="3733800"/>
                <a:ext cx="457200" cy="533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endParaRPr lang="en-US" sz="3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267200" y="3733800"/>
                <a:ext cx="1219200" cy="533400"/>
              </a:xfrm>
              <a:prstGeom prst="rect">
                <a:avLst/>
              </a:prstGeom>
              <a:solidFill>
                <a:schemeClr val="accent1">
                  <a:alpha val="7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/>
                  <a:t>4.5</a:t>
                </a:r>
                <a:endParaRPr lang="en-US" sz="3200" b="1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267200" y="4343400"/>
                <a:ext cx="1219200" cy="304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70020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5486400" y="3276600"/>
                <a:ext cx="3429000" cy="685800"/>
                <a:chOff x="5715000" y="4953000"/>
                <a:chExt cx="3429000" cy="685800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6705600" y="4953000"/>
                  <a:ext cx="2438400" cy="5334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Value at location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 flipV="1">
                  <a:off x="5715000" y="5219700"/>
                  <a:ext cx="1143000" cy="419100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/>
              <p:cNvGrpSpPr/>
              <p:nvPr/>
            </p:nvGrpSpPr>
            <p:grpSpPr>
              <a:xfrm>
                <a:off x="228600" y="3733800"/>
                <a:ext cx="3657600" cy="533400"/>
                <a:chOff x="457200" y="5410200"/>
                <a:chExt cx="3657600" cy="5334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457200" y="5410200"/>
                  <a:ext cx="2209800" cy="5334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Location name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Straight Arrow Connector 15"/>
                <p:cNvCxnSpPr/>
                <p:nvPr/>
              </p:nvCxnSpPr>
              <p:spPr>
                <a:xfrm rot="10800000">
                  <a:off x="2590800" y="5715000"/>
                  <a:ext cx="1524000" cy="158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5334000" y="4114800"/>
                <a:ext cx="3429000" cy="533400"/>
                <a:chOff x="5562600" y="5791200"/>
                <a:chExt cx="3429000" cy="5334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6553200" y="5791200"/>
                  <a:ext cx="2438400" cy="5334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Location number or address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 flipV="1">
                  <a:off x="5562600" y="6096000"/>
                  <a:ext cx="1219200" cy="76200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6" name="Group 35"/>
          <p:cNvGrpSpPr/>
          <p:nvPr/>
        </p:nvGrpSpPr>
        <p:grpSpPr>
          <a:xfrm>
            <a:off x="3440373" y="5148618"/>
            <a:ext cx="2057400" cy="914400"/>
            <a:chOff x="3429000" y="5181600"/>
            <a:chExt cx="2057400" cy="914400"/>
          </a:xfrm>
        </p:grpSpPr>
        <p:sp>
          <p:nvSpPr>
            <p:cNvPr id="22" name="Rectangle 21"/>
            <p:cNvSpPr/>
            <p:nvPr/>
          </p:nvSpPr>
          <p:spPr>
            <a:xfrm>
              <a:off x="3429000" y="5181600"/>
              <a:ext cx="8382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ch</a:t>
              </a:r>
              <a:endPara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67200" y="5181600"/>
              <a:ext cx="1219200" cy="533400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a</a:t>
              </a:r>
              <a:endParaRPr lang="en-US" sz="3200" b="1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67200" y="5791200"/>
              <a:ext cx="1219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85690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209800"/>
            <a:ext cx="25146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*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pointer operator available in C is </a:t>
            </a:r>
            <a:r>
              <a:rPr lang="en-US" sz="3600" b="1" dirty="0" smtClean="0"/>
              <a:t>*</a:t>
            </a:r>
            <a:r>
              <a:rPr lang="en-US" dirty="0" smtClean="0"/>
              <a:t>, called ‘</a:t>
            </a:r>
            <a:r>
              <a:rPr lang="en-US" i="1" dirty="0" smtClean="0"/>
              <a:t>value at address</a:t>
            </a:r>
            <a:r>
              <a:rPr lang="en-US" dirty="0" smtClean="0"/>
              <a:t>’ operator</a:t>
            </a:r>
          </a:p>
          <a:p>
            <a:r>
              <a:rPr lang="en-US" dirty="0" smtClean="0"/>
              <a:t>It gives the value stored at a particular address</a:t>
            </a:r>
          </a:p>
          <a:p>
            <a:r>
              <a:rPr lang="en-US" dirty="0" smtClean="0"/>
              <a:t>The ‘</a:t>
            </a:r>
            <a:r>
              <a:rPr lang="en-US" i="1" dirty="0" smtClean="0"/>
              <a:t>value at address</a:t>
            </a:r>
            <a:r>
              <a:rPr lang="en-US" dirty="0" smtClean="0"/>
              <a:t>’ operator is also called ‘</a:t>
            </a:r>
            <a:r>
              <a:rPr lang="en-US" i="1" dirty="0" smtClean="0"/>
              <a:t>indirection</a:t>
            </a:r>
            <a:r>
              <a:rPr lang="en-US" dirty="0" smtClean="0"/>
              <a:t>’ operator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83" y="1447800"/>
            <a:ext cx="6756309" cy="270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333500" y="4343401"/>
            <a:ext cx="2057400" cy="914400"/>
            <a:chOff x="3429000" y="5181600"/>
            <a:chExt cx="2057400" cy="914400"/>
          </a:xfrm>
        </p:grpSpPr>
        <p:sp>
          <p:nvSpPr>
            <p:cNvPr id="6" name="Rectangle 5"/>
            <p:cNvSpPr/>
            <p:nvPr/>
          </p:nvSpPr>
          <p:spPr>
            <a:xfrm>
              <a:off x="3429000" y="5181600"/>
              <a:ext cx="8382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67200" y="5181600"/>
              <a:ext cx="1219200" cy="533400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3</a:t>
              </a:r>
              <a:endParaRPr lang="en-US" sz="3200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67200" y="5791200"/>
              <a:ext cx="1219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85065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4628884" y="4367049"/>
            <a:ext cx="36769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Program output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4632434" y="4816366"/>
            <a:ext cx="36769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Address of i = 85065</a:t>
            </a:r>
            <a:endParaRPr lang="en-US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4635064" y="5273566"/>
            <a:ext cx="36769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Value of i = 3</a:t>
            </a:r>
            <a:endParaRPr lang="en-US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4631513" y="5733394"/>
            <a:ext cx="36769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Value of i = 3</a:t>
            </a:r>
            <a:endParaRPr lang="en-US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609601" y="5754416"/>
            <a:ext cx="990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* (&amp;i)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18768" y="5775434"/>
            <a:ext cx="187213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= *(85065)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76600" y="5791200"/>
            <a:ext cx="93606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= 3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store the address of variable i in a variable say p, i.e.</a:t>
            </a:r>
          </a:p>
          <a:p>
            <a:pPr marL="914400" lvl="2" indent="0">
              <a:buNone/>
            </a:pPr>
            <a:r>
              <a:rPr lang="en-US" dirty="0" smtClean="0"/>
              <a:t>      p  = &amp;i; </a:t>
            </a:r>
          </a:p>
          <a:p>
            <a:r>
              <a:rPr lang="en-US" dirty="0" smtClean="0"/>
              <a:t>p is not an ordinary variable</a:t>
            </a:r>
          </a:p>
          <a:p>
            <a:r>
              <a:rPr lang="en-US" dirty="0" smtClean="0"/>
              <a:t>It is a special variable that contains address of other variable</a:t>
            </a:r>
          </a:p>
          <a:p>
            <a:r>
              <a:rPr lang="en-US" dirty="0" smtClean="0"/>
              <a:t>Compiler also provide a space in memory for p like it do for other variables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yPresentatio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myPresentation1</Template>
  <TotalTime>4633</TotalTime>
  <Words>465</Words>
  <Application>Microsoft Office PowerPoint</Application>
  <PresentationFormat>On-screen Show (4:3)</PresentationFormat>
  <Paragraphs>159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myPresentation1</vt:lpstr>
      <vt:lpstr>PowerPoint Presentation</vt:lpstr>
      <vt:lpstr>Today’s lecture outline</vt:lpstr>
      <vt:lpstr>Simple variable declaration</vt:lpstr>
      <vt:lpstr>Address – a class room example</vt:lpstr>
      <vt:lpstr>A program to print memory address</vt:lpstr>
      <vt:lpstr>Cont.</vt:lpstr>
      <vt:lpstr>* operator</vt:lpstr>
      <vt:lpstr>Example program</vt:lpstr>
      <vt:lpstr>Cont.</vt:lpstr>
      <vt:lpstr>Cont.</vt:lpstr>
      <vt:lpstr>Pointer declaration</vt:lpstr>
      <vt:lpstr>Points to remember</vt:lpstr>
      <vt:lpstr>Dereferencing a pointer </vt:lpstr>
      <vt:lpstr>Type of pointer</vt:lpstr>
      <vt:lpstr>Cont.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Computers &amp; Programming  </dc:title>
  <cp:lastModifiedBy>Dell</cp:lastModifiedBy>
  <cp:revision>208</cp:revision>
  <dcterms:created xsi:type="dcterms:W3CDTF">2006-08-16T00:00:00Z</dcterms:created>
  <dcterms:modified xsi:type="dcterms:W3CDTF">2016-01-18T05:08:37Z</dcterms:modified>
</cp:coreProperties>
</file>