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674" r:id="rId2"/>
    <p:sldId id="656" r:id="rId3"/>
    <p:sldId id="657" r:id="rId4"/>
    <p:sldId id="658" r:id="rId5"/>
    <p:sldId id="672" r:id="rId6"/>
    <p:sldId id="660" r:id="rId7"/>
    <p:sldId id="661" r:id="rId8"/>
    <p:sldId id="659" r:id="rId9"/>
    <p:sldId id="662" r:id="rId10"/>
    <p:sldId id="664" r:id="rId11"/>
    <p:sldId id="665" r:id="rId12"/>
    <p:sldId id="666" r:id="rId13"/>
    <p:sldId id="667" r:id="rId14"/>
    <p:sldId id="673" r:id="rId15"/>
    <p:sldId id="668" r:id="rId16"/>
    <p:sldId id="6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6980" autoAdjust="0"/>
  </p:normalViewPr>
  <p:slideViewPr>
    <p:cSldViewPr>
      <p:cViewPr varScale="1">
        <p:scale>
          <a:sx n="74" d="100"/>
          <a:sy n="74" d="100"/>
        </p:scale>
        <p:origin x="6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AA9C-C781-4F26-B6CB-D244D58BD78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16EE2-1D9B-4258-A1AD-BBDE1A15A8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BF898-52B2-4F57-9D2F-6FA45039EA6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11686"/>
            <a:ext cx="471351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219200" cy="2730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797"/>
            <a:ext cx="4713516" cy="2286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2" y="6477000"/>
            <a:ext cx="60959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1E32015C-E597-49C4-B278-585ED5F3176A}" type="slidenum">
              <a:rPr lang="en-US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1828800"/>
            <a:ext cx="9144000" cy="5029200"/>
          </a:xfrm>
          <a:prstGeom prst="flowChartProcess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Course:</a:t>
            </a: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Programming Fundamentals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.00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Credit Hours, </a:t>
            </a:r>
            <a:r>
              <a:rPr 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Fall </a:t>
            </a:r>
            <a:r>
              <a:rPr lang="en-US" sz="2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2018, 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Graduate Program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Instructor: Maryam Ehsan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Rectangle 11"/>
          <p:cNvSpPr>
            <a:spLocks noChangeArrowheads="1"/>
          </p:cNvSpPr>
          <p:nvPr/>
        </p:nvSpPr>
        <p:spPr bwMode="auto">
          <a:xfrm>
            <a:off x="990600" y="6550025"/>
            <a:ext cx="7137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FF0066"/>
                </a:solidFill>
                <a:latin typeface="Calibri" pitchFamily="34" charset="0"/>
              </a:rPr>
              <a:t> </a:t>
            </a:r>
            <a:endParaRPr lang="en-US" sz="1400" dirty="0">
              <a:solidFill>
                <a:srgbClr val="FF0066"/>
              </a:solidFill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we want that the value of an actual argument should not get changed in the function being called, pass the actual argument by value</a:t>
            </a:r>
            <a:r>
              <a:rPr lang="en-US" dirty="0" smtClean="0"/>
              <a:t>.</a:t>
            </a:r>
          </a:p>
          <a:p>
            <a:r>
              <a:rPr lang="en-US" sz="1100" dirty="0" smtClean="0"/>
              <a:t> </a:t>
            </a:r>
            <a:endParaRPr lang="en-US" sz="1100" dirty="0"/>
          </a:p>
          <a:p>
            <a:r>
              <a:rPr lang="en-US" dirty="0"/>
              <a:t>If we want that the value of an actual argument should get changed in the function being called, pass the actual argument by reference. </a:t>
            </a:r>
            <a:endParaRPr lang="en-US" dirty="0" smtClean="0"/>
          </a:p>
          <a:p>
            <a:endParaRPr lang="en-US" sz="1100" dirty="0"/>
          </a:p>
          <a:p>
            <a:r>
              <a:rPr lang="en-US" dirty="0"/>
              <a:t>If a function is to be made to return more than one value at a time then return these values indirectly by using a call by reference.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7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C/C++, </a:t>
            </a:r>
            <a:r>
              <a:rPr lang="en-US" dirty="0"/>
              <a:t>it is possible for the functions to call themselves </a:t>
            </a:r>
            <a:endParaRPr lang="en-US" dirty="0" smtClean="0"/>
          </a:p>
          <a:p>
            <a:r>
              <a:rPr lang="en-US" dirty="0"/>
              <a:t>A function is called ‘recursive’ if a statement within the body of a function calls the same function </a:t>
            </a:r>
          </a:p>
        </p:txBody>
      </p:sp>
    </p:spTree>
    <p:extLst>
      <p:ext uri="{BB962C8B-B14F-4D97-AF65-F5344CB8AC3E}">
        <p14:creationId xmlns:p14="http://schemas.microsoft.com/office/powerpoint/2010/main" val="2294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- factorial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239000" cy="465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2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program </a:t>
            </a:r>
            <a:r>
              <a:rPr lang="en-US" dirty="0" smtClean="0"/>
              <a:t>– factorial using recursion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162800" cy="513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43000"/>
            <a:ext cx="87249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3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25146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/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ain()</a:t>
            </a:r>
          </a:p>
          <a:p>
            <a:pPr marL="231775"/>
            <a:r>
              <a:rPr lang="en-US" sz="2000" dirty="0" smtClean="0">
                <a:solidFill>
                  <a:schemeClr val="tx1"/>
                </a:solidFill>
              </a:rPr>
              <a:t>{</a:t>
            </a:r>
          </a:p>
          <a:p>
            <a:pPr marL="231775"/>
            <a:r>
              <a:rPr lang="en-US" sz="2000" dirty="0" smtClean="0">
                <a:solidFill>
                  <a:schemeClr val="tx1"/>
                </a:solidFill>
              </a:rPr>
              <a:t>….</a:t>
            </a:r>
          </a:p>
          <a:p>
            <a:pPr marL="231775"/>
            <a:r>
              <a:rPr lang="en-US" sz="2000" dirty="0" smtClean="0">
                <a:solidFill>
                  <a:schemeClr val="tx1"/>
                </a:solidFill>
              </a:rPr>
              <a:t>….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act = rec(3);  </a:t>
            </a:r>
          </a:p>
          <a:p>
            <a:pPr marL="231775"/>
            <a:endParaRPr lang="en-US" sz="800" dirty="0" smtClean="0">
              <a:solidFill>
                <a:schemeClr val="tx1"/>
              </a:solidFill>
            </a:endParaRPr>
          </a:p>
          <a:p>
            <a:pPr marL="231775"/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 ( </a:t>
            </a:r>
            <a:r>
              <a:rPr lang="en-US" sz="2000" dirty="0" smtClean="0">
                <a:solidFill>
                  <a:schemeClr val="tx1"/>
                </a:solidFill>
              </a:rPr>
              <a:t>"%</a:t>
            </a:r>
            <a:r>
              <a:rPr lang="en-US" sz="2000" dirty="0">
                <a:solidFill>
                  <a:schemeClr val="tx1"/>
                </a:solidFill>
              </a:rPr>
              <a:t>d </a:t>
            </a:r>
            <a:r>
              <a:rPr lang="en-US" sz="2000" dirty="0" smtClean="0">
                <a:solidFill>
                  <a:schemeClr val="tx1"/>
                </a:solidFill>
              </a:rPr>
              <a:t>", fact);</a:t>
            </a:r>
            <a:endParaRPr lang="en-US" sz="2000" dirty="0">
              <a:solidFill>
                <a:schemeClr val="tx1"/>
              </a:solidFill>
            </a:endParaRPr>
          </a:p>
          <a:p>
            <a:pPr marL="231775"/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838200"/>
            <a:ext cx="2819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/>
            <a:r>
              <a:rPr lang="en-US" sz="2000" dirty="0">
                <a:solidFill>
                  <a:schemeClr val="tx1"/>
                </a:solidFill>
              </a:rPr>
              <a:t>rec ( </a:t>
            </a:r>
            <a:r>
              <a:rPr lang="en-US" sz="2000" dirty="0" smtClean="0">
                <a:solidFill>
                  <a:schemeClr val="tx1"/>
                </a:solidFill>
              </a:rPr>
              <a:t>3 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f ;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if ( </a:t>
            </a:r>
            <a:r>
              <a:rPr lang="en-US" sz="2000" dirty="0" smtClean="0">
                <a:solidFill>
                  <a:schemeClr val="tx1"/>
                </a:solidFill>
              </a:rPr>
              <a:t>3 </a:t>
            </a:r>
            <a:r>
              <a:rPr lang="en-US" sz="2000" dirty="0">
                <a:solidFill>
                  <a:schemeClr val="tx1"/>
                </a:solidFill>
              </a:rPr>
              <a:t>== 1 </a:t>
            </a:r>
            <a:r>
              <a:rPr lang="en-US" sz="2000" dirty="0" smtClean="0">
                <a:solidFill>
                  <a:schemeClr val="tx1"/>
                </a:solidFill>
              </a:rPr>
              <a:t>)  </a:t>
            </a:r>
            <a:endParaRPr lang="en-US" sz="2000" dirty="0">
              <a:solidFill>
                <a:schemeClr val="tx1"/>
              </a:solidFill>
            </a:endParaRP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   return ( 1 ) ;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else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    f = </a:t>
            </a:r>
            <a:r>
              <a:rPr lang="en-US" sz="2000" dirty="0" smtClean="0">
                <a:solidFill>
                  <a:schemeClr val="tx1"/>
                </a:solidFill>
              </a:rPr>
              <a:t>3 </a:t>
            </a:r>
            <a:r>
              <a:rPr lang="en-US" sz="2000" dirty="0">
                <a:solidFill>
                  <a:schemeClr val="tx1"/>
                </a:solidFill>
              </a:rPr>
              <a:t>* rec ( </a:t>
            </a:r>
            <a:r>
              <a:rPr lang="en-US" sz="2000" dirty="0" smtClean="0">
                <a:solidFill>
                  <a:schemeClr val="tx1"/>
                </a:solidFill>
              </a:rPr>
              <a:t>3 </a:t>
            </a:r>
            <a:r>
              <a:rPr lang="en-US" sz="2000" dirty="0">
                <a:solidFill>
                  <a:schemeClr val="tx1"/>
                </a:solidFill>
              </a:rPr>
              <a:t>- 1 ) 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return </a:t>
            </a:r>
            <a:r>
              <a:rPr lang="en-US" sz="2000" dirty="0">
                <a:solidFill>
                  <a:schemeClr val="tx1"/>
                </a:solidFill>
              </a:rPr>
              <a:t>( f ) ;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4800" y="1603044"/>
            <a:ext cx="0" cy="9115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02056" y="2621791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95400" y="955344"/>
            <a:ext cx="18669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5352" y="1524000"/>
            <a:ext cx="0" cy="12544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97104" y="1773071"/>
            <a:ext cx="685800" cy="308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424716" y="2936544"/>
            <a:ext cx="1094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96000" y="762000"/>
            <a:ext cx="2819400" cy="2801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/>
            <a:r>
              <a:rPr lang="en-US" sz="2000" dirty="0">
                <a:solidFill>
                  <a:schemeClr val="tx1"/>
                </a:solidFill>
              </a:rPr>
              <a:t>rec ( </a:t>
            </a:r>
            <a:r>
              <a:rPr lang="en-US" sz="2000" dirty="0" smtClean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f ;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if ( </a:t>
            </a:r>
            <a:r>
              <a:rPr lang="en-US" sz="2000" dirty="0" smtClean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== 1 </a:t>
            </a:r>
            <a:r>
              <a:rPr lang="en-US" sz="2000" dirty="0" smtClean="0">
                <a:solidFill>
                  <a:schemeClr val="tx1"/>
                </a:solidFill>
              </a:rPr>
              <a:t>)  </a:t>
            </a:r>
            <a:endParaRPr lang="en-US" sz="2000" dirty="0">
              <a:solidFill>
                <a:schemeClr val="tx1"/>
              </a:solidFill>
            </a:endParaRP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   return ( 1 ) ;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else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    f = </a:t>
            </a:r>
            <a:r>
              <a:rPr lang="en-US" sz="2000" dirty="0" smtClean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* rec ( </a:t>
            </a:r>
            <a:r>
              <a:rPr lang="en-US" sz="2000" dirty="0" smtClean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- 1 ) 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return </a:t>
            </a:r>
            <a:r>
              <a:rPr lang="en-US" sz="2000" dirty="0">
                <a:solidFill>
                  <a:schemeClr val="tx1"/>
                </a:solidFill>
              </a:rPr>
              <a:t>( f ) ;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27427" y="3989696"/>
            <a:ext cx="2819400" cy="2801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/>
            <a:r>
              <a:rPr lang="en-US" sz="2000" dirty="0">
                <a:solidFill>
                  <a:schemeClr val="tx1"/>
                </a:solidFill>
              </a:rPr>
              <a:t>rec ( </a:t>
            </a:r>
            <a:r>
              <a:rPr lang="en-US" sz="2000" dirty="0" smtClean="0">
                <a:solidFill>
                  <a:schemeClr val="tx1"/>
                </a:solidFill>
              </a:rPr>
              <a:t>1 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f ;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if ( </a:t>
            </a:r>
            <a:r>
              <a:rPr lang="en-US" sz="2000" dirty="0" smtClean="0">
                <a:solidFill>
                  <a:schemeClr val="tx1"/>
                </a:solidFill>
              </a:rPr>
              <a:t>1 </a:t>
            </a:r>
            <a:r>
              <a:rPr lang="en-US" sz="2000" dirty="0">
                <a:solidFill>
                  <a:schemeClr val="tx1"/>
                </a:solidFill>
              </a:rPr>
              <a:t>== 1 </a:t>
            </a:r>
            <a:r>
              <a:rPr lang="en-US" sz="2000" dirty="0" smtClean="0">
                <a:solidFill>
                  <a:schemeClr val="tx1"/>
                </a:solidFill>
              </a:rPr>
              <a:t>)  </a:t>
            </a:r>
            <a:endParaRPr lang="en-US" sz="2000" dirty="0">
              <a:solidFill>
                <a:schemeClr val="tx1"/>
              </a:solidFill>
            </a:endParaRP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   return ( 1 ) ;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else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       f = </a:t>
            </a:r>
            <a:r>
              <a:rPr lang="en-US" sz="2000" dirty="0" smtClean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* rec ( </a:t>
            </a:r>
            <a:r>
              <a:rPr lang="en-US" sz="2000" dirty="0" smtClean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- 1 ) 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return </a:t>
            </a:r>
            <a:r>
              <a:rPr lang="en-US" sz="2000" dirty="0">
                <a:solidFill>
                  <a:schemeClr val="tx1"/>
                </a:solidFill>
              </a:rPr>
              <a:t>( f ) ;</a:t>
            </a:r>
          </a:p>
          <a:p>
            <a:pPr marL="231775"/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971764" y="955344"/>
            <a:ext cx="1429036" cy="17145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53200" y="1535373"/>
            <a:ext cx="0" cy="12544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78486" y="2936544"/>
            <a:ext cx="1094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75528" y="4763069"/>
            <a:ext cx="20472" cy="7233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81800" y="2917209"/>
            <a:ext cx="1524000" cy="12544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782634" y="1658203"/>
            <a:ext cx="685800" cy="308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90829" y="4876800"/>
            <a:ext cx="685800" cy="308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7615451" y="2221250"/>
            <a:ext cx="1362604" cy="3223175"/>
          </a:xfrm>
          <a:custGeom>
            <a:avLst/>
            <a:gdLst>
              <a:gd name="connsiteX0" fmla="*/ 0 w 1362604"/>
              <a:gd name="connsiteY0" fmla="*/ 3196911 h 3223175"/>
              <a:gd name="connsiteX1" fmla="*/ 928048 w 1362604"/>
              <a:gd name="connsiteY1" fmla="*/ 2787478 h 3223175"/>
              <a:gd name="connsiteX2" fmla="*/ 1351128 w 1362604"/>
              <a:gd name="connsiteY2" fmla="*/ 194404 h 3223175"/>
              <a:gd name="connsiteX3" fmla="*/ 504967 w 1362604"/>
              <a:gd name="connsiteY3" fmla="*/ 385472 h 322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604" h="3223175">
                <a:moveTo>
                  <a:pt x="0" y="3196911"/>
                </a:moveTo>
                <a:cubicBezTo>
                  <a:pt x="351430" y="3242403"/>
                  <a:pt x="702860" y="3287896"/>
                  <a:pt x="928048" y="2787478"/>
                </a:cubicBezTo>
                <a:cubicBezTo>
                  <a:pt x="1153236" y="2287060"/>
                  <a:pt x="1421642" y="594738"/>
                  <a:pt x="1351128" y="194404"/>
                </a:cubicBezTo>
                <a:cubicBezTo>
                  <a:pt x="1280615" y="-205930"/>
                  <a:pt x="892791" y="89771"/>
                  <a:pt x="504967" y="385472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090615" y="2947916"/>
            <a:ext cx="1583140" cy="485957"/>
          </a:xfrm>
          <a:custGeom>
            <a:avLst/>
            <a:gdLst>
              <a:gd name="connsiteX0" fmla="*/ 1583140 w 1583140"/>
              <a:gd name="connsiteY0" fmla="*/ 150126 h 485957"/>
              <a:gd name="connsiteX1" fmla="*/ 900752 w 1583140"/>
              <a:gd name="connsiteY1" fmla="*/ 423081 h 485957"/>
              <a:gd name="connsiteX2" fmla="*/ 150125 w 1583140"/>
              <a:gd name="connsiteY2" fmla="*/ 450377 h 485957"/>
              <a:gd name="connsiteX3" fmla="*/ 0 w 1583140"/>
              <a:gd name="connsiteY3" fmla="*/ 0 h 48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3140" h="485957">
                <a:moveTo>
                  <a:pt x="1583140" y="150126"/>
                </a:moveTo>
                <a:cubicBezTo>
                  <a:pt x="1361364" y="261582"/>
                  <a:pt x="1139588" y="373039"/>
                  <a:pt x="900752" y="423081"/>
                </a:cubicBezTo>
                <a:cubicBezTo>
                  <a:pt x="661916" y="473123"/>
                  <a:pt x="300250" y="520890"/>
                  <a:pt x="150125" y="450377"/>
                </a:cubicBezTo>
                <a:cubicBezTo>
                  <a:pt x="0" y="379864"/>
                  <a:pt x="0" y="189932"/>
                  <a:pt x="0" y="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760561" y="2620370"/>
            <a:ext cx="1774209" cy="518615"/>
          </a:xfrm>
          <a:custGeom>
            <a:avLst/>
            <a:gdLst>
              <a:gd name="connsiteX0" fmla="*/ 1774209 w 1774209"/>
              <a:gd name="connsiteY0" fmla="*/ 518615 h 518615"/>
              <a:gd name="connsiteX1" fmla="*/ 1023582 w 1774209"/>
              <a:gd name="connsiteY1" fmla="*/ 150126 h 518615"/>
              <a:gd name="connsiteX2" fmla="*/ 0 w 1774209"/>
              <a:gd name="connsiteY2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4209" h="518615">
                <a:moveTo>
                  <a:pt x="1774209" y="518615"/>
                </a:moveTo>
                <a:cubicBezTo>
                  <a:pt x="1546746" y="377588"/>
                  <a:pt x="1319283" y="236562"/>
                  <a:pt x="1023582" y="150126"/>
                </a:cubicBezTo>
                <a:cubicBezTo>
                  <a:pt x="727881" y="63690"/>
                  <a:pt x="363940" y="31845"/>
                  <a:pt x="0" y="0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804311" y="2638850"/>
            <a:ext cx="5038870" cy="2378691"/>
            <a:chOff x="3800330" y="2620370"/>
            <a:chExt cx="5038870" cy="2378691"/>
          </a:xfrm>
        </p:grpSpPr>
        <p:sp>
          <p:nvSpPr>
            <p:cNvPr id="19" name="Rectangle 18"/>
            <p:cNvSpPr/>
            <p:nvPr/>
          </p:nvSpPr>
          <p:spPr>
            <a:xfrm>
              <a:off x="3800330" y="4416756"/>
              <a:ext cx="1162339" cy="582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f = 2 * 1;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f</a:t>
              </a:r>
              <a:r>
                <a:rPr lang="en-US" sz="2000" dirty="0" smtClean="0">
                  <a:solidFill>
                    <a:schemeClr val="tx1"/>
                  </a:solidFill>
                </a:rPr>
                <a:t> = 2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781800" y="2620370"/>
              <a:ext cx="2057400" cy="327546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1"/>
              <a:endCxn id="19" idx="0"/>
            </p:cNvCxnSpPr>
            <p:nvPr/>
          </p:nvCxnSpPr>
          <p:spPr>
            <a:xfrm flipH="1">
              <a:off x="4381500" y="2784143"/>
              <a:ext cx="2400300" cy="163261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02002" y="2645105"/>
            <a:ext cx="5038870" cy="2378691"/>
            <a:chOff x="3800330" y="2620370"/>
            <a:chExt cx="5038870" cy="2378691"/>
          </a:xfrm>
        </p:grpSpPr>
        <p:sp>
          <p:nvSpPr>
            <p:cNvPr id="45" name="Rectangle 44"/>
            <p:cNvSpPr/>
            <p:nvPr/>
          </p:nvSpPr>
          <p:spPr>
            <a:xfrm>
              <a:off x="3800330" y="4416756"/>
              <a:ext cx="1162339" cy="582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f = 3 * 2;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f</a:t>
              </a:r>
              <a:r>
                <a:rPr lang="en-US" sz="2000" dirty="0" smtClean="0">
                  <a:solidFill>
                    <a:schemeClr val="tx1"/>
                  </a:solidFill>
                </a:rPr>
                <a:t> = 6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781800" y="2620370"/>
              <a:ext cx="2057400" cy="327546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46" idx="1"/>
              <a:endCxn id="45" idx="0"/>
            </p:cNvCxnSpPr>
            <p:nvPr/>
          </p:nvCxnSpPr>
          <p:spPr>
            <a:xfrm flipH="1">
              <a:off x="4381500" y="2784143"/>
              <a:ext cx="2400300" cy="163261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47246" y="2306754"/>
            <a:ext cx="2968105" cy="3370145"/>
            <a:chOff x="4816522" y="755459"/>
            <a:chExt cx="2968105" cy="3370145"/>
          </a:xfrm>
        </p:grpSpPr>
        <p:sp>
          <p:nvSpPr>
            <p:cNvPr id="49" name="Rectangle 48"/>
            <p:cNvSpPr/>
            <p:nvPr/>
          </p:nvSpPr>
          <p:spPr>
            <a:xfrm>
              <a:off x="6575380" y="3893130"/>
              <a:ext cx="1209247" cy="2324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fact = 6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816522" y="755459"/>
              <a:ext cx="1417095" cy="327546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6233617" y="919232"/>
              <a:ext cx="946387" cy="297389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8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7" grpId="0" animBg="1"/>
      <p:bldP spid="18" grpId="0" animBg="1"/>
      <p:bldP spid="28" grpId="0"/>
      <p:bldP spid="29" grpId="0"/>
      <p:bldP spid="31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definition of a function that adds n integers using recursion and then return the sum</a:t>
            </a:r>
            <a:r>
              <a:rPr lang="en-US" dirty="0" smtClean="0"/>
              <a:t>. Prototype of the function is below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sum_number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69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call by address or pointer</a:t>
            </a:r>
          </a:p>
          <a:p>
            <a:r>
              <a:rPr lang="en-US" dirty="0" smtClean="0"/>
              <a:t>Function return value</a:t>
            </a:r>
          </a:p>
          <a:p>
            <a:r>
              <a:rPr lang="en-US" dirty="0" smtClean="0"/>
              <a:t>Recursive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can generally be passed to functions in one of the two ways: </a:t>
            </a:r>
            <a:endParaRPr lang="en-US" dirty="0" smtClean="0"/>
          </a:p>
          <a:p>
            <a:pPr lvl="1"/>
            <a:r>
              <a:rPr lang="en-US" dirty="0" smtClean="0"/>
              <a:t>sending </a:t>
            </a:r>
            <a:r>
              <a:rPr lang="en-US" dirty="0"/>
              <a:t>the values of the </a:t>
            </a:r>
            <a:r>
              <a:rPr lang="en-US" dirty="0" smtClean="0"/>
              <a:t>arguments</a:t>
            </a:r>
            <a:endParaRPr lang="en-US" dirty="0"/>
          </a:p>
          <a:p>
            <a:pPr lvl="1"/>
            <a:r>
              <a:rPr lang="en-US" dirty="0" smtClean="0"/>
              <a:t>sending </a:t>
            </a:r>
            <a:r>
              <a:rPr lang="en-US" dirty="0"/>
              <a:t>the addresses of the arguments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program 1 – function call by value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5715000" cy="429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90397" y="1295400"/>
            <a:ext cx="2725003" cy="4138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u="sng" dirty="0" smtClean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Memory</a:t>
            </a: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0717" y="1828800"/>
            <a:ext cx="2462284" cy="1600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main()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1756" y="3628031"/>
            <a:ext cx="2462284" cy="1600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change_value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3344" y="2321355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9696" y="2618096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2400" y="2895600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2400" y="3171498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2400" y="3429000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0" y="3962400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600" y="448215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600" y="4765344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8600" y="500759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33634" y="5162264"/>
            <a:ext cx="2362200" cy="35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Program Output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22344" y="5502024"/>
            <a:ext cx="2209800" cy="35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</a:rPr>
              <a:t> = 10 b = 20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35992" y="5804552"/>
            <a:ext cx="2209800" cy="35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x = 20 y = 40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22344" y="6130636"/>
            <a:ext cx="2209800" cy="35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</a:rPr>
              <a:t> = 10 b = 20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22344" y="6427786"/>
            <a:ext cx="4191000" cy="35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Press any key to continue … 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053116" y="4106840"/>
            <a:ext cx="1761132" cy="0"/>
            <a:chOff x="3039468" y="4079544"/>
            <a:chExt cx="1761132" cy="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039468" y="4079544"/>
              <a:ext cx="7239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076700" y="4079544"/>
              <a:ext cx="7239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241577" y="2356201"/>
            <a:ext cx="2369023" cy="610765"/>
            <a:chOff x="6241577" y="2356201"/>
            <a:chExt cx="2369023" cy="610765"/>
          </a:xfrm>
        </p:grpSpPr>
        <p:grpSp>
          <p:nvGrpSpPr>
            <p:cNvPr id="43" name="Group 42"/>
            <p:cNvGrpSpPr/>
            <p:nvPr/>
          </p:nvGrpSpPr>
          <p:grpSpPr>
            <a:xfrm>
              <a:off x="6241577" y="2356201"/>
              <a:ext cx="1073623" cy="310799"/>
              <a:chOff x="6765880" y="2225819"/>
              <a:chExt cx="1073623" cy="31079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306103" y="2225819"/>
                <a:ext cx="533400" cy="310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10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765880" y="2225819"/>
                <a:ext cx="533400" cy="31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384577" y="2362200"/>
              <a:ext cx="1073623" cy="310799"/>
              <a:chOff x="6768152" y="2819400"/>
              <a:chExt cx="1073623" cy="3107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308375" y="2819400"/>
                <a:ext cx="533400" cy="310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20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768152" y="2819400"/>
                <a:ext cx="533400" cy="31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1"/>
                    </a:solidFill>
                  </a:rPr>
                  <a:t>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6553200" y="2743200"/>
              <a:ext cx="864358" cy="223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6504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46242" y="2743200"/>
              <a:ext cx="864358" cy="223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7505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248400" y="4343400"/>
            <a:ext cx="2286000" cy="610765"/>
            <a:chOff x="6241577" y="2356201"/>
            <a:chExt cx="2286000" cy="610765"/>
          </a:xfrm>
        </p:grpSpPr>
        <p:grpSp>
          <p:nvGrpSpPr>
            <p:cNvPr id="48" name="Group 47"/>
            <p:cNvGrpSpPr/>
            <p:nvPr/>
          </p:nvGrpSpPr>
          <p:grpSpPr>
            <a:xfrm>
              <a:off x="6241577" y="2356201"/>
              <a:ext cx="1073623" cy="310799"/>
              <a:chOff x="6765880" y="2225819"/>
              <a:chExt cx="1073623" cy="31079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06103" y="2225819"/>
                <a:ext cx="533400" cy="310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10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765880" y="2225819"/>
                <a:ext cx="533400" cy="31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1"/>
                    </a:solidFill>
                  </a:rPr>
                  <a:t>x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384577" y="2362200"/>
              <a:ext cx="1073623" cy="310799"/>
              <a:chOff x="6768152" y="2819400"/>
              <a:chExt cx="1073623" cy="31079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308375" y="2819400"/>
                <a:ext cx="533400" cy="310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20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768152" y="2819400"/>
                <a:ext cx="533400" cy="31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1"/>
                    </a:solidFill>
                  </a:rPr>
                  <a:t>y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6553200" y="2743200"/>
              <a:ext cx="864358" cy="223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3205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63219" y="2743200"/>
              <a:ext cx="864358" cy="223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4350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781800" y="4326752"/>
            <a:ext cx="533400" cy="310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27076" y="4343400"/>
            <a:ext cx="533400" cy="310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4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1" grpId="0"/>
      <p:bldP spid="32" grpId="0"/>
      <p:bldP spid="34" grpId="0"/>
      <p:bldP spid="35" grpId="0"/>
      <p:bldP spid="36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7945"/>
            <a:ext cx="5961797" cy="400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8610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program 1 – function call by address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3344" y="2321355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9696" y="2618096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2400" y="2895600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2400" y="3187264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2400" y="3429000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0" y="3962400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600" y="448215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600" y="4765344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8600" y="5007592"/>
            <a:ext cx="609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35490" y="5162264"/>
            <a:ext cx="2362200" cy="35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Program Output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24200" y="5502024"/>
            <a:ext cx="2209800" cy="35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</a:rPr>
              <a:t> = 10 b = 20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37848" y="5804552"/>
            <a:ext cx="2209800" cy="35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x = 20 y = 40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24200" y="6130636"/>
            <a:ext cx="2209800" cy="35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</a:rPr>
              <a:t> = 20 b = 40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37848" y="6448928"/>
            <a:ext cx="4191000" cy="35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Press any key to continue … 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053116" y="4106840"/>
            <a:ext cx="1761132" cy="0"/>
            <a:chOff x="3039468" y="4079544"/>
            <a:chExt cx="1761132" cy="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039468" y="4079544"/>
              <a:ext cx="7239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076700" y="4079544"/>
              <a:ext cx="7239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6190397" y="1295400"/>
            <a:ext cx="2725003" cy="4138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u="sng" dirty="0" smtClean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Memory</a:t>
            </a: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endParaRPr lang="en-US" sz="2400" b="1" u="sng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00717" y="1828800"/>
            <a:ext cx="2462284" cy="1600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main()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21756" y="3628031"/>
            <a:ext cx="2462284" cy="1600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change_value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241577" y="2361035"/>
            <a:ext cx="2242781" cy="610765"/>
            <a:chOff x="6241577" y="2356201"/>
            <a:chExt cx="2242781" cy="610765"/>
          </a:xfrm>
        </p:grpSpPr>
        <p:grpSp>
          <p:nvGrpSpPr>
            <p:cNvPr id="45" name="Group 44"/>
            <p:cNvGrpSpPr/>
            <p:nvPr/>
          </p:nvGrpSpPr>
          <p:grpSpPr>
            <a:xfrm>
              <a:off x="6241577" y="2356201"/>
              <a:ext cx="1073623" cy="310799"/>
              <a:chOff x="6765880" y="2225819"/>
              <a:chExt cx="1073623" cy="31079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7306103" y="2225819"/>
                <a:ext cx="533400" cy="310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10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65880" y="2225819"/>
                <a:ext cx="533400" cy="31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384577" y="2362200"/>
              <a:ext cx="1073623" cy="310799"/>
              <a:chOff x="6768152" y="2819400"/>
              <a:chExt cx="1073623" cy="31079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7308375" y="2819400"/>
                <a:ext cx="533400" cy="310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20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768152" y="2819400"/>
                <a:ext cx="533400" cy="31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1"/>
                    </a:solidFill>
                  </a:rPr>
                  <a:t>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450842" y="2743200"/>
              <a:ext cx="864358" cy="223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6504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0000" y="2743200"/>
              <a:ext cx="864358" cy="223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7505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93808" y="4343400"/>
            <a:ext cx="2500953" cy="610765"/>
            <a:chOff x="6186985" y="2356201"/>
            <a:chExt cx="2500953" cy="610765"/>
          </a:xfrm>
        </p:grpSpPr>
        <p:grpSp>
          <p:nvGrpSpPr>
            <p:cNvPr id="54" name="Group 53"/>
            <p:cNvGrpSpPr/>
            <p:nvPr/>
          </p:nvGrpSpPr>
          <p:grpSpPr>
            <a:xfrm>
              <a:off x="6186985" y="2356201"/>
              <a:ext cx="1222047" cy="324447"/>
              <a:chOff x="6711288" y="2225819"/>
              <a:chExt cx="1222047" cy="32444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7182136" y="2239467"/>
                <a:ext cx="751199" cy="310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711288" y="2225819"/>
                <a:ext cx="533400" cy="31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1"/>
                    </a:solidFill>
                  </a:rPr>
                  <a:t>*x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406185" y="2362200"/>
              <a:ext cx="1281753" cy="310799"/>
              <a:chOff x="6789760" y="2819400"/>
              <a:chExt cx="1281753" cy="31079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240135" y="2819400"/>
                <a:ext cx="831378" cy="310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789760" y="2819400"/>
                <a:ext cx="533400" cy="3107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1"/>
                    </a:solidFill>
                  </a:rPr>
                  <a:t>*y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6317777" y="2743200"/>
              <a:ext cx="864358" cy="223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3205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536977" y="2743200"/>
              <a:ext cx="864358" cy="223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4350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6096000" y="5638800"/>
            <a:ext cx="533400" cy="31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*x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806890" y="1828799"/>
            <a:ext cx="3088944" cy="1097357"/>
            <a:chOff x="2806890" y="1828799"/>
            <a:chExt cx="3088944" cy="1097357"/>
          </a:xfrm>
        </p:grpSpPr>
        <p:sp>
          <p:nvSpPr>
            <p:cNvPr id="62" name="Rectangle 61"/>
            <p:cNvSpPr/>
            <p:nvPr/>
          </p:nvSpPr>
          <p:spPr>
            <a:xfrm>
              <a:off x="2806890" y="1828799"/>
              <a:ext cx="3088944" cy="310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solidFill>
                    <a:schemeClr val="tx1"/>
                  </a:solidFill>
                </a:rPr>
                <a:t>c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hange_value</a:t>
              </a:r>
              <a:r>
                <a:rPr lang="en-US" sz="2000" dirty="0" smtClean="0">
                  <a:solidFill>
                    <a:schemeClr val="tx1"/>
                  </a:solidFill>
                </a:rPr>
                <a:t>(6505, 7505);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4094328" y="2142699"/>
              <a:ext cx="661196" cy="783457"/>
            </a:xfrm>
            <a:custGeom>
              <a:avLst/>
              <a:gdLst>
                <a:gd name="connsiteX0" fmla="*/ 0 w 661196"/>
                <a:gd name="connsiteY0" fmla="*/ 750626 h 783457"/>
                <a:gd name="connsiteX1" fmla="*/ 491320 w 661196"/>
                <a:gd name="connsiteY1" fmla="*/ 750626 h 783457"/>
                <a:gd name="connsiteX2" fmla="*/ 641445 w 661196"/>
                <a:gd name="connsiteY2" fmla="*/ 409432 h 783457"/>
                <a:gd name="connsiteX3" fmla="*/ 655093 w 661196"/>
                <a:gd name="connsiteY3" fmla="*/ 0 h 78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196" h="783457">
                  <a:moveTo>
                    <a:pt x="0" y="750626"/>
                  </a:moveTo>
                  <a:cubicBezTo>
                    <a:pt x="192206" y="779059"/>
                    <a:pt x="384413" y="807492"/>
                    <a:pt x="491320" y="750626"/>
                  </a:cubicBezTo>
                  <a:cubicBezTo>
                    <a:pt x="598227" y="693760"/>
                    <a:pt x="614150" y="534536"/>
                    <a:pt x="641445" y="409432"/>
                  </a:cubicBezTo>
                  <a:cubicBezTo>
                    <a:pt x="668741" y="284328"/>
                    <a:pt x="661917" y="142164"/>
                    <a:pt x="655093" y="0"/>
                  </a:cubicBezTo>
                </a:path>
              </a:pathLst>
            </a:cu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2895600" y="2139598"/>
              <a:ext cx="2822244" cy="31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4" name="Group 2053"/>
          <p:cNvGrpSpPr/>
          <p:nvPr/>
        </p:nvGrpSpPr>
        <p:grpSpPr>
          <a:xfrm>
            <a:off x="6372401" y="2661313"/>
            <a:ext cx="2123964" cy="1760562"/>
            <a:chOff x="6372401" y="2661313"/>
            <a:chExt cx="2123964" cy="1760562"/>
          </a:xfrm>
        </p:grpSpPr>
        <p:sp>
          <p:nvSpPr>
            <p:cNvPr id="33" name="Freeform 32"/>
            <p:cNvSpPr/>
            <p:nvPr/>
          </p:nvSpPr>
          <p:spPr>
            <a:xfrm>
              <a:off x="6372401" y="2661313"/>
              <a:ext cx="410536" cy="1760562"/>
            </a:xfrm>
            <a:custGeom>
              <a:avLst/>
              <a:gdLst>
                <a:gd name="connsiteX0" fmla="*/ 355945 w 410536"/>
                <a:gd name="connsiteY0" fmla="*/ 1760562 h 1760562"/>
                <a:gd name="connsiteX1" fmla="*/ 14751 w 410536"/>
                <a:gd name="connsiteY1" fmla="*/ 1419368 h 1760562"/>
                <a:gd name="connsiteX2" fmla="*/ 96638 w 410536"/>
                <a:gd name="connsiteY2" fmla="*/ 477672 h 1760562"/>
                <a:gd name="connsiteX3" fmla="*/ 410536 w 410536"/>
                <a:gd name="connsiteY3" fmla="*/ 0 h 176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536" h="1760562">
                  <a:moveTo>
                    <a:pt x="355945" y="1760562"/>
                  </a:moveTo>
                  <a:cubicBezTo>
                    <a:pt x="206957" y="1696872"/>
                    <a:pt x="57969" y="1633183"/>
                    <a:pt x="14751" y="1419368"/>
                  </a:cubicBezTo>
                  <a:cubicBezTo>
                    <a:pt x="-28467" y="1205553"/>
                    <a:pt x="30674" y="714233"/>
                    <a:pt x="96638" y="477672"/>
                  </a:cubicBezTo>
                  <a:cubicBezTo>
                    <a:pt x="162602" y="241111"/>
                    <a:pt x="286569" y="120555"/>
                    <a:pt x="410536" y="0"/>
                  </a:cubicBezTo>
                </a:path>
              </a:pathLst>
            </a:custGeom>
            <a:ln w="25400">
              <a:solidFill>
                <a:srgbClr val="C0000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Freeform 2047"/>
            <p:cNvSpPr/>
            <p:nvPr/>
          </p:nvSpPr>
          <p:spPr>
            <a:xfrm>
              <a:off x="7890851" y="2676525"/>
              <a:ext cx="605514" cy="1733550"/>
            </a:xfrm>
            <a:custGeom>
              <a:avLst/>
              <a:gdLst>
                <a:gd name="connsiteX0" fmla="*/ 24424 w 605514"/>
                <a:gd name="connsiteY0" fmla="*/ 1733550 h 1733550"/>
                <a:gd name="connsiteX1" fmla="*/ 605449 w 605514"/>
                <a:gd name="connsiteY1" fmla="*/ 1266825 h 1733550"/>
                <a:gd name="connsiteX2" fmla="*/ 62524 w 605514"/>
                <a:gd name="connsiteY2" fmla="*/ 581025 h 1733550"/>
                <a:gd name="connsiteX3" fmla="*/ 33949 w 605514"/>
                <a:gd name="connsiteY3" fmla="*/ 0 h 173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514" h="1733550">
                  <a:moveTo>
                    <a:pt x="24424" y="1733550"/>
                  </a:moveTo>
                  <a:cubicBezTo>
                    <a:pt x="311761" y="1596231"/>
                    <a:pt x="599099" y="1458912"/>
                    <a:pt x="605449" y="1266825"/>
                  </a:cubicBezTo>
                  <a:cubicBezTo>
                    <a:pt x="611799" y="1074738"/>
                    <a:pt x="157774" y="792163"/>
                    <a:pt x="62524" y="581025"/>
                  </a:cubicBezTo>
                  <a:cubicBezTo>
                    <a:pt x="-32726" y="369887"/>
                    <a:pt x="611" y="184943"/>
                    <a:pt x="33949" y="0"/>
                  </a:cubicBezTo>
                </a:path>
              </a:pathLst>
            </a:custGeom>
            <a:ln w="25400">
              <a:solidFill>
                <a:srgbClr val="C0000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-54592" y="1828799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488370" y="5653393"/>
            <a:ext cx="1290853" cy="283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=*(6504)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700747" y="5660422"/>
            <a:ext cx="1290853" cy="283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= 10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1447800" y="4288374"/>
            <a:ext cx="4734636" cy="1430038"/>
            <a:chOff x="1447800" y="4288374"/>
            <a:chExt cx="4734636" cy="1430038"/>
          </a:xfrm>
        </p:grpSpPr>
        <p:sp>
          <p:nvSpPr>
            <p:cNvPr id="2049" name="Oval 2048"/>
            <p:cNvSpPr/>
            <p:nvPr/>
          </p:nvSpPr>
          <p:spPr>
            <a:xfrm>
              <a:off x="1447800" y="4329752"/>
              <a:ext cx="381000" cy="310799"/>
            </a:xfrm>
            <a:prstGeom prst="ellips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2" name="Freeform 2051"/>
            <p:cNvSpPr/>
            <p:nvPr/>
          </p:nvSpPr>
          <p:spPr>
            <a:xfrm>
              <a:off x="1719618" y="4288374"/>
              <a:ext cx="4462818" cy="1430038"/>
            </a:xfrm>
            <a:custGeom>
              <a:avLst/>
              <a:gdLst>
                <a:gd name="connsiteX0" fmla="*/ 0 w 4462818"/>
                <a:gd name="connsiteY0" fmla="*/ 65262 h 1430038"/>
                <a:gd name="connsiteX1" fmla="*/ 1351128 w 4462818"/>
                <a:gd name="connsiteY1" fmla="*/ 24319 h 1430038"/>
                <a:gd name="connsiteX2" fmla="*/ 3098042 w 4462818"/>
                <a:gd name="connsiteY2" fmla="*/ 392808 h 1430038"/>
                <a:gd name="connsiteX3" fmla="*/ 3862316 w 4462818"/>
                <a:gd name="connsiteY3" fmla="*/ 1143435 h 1430038"/>
                <a:gd name="connsiteX4" fmla="*/ 4462818 w 4462818"/>
                <a:gd name="connsiteY4" fmla="*/ 1430038 h 14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818" h="1430038">
                  <a:moveTo>
                    <a:pt x="0" y="65262"/>
                  </a:moveTo>
                  <a:cubicBezTo>
                    <a:pt x="417394" y="17495"/>
                    <a:pt x="834788" y="-30272"/>
                    <a:pt x="1351128" y="24319"/>
                  </a:cubicBezTo>
                  <a:cubicBezTo>
                    <a:pt x="1867468" y="78910"/>
                    <a:pt x="2679511" y="206289"/>
                    <a:pt x="3098042" y="392808"/>
                  </a:cubicBezTo>
                  <a:cubicBezTo>
                    <a:pt x="3516573" y="579327"/>
                    <a:pt x="3634853" y="970563"/>
                    <a:pt x="3862316" y="1143435"/>
                  </a:cubicBezTo>
                  <a:cubicBezTo>
                    <a:pt x="4089779" y="1316307"/>
                    <a:pt x="4276298" y="1373172"/>
                    <a:pt x="4462818" y="1430038"/>
                  </a:cubicBezTo>
                </a:path>
              </a:pathLst>
            </a:cu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6781800" y="2361035"/>
            <a:ext cx="533400" cy="310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924800" y="2362200"/>
            <a:ext cx="533400" cy="310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40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055" name="Group 2054"/>
          <p:cNvGrpSpPr/>
          <p:nvPr/>
        </p:nvGrpSpPr>
        <p:grpSpPr>
          <a:xfrm>
            <a:off x="6650906" y="4347770"/>
            <a:ext cx="2047573" cy="316531"/>
            <a:chOff x="6650906" y="4347770"/>
            <a:chExt cx="2047573" cy="316531"/>
          </a:xfrm>
        </p:grpSpPr>
        <p:sp>
          <p:nvSpPr>
            <p:cNvPr id="77" name="Rectangle 76"/>
            <p:cNvSpPr/>
            <p:nvPr/>
          </p:nvSpPr>
          <p:spPr>
            <a:xfrm>
              <a:off x="7867101" y="4347770"/>
              <a:ext cx="831378" cy="3107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7505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650906" y="4353502"/>
              <a:ext cx="751199" cy="3107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6504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3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6" grpId="0"/>
      <p:bldP spid="41" grpId="0" animBg="1"/>
      <p:bldP spid="42" grpId="0" animBg="1"/>
      <p:bldP spid="43" grpId="0" animBg="1"/>
      <p:bldP spid="63" grpId="0" animBg="1"/>
      <p:bldP spid="63" grpId="1" animBg="1"/>
      <p:bldP spid="68" grpId="0" animBg="1"/>
      <p:bldP spid="68" grpId="1" animBg="1"/>
      <p:bldP spid="69" grpId="0" animBg="1"/>
      <p:bldP spid="69" grpId="1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program 2-function call by value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87096"/>
            <a:ext cx="6019800" cy="455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6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4582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program </a:t>
            </a:r>
            <a:r>
              <a:rPr lang="en-US" dirty="0" smtClean="0"/>
              <a:t>2-function </a:t>
            </a:r>
            <a:r>
              <a:rPr lang="en-US" dirty="0"/>
              <a:t>call by </a:t>
            </a:r>
            <a:r>
              <a:rPr lang="en-US" dirty="0" smtClean="0"/>
              <a:t>address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81125"/>
            <a:ext cx="6477000" cy="483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2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 of a function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8389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84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assing </a:t>
            </a:r>
            <a:r>
              <a:rPr lang="en-US" dirty="0"/>
              <a:t>arguments by value is not the most efficient </a:t>
            </a:r>
            <a:r>
              <a:rPr lang="en-US" dirty="0" smtClean="0"/>
              <a:t>means for programming in </a:t>
            </a:r>
            <a:r>
              <a:rPr lang="en-US" dirty="0" smtClean="0"/>
              <a:t>C/C++</a:t>
            </a:r>
            <a:endParaRPr lang="en-US" dirty="0" smtClean="0"/>
          </a:p>
          <a:p>
            <a:r>
              <a:rPr lang="en-US" dirty="0" smtClean="0"/>
              <a:t>When arguments are passed by value, the called function is </a:t>
            </a:r>
            <a:r>
              <a:rPr lang="en-US" dirty="0"/>
              <a:t>unable to modify the original </a:t>
            </a:r>
            <a:r>
              <a:rPr lang="en-US" dirty="0" smtClean="0"/>
              <a:t>contents of </a:t>
            </a:r>
            <a:r>
              <a:rPr lang="en-US" dirty="0"/>
              <a:t>the </a:t>
            </a:r>
            <a:r>
              <a:rPr lang="en-US" dirty="0" smtClean="0"/>
              <a:t>incoming parameters</a:t>
            </a:r>
          </a:p>
          <a:p>
            <a:r>
              <a:rPr lang="en-US" dirty="0"/>
              <a:t>When arguments are passed by </a:t>
            </a:r>
            <a:r>
              <a:rPr lang="en-US" dirty="0" smtClean="0"/>
              <a:t>address, </a:t>
            </a:r>
            <a:r>
              <a:rPr lang="en-US" dirty="0"/>
              <a:t>the called function </a:t>
            </a:r>
            <a:r>
              <a:rPr lang="en-US" dirty="0" smtClean="0"/>
              <a:t>is able </a:t>
            </a:r>
            <a:r>
              <a:rPr lang="en-US" dirty="0"/>
              <a:t>to modify the original contents of the incoming parameters</a:t>
            </a:r>
          </a:p>
          <a:p>
            <a:r>
              <a:rPr lang="en-US" dirty="0" smtClean="0"/>
              <a:t>A function only return a single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myPresentation1</Template>
  <TotalTime>4782</TotalTime>
  <Words>581</Words>
  <Application>Microsoft Office PowerPoint</Application>
  <PresentationFormat>On-screen Show (4:3)</PresentationFormat>
  <Paragraphs>155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myPresentation1</vt:lpstr>
      <vt:lpstr>PowerPoint Presentation</vt:lpstr>
      <vt:lpstr>Today’s lecture outline</vt:lpstr>
      <vt:lpstr>Function Calls</vt:lpstr>
      <vt:lpstr>Example program 1 – function call by value</vt:lpstr>
      <vt:lpstr>Example program 1 – function call by address</vt:lpstr>
      <vt:lpstr>Example program 2-function call by value</vt:lpstr>
      <vt:lpstr>Example program 2-function call by address</vt:lpstr>
      <vt:lpstr>Return value of a function</vt:lpstr>
      <vt:lpstr>Points to remember</vt:lpstr>
      <vt:lpstr>Conclusion</vt:lpstr>
      <vt:lpstr>Recursive function</vt:lpstr>
      <vt:lpstr>Example program - factorial</vt:lpstr>
      <vt:lpstr>Example program – factorial using recursion</vt:lpstr>
      <vt:lpstr>Cont.</vt:lpstr>
      <vt:lpstr>Cont. </vt:lpstr>
      <vt:lpstr>Example program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&amp; Programming  </dc:title>
  <cp:lastModifiedBy>EPIC</cp:lastModifiedBy>
  <cp:revision>229</cp:revision>
  <dcterms:created xsi:type="dcterms:W3CDTF">2006-08-16T00:00:00Z</dcterms:created>
  <dcterms:modified xsi:type="dcterms:W3CDTF">2018-11-20T05:12:45Z</dcterms:modified>
</cp:coreProperties>
</file>