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674" r:id="rId2"/>
    <p:sldId id="675" r:id="rId3"/>
    <p:sldId id="670" r:id="rId4"/>
    <p:sldId id="676" r:id="rId5"/>
    <p:sldId id="677" r:id="rId6"/>
    <p:sldId id="679" r:id="rId7"/>
    <p:sldId id="678" r:id="rId8"/>
    <p:sldId id="680" r:id="rId9"/>
    <p:sldId id="6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96980" autoAdjust="0"/>
  </p:normalViewPr>
  <p:slideViewPr>
    <p:cSldViewPr>
      <p:cViewPr>
        <p:scale>
          <a:sx n="50" d="100"/>
          <a:sy n="50" d="100"/>
        </p:scale>
        <p:origin x="-171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%20program%20lecture%2017/tenInput_display.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Array</a:t>
            </a:r>
          </a:p>
          <a:p>
            <a:r>
              <a:rPr lang="en-US" dirty="0" smtClean="0"/>
              <a:t>Accessing elements of array</a:t>
            </a:r>
          </a:p>
          <a:p>
            <a:r>
              <a:rPr lang="en-US" dirty="0" smtClean="0"/>
              <a:t>A simple array program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group of elements having same data type</a:t>
            </a:r>
          </a:p>
          <a:p>
            <a:r>
              <a:rPr lang="en-US" dirty="0" smtClean="0"/>
              <a:t>Offers a simple way of grouping like variables for easy access</a:t>
            </a:r>
          </a:p>
          <a:p>
            <a:r>
              <a:rPr lang="en-US" dirty="0" smtClean="0"/>
              <a:t>An </a:t>
            </a:r>
            <a:r>
              <a:rPr lang="en-US" dirty="0"/>
              <a:t>array is a collective name given to a group of </a:t>
            </a:r>
            <a:r>
              <a:rPr lang="en-US" dirty="0" smtClean="0"/>
              <a:t>‘similar </a:t>
            </a:r>
            <a:r>
              <a:rPr lang="en-US" dirty="0"/>
              <a:t>quantities’ </a:t>
            </a:r>
            <a:endParaRPr lang="en-US" dirty="0" smtClean="0"/>
          </a:p>
          <a:p>
            <a:r>
              <a:rPr lang="en-US" dirty="0" smtClean="0"/>
              <a:t>Arrays </a:t>
            </a:r>
            <a:r>
              <a:rPr lang="en-US" dirty="0"/>
              <a:t>in </a:t>
            </a:r>
            <a:r>
              <a:rPr lang="en-US" dirty="0" smtClean="0"/>
              <a:t>C/C++ </a:t>
            </a:r>
            <a:r>
              <a:rPr lang="en-US" dirty="0"/>
              <a:t>share a few </a:t>
            </a:r>
            <a:r>
              <a:rPr lang="en-US" dirty="0" smtClean="0"/>
              <a:t>common attributes</a:t>
            </a:r>
          </a:p>
          <a:p>
            <a:pPr lvl="2"/>
            <a:r>
              <a:rPr lang="en-US" dirty="0"/>
              <a:t>Variables in an array share the same </a:t>
            </a:r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Variables </a:t>
            </a:r>
            <a:r>
              <a:rPr lang="en-US" dirty="0"/>
              <a:t>in an array share the same data </a:t>
            </a:r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Individual </a:t>
            </a:r>
            <a:r>
              <a:rPr lang="en-US" dirty="0"/>
              <a:t>variables in an array are called </a:t>
            </a:r>
            <a:r>
              <a:rPr lang="en-US" i="1" dirty="0" smtClean="0"/>
              <a:t>elements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/>
              <a:t>in an array are accessed with an index number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</a:t>
            </a:r>
            <a:r>
              <a:rPr lang="en-US" dirty="0" smtClean="0"/>
              <a:t>rdinary </a:t>
            </a:r>
            <a:r>
              <a:rPr lang="en-US" dirty="0"/>
              <a:t>variables </a:t>
            </a:r>
            <a:r>
              <a:rPr lang="en-US" dirty="0" smtClean="0"/>
              <a:t>are </a:t>
            </a:r>
            <a:r>
              <a:rPr lang="en-US" dirty="0"/>
              <a:t>capable of holding only one value at a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There </a:t>
            </a:r>
            <a:r>
              <a:rPr lang="en-US" dirty="0"/>
              <a:t>are situations in which we would want to store more than one value at a time in a single variable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86" y="1447800"/>
            <a:ext cx="459591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example, suppose we </a:t>
            </a:r>
            <a:r>
              <a:rPr lang="en-US" dirty="0" smtClean="0"/>
              <a:t>want </a:t>
            </a:r>
            <a:r>
              <a:rPr lang="en-US" dirty="0"/>
              <a:t>to arrange the percentage marks obtained by 100 students in ascending order </a:t>
            </a:r>
            <a:endParaRPr lang="en-US" dirty="0" smtClean="0"/>
          </a:p>
          <a:p>
            <a:r>
              <a:rPr lang="en-US" dirty="0"/>
              <a:t>In such a case we have two options to store these marks in memory: </a:t>
            </a:r>
          </a:p>
          <a:p>
            <a:pPr lvl="2"/>
            <a:r>
              <a:rPr lang="en-US" dirty="0" smtClean="0"/>
              <a:t>Declare </a:t>
            </a:r>
            <a:r>
              <a:rPr lang="en-US" dirty="0"/>
              <a:t>100 variables to store percentage marks obtained by 100 different students, i.e. each variable containing </a:t>
            </a:r>
            <a:r>
              <a:rPr lang="en-US" dirty="0" smtClean="0"/>
              <a:t>marks of single student  </a:t>
            </a:r>
          </a:p>
          <a:p>
            <a:pPr marL="914400" lvl="2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m1, m2, m3 ……… m100;</a:t>
            </a:r>
          </a:p>
          <a:p>
            <a:pPr lvl="2"/>
            <a:r>
              <a:rPr lang="en-US" dirty="0" smtClean="0"/>
              <a:t>Declare one </a:t>
            </a:r>
            <a:r>
              <a:rPr lang="en-US" dirty="0"/>
              <a:t>variable (called array or subscripted variable) capable of storing or holding all the hundred </a:t>
            </a:r>
            <a:r>
              <a:rPr lang="en-US" dirty="0" smtClean="0"/>
              <a:t>values 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0520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Like </a:t>
            </a:r>
            <a:r>
              <a:rPr lang="en-US" sz="2800" dirty="0"/>
              <a:t>any other variable, arrays occupy memory 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3033" y="1295400"/>
            <a:ext cx="4173940" cy="914400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marks[10];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81633" y="1905000"/>
            <a:ext cx="2457167" cy="1600200"/>
            <a:chOff x="3181633" y="1905000"/>
            <a:chExt cx="2457167" cy="1600200"/>
          </a:xfrm>
        </p:grpSpPr>
        <p:sp>
          <p:nvSpPr>
            <p:cNvPr id="5" name="Rectangle 4"/>
            <p:cNvSpPr/>
            <p:nvPr/>
          </p:nvSpPr>
          <p:spPr>
            <a:xfrm>
              <a:off x="3181633" y="2895600"/>
              <a:ext cx="2457167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Array name</a:t>
              </a:r>
              <a:endPara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779008" y="1905000"/>
              <a:ext cx="1371600" cy="1138451"/>
              <a:chOff x="3779008" y="2209800"/>
              <a:chExt cx="1371600" cy="113845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462816" y="2817125"/>
                <a:ext cx="0" cy="5311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Left Brace 8"/>
              <p:cNvSpPr/>
              <p:nvPr/>
            </p:nvSpPr>
            <p:spPr>
              <a:xfrm rot="16200000">
                <a:off x="4160008" y="1828800"/>
                <a:ext cx="609600" cy="1371600"/>
              </a:xfrm>
              <a:prstGeom prst="leftBrace">
                <a:avLst>
                  <a:gd name="adj1" fmla="val 44154"/>
                  <a:gd name="adj2" fmla="val 5000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273506" y="1981200"/>
            <a:ext cx="2003094" cy="1367051"/>
            <a:chOff x="1273506" y="1981200"/>
            <a:chExt cx="2003094" cy="1367051"/>
          </a:xfrm>
        </p:grpSpPr>
        <p:sp>
          <p:nvSpPr>
            <p:cNvPr id="11" name="Rectangle 10"/>
            <p:cNvSpPr/>
            <p:nvPr/>
          </p:nvSpPr>
          <p:spPr>
            <a:xfrm>
              <a:off x="1273506" y="2738651"/>
              <a:ext cx="1228583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</a:t>
              </a:r>
              <a:endPara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209800" y="1981200"/>
              <a:ext cx="1066800" cy="7966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638800" y="1981200"/>
            <a:ext cx="1744780" cy="1371600"/>
            <a:chOff x="5638800" y="1981200"/>
            <a:chExt cx="1744780" cy="1371600"/>
          </a:xfrm>
        </p:grpSpPr>
        <p:sp>
          <p:nvSpPr>
            <p:cNvPr id="14" name="Rectangle 13"/>
            <p:cNvSpPr/>
            <p:nvPr/>
          </p:nvSpPr>
          <p:spPr>
            <a:xfrm>
              <a:off x="6154997" y="2743200"/>
              <a:ext cx="1228583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size</a:t>
              </a:r>
              <a:endPara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638800" y="1981200"/>
              <a:ext cx="914400" cy="914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203562" y="5257800"/>
            <a:ext cx="7635638" cy="533400"/>
            <a:chOff x="1203562" y="5257800"/>
            <a:chExt cx="7635638" cy="533400"/>
          </a:xfrm>
        </p:grpSpPr>
        <p:sp>
          <p:nvSpPr>
            <p:cNvPr id="17" name="Rectangle 16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86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48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77200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5487" y="4209763"/>
            <a:ext cx="7720682" cy="1165181"/>
            <a:chOff x="1095487" y="4209763"/>
            <a:chExt cx="7720682" cy="1165181"/>
          </a:xfrm>
        </p:grpSpPr>
        <p:sp>
          <p:nvSpPr>
            <p:cNvPr id="27" name="Rectangle 26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63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25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92169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54169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13262" y="4209763"/>
              <a:ext cx="3625186" cy="419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Index of elements in array</a:t>
              </a:r>
              <a:endPara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095487" y="4476466"/>
              <a:ext cx="1675009" cy="641444"/>
            </a:xfrm>
            <a:custGeom>
              <a:avLst/>
              <a:gdLst>
                <a:gd name="connsiteX0" fmla="*/ 1675009 w 1675009"/>
                <a:gd name="connsiteY0" fmla="*/ 0 h 641444"/>
                <a:gd name="connsiteX1" fmla="*/ 1006268 w 1675009"/>
                <a:gd name="connsiteY1" fmla="*/ 68238 h 641444"/>
                <a:gd name="connsiteX2" fmla="*/ 132812 w 1675009"/>
                <a:gd name="connsiteY2" fmla="*/ 218364 h 641444"/>
                <a:gd name="connsiteX3" fmla="*/ 23629 w 1675009"/>
                <a:gd name="connsiteY3" fmla="*/ 532262 h 641444"/>
                <a:gd name="connsiteX4" fmla="*/ 337528 w 1675009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009" h="641444">
                  <a:moveTo>
                    <a:pt x="1675009" y="0"/>
                  </a:moveTo>
                  <a:cubicBezTo>
                    <a:pt x="1469155" y="15922"/>
                    <a:pt x="1263301" y="31844"/>
                    <a:pt x="1006268" y="68238"/>
                  </a:cubicBezTo>
                  <a:cubicBezTo>
                    <a:pt x="749235" y="104632"/>
                    <a:pt x="296585" y="141027"/>
                    <a:pt x="132812" y="218364"/>
                  </a:cubicBezTo>
                  <a:cubicBezTo>
                    <a:pt x="-30961" y="295701"/>
                    <a:pt x="-10490" y="461749"/>
                    <a:pt x="23629" y="532262"/>
                  </a:cubicBezTo>
                  <a:cubicBezTo>
                    <a:pt x="57748" y="602775"/>
                    <a:pt x="197638" y="622109"/>
                    <a:pt x="337528" y="641444"/>
                  </a:cubicBezTo>
                </a:path>
              </a:pathLst>
            </a:cu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0563" y="5666096"/>
            <a:ext cx="7985675" cy="1053152"/>
            <a:chOff x="640563" y="5666096"/>
            <a:chExt cx="7985675" cy="1053152"/>
          </a:xfrm>
        </p:grpSpPr>
        <p:sp>
          <p:nvSpPr>
            <p:cNvPr id="37" name="Rectangle 36"/>
            <p:cNvSpPr/>
            <p:nvPr/>
          </p:nvSpPr>
          <p:spPr>
            <a:xfrm>
              <a:off x="990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52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504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508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516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520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73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524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35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528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02238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532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64238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92656" y="6299579"/>
              <a:ext cx="4583373" cy="419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address of array elements </a:t>
              </a:r>
              <a:endPara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0563" y="5964072"/>
              <a:ext cx="1529431" cy="590925"/>
            </a:xfrm>
            <a:custGeom>
              <a:avLst/>
              <a:gdLst>
                <a:gd name="connsiteX0" fmla="*/ 1529431 w 1529431"/>
                <a:gd name="connsiteY0" fmla="*/ 586853 h 590925"/>
                <a:gd name="connsiteX1" fmla="*/ 519497 w 1529431"/>
                <a:gd name="connsiteY1" fmla="*/ 559558 h 590925"/>
                <a:gd name="connsiteX2" fmla="*/ 55473 w 1529431"/>
                <a:gd name="connsiteY2" fmla="*/ 354841 h 590925"/>
                <a:gd name="connsiteX3" fmla="*/ 55473 w 1529431"/>
                <a:gd name="connsiteY3" fmla="*/ 81886 h 590925"/>
                <a:gd name="connsiteX4" fmla="*/ 478553 w 1529431"/>
                <a:gd name="connsiteY4" fmla="*/ 0 h 59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9431" h="590925">
                  <a:moveTo>
                    <a:pt x="1529431" y="586853"/>
                  </a:moveTo>
                  <a:cubicBezTo>
                    <a:pt x="1147294" y="592540"/>
                    <a:pt x="765157" y="598227"/>
                    <a:pt x="519497" y="559558"/>
                  </a:cubicBezTo>
                  <a:cubicBezTo>
                    <a:pt x="273837" y="520889"/>
                    <a:pt x="132810" y="434453"/>
                    <a:pt x="55473" y="354841"/>
                  </a:cubicBezTo>
                  <a:cubicBezTo>
                    <a:pt x="-21864" y="275229"/>
                    <a:pt x="-15040" y="141026"/>
                    <a:pt x="55473" y="81886"/>
                  </a:cubicBezTo>
                  <a:cubicBezTo>
                    <a:pt x="125986" y="22746"/>
                    <a:pt x="302269" y="11373"/>
                    <a:pt x="478553" y="0"/>
                  </a:cubicBezTo>
                </a:path>
              </a:pathLst>
            </a:cu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4033" y="4114800"/>
            <a:ext cx="1648567" cy="1309048"/>
            <a:chOff x="104033" y="4114800"/>
            <a:chExt cx="1648567" cy="1309048"/>
          </a:xfrm>
        </p:grpSpPr>
        <p:sp>
          <p:nvSpPr>
            <p:cNvPr id="51" name="Rectangle 50"/>
            <p:cNvSpPr/>
            <p:nvPr/>
          </p:nvSpPr>
          <p:spPr>
            <a:xfrm>
              <a:off x="104033" y="4114800"/>
              <a:ext cx="1648567" cy="419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arks [10]</a:t>
              </a:r>
              <a:endPara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488254" y="4495800"/>
              <a:ext cx="712749" cy="928048"/>
            </a:xfrm>
            <a:custGeom>
              <a:avLst/>
              <a:gdLst>
                <a:gd name="connsiteX0" fmla="*/ 84952 w 712749"/>
                <a:gd name="connsiteY0" fmla="*/ 0 h 928048"/>
                <a:gd name="connsiteX1" fmla="*/ 3065 w 712749"/>
                <a:gd name="connsiteY1" fmla="*/ 627797 h 928048"/>
                <a:gd name="connsiteX2" fmla="*/ 180486 w 712749"/>
                <a:gd name="connsiteY2" fmla="*/ 818866 h 928048"/>
                <a:gd name="connsiteX3" fmla="*/ 712749 w 712749"/>
                <a:gd name="connsiteY3" fmla="*/ 928048 h 92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749" h="928048">
                  <a:moveTo>
                    <a:pt x="84952" y="0"/>
                  </a:moveTo>
                  <a:cubicBezTo>
                    <a:pt x="36047" y="245659"/>
                    <a:pt x="-12857" y="491319"/>
                    <a:pt x="3065" y="627797"/>
                  </a:cubicBezTo>
                  <a:cubicBezTo>
                    <a:pt x="18987" y="764275"/>
                    <a:pt x="62205" y="768824"/>
                    <a:pt x="180486" y="818866"/>
                  </a:cubicBezTo>
                  <a:cubicBezTo>
                    <a:pt x="298767" y="868908"/>
                    <a:pt x="505758" y="898478"/>
                    <a:pt x="712749" y="928048"/>
                  </a:cubicBezTo>
                </a:path>
              </a:pathLst>
            </a:cu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2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array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295401"/>
            <a:ext cx="2639705" cy="523544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marks[10];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1" y="1854200"/>
            <a:ext cx="2639704" cy="565245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marks[0] = 2;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436" y="1295401"/>
            <a:ext cx="1017895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818944"/>
            <a:ext cx="1028131" cy="492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 2;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2463800"/>
            <a:ext cx="2662735" cy="538519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marks[1] = 3;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990600" y="5195248"/>
            <a:ext cx="7848600" cy="1357952"/>
            <a:chOff x="990600" y="4841544"/>
            <a:chExt cx="7848600" cy="1357952"/>
          </a:xfrm>
        </p:grpSpPr>
        <p:sp>
          <p:nvSpPr>
            <p:cNvPr id="10" name="Rectangle 9"/>
            <p:cNvSpPr/>
            <p:nvPr/>
          </p:nvSpPr>
          <p:spPr>
            <a:xfrm>
              <a:off x="1203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6556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182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5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7817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24082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6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48935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7200" y="5257800"/>
              <a:ext cx="762000" cy="5334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0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253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879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72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34786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01051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63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25904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92169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54169" y="4841544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0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5260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504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886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508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82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44855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516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11120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520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73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524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35973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528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02238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532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64238" y="5666096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194463" y="5612993"/>
            <a:ext cx="762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56463" y="5612993"/>
            <a:ext cx="762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7435" y="2362200"/>
            <a:ext cx="2891620" cy="6451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&gt;&gt;x;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7200" y="3035300"/>
            <a:ext cx="4495800" cy="60391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marks[2]; 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30260" y="5612993"/>
            <a:ext cx="762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16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6200" y="3962400"/>
            <a:ext cx="1360795" cy="985483"/>
            <a:chOff x="990600" y="3815117"/>
            <a:chExt cx="1360795" cy="985483"/>
          </a:xfrm>
        </p:grpSpPr>
        <p:sp>
          <p:nvSpPr>
            <p:cNvPr id="47" name="Rectangle 46"/>
            <p:cNvSpPr/>
            <p:nvPr/>
          </p:nvSpPr>
          <p:spPr>
            <a:xfrm>
              <a:off x="1589395" y="3815117"/>
              <a:ext cx="7620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0600" y="3815117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45525" y="4267200"/>
              <a:ext cx="7620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695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47131" y="3962400"/>
            <a:ext cx="762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1063" y="3962400"/>
            <a:ext cx="7620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7435" y="3089892"/>
            <a:ext cx="3272619" cy="5677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&lt;&lt;“x=“&lt;&lt;x;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59055" y="3962400"/>
            <a:ext cx="1633751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 smtClean="0">
                <a:solidFill>
                  <a:schemeClr val="tx1"/>
                </a:solidFill>
              </a:rPr>
              <a:t> = 43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35400" y="3683000"/>
            <a:ext cx="5257800" cy="603913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“marks[2]=”marks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[2]; 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57392" y="4414483"/>
            <a:ext cx="2272543" cy="838200"/>
          </a:xfrm>
          <a:prstGeom prst="rect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arks [2] = 16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40" grpId="0" animBg="1"/>
      <p:bldP spid="42" grpId="0" animBg="1"/>
      <p:bldP spid="44" grpId="0" animBg="1"/>
      <p:bldP spid="45" grpId="0" animBg="1"/>
      <p:bldP spid="46" grpId="0" animBg="1"/>
      <p:bldP spid="50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 is a collection of elements having same data type</a:t>
            </a:r>
          </a:p>
          <a:p>
            <a:r>
              <a:rPr lang="en-US" dirty="0" smtClean="0"/>
              <a:t>Memory allocate to array elements are continuous </a:t>
            </a:r>
          </a:p>
          <a:p>
            <a:r>
              <a:rPr lang="en-US" dirty="0" smtClean="0"/>
              <a:t>Array size must be mentioned in array declaration  (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marks [10];</a:t>
            </a:r>
            <a:r>
              <a:rPr lang="en-US" dirty="0" smtClean="0"/>
              <a:t> )</a:t>
            </a:r>
          </a:p>
          <a:p>
            <a:r>
              <a:rPr lang="en-US" dirty="0" smtClean="0"/>
              <a:t>Array index always starts with 0</a:t>
            </a:r>
          </a:p>
          <a:p>
            <a:r>
              <a:rPr lang="en-US" dirty="0" smtClean="0"/>
              <a:t>In 10 elements array, index of first elements is 0 and index of last element is 9</a:t>
            </a:r>
          </a:p>
          <a:p>
            <a:r>
              <a:rPr lang="en-US" dirty="0" smtClean="0"/>
              <a:t>Array element can be access using array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 Using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a program that take 10 integer from user and then display sum and Average of those integers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5943600" y="28194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Write a program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256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program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31326" cy="48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0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5930</TotalTime>
  <Words>418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myPresentation1</vt:lpstr>
      <vt:lpstr>Today’s lecture outline</vt:lpstr>
      <vt:lpstr>Array</vt:lpstr>
      <vt:lpstr>Cont.</vt:lpstr>
      <vt:lpstr>Cont.</vt:lpstr>
      <vt:lpstr>Array declaration</vt:lpstr>
      <vt:lpstr>How to access array elements</vt:lpstr>
      <vt:lpstr>Points to remember</vt:lpstr>
      <vt:lpstr>A Simple Program Using Array </vt:lpstr>
      <vt:lpstr>Marks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Dell</cp:lastModifiedBy>
  <cp:revision>243</cp:revision>
  <dcterms:created xsi:type="dcterms:W3CDTF">2006-08-16T00:00:00Z</dcterms:created>
  <dcterms:modified xsi:type="dcterms:W3CDTF">2016-01-20T05:56:21Z</dcterms:modified>
</cp:coreProperties>
</file>