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699" r:id="rId2"/>
    <p:sldId id="701" r:id="rId3"/>
    <p:sldId id="707" r:id="rId4"/>
    <p:sldId id="708" r:id="rId5"/>
    <p:sldId id="709" r:id="rId6"/>
    <p:sldId id="710" r:id="rId7"/>
    <p:sldId id="714" r:id="rId8"/>
    <p:sldId id="715" r:id="rId9"/>
    <p:sldId id="716" r:id="rId10"/>
    <p:sldId id="712" r:id="rId11"/>
    <p:sldId id="719" r:id="rId12"/>
    <p:sldId id="700" r:id="rId13"/>
    <p:sldId id="704" r:id="rId14"/>
    <p:sldId id="705" r:id="rId15"/>
    <p:sldId id="706" r:id="rId16"/>
    <p:sldId id="6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6980" autoAdjust="0"/>
  </p:normalViewPr>
  <p:slideViewPr>
    <p:cSldViewPr>
      <p:cViewPr>
        <p:scale>
          <a:sx n="70" d="100"/>
          <a:sy n="70" d="100"/>
        </p:scale>
        <p:origin x="-691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Pointer arithmetic – a program</a:t>
            </a:r>
          </a:p>
          <a:p>
            <a:r>
              <a:rPr lang="en-US" dirty="0" smtClean="0"/>
              <a:t>Sorting techniques – a program</a:t>
            </a:r>
          </a:p>
          <a:p>
            <a:r>
              <a:rPr lang="en-US" dirty="0" smtClean="0"/>
              <a:t>Passing </a:t>
            </a:r>
            <a:r>
              <a:rPr lang="en-US" dirty="0"/>
              <a:t>an Entire Array to a Function </a:t>
            </a:r>
            <a:endParaRPr lang="en-US" dirty="0" smtClean="0"/>
          </a:p>
          <a:p>
            <a:r>
              <a:rPr lang="en-US" dirty="0" smtClean="0"/>
              <a:t>2 Dimensional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8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838200"/>
            <a:ext cx="3886199" cy="310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0191" y="838200"/>
            <a:ext cx="3760409" cy="309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81450"/>
            <a:ext cx="2590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2550" y="3928702"/>
            <a:ext cx="27622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230504" y="312420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25304" y="5992504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37496" y="555464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60608" y="5191125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0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0012"/>
            <a:ext cx="1678365" cy="31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4432" y="1647308"/>
            <a:ext cx="1635982" cy="31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47308"/>
            <a:ext cx="1619029" cy="315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47308"/>
            <a:ext cx="1627506" cy="315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55785"/>
            <a:ext cx="1322348" cy="31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56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07892" y="4324318"/>
            <a:ext cx="1158868" cy="447723"/>
            <a:chOff x="7391400" y="4324318"/>
            <a:chExt cx="1158868" cy="447723"/>
          </a:xfrm>
        </p:grpSpPr>
        <p:sp>
          <p:nvSpPr>
            <p:cNvPr id="33" name="Rectangle 32"/>
            <p:cNvSpPr/>
            <p:nvPr/>
          </p:nvSpPr>
          <p:spPr>
            <a:xfrm>
              <a:off x="7391400" y="4324318"/>
              <a:ext cx="4594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*j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62248" y="4343400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 to a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477000" cy="438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491073" y="2571213"/>
            <a:ext cx="4193221" cy="1091252"/>
            <a:chOff x="1156929" y="4841544"/>
            <a:chExt cx="4644103" cy="1357952"/>
          </a:xfrm>
        </p:grpSpPr>
        <p:sp>
          <p:nvSpPr>
            <p:cNvPr id="6" name="Rectangle 5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34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56929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599" y="5666096"/>
              <a:ext cx="95193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0405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19947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948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9031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04800" y="23622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4800" y="25908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3204" y="3434496"/>
            <a:ext cx="2667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83421" y="4343400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035037" y="4905359"/>
            <a:ext cx="1122756" cy="428641"/>
            <a:chOff x="7404897" y="4905359"/>
            <a:chExt cx="1122756" cy="428641"/>
          </a:xfrm>
        </p:grpSpPr>
        <p:sp>
          <p:nvSpPr>
            <p:cNvPr id="34" name="Rectangle 33"/>
            <p:cNvSpPr/>
            <p:nvPr/>
          </p:nvSpPr>
          <p:spPr>
            <a:xfrm>
              <a:off x="7839633" y="4905359"/>
              <a:ext cx="688020" cy="42864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04897" y="4905359"/>
              <a:ext cx="459420" cy="42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296554" y="3962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67161" y="4903084"/>
            <a:ext cx="688020" cy="428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71248" y="5285096"/>
            <a:ext cx="210343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24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191000" y="3330054"/>
            <a:ext cx="3368489" cy="1091821"/>
          </a:xfrm>
          <a:custGeom>
            <a:avLst/>
            <a:gdLst>
              <a:gd name="connsiteX0" fmla="*/ 3368489 w 3368489"/>
              <a:gd name="connsiteY0" fmla="*/ 1091821 h 1091821"/>
              <a:gd name="connsiteX1" fmla="*/ 2877170 w 3368489"/>
              <a:gd name="connsiteY1" fmla="*/ 750627 h 1091821"/>
              <a:gd name="connsiteX2" fmla="*/ 1375916 w 3368489"/>
              <a:gd name="connsiteY2" fmla="*/ 641445 h 1091821"/>
              <a:gd name="connsiteX3" fmla="*/ 52083 w 3368489"/>
              <a:gd name="connsiteY3" fmla="*/ 559558 h 1091821"/>
              <a:gd name="connsiteX4" fmla="*/ 393277 w 3368489"/>
              <a:gd name="connsiteY4" fmla="*/ 0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489" h="1091821">
                <a:moveTo>
                  <a:pt x="3368489" y="1091821"/>
                </a:moveTo>
                <a:cubicBezTo>
                  <a:pt x="3288877" y="958755"/>
                  <a:pt x="3209266" y="825690"/>
                  <a:pt x="2877170" y="750627"/>
                </a:cubicBezTo>
                <a:cubicBezTo>
                  <a:pt x="2545074" y="675564"/>
                  <a:pt x="1375916" y="641445"/>
                  <a:pt x="1375916" y="641445"/>
                </a:cubicBezTo>
                <a:cubicBezTo>
                  <a:pt x="905068" y="609600"/>
                  <a:pt x="215856" y="666465"/>
                  <a:pt x="52083" y="559558"/>
                </a:cubicBezTo>
                <a:cubicBezTo>
                  <a:pt x="-111690" y="452650"/>
                  <a:pt x="140793" y="226325"/>
                  <a:pt x="393277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4800" y="4218296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83123" y="5001904"/>
            <a:ext cx="238291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smtClean="0">
                <a:solidFill>
                  <a:schemeClr val="tx1"/>
                </a:solidFill>
              </a:rPr>
              <a:t>Program output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14400" y="48006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36008" y="5062184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478740" y="4337966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83421" y="4358311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998095" y="3330054"/>
            <a:ext cx="2561394" cy="1105468"/>
          </a:xfrm>
          <a:custGeom>
            <a:avLst/>
            <a:gdLst>
              <a:gd name="connsiteX0" fmla="*/ 2561394 w 2561394"/>
              <a:gd name="connsiteY0" fmla="*/ 1105468 h 1105468"/>
              <a:gd name="connsiteX1" fmla="*/ 2151961 w 2561394"/>
              <a:gd name="connsiteY1" fmla="*/ 777922 h 1105468"/>
              <a:gd name="connsiteX2" fmla="*/ 582469 w 2561394"/>
              <a:gd name="connsiteY2" fmla="*/ 655092 h 1105468"/>
              <a:gd name="connsiteX3" fmla="*/ 9263 w 2561394"/>
              <a:gd name="connsiteY3" fmla="*/ 573206 h 1105468"/>
              <a:gd name="connsiteX4" fmla="*/ 282218 w 2561394"/>
              <a:gd name="connsiteY4" fmla="*/ 0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394" h="1105468">
                <a:moveTo>
                  <a:pt x="2561394" y="1105468"/>
                </a:moveTo>
                <a:cubicBezTo>
                  <a:pt x="2521588" y="979226"/>
                  <a:pt x="2481782" y="852985"/>
                  <a:pt x="2151961" y="777922"/>
                </a:cubicBezTo>
                <a:cubicBezTo>
                  <a:pt x="1822140" y="702859"/>
                  <a:pt x="939585" y="689211"/>
                  <a:pt x="582469" y="655092"/>
                </a:cubicBezTo>
                <a:cubicBezTo>
                  <a:pt x="225353" y="620973"/>
                  <a:pt x="59305" y="682388"/>
                  <a:pt x="9263" y="573206"/>
                </a:cubicBezTo>
                <a:cubicBezTo>
                  <a:pt x="-40779" y="464024"/>
                  <a:pt x="120719" y="232012"/>
                  <a:pt x="282218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67161" y="4899797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74323" y="5542505"/>
            <a:ext cx="210343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34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832193" y="3330054"/>
            <a:ext cx="1740944" cy="1119116"/>
          </a:xfrm>
          <a:custGeom>
            <a:avLst/>
            <a:gdLst>
              <a:gd name="connsiteX0" fmla="*/ 1740944 w 1740944"/>
              <a:gd name="connsiteY0" fmla="*/ 1119116 h 1119116"/>
              <a:gd name="connsiteX1" fmla="*/ 1413398 w 1740944"/>
              <a:gd name="connsiteY1" fmla="*/ 805218 h 1119116"/>
              <a:gd name="connsiteX2" fmla="*/ 144156 w 1740944"/>
              <a:gd name="connsiteY2" fmla="*/ 682388 h 1119116"/>
              <a:gd name="connsiteX3" fmla="*/ 34974 w 1740944"/>
              <a:gd name="connsiteY3" fmla="*/ 354842 h 1119116"/>
              <a:gd name="connsiteX4" fmla="*/ 198747 w 1740944"/>
              <a:gd name="connsiteY4" fmla="*/ 0 h 111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944" h="1119116">
                <a:moveTo>
                  <a:pt x="1740944" y="1119116"/>
                </a:moveTo>
                <a:cubicBezTo>
                  <a:pt x="1710236" y="998561"/>
                  <a:pt x="1679529" y="878006"/>
                  <a:pt x="1413398" y="805218"/>
                </a:cubicBezTo>
                <a:cubicBezTo>
                  <a:pt x="1147267" y="732430"/>
                  <a:pt x="373893" y="757451"/>
                  <a:pt x="144156" y="682388"/>
                </a:cubicBezTo>
                <a:cubicBezTo>
                  <a:pt x="-85581" y="607325"/>
                  <a:pt x="25876" y="468573"/>
                  <a:pt x="34974" y="354842"/>
                </a:cubicBezTo>
                <a:cubicBezTo>
                  <a:pt x="44072" y="241111"/>
                  <a:pt x="121409" y="120555"/>
                  <a:pt x="198747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71248" y="5828341"/>
            <a:ext cx="2103434" cy="229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12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67161" y="4905358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86647" y="4351613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6424530" y="3330054"/>
            <a:ext cx="1148607" cy="1105468"/>
          </a:xfrm>
          <a:custGeom>
            <a:avLst/>
            <a:gdLst>
              <a:gd name="connsiteX0" fmla="*/ 1148607 w 1148607"/>
              <a:gd name="connsiteY0" fmla="*/ 1105468 h 1105468"/>
              <a:gd name="connsiteX1" fmla="*/ 875652 w 1148607"/>
              <a:gd name="connsiteY1" fmla="*/ 846161 h 1105468"/>
              <a:gd name="connsiteX2" fmla="*/ 29490 w 1148607"/>
              <a:gd name="connsiteY2" fmla="*/ 723331 h 1105468"/>
              <a:gd name="connsiteX3" fmla="*/ 275150 w 1148607"/>
              <a:gd name="connsiteY3" fmla="*/ 0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607" h="1105468">
                <a:moveTo>
                  <a:pt x="1148607" y="1105468"/>
                </a:moveTo>
                <a:cubicBezTo>
                  <a:pt x="1105389" y="1007659"/>
                  <a:pt x="1062171" y="909850"/>
                  <a:pt x="875652" y="846161"/>
                </a:cubicBezTo>
                <a:cubicBezTo>
                  <a:pt x="689132" y="782471"/>
                  <a:pt x="129574" y="864358"/>
                  <a:pt x="29490" y="723331"/>
                </a:cubicBezTo>
                <a:cubicBezTo>
                  <a:pt x="-70594" y="582304"/>
                  <a:pt x="102278" y="291152"/>
                  <a:pt x="275150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80809" y="4904144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71248" y="6103573"/>
            <a:ext cx="2103434" cy="229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44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78740" y="4354637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999071" y="3330054"/>
            <a:ext cx="560418" cy="1105468"/>
          </a:xfrm>
          <a:custGeom>
            <a:avLst/>
            <a:gdLst>
              <a:gd name="connsiteX0" fmla="*/ 560418 w 560418"/>
              <a:gd name="connsiteY0" fmla="*/ 1105468 h 1105468"/>
              <a:gd name="connsiteX1" fmla="*/ 287463 w 560418"/>
              <a:gd name="connsiteY1" fmla="*/ 805218 h 1105468"/>
              <a:gd name="connsiteX2" fmla="*/ 860 w 560418"/>
              <a:gd name="connsiteY2" fmla="*/ 736979 h 1105468"/>
              <a:gd name="connsiteX3" fmla="*/ 382997 w 560418"/>
              <a:gd name="connsiteY3" fmla="*/ 0 h 1105468"/>
              <a:gd name="connsiteX4" fmla="*/ 382997 w 560418"/>
              <a:gd name="connsiteY4" fmla="*/ 0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18" h="1105468">
                <a:moveTo>
                  <a:pt x="560418" y="1105468"/>
                </a:moveTo>
                <a:cubicBezTo>
                  <a:pt x="470570" y="986050"/>
                  <a:pt x="380723" y="866633"/>
                  <a:pt x="287463" y="805218"/>
                </a:cubicBezTo>
                <a:cubicBezTo>
                  <a:pt x="194203" y="743803"/>
                  <a:pt x="-15062" y="871182"/>
                  <a:pt x="860" y="736979"/>
                </a:cubicBezTo>
                <a:cubicBezTo>
                  <a:pt x="16782" y="602776"/>
                  <a:pt x="382997" y="0"/>
                  <a:pt x="382997" y="0"/>
                </a:cubicBezTo>
                <a:lnTo>
                  <a:pt x="382997" y="0"/>
                </a:ln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91885" y="4905359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71248" y="6337861"/>
            <a:ext cx="2103434" cy="229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56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76411" y="4353890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373764" y="3316406"/>
            <a:ext cx="690692" cy="1119116"/>
          </a:xfrm>
          <a:custGeom>
            <a:avLst/>
            <a:gdLst>
              <a:gd name="connsiteX0" fmla="*/ 226668 w 690692"/>
              <a:gd name="connsiteY0" fmla="*/ 1119116 h 1119116"/>
              <a:gd name="connsiteX1" fmla="*/ 21952 w 690692"/>
              <a:gd name="connsiteY1" fmla="*/ 873456 h 1119116"/>
              <a:gd name="connsiteX2" fmla="*/ 690692 w 690692"/>
              <a:gd name="connsiteY2" fmla="*/ 0 h 111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92" h="1119116">
                <a:moveTo>
                  <a:pt x="226668" y="1119116"/>
                </a:moveTo>
                <a:cubicBezTo>
                  <a:pt x="85641" y="1089545"/>
                  <a:pt x="-55385" y="1059975"/>
                  <a:pt x="21952" y="873456"/>
                </a:cubicBezTo>
                <a:cubicBezTo>
                  <a:pt x="99289" y="686937"/>
                  <a:pt x="394990" y="343468"/>
                  <a:pt x="690692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657600" y="6585783"/>
            <a:ext cx="2103434" cy="229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element = 17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69773" y="4894491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80809" y="4351613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524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670646" y="2905717"/>
            <a:ext cx="473354" cy="428641"/>
            <a:chOff x="8670646" y="2905717"/>
            <a:chExt cx="473354" cy="428641"/>
          </a:xfrm>
        </p:grpSpPr>
        <p:sp>
          <p:nvSpPr>
            <p:cNvPr id="78" name="Rectangle 77"/>
            <p:cNvSpPr/>
            <p:nvPr/>
          </p:nvSpPr>
          <p:spPr>
            <a:xfrm>
              <a:off x="8670646" y="2905717"/>
              <a:ext cx="473354" cy="4286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144000" y="2905717"/>
              <a:ext cx="0" cy="4243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82"/>
          <p:cNvSpPr/>
          <p:nvPr/>
        </p:nvSpPr>
        <p:spPr>
          <a:xfrm>
            <a:off x="7334059" y="3330054"/>
            <a:ext cx="1509690" cy="1095791"/>
          </a:xfrm>
          <a:custGeom>
            <a:avLst/>
            <a:gdLst>
              <a:gd name="connsiteX0" fmla="*/ 213153 w 1509690"/>
              <a:gd name="connsiteY0" fmla="*/ 1091821 h 1095791"/>
              <a:gd name="connsiteX1" fmla="*/ 103971 w 1509690"/>
              <a:gd name="connsiteY1" fmla="*/ 928047 h 1095791"/>
              <a:gd name="connsiteX2" fmla="*/ 1509690 w 1509690"/>
              <a:gd name="connsiteY2" fmla="*/ 0 h 109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90" h="1095791">
                <a:moveTo>
                  <a:pt x="213153" y="1091821"/>
                </a:moveTo>
                <a:cubicBezTo>
                  <a:pt x="50517" y="1100919"/>
                  <a:pt x="-112119" y="1110017"/>
                  <a:pt x="103971" y="928047"/>
                </a:cubicBezTo>
                <a:cubicBezTo>
                  <a:pt x="320061" y="746077"/>
                  <a:pt x="914875" y="373038"/>
                  <a:pt x="1509690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467161" y="4903083"/>
            <a:ext cx="688020" cy="428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3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 animBg="1"/>
      <p:bldP spid="50" grpId="0"/>
      <p:bldP spid="52" grpId="0" animBg="1"/>
      <p:bldP spid="52" grpId="1" animBg="1"/>
      <p:bldP spid="56" grpId="0"/>
      <p:bldP spid="59" grpId="0" animBg="1"/>
      <p:bldP spid="63" grpId="0" animBg="1"/>
      <p:bldP spid="55" grpId="0" animBg="1"/>
      <p:bldP spid="55" grpId="1" animBg="1"/>
      <p:bldP spid="48" grpId="0" animBg="1"/>
      <p:bldP spid="69" grpId="0"/>
      <p:bldP spid="64" grpId="0" animBg="1"/>
      <p:bldP spid="64" grpId="1" animBg="1"/>
      <p:bldP spid="71" grpId="0"/>
      <p:bldP spid="68" grpId="0" animBg="1"/>
      <p:bldP spid="60" grpId="0" animBg="1"/>
      <p:bldP spid="72" grpId="0" animBg="1"/>
      <p:bldP spid="72" grpId="1" animBg="1"/>
      <p:bldP spid="65" grpId="0" animBg="1"/>
      <p:bldP spid="74" grpId="0"/>
      <p:bldP spid="61" grpId="0" animBg="1"/>
      <p:bldP spid="73" grpId="0" animBg="1"/>
      <p:bldP spid="73" grpId="1" animBg="1"/>
      <p:bldP spid="66" grpId="0" animBg="1"/>
      <p:bldP spid="76" grpId="0"/>
      <p:bldP spid="62" grpId="0" animBg="1"/>
      <p:bldP spid="75" grpId="0" animBg="1"/>
      <p:bldP spid="75" grpId="1" animBg="1"/>
      <p:bldP spid="80" grpId="0"/>
      <p:bldP spid="67" grpId="0" animBg="1"/>
      <p:bldP spid="79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also possible for arrays to have two or more dimensions </a:t>
            </a:r>
            <a:endParaRPr lang="en-US" dirty="0" smtClean="0"/>
          </a:p>
          <a:p>
            <a:r>
              <a:rPr lang="en-US" dirty="0" smtClean="0"/>
              <a:t>For example you want to input roll no and mark of </a:t>
            </a:r>
            <a:r>
              <a:rPr lang="en-US" dirty="0"/>
              <a:t>4</a:t>
            </a:r>
            <a:r>
              <a:rPr lang="en-US" dirty="0" smtClean="0"/>
              <a:t> students.</a:t>
            </a:r>
          </a:p>
          <a:p>
            <a:r>
              <a:rPr lang="en-US" dirty="0" smtClean="0"/>
              <a:t>Since we know 1D array, so for this problem we can have two 1D array</a:t>
            </a:r>
          </a:p>
          <a:p>
            <a:pPr lvl="1"/>
            <a:r>
              <a:rPr lang="en-US" dirty="0" smtClean="0"/>
              <a:t>One for roll number</a:t>
            </a:r>
          </a:p>
          <a:p>
            <a:pPr lvl="1"/>
            <a:r>
              <a:rPr lang="en-US" dirty="0" smtClean="0"/>
              <a:t>Second for marks</a:t>
            </a:r>
          </a:p>
          <a:p>
            <a:r>
              <a:rPr lang="en-US" dirty="0" smtClean="0"/>
              <a:t>One 2D array can be used to store these values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455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53400" cy="373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4800" y="19050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381000" y="2514600"/>
            <a:ext cx="533400" cy="1371600"/>
          </a:xfrm>
          <a:prstGeom prst="leftBrace">
            <a:avLst>
              <a:gd name="adj1" fmla="val 2880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81000" y="3962400"/>
            <a:ext cx="533400" cy="685800"/>
          </a:xfrm>
          <a:prstGeom prst="leftBrace">
            <a:avLst>
              <a:gd name="adj1" fmla="val 2880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791200" y="4419600"/>
            <a:ext cx="845593" cy="1912960"/>
            <a:chOff x="5791200" y="4419600"/>
            <a:chExt cx="845593" cy="1912960"/>
          </a:xfrm>
        </p:grpSpPr>
        <p:grpSp>
          <p:nvGrpSpPr>
            <p:cNvPr id="41" name="Group 40"/>
            <p:cNvGrpSpPr/>
            <p:nvPr/>
          </p:nvGrpSpPr>
          <p:grpSpPr>
            <a:xfrm>
              <a:off x="5791200" y="4815380"/>
              <a:ext cx="845593" cy="1517180"/>
              <a:chOff x="5791200" y="4815380"/>
              <a:chExt cx="845593" cy="151718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91200" y="481538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91200" y="519979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98593" y="558079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91200" y="595156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91200" y="4419600"/>
              <a:ext cx="838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3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08545" y="4419600"/>
            <a:ext cx="1690048" cy="1912960"/>
            <a:chOff x="4108545" y="4419600"/>
            <a:chExt cx="1690048" cy="1912960"/>
          </a:xfrm>
        </p:grpSpPr>
        <p:grpSp>
          <p:nvGrpSpPr>
            <p:cNvPr id="40" name="Group 39"/>
            <p:cNvGrpSpPr/>
            <p:nvPr/>
          </p:nvGrpSpPr>
          <p:grpSpPr>
            <a:xfrm>
              <a:off x="4953000" y="4815380"/>
              <a:ext cx="845593" cy="1517180"/>
              <a:chOff x="4953000" y="4815380"/>
              <a:chExt cx="845593" cy="15171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53000" y="481538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53000" y="519979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60393" y="558079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53000" y="595156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953000" y="4419600"/>
              <a:ext cx="838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lang="en-US" sz="2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108545" y="4790365"/>
              <a:ext cx="844455" cy="1542195"/>
              <a:chOff x="4108545" y="4790365"/>
              <a:chExt cx="844455" cy="15421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08545" y="4790365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FF0000"/>
                    </a:solidFill>
                  </a:rPr>
                  <a:t>0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800" y="5189560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08545" y="5552365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800" y="5951560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057400" y="1028700"/>
            <a:ext cx="838200" cy="723900"/>
            <a:chOff x="2057400" y="1028700"/>
            <a:chExt cx="838200" cy="723900"/>
          </a:xfrm>
        </p:grpSpPr>
        <p:sp>
          <p:nvSpPr>
            <p:cNvPr id="22" name="Rectangle 21"/>
            <p:cNvSpPr/>
            <p:nvPr/>
          </p:nvSpPr>
          <p:spPr>
            <a:xfrm>
              <a:off x="2057400" y="1028700"/>
              <a:ext cx="838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row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>
              <a:off x="2476500" y="1409700"/>
              <a:ext cx="0" cy="342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878540" y="1028700"/>
            <a:ext cx="1464860" cy="723900"/>
            <a:chOff x="2878540" y="1028700"/>
            <a:chExt cx="1464860" cy="723900"/>
          </a:xfrm>
        </p:grpSpPr>
        <p:sp>
          <p:nvSpPr>
            <p:cNvPr id="23" name="Rectangle 22"/>
            <p:cNvSpPr/>
            <p:nvPr/>
          </p:nvSpPr>
          <p:spPr>
            <a:xfrm>
              <a:off x="2878540" y="1028700"/>
              <a:ext cx="146486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3">
                      <a:lumMod val="75000"/>
                    </a:schemeClr>
                  </a:solidFill>
                </a:rPr>
                <a:t>column</a:t>
              </a:r>
              <a:endParaRPr lang="en-US" sz="2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895600" y="1409700"/>
              <a:ext cx="357685" cy="3429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004214" y="6332561"/>
            <a:ext cx="2454890" cy="449239"/>
            <a:chOff x="3004214" y="6332561"/>
            <a:chExt cx="2454890" cy="449239"/>
          </a:xfrm>
        </p:grpSpPr>
        <p:sp>
          <p:nvSpPr>
            <p:cNvPr id="33" name="Rectangle 32"/>
            <p:cNvSpPr/>
            <p:nvPr/>
          </p:nvSpPr>
          <p:spPr>
            <a:xfrm>
              <a:off x="3004214" y="6400800"/>
              <a:ext cx="194878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Roll Number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63069" y="6332561"/>
              <a:ext cx="696035" cy="357574"/>
            </a:xfrm>
            <a:custGeom>
              <a:avLst/>
              <a:gdLst>
                <a:gd name="connsiteX0" fmla="*/ 0 w 696035"/>
                <a:gd name="connsiteY0" fmla="*/ 313899 h 357574"/>
                <a:gd name="connsiteX1" fmla="*/ 382137 w 696035"/>
                <a:gd name="connsiteY1" fmla="*/ 354842 h 357574"/>
                <a:gd name="connsiteX2" fmla="*/ 627797 w 696035"/>
                <a:gd name="connsiteY2" fmla="*/ 245660 h 357574"/>
                <a:gd name="connsiteX3" fmla="*/ 696035 w 696035"/>
                <a:gd name="connsiteY3" fmla="*/ 0 h 35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6035" h="357574">
                  <a:moveTo>
                    <a:pt x="0" y="313899"/>
                  </a:moveTo>
                  <a:cubicBezTo>
                    <a:pt x="138752" y="340057"/>
                    <a:pt x="277504" y="366215"/>
                    <a:pt x="382137" y="354842"/>
                  </a:cubicBezTo>
                  <a:cubicBezTo>
                    <a:pt x="486770" y="343469"/>
                    <a:pt x="575481" y="304800"/>
                    <a:pt x="627797" y="245660"/>
                  </a:cubicBezTo>
                  <a:cubicBezTo>
                    <a:pt x="680113" y="186520"/>
                    <a:pt x="688074" y="93260"/>
                    <a:pt x="696035" y="0"/>
                  </a:cubicBezTo>
                </a:path>
              </a:pathLst>
            </a:cu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0247" y="6332561"/>
            <a:ext cx="1485953" cy="484495"/>
            <a:chOff x="6210247" y="6332561"/>
            <a:chExt cx="1485953" cy="484495"/>
          </a:xfrm>
        </p:grpSpPr>
        <p:sp>
          <p:nvSpPr>
            <p:cNvPr id="34" name="Rectangle 33"/>
            <p:cNvSpPr/>
            <p:nvPr/>
          </p:nvSpPr>
          <p:spPr>
            <a:xfrm>
              <a:off x="6721807" y="6436056"/>
              <a:ext cx="97439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Marks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210247" y="6332561"/>
              <a:ext cx="572690" cy="384815"/>
            </a:xfrm>
            <a:custGeom>
              <a:avLst/>
              <a:gdLst>
                <a:gd name="connsiteX0" fmla="*/ 572690 w 572690"/>
                <a:gd name="connsiteY0" fmla="*/ 313899 h 384815"/>
                <a:gd name="connsiteX1" fmla="*/ 149610 w 572690"/>
                <a:gd name="connsiteY1" fmla="*/ 382138 h 384815"/>
                <a:gd name="connsiteX2" fmla="*/ 13132 w 572690"/>
                <a:gd name="connsiteY2" fmla="*/ 232012 h 384815"/>
                <a:gd name="connsiteX3" fmla="*/ 13132 w 572690"/>
                <a:gd name="connsiteY3" fmla="*/ 0 h 38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90" h="384815">
                  <a:moveTo>
                    <a:pt x="572690" y="313899"/>
                  </a:moveTo>
                  <a:cubicBezTo>
                    <a:pt x="407780" y="354842"/>
                    <a:pt x="242870" y="395786"/>
                    <a:pt x="149610" y="382138"/>
                  </a:cubicBezTo>
                  <a:cubicBezTo>
                    <a:pt x="56350" y="368490"/>
                    <a:pt x="35878" y="295702"/>
                    <a:pt x="13132" y="232012"/>
                  </a:cubicBezTo>
                  <a:cubicBezTo>
                    <a:pt x="-9614" y="168322"/>
                    <a:pt x="1759" y="84161"/>
                    <a:pt x="13132" y="0"/>
                  </a:cubicBezTo>
                </a:path>
              </a:pathLst>
            </a:cu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52600" y="5005880"/>
            <a:ext cx="3200400" cy="785320"/>
            <a:chOff x="1752600" y="5005880"/>
            <a:chExt cx="3200400" cy="785320"/>
          </a:xfrm>
        </p:grpSpPr>
        <p:sp>
          <p:nvSpPr>
            <p:cNvPr id="46" name="Rectangle 45"/>
            <p:cNvSpPr/>
            <p:nvPr/>
          </p:nvSpPr>
          <p:spPr>
            <a:xfrm>
              <a:off x="1752600" y="5410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stud[0][0]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8" idx="1"/>
            </p:cNvCxnSpPr>
            <p:nvPr/>
          </p:nvCxnSpPr>
          <p:spPr>
            <a:xfrm flipV="1">
              <a:off x="3253285" y="5005880"/>
              <a:ext cx="1699715" cy="5464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629400" y="5005880"/>
            <a:ext cx="2256003" cy="655370"/>
            <a:chOff x="6629400" y="5005880"/>
            <a:chExt cx="2256003" cy="655370"/>
          </a:xfrm>
        </p:grpSpPr>
        <p:sp>
          <p:nvSpPr>
            <p:cNvPr id="45" name="Rectangle 44"/>
            <p:cNvSpPr/>
            <p:nvPr/>
          </p:nvSpPr>
          <p:spPr>
            <a:xfrm>
              <a:off x="7209003" y="528025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stud[0][1]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endCxn id="9" idx="3"/>
            </p:cNvCxnSpPr>
            <p:nvPr/>
          </p:nvCxnSpPr>
          <p:spPr>
            <a:xfrm flipH="1" flipV="1">
              <a:off x="6629400" y="5005880"/>
              <a:ext cx="731576" cy="46487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5380060"/>
            <a:ext cx="3200400" cy="411140"/>
            <a:chOff x="1752600" y="5380060"/>
            <a:chExt cx="3200400" cy="411140"/>
          </a:xfrm>
        </p:grpSpPr>
        <p:sp>
          <p:nvSpPr>
            <p:cNvPr id="47" name="Rectangle 46"/>
            <p:cNvSpPr/>
            <p:nvPr/>
          </p:nvSpPr>
          <p:spPr>
            <a:xfrm>
              <a:off x="1752600" y="5410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stud[1][0]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endCxn id="19" idx="3"/>
            </p:cNvCxnSpPr>
            <p:nvPr/>
          </p:nvCxnSpPr>
          <p:spPr>
            <a:xfrm flipV="1">
              <a:off x="3253285" y="5380060"/>
              <a:ext cx="1699715" cy="19050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29400" y="5298744"/>
            <a:ext cx="2282160" cy="381000"/>
            <a:chOff x="6629400" y="5298744"/>
            <a:chExt cx="2282160" cy="381000"/>
          </a:xfrm>
        </p:grpSpPr>
        <p:sp>
          <p:nvSpPr>
            <p:cNvPr id="50" name="Rectangle 49"/>
            <p:cNvSpPr/>
            <p:nvPr/>
          </p:nvSpPr>
          <p:spPr>
            <a:xfrm>
              <a:off x="7235160" y="5298744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stud[1][1]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endCxn id="11" idx="3"/>
            </p:cNvCxnSpPr>
            <p:nvPr/>
          </p:nvCxnSpPr>
          <p:spPr>
            <a:xfrm flipH="1" flipV="1">
              <a:off x="6629400" y="5390292"/>
              <a:ext cx="731576" cy="8501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752600" y="5382904"/>
            <a:ext cx="3207793" cy="388388"/>
            <a:chOff x="1752600" y="5382904"/>
            <a:chExt cx="3207793" cy="388388"/>
          </a:xfrm>
        </p:grpSpPr>
        <p:sp>
          <p:nvSpPr>
            <p:cNvPr id="48" name="Rectangle 47"/>
            <p:cNvSpPr/>
            <p:nvPr/>
          </p:nvSpPr>
          <p:spPr>
            <a:xfrm>
              <a:off x="1752600" y="5382904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stud[2][0]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12" idx="1"/>
            </p:cNvCxnSpPr>
            <p:nvPr/>
          </p:nvCxnSpPr>
          <p:spPr>
            <a:xfrm>
              <a:off x="3253285" y="5570560"/>
              <a:ext cx="1707108" cy="20073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629400" y="5279408"/>
            <a:ext cx="2251311" cy="491884"/>
            <a:chOff x="6636793" y="5279408"/>
            <a:chExt cx="2251311" cy="491884"/>
          </a:xfrm>
        </p:grpSpPr>
        <p:sp>
          <p:nvSpPr>
            <p:cNvPr id="51" name="Rectangle 50"/>
            <p:cNvSpPr/>
            <p:nvPr/>
          </p:nvSpPr>
          <p:spPr>
            <a:xfrm>
              <a:off x="7211704" y="5279408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stud[2][1]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13" idx="3"/>
            </p:cNvCxnSpPr>
            <p:nvPr/>
          </p:nvCxnSpPr>
          <p:spPr>
            <a:xfrm flipH="1">
              <a:off x="6636793" y="5470750"/>
              <a:ext cx="724183" cy="30054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766248" y="5396552"/>
            <a:ext cx="3186752" cy="745508"/>
            <a:chOff x="1766248" y="5396552"/>
            <a:chExt cx="3186752" cy="745508"/>
          </a:xfrm>
        </p:grpSpPr>
        <p:sp>
          <p:nvSpPr>
            <p:cNvPr id="49" name="Rectangle 48"/>
            <p:cNvSpPr/>
            <p:nvPr/>
          </p:nvSpPr>
          <p:spPr>
            <a:xfrm>
              <a:off x="1766248" y="5396552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stud[3][0]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endCxn id="14" idx="1"/>
            </p:cNvCxnSpPr>
            <p:nvPr/>
          </p:nvCxnSpPr>
          <p:spPr>
            <a:xfrm>
              <a:off x="3253285" y="5580792"/>
              <a:ext cx="1699715" cy="56126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29400" y="5257800"/>
            <a:ext cx="2209800" cy="884260"/>
            <a:chOff x="6629400" y="5257800"/>
            <a:chExt cx="2209800" cy="884260"/>
          </a:xfrm>
        </p:grpSpPr>
        <p:sp>
          <p:nvSpPr>
            <p:cNvPr id="52" name="Rectangle 51"/>
            <p:cNvSpPr/>
            <p:nvPr/>
          </p:nvSpPr>
          <p:spPr>
            <a:xfrm>
              <a:off x="7162800" y="52578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stud[3][1]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endCxn id="15" idx="3"/>
            </p:cNvCxnSpPr>
            <p:nvPr/>
          </p:nvCxnSpPr>
          <p:spPr>
            <a:xfrm flipH="1">
              <a:off x="6629400" y="5470750"/>
              <a:ext cx="731576" cy="67131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4953000" y="481538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798593" y="481538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8118" y="5198661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1147" y="519524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60393" y="558079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98593" y="558079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60393" y="596179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98593" y="596179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</a:t>
            </a:r>
            <a:r>
              <a:rPr lang="en-US" dirty="0"/>
              <a:t>a 2-Dimensional Array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360" y="1219200"/>
            <a:ext cx="509884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8153400" cy="36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921" y="3886200"/>
            <a:ext cx="77696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7905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82000" y="3847865"/>
            <a:ext cx="457200" cy="324371"/>
            <a:chOff x="7467600" y="3409429"/>
            <a:chExt cx="457200" cy="32437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467600" y="3581400"/>
              <a:ext cx="76200" cy="1524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543800" y="3409429"/>
              <a:ext cx="381000" cy="32437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382000" y="4400029"/>
            <a:ext cx="457200" cy="324371"/>
            <a:chOff x="7467600" y="3409429"/>
            <a:chExt cx="457200" cy="32437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467600" y="3581400"/>
              <a:ext cx="76200" cy="15240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543800" y="3409429"/>
              <a:ext cx="381000" cy="32437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587" y="5181599"/>
            <a:ext cx="7789013" cy="37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921" y="5791200"/>
            <a:ext cx="7769679" cy="28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305800" y="5105400"/>
            <a:ext cx="533400" cy="457201"/>
            <a:chOff x="8305800" y="5105400"/>
            <a:chExt cx="533400" cy="4572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305800" y="5105400"/>
              <a:ext cx="533400" cy="45720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305800" y="5105400"/>
              <a:ext cx="533400" cy="45720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305800" y="5714999"/>
            <a:ext cx="533400" cy="457201"/>
            <a:chOff x="8305800" y="5105400"/>
            <a:chExt cx="533400" cy="45720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8305800" y="5105400"/>
              <a:ext cx="533400" cy="45720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305800" y="5105400"/>
              <a:ext cx="533400" cy="45720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5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62000"/>
          </a:xfrm>
        </p:spPr>
        <p:txBody>
          <a:bodyPr/>
          <a:lstStyle/>
          <a:p>
            <a:r>
              <a:rPr lang="en-US" dirty="0" smtClean="0"/>
              <a:t>Write a program that adds two 4 x 4 matrices.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4067519"/>
              </p:ext>
            </p:extLst>
          </p:nvPr>
        </p:nvGraphicFramePr>
        <p:xfrm>
          <a:off x="381000" y="27432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3784188"/>
              </p:ext>
            </p:extLst>
          </p:nvPr>
        </p:nvGraphicFramePr>
        <p:xfrm>
          <a:off x="3124200" y="27432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0800" y="3456296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+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381000" y="2743200"/>
            <a:ext cx="228600" cy="18288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3048000" y="2770496"/>
            <a:ext cx="228600" cy="18288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286000" y="2715904"/>
            <a:ext cx="190500" cy="1828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4999060" y="2743200"/>
            <a:ext cx="190500" cy="1828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250752"/>
              </p:ext>
            </p:extLst>
          </p:nvPr>
        </p:nvGraphicFramePr>
        <p:xfrm>
          <a:off x="5951560" y="27432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Left Bracket 13"/>
          <p:cNvSpPr/>
          <p:nvPr/>
        </p:nvSpPr>
        <p:spPr>
          <a:xfrm>
            <a:off x="5943600" y="2770496"/>
            <a:ext cx="228600" cy="18288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7894660" y="2743200"/>
            <a:ext cx="190500" cy="1828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0" y="3429000"/>
            <a:ext cx="381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xmlns="" val="22772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/>
          <a:p>
            <a:r>
              <a:rPr lang="en-US" dirty="0" smtClean="0"/>
              <a:t>Pointer arithmetic -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6360"/>
            <a:ext cx="7162800" cy="532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324600" y="1143000"/>
            <a:ext cx="2264392" cy="4870622"/>
            <a:chOff x="6407676" y="1143000"/>
            <a:chExt cx="2264392" cy="4870622"/>
          </a:xfrm>
        </p:grpSpPr>
        <p:grpSp>
          <p:nvGrpSpPr>
            <p:cNvPr id="14" name="Group 13"/>
            <p:cNvGrpSpPr/>
            <p:nvPr/>
          </p:nvGrpSpPr>
          <p:grpSpPr>
            <a:xfrm>
              <a:off x="7391400" y="1752600"/>
              <a:ext cx="1082155" cy="762000"/>
              <a:chOff x="5795748" y="1143000"/>
              <a:chExt cx="1082155" cy="76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172200" y="1164609"/>
                <a:ext cx="70570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95748" y="1143000"/>
                <a:ext cx="35285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i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51560" y="1578591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C00000"/>
                    </a:solidFill>
                  </a:rPr>
                  <a:t>560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07676" y="1143000"/>
              <a:ext cx="1241946" cy="457200"/>
              <a:chOff x="6407676" y="1143000"/>
              <a:chExt cx="1241946" cy="457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60979" y="1143000"/>
                <a:ext cx="68864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07676" y="1143000"/>
                <a:ext cx="55330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*x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467600" y="3200400"/>
              <a:ext cx="1082155" cy="762000"/>
              <a:chOff x="5795748" y="1143000"/>
              <a:chExt cx="1082155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72200" y="1143000"/>
                <a:ext cx="70570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1.5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95748" y="1143000"/>
                <a:ext cx="35285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j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51560" y="1578591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C00000"/>
                    </a:solidFill>
                  </a:rPr>
                  <a:t>7</a:t>
                </a:r>
                <a:r>
                  <a:rPr lang="en-US" sz="2400" dirty="0">
                    <a:solidFill>
                      <a:srgbClr val="C00000"/>
                    </a:solidFill>
                  </a:rPr>
                  <a:t>9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0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850306" y="5251622"/>
              <a:ext cx="821762" cy="762000"/>
              <a:chOff x="5795748" y="1143000"/>
              <a:chExt cx="821762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172200" y="1143000"/>
                <a:ext cx="374549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795748" y="1143000"/>
                <a:ext cx="35285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k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55510" y="1578591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C00000"/>
                    </a:solidFill>
                  </a:rPr>
                  <a:t>320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07676" y="2604168"/>
              <a:ext cx="1241946" cy="462887"/>
              <a:chOff x="6407676" y="2604168"/>
              <a:chExt cx="1241946" cy="46288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960979" y="2604168"/>
                <a:ext cx="68864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07676" y="2609855"/>
                <a:ext cx="55330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*y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2542" y="4794422"/>
              <a:ext cx="1241946" cy="457200"/>
              <a:chOff x="6512542" y="4794422"/>
              <a:chExt cx="1241946" cy="457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65845" y="4794422"/>
                <a:ext cx="68864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12542" y="4794422"/>
                <a:ext cx="553303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*z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6874208" y="1135607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560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2596207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790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70738" y="4794422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320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52400" y="1143000"/>
            <a:ext cx="228600" cy="838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>
            <a:off x="152400" y="2106304"/>
            <a:ext cx="228600" cy="838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3061368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7397798" y="1095598"/>
            <a:ext cx="529324" cy="678611"/>
          </a:xfrm>
          <a:custGeom>
            <a:avLst/>
            <a:gdLst>
              <a:gd name="connsiteX0" fmla="*/ 0 w 529324"/>
              <a:gd name="connsiteY0" fmla="*/ 132701 h 678611"/>
              <a:gd name="connsiteX1" fmla="*/ 518615 w 529324"/>
              <a:gd name="connsiteY1" fmla="*/ 37166 h 678611"/>
              <a:gd name="connsiteX2" fmla="*/ 300250 w 529324"/>
              <a:gd name="connsiteY2" fmla="*/ 678611 h 67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324" h="678611">
                <a:moveTo>
                  <a:pt x="0" y="132701"/>
                </a:moveTo>
                <a:cubicBezTo>
                  <a:pt x="234286" y="39441"/>
                  <a:pt x="468573" y="-53819"/>
                  <a:pt x="518615" y="37166"/>
                </a:cubicBezTo>
                <a:cubicBezTo>
                  <a:pt x="568657" y="128151"/>
                  <a:pt x="434453" y="403381"/>
                  <a:pt x="300250" y="678611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0" y="3352800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7425093" y="2608988"/>
            <a:ext cx="486041" cy="598236"/>
          </a:xfrm>
          <a:custGeom>
            <a:avLst/>
            <a:gdLst>
              <a:gd name="connsiteX0" fmla="*/ 0 w 486041"/>
              <a:gd name="connsiteY0" fmla="*/ 93269 h 598236"/>
              <a:gd name="connsiteX1" fmla="*/ 464024 w 486041"/>
              <a:gd name="connsiteY1" fmla="*/ 38678 h 598236"/>
              <a:gd name="connsiteX2" fmla="*/ 368490 w 486041"/>
              <a:gd name="connsiteY2" fmla="*/ 598236 h 59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41" h="598236">
                <a:moveTo>
                  <a:pt x="0" y="93269"/>
                </a:moveTo>
                <a:cubicBezTo>
                  <a:pt x="201304" y="23893"/>
                  <a:pt x="402609" y="-45483"/>
                  <a:pt x="464024" y="38678"/>
                </a:cubicBezTo>
                <a:cubicBezTo>
                  <a:pt x="525439" y="122839"/>
                  <a:pt x="446964" y="360537"/>
                  <a:pt x="368490" y="59823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0" y="3657600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7520628" y="4677890"/>
            <a:ext cx="748070" cy="590146"/>
          </a:xfrm>
          <a:custGeom>
            <a:avLst/>
            <a:gdLst>
              <a:gd name="connsiteX0" fmla="*/ 0 w 748070"/>
              <a:gd name="connsiteY0" fmla="*/ 208009 h 590146"/>
              <a:gd name="connsiteX1" fmla="*/ 668740 w 748070"/>
              <a:gd name="connsiteY1" fmla="*/ 16940 h 590146"/>
              <a:gd name="connsiteX2" fmla="*/ 709683 w 748070"/>
              <a:gd name="connsiteY2" fmla="*/ 590146 h 5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070" h="590146">
                <a:moveTo>
                  <a:pt x="0" y="208009"/>
                </a:moveTo>
                <a:cubicBezTo>
                  <a:pt x="275230" y="80630"/>
                  <a:pt x="550460" y="-46749"/>
                  <a:pt x="668740" y="16940"/>
                </a:cubicBezTo>
                <a:cubicBezTo>
                  <a:pt x="787020" y="80629"/>
                  <a:pt x="748351" y="335387"/>
                  <a:pt x="709683" y="59014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8215952" y="1752600"/>
            <a:ext cx="919466" cy="4261022"/>
            <a:chOff x="8215952" y="1752600"/>
            <a:chExt cx="919466" cy="4261022"/>
          </a:xfrm>
        </p:grpSpPr>
        <p:grpSp>
          <p:nvGrpSpPr>
            <p:cNvPr id="53" name="Group 52"/>
            <p:cNvGrpSpPr/>
            <p:nvPr/>
          </p:nvGrpSpPr>
          <p:grpSpPr>
            <a:xfrm>
              <a:off x="8215952" y="1752600"/>
              <a:ext cx="810905" cy="775648"/>
              <a:chOff x="8292152" y="1752600"/>
              <a:chExt cx="810905" cy="77564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476772" y="1774209"/>
                <a:ext cx="62628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9103057" y="1752600"/>
                <a:ext cx="0" cy="478809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8292152" y="2201839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C00000"/>
                    </a:solidFill>
                  </a:rPr>
                  <a:t>564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316032" y="5237974"/>
              <a:ext cx="819386" cy="775648"/>
              <a:chOff x="8283671" y="1752600"/>
              <a:chExt cx="819386" cy="77564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476772" y="1774209"/>
                <a:ext cx="62628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9103057" y="1752600"/>
                <a:ext cx="0" cy="47880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8283671" y="2201839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C00000"/>
                    </a:solidFill>
                  </a:rPr>
                  <a:t>321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248935" y="3186752"/>
              <a:ext cx="832513" cy="775648"/>
              <a:chOff x="8270544" y="1752600"/>
              <a:chExt cx="832513" cy="77564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476772" y="1774209"/>
                <a:ext cx="626285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9103057" y="1752600"/>
                <a:ext cx="0" cy="478809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8270544" y="2201839"/>
                <a:ext cx="762000" cy="32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C00000"/>
                    </a:solidFill>
                  </a:rPr>
                  <a:t>794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64" name="Left Brace 63"/>
          <p:cNvSpPr/>
          <p:nvPr/>
        </p:nvSpPr>
        <p:spPr>
          <a:xfrm>
            <a:off x="172872" y="3839859"/>
            <a:ext cx="228600" cy="838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0" y="4801246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71648" y="1135607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564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478973" y="891996"/>
            <a:ext cx="1165573" cy="882213"/>
          </a:xfrm>
          <a:custGeom>
            <a:avLst/>
            <a:gdLst>
              <a:gd name="connsiteX0" fmla="*/ 0 w 1165573"/>
              <a:gd name="connsiteY0" fmla="*/ 336303 h 882213"/>
              <a:gd name="connsiteX1" fmla="*/ 1078173 w 1165573"/>
              <a:gd name="connsiteY1" fmla="*/ 22404 h 882213"/>
              <a:gd name="connsiteX2" fmla="*/ 1023582 w 1165573"/>
              <a:gd name="connsiteY2" fmla="*/ 882213 h 88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573" h="882213">
                <a:moveTo>
                  <a:pt x="0" y="336303"/>
                </a:moveTo>
                <a:cubicBezTo>
                  <a:pt x="453788" y="133861"/>
                  <a:pt x="907576" y="-68581"/>
                  <a:pt x="1078173" y="22404"/>
                </a:cubicBezTo>
                <a:cubicBezTo>
                  <a:pt x="1248770" y="113389"/>
                  <a:pt x="1136176" y="497801"/>
                  <a:pt x="1023582" y="882213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77902" y="2590800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794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960" y="5127009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7465325" y="2578879"/>
            <a:ext cx="1169033" cy="628345"/>
          </a:xfrm>
          <a:custGeom>
            <a:avLst/>
            <a:gdLst>
              <a:gd name="connsiteX0" fmla="*/ 0 w 1169033"/>
              <a:gd name="connsiteY0" fmla="*/ 109730 h 628345"/>
              <a:gd name="connsiteX1" fmla="*/ 914400 w 1169033"/>
              <a:gd name="connsiteY1" fmla="*/ 548 h 628345"/>
              <a:gd name="connsiteX2" fmla="*/ 1160060 w 1169033"/>
              <a:gd name="connsiteY2" fmla="*/ 150673 h 628345"/>
              <a:gd name="connsiteX3" fmla="*/ 1091821 w 1169033"/>
              <a:gd name="connsiteY3" fmla="*/ 628345 h 62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033" h="628345">
                <a:moveTo>
                  <a:pt x="0" y="109730"/>
                </a:moveTo>
                <a:cubicBezTo>
                  <a:pt x="360528" y="51727"/>
                  <a:pt x="721057" y="-6276"/>
                  <a:pt x="914400" y="548"/>
                </a:cubicBezTo>
                <a:cubicBezTo>
                  <a:pt x="1107743" y="7372"/>
                  <a:pt x="1130490" y="46040"/>
                  <a:pt x="1160060" y="150673"/>
                </a:cubicBezTo>
                <a:cubicBezTo>
                  <a:pt x="1189630" y="255306"/>
                  <a:pt x="1140725" y="441825"/>
                  <a:pt x="1091821" y="628345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0" y="5404513"/>
            <a:ext cx="381000" cy="5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973010" y="4792640"/>
            <a:ext cx="688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321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550740" y="4592387"/>
            <a:ext cx="1194457" cy="662001"/>
          </a:xfrm>
          <a:custGeom>
            <a:avLst/>
            <a:gdLst>
              <a:gd name="connsiteX0" fmla="*/ 10120 w 1194457"/>
              <a:gd name="connsiteY0" fmla="*/ 307159 h 662001"/>
              <a:gd name="connsiteX1" fmla="*/ 92006 w 1194457"/>
              <a:gd name="connsiteY1" fmla="*/ 266216 h 662001"/>
              <a:gd name="connsiteX2" fmla="*/ 678860 w 1194457"/>
              <a:gd name="connsiteY2" fmla="*/ 102443 h 662001"/>
              <a:gd name="connsiteX3" fmla="*/ 1170179 w 1194457"/>
              <a:gd name="connsiteY3" fmla="*/ 34204 h 662001"/>
              <a:gd name="connsiteX4" fmla="*/ 1074645 w 1194457"/>
              <a:gd name="connsiteY4" fmla="*/ 662001 h 66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457" h="662001">
                <a:moveTo>
                  <a:pt x="10120" y="307159"/>
                </a:moveTo>
                <a:cubicBezTo>
                  <a:pt x="-4666" y="303747"/>
                  <a:pt x="-19451" y="300335"/>
                  <a:pt x="92006" y="266216"/>
                </a:cubicBezTo>
                <a:cubicBezTo>
                  <a:pt x="203463" y="232097"/>
                  <a:pt x="499165" y="141112"/>
                  <a:pt x="678860" y="102443"/>
                </a:cubicBezTo>
                <a:cubicBezTo>
                  <a:pt x="858555" y="63774"/>
                  <a:pt x="1104215" y="-59056"/>
                  <a:pt x="1170179" y="34204"/>
                </a:cubicBezTo>
                <a:cubicBezTo>
                  <a:pt x="1236143" y="127464"/>
                  <a:pt x="1155394" y="394732"/>
                  <a:pt x="1074645" y="662001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>
            <a:off x="141596" y="5627840"/>
            <a:ext cx="228600" cy="838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98944" y="1798940"/>
            <a:ext cx="677366" cy="459764"/>
            <a:chOff x="6189260" y="2816836"/>
            <a:chExt cx="677366" cy="459764"/>
          </a:xfrm>
        </p:grpSpPr>
        <p:sp>
          <p:nvSpPr>
            <p:cNvPr id="9" name="Rectangle 8"/>
            <p:cNvSpPr/>
            <p:nvPr/>
          </p:nvSpPr>
          <p:spPr>
            <a:xfrm>
              <a:off x="6189260" y="2816836"/>
              <a:ext cx="1524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5845" y="2819195"/>
              <a:ext cx="1524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4226" y="2819400"/>
              <a:ext cx="1524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2038" y="2819400"/>
              <a:ext cx="1524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295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35" grpId="0" animBg="1"/>
      <p:bldP spid="42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64" grpId="0" animBg="1"/>
      <p:bldP spid="67" grpId="0" animBg="1"/>
      <p:bldP spid="66" grpId="0" animBg="1"/>
      <p:bldP spid="69" grpId="0" animBg="1"/>
      <p:bldP spid="68" grpId="0" animBg="1"/>
      <p:bldP spid="73" grpId="0" animBg="1"/>
      <p:bldP spid="71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Sorting means arranging element of array in ascending or descending order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After arranging </a:t>
            </a:r>
            <a:r>
              <a:rPr lang="en-US" sz="2800" dirty="0"/>
              <a:t>array elements </a:t>
            </a:r>
            <a:r>
              <a:rPr lang="en-US" sz="2800" dirty="0" smtClean="0"/>
              <a:t>in ascending order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After arranging array elements in descending order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58715" y="2209800"/>
            <a:ext cx="4193221" cy="1091252"/>
            <a:chOff x="1156929" y="4841544"/>
            <a:chExt cx="4644103" cy="1357952"/>
          </a:xfrm>
        </p:grpSpPr>
        <p:sp>
          <p:nvSpPr>
            <p:cNvPr id="5" name="Rectangle 4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34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6929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599" y="5666096"/>
              <a:ext cx="95193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405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19947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948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39031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18274" y="3810000"/>
            <a:ext cx="4193221" cy="1091252"/>
            <a:chOff x="1156929" y="4841544"/>
            <a:chExt cx="4644103" cy="1357952"/>
          </a:xfrm>
        </p:grpSpPr>
        <p:sp>
          <p:nvSpPr>
            <p:cNvPr id="24" name="Rectangle 23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r>
                <a:rPr lang="en-US" sz="2400" dirty="0" smtClean="0">
                  <a:solidFill>
                    <a:srgbClr val="FF0000"/>
                  </a:solidFill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6929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599" y="5666096"/>
              <a:ext cx="95193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60405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19947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7948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9031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10322" y="5334000"/>
            <a:ext cx="4193221" cy="1091252"/>
            <a:chOff x="1156929" y="4841544"/>
            <a:chExt cx="4644103" cy="1357952"/>
          </a:xfrm>
        </p:grpSpPr>
        <p:sp>
          <p:nvSpPr>
            <p:cNvPr id="43" name="Rectangle 42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56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44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34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56929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52599" y="5666096"/>
              <a:ext cx="95193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504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60405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19947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9489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39031" y="5666096"/>
              <a:ext cx="762001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22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9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082" y="838200"/>
            <a:ext cx="3798343" cy="30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8027" y="970130"/>
            <a:ext cx="3595281" cy="29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756" y="3918045"/>
            <a:ext cx="3551491" cy="278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0073" y="3886099"/>
            <a:ext cx="3483235" cy="28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634552" y="17526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6901" y="5029199"/>
            <a:ext cx="506699" cy="304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13130" y="5372100"/>
            <a:ext cx="512537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5753100"/>
            <a:ext cx="512537" cy="345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0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– Selection sort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0189" y="1234111"/>
            <a:ext cx="3221411" cy="670889"/>
            <a:chOff x="1180531" y="4841544"/>
            <a:chExt cx="3839286" cy="949656"/>
          </a:xfrm>
        </p:grpSpPr>
        <p:sp>
          <p:nvSpPr>
            <p:cNvPr id="7" name="Rectangle 6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32" y="1448431"/>
            <a:ext cx="4612868" cy="39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67200" y="2021013"/>
            <a:ext cx="106680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i = 0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749" y="2392156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26193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( 44 &gt; 33)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70189" y="2895600"/>
            <a:ext cx="3221411" cy="670889"/>
            <a:chOff x="1180531" y="4841544"/>
            <a:chExt cx="3839286" cy="949656"/>
          </a:xfrm>
        </p:grpSpPr>
        <p:sp>
          <p:nvSpPr>
            <p:cNvPr id="31" name="Rectangle 30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693693" y="3429000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3270" y="3748457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( 33 &gt; 55)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6328" y="2606476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9557" y="3748457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02792" y="4052502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2369" y="43719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( 33 &gt; 22)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8656" y="4371959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750865" y="4800600"/>
            <a:ext cx="3221411" cy="670889"/>
            <a:chOff x="1180531" y="4841544"/>
            <a:chExt cx="3839286" cy="949656"/>
          </a:xfrm>
        </p:grpSpPr>
        <p:sp>
          <p:nvSpPr>
            <p:cNvPr id="49" name="Rectangle 48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702023" y="5271702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91600" y="55911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( 22 &gt; 11)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17887" y="5591159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731541" y="5867400"/>
            <a:ext cx="3221411" cy="670889"/>
            <a:chOff x="1180531" y="4841544"/>
            <a:chExt cx="3839286" cy="949656"/>
          </a:xfrm>
        </p:grpSpPr>
        <p:sp>
          <p:nvSpPr>
            <p:cNvPr id="63" name="Rectangle 62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322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32" y="1448431"/>
            <a:ext cx="4612868" cy="39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67200" y="2021013"/>
            <a:ext cx="106680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i = 1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3693" y="2392156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26193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( 44 &gt; 55)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93693" y="2895600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3270" y="3215057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( 44 &gt; 33)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6328" y="2606476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9557" y="3215057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02792" y="4052502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 = 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2369" y="43719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( 33 &gt; 22)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8656" y="4371959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71092" y="1295400"/>
            <a:ext cx="3221411" cy="670889"/>
            <a:chOff x="1180531" y="4841544"/>
            <a:chExt cx="3839286" cy="949656"/>
          </a:xfrm>
        </p:grpSpPr>
        <p:sp>
          <p:nvSpPr>
            <p:cNvPr id="74" name="Rectangle 73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77552" y="3510888"/>
            <a:ext cx="3221411" cy="670889"/>
            <a:chOff x="1180531" y="4841544"/>
            <a:chExt cx="3839286" cy="949656"/>
          </a:xfrm>
        </p:grpSpPr>
        <p:sp>
          <p:nvSpPr>
            <p:cNvPr id="85" name="Rectangle 84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60500" y="4698367"/>
            <a:ext cx="3221411" cy="670889"/>
            <a:chOff x="1180531" y="4841544"/>
            <a:chExt cx="3839286" cy="949656"/>
          </a:xfrm>
        </p:grpSpPr>
        <p:sp>
          <p:nvSpPr>
            <p:cNvPr id="96" name="Rectangle 95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281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32" y="1448431"/>
            <a:ext cx="4612868" cy="39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67200" y="2021013"/>
            <a:ext cx="106680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i = 2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749" y="2392156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 =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26193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( 55&gt; 44)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93693" y="3429000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 =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3270" y="3748457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( 44 &gt; 33)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6328" y="2606476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9557" y="3748457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60500" y="1219200"/>
            <a:ext cx="3221411" cy="670889"/>
            <a:chOff x="1180531" y="4841544"/>
            <a:chExt cx="3839286" cy="949656"/>
          </a:xfrm>
        </p:grpSpPr>
        <p:sp>
          <p:nvSpPr>
            <p:cNvPr id="74" name="Rectangle 73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55944" y="2819400"/>
            <a:ext cx="3221411" cy="670889"/>
            <a:chOff x="1180531" y="4841544"/>
            <a:chExt cx="3839286" cy="949656"/>
          </a:xfrm>
        </p:grpSpPr>
        <p:sp>
          <p:nvSpPr>
            <p:cNvPr id="85" name="Rectangle 84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15163" y="4177098"/>
            <a:ext cx="3221411" cy="670889"/>
            <a:chOff x="1180531" y="4841544"/>
            <a:chExt cx="3839286" cy="949656"/>
          </a:xfrm>
        </p:grpSpPr>
        <p:sp>
          <p:nvSpPr>
            <p:cNvPr id="96" name="Rectangle 95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281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32" y="1448431"/>
            <a:ext cx="4612868" cy="39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67200" y="2021013"/>
            <a:ext cx="106680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i = 3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749" y="2392156"/>
            <a:ext cx="688020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 =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2619359"/>
            <a:ext cx="123961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( 55 &gt; 44)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16328" y="2606476"/>
            <a:ext cx="619809" cy="42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810777" y="1066800"/>
            <a:ext cx="3221411" cy="670889"/>
            <a:chOff x="1180531" y="4841544"/>
            <a:chExt cx="3839286" cy="949656"/>
          </a:xfrm>
        </p:grpSpPr>
        <p:sp>
          <p:nvSpPr>
            <p:cNvPr id="74" name="Rectangle 73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18496" y="3062911"/>
            <a:ext cx="3221411" cy="670889"/>
            <a:chOff x="1180531" y="4841544"/>
            <a:chExt cx="3839286" cy="949656"/>
          </a:xfrm>
        </p:grpSpPr>
        <p:sp>
          <p:nvSpPr>
            <p:cNvPr id="85" name="Rectangle 84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22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33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44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55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281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3" grpId="0"/>
    </p:bld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6454</TotalTime>
  <Words>647</Words>
  <Application>Microsoft Office PowerPoint</Application>
  <PresentationFormat>On-screen Show (4:3)</PresentationFormat>
  <Paragraphs>383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myPresentation1</vt:lpstr>
      <vt:lpstr>Today’s lecture outline</vt:lpstr>
      <vt:lpstr>Pointer arithmetic - program</vt:lpstr>
      <vt:lpstr>Sorting program</vt:lpstr>
      <vt:lpstr>Sorting techniques</vt:lpstr>
      <vt:lpstr>Selection sort</vt:lpstr>
      <vt:lpstr>C program – Selection sort</vt:lpstr>
      <vt:lpstr>Cont.</vt:lpstr>
      <vt:lpstr>Cont..</vt:lpstr>
      <vt:lpstr>Cont…</vt:lpstr>
      <vt:lpstr>Bubble sort</vt:lpstr>
      <vt:lpstr>Insertion sort</vt:lpstr>
      <vt:lpstr>Passing array to a function</vt:lpstr>
      <vt:lpstr>Two Dimensional Arrays </vt:lpstr>
      <vt:lpstr>Example program</vt:lpstr>
      <vt:lpstr>Initializing a 2-Dimensional Array </vt:lpstr>
      <vt:lpstr>Example program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Maryam</cp:lastModifiedBy>
  <cp:revision>300</cp:revision>
  <dcterms:created xsi:type="dcterms:W3CDTF">2006-08-16T00:00:00Z</dcterms:created>
  <dcterms:modified xsi:type="dcterms:W3CDTF">2014-02-09T10:47:58Z</dcterms:modified>
</cp:coreProperties>
</file>