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738" r:id="rId2"/>
    <p:sldId id="739" r:id="rId3"/>
    <p:sldId id="740" r:id="rId4"/>
    <p:sldId id="741" r:id="rId5"/>
    <p:sldId id="742" r:id="rId6"/>
    <p:sldId id="743" r:id="rId7"/>
    <p:sldId id="744" r:id="rId8"/>
    <p:sldId id="745" r:id="rId9"/>
    <p:sldId id="746" r:id="rId10"/>
    <p:sldId id="751" r:id="rId11"/>
    <p:sldId id="752" r:id="rId12"/>
    <p:sldId id="753" r:id="rId13"/>
    <p:sldId id="756" r:id="rId14"/>
    <p:sldId id="754" r:id="rId15"/>
    <p:sldId id="755" r:id="rId16"/>
    <p:sldId id="7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8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Null character</a:t>
            </a:r>
          </a:p>
          <a:p>
            <a:r>
              <a:rPr lang="en-US" dirty="0" smtClean="0"/>
              <a:t>Memory map of string</a:t>
            </a:r>
          </a:p>
          <a:p>
            <a:r>
              <a:rPr lang="en-US" dirty="0" smtClean="0"/>
              <a:t>String initialization</a:t>
            </a:r>
          </a:p>
          <a:p>
            <a:r>
              <a:rPr lang="en-US" dirty="0" smtClean="0"/>
              <a:t>Display string content</a:t>
            </a:r>
          </a:p>
          <a:p>
            <a:r>
              <a:rPr lang="en-US" dirty="0" smtClean="0"/>
              <a:t>Input string from user</a:t>
            </a:r>
          </a:p>
          <a:p>
            <a:r>
              <a:rPr lang="en-US" dirty="0" smtClean="0"/>
              <a:t>Passing a string to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</a:p>
          <a:p>
            <a:pPr lvl="1"/>
            <a:r>
              <a:rPr lang="en-US" sz="2800" dirty="0" smtClean="0"/>
              <a:t>We cannot assign one string in another string</a:t>
            </a:r>
          </a:p>
          <a:p>
            <a:pPr lvl="1"/>
            <a:r>
              <a:rPr lang="en-US" sz="2800" dirty="0" smtClean="0"/>
              <a:t>But we can assign one char pointer to another char pointer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3491552"/>
            <a:ext cx="4660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2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string to a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114800" cy="348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748888" y="5110231"/>
            <a:ext cx="6339108" cy="779634"/>
            <a:chOff x="2667000" y="4410783"/>
            <a:chExt cx="6339108" cy="779634"/>
          </a:xfrm>
        </p:grpSpPr>
        <p:grpSp>
          <p:nvGrpSpPr>
            <p:cNvPr id="6" name="Group 5"/>
            <p:cNvGrpSpPr/>
            <p:nvPr/>
          </p:nvGrpSpPr>
          <p:grpSpPr>
            <a:xfrm>
              <a:off x="3789252" y="4410783"/>
              <a:ext cx="5216856" cy="779634"/>
              <a:chOff x="304800" y="5030342"/>
              <a:chExt cx="5216856" cy="77963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0184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35777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2839" y="503376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058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440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6822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\0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800" y="5428976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65508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37884" y="542499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65509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89732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65510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41580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65511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79780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65512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12292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65513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667000" y="4419600"/>
              <a:ext cx="13929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str1[6]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73088" y="4008461"/>
            <a:ext cx="1544196" cy="424787"/>
            <a:chOff x="5791200" y="3309013"/>
            <a:chExt cx="1544196" cy="424787"/>
          </a:xfrm>
        </p:grpSpPr>
        <p:sp>
          <p:nvSpPr>
            <p:cNvPr id="21" name="Rectangle 20"/>
            <p:cNvSpPr/>
            <p:nvPr/>
          </p:nvSpPr>
          <p:spPr>
            <a:xfrm>
              <a:off x="6497196" y="3309013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1200" y="3352800"/>
              <a:ext cx="692347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*q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580221" y="399993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65508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41541" y="4302457"/>
            <a:ext cx="2397279" cy="805218"/>
          </a:xfrm>
          <a:custGeom>
            <a:avLst/>
            <a:gdLst>
              <a:gd name="connsiteX0" fmla="*/ 2391272 w 2397279"/>
              <a:gd name="connsiteY0" fmla="*/ 0 h 805218"/>
              <a:gd name="connsiteX1" fmla="*/ 2077374 w 2397279"/>
              <a:gd name="connsiteY1" fmla="*/ 395785 h 805218"/>
              <a:gd name="connsiteX2" fmla="*/ 330460 w 2397279"/>
              <a:gd name="connsiteY2" fmla="*/ 150125 h 805218"/>
              <a:gd name="connsiteX3" fmla="*/ 2914 w 2397279"/>
              <a:gd name="connsiteY3" fmla="*/ 805218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279" h="805218">
                <a:moveTo>
                  <a:pt x="2391272" y="0"/>
                </a:moveTo>
                <a:cubicBezTo>
                  <a:pt x="2406057" y="185382"/>
                  <a:pt x="2420843" y="370764"/>
                  <a:pt x="2077374" y="395785"/>
                </a:cubicBezTo>
                <a:cubicBezTo>
                  <a:pt x="1733905" y="420806"/>
                  <a:pt x="676203" y="81886"/>
                  <a:pt x="330460" y="150125"/>
                </a:cubicBezTo>
                <a:cubicBezTo>
                  <a:pt x="-15283" y="218364"/>
                  <a:pt x="-6185" y="511791"/>
                  <a:pt x="2914" y="805218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44841" y="6071548"/>
            <a:ext cx="216776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Program output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3799" y="6452548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86184" y="400334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65509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131102" y="4288809"/>
            <a:ext cx="1509928" cy="818866"/>
          </a:xfrm>
          <a:custGeom>
            <a:avLst/>
            <a:gdLst>
              <a:gd name="connsiteX0" fmla="*/ 1488063 w 1509928"/>
              <a:gd name="connsiteY0" fmla="*/ 0 h 818866"/>
              <a:gd name="connsiteX1" fmla="*/ 1337938 w 1509928"/>
              <a:gd name="connsiteY1" fmla="*/ 395785 h 818866"/>
              <a:gd name="connsiteX2" fmla="*/ 218821 w 1509928"/>
              <a:gd name="connsiteY2" fmla="*/ 272955 h 818866"/>
              <a:gd name="connsiteX3" fmla="*/ 457 w 1509928"/>
              <a:gd name="connsiteY3" fmla="*/ 818866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928" h="818866">
                <a:moveTo>
                  <a:pt x="1488063" y="0"/>
                </a:moveTo>
                <a:cubicBezTo>
                  <a:pt x="1518770" y="175146"/>
                  <a:pt x="1549478" y="350293"/>
                  <a:pt x="1337938" y="395785"/>
                </a:cubicBezTo>
                <a:cubicBezTo>
                  <a:pt x="1126398" y="441277"/>
                  <a:pt x="441734" y="202442"/>
                  <a:pt x="218821" y="272955"/>
                </a:cubicBezTo>
                <a:cubicBezTo>
                  <a:pt x="-4092" y="343468"/>
                  <a:pt x="-1818" y="581167"/>
                  <a:pt x="457" y="818866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34888" y="6463352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2536" y="400334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851953" y="4288809"/>
            <a:ext cx="841163" cy="818866"/>
          </a:xfrm>
          <a:custGeom>
            <a:avLst/>
            <a:gdLst>
              <a:gd name="connsiteX0" fmla="*/ 794508 w 841163"/>
              <a:gd name="connsiteY0" fmla="*/ 0 h 818866"/>
              <a:gd name="connsiteX1" fmla="*/ 767213 w 841163"/>
              <a:gd name="connsiteY1" fmla="*/ 327546 h 818866"/>
              <a:gd name="connsiteX2" fmla="*/ 98472 w 841163"/>
              <a:gd name="connsiteY2" fmla="*/ 341194 h 818866"/>
              <a:gd name="connsiteX3" fmla="*/ 16586 w 841163"/>
              <a:gd name="connsiteY3" fmla="*/ 818866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3" h="818866">
                <a:moveTo>
                  <a:pt x="794508" y="0"/>
                </a:moveTo>
                <a:cubicBezTo>
                  <a:pt x="838863" y="135340"/>
                  <a:pt x="883219" y="270680"/>
                  <a:pt x="767213" y="327546"/>
                </a:cubicBezTo>
                <a:cubicBezTo>
                  <a:pt x="651207" y="384412"/>
                  <a:pt x="223577" y="259307"/>
                  <a:pt x="98472" y="341194"/>
                </a:cubicBezTo>
                <a:cubicBezTo>
                  <a:pt x="-26633" y="423081"/>
                  <a:pt x="-5024" y="620973"/>
                  <a:pt x="16586" y="818866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00936" y="6463352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9083" y="4008461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656548" y="4302457"/>
            <a:ext cx="348609" cy="791570"/>
          </a:xfrm>
          <a:custGeom>
            <a:avLst/>
            <a:gdLst>
              <a:gd name="connsiteX0" fmla="*/ 3561 w 348609"/>
              <a:gd name="connsiteY0" fmla="*/ 0 h 791570"/>
              <a:gd name="connsiteX1" fmla="*/ 44504 w 348609"/>
              <a:gd name="connsiteY1" fmla="*/ 259307 h 791570"/>
              <a:gd name="connsiteX2" fmla="*/ 317459 w 348609"/>
              <a:gd name="connsiteY2" fmla="*/ 300251 h 791570"/>
              <a:gd name="connsiteX3" fmla="*/ 331107 w 348609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09" h="791570">
                <a:moveTo>
                  <a:pt x="3561" y="0"/>
                </a:moveTo>
                <a:cubicBezTo>
                  <a:pt x="-2126" y="104632"/>
                  <a:pt x="-7812" y="209265"/>
                  <a:pt x="44504" y="259307"/>
                </a:cubicBezTo>
                <a:cubicBezTo>
                  <a:pt x="96820" y="309349"/>
                  <a:pt x="269692" y="211541"/>
                  <a:pt x="317459" y="300251"/>
                </a:cubicBezTo>
                <a:cubicBezTo>
                  <a:pt x="365226" y="388961"/>
                  <a:pt x="348166" y="590265"/>
                  <a:pt x="331107" y="79157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53336" y="6469040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70580" y="4008461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642150" y="4302457"/>
            <a:ext cx="1135938" cy="791570"/>
          </a:xfrm>
          <a:custGeom>
            <a:avLst/>
            <a:gdLst>
              <a:gd name="connsiteX0" fmla="*/ 53312 w 1135938"/>
              <a:gd name="connsiteY0" fmla="*/ 0 h 791570"/>
              <a:gd name="connsiteX1" fmla="*/ 107903 w 1135938"/>
              <a:gd name="connsiteY1" fmla="*/ 259307 h 791570"/>
              <a:gd name="connsiteX2" fmla="*/ 1022303 w 1135938"/>
              <a:gd name="connsiteY2" fmla="*/ 218364 h 791570"/>
              <a:gd name="connsiteX3" fmla="*/ 1090542 w 1135938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938" h="791570">
                <a:moveTo>
                  <a:pt x="53312" y="0"/>
                </a:moveTo>
                <a:cubicBezTo>
                  <a:pt x="-142" y="111456"/>
                  <a:pt x="-53595" y="222913"/>
                  <a:pt x="107903" y="259307"/>
                </a:cubicBezTo>
                <a:cubicBezTo>
                  <a:pt x="269401" y="295701"/>
                  <a:pt x="858530" y="129654"/>
                  <a:pt x="1022303" y="218364"/>
                </a:cubicBezTo>
                <a:cubicBezTo>
                  <a:pt x="1186076" y="307075"/>
                  <a:pt x="1138309" y="549322"/>
                  <a:pt x="1090542" y="79157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02293" y="6477000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72855" y="4008461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6544023" y="4316105"/>
            <a:ext cx="1979086" cy="791570"/>
          </a:xfrm>
          <a:custGeom>
            <a:avLst/>
            <a:gdLst>
              <a:gd name="connsiteX0" fmla="*/ 102438 w 1979086"/>
              <a:gd name="connsiteY0" fmla="*/ 0 h 791570"/>
              <a:gd name="connsiteX1" fmla="*/ 184325 w 1979086"/>
              <a:gd name="connsiteY1" fmla="*/ 245659 h 791570"/>
              <a:gd name="connsiteX2" fmla="*/ 1794761 w 1979086"/>
              <a:gd name="connsiteY2" fmla="*/ 163773 h 791570"/>
              <a:gd name="connsiteX3" fmla="*/ 1876647 w 1979086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9086" h="791570">
                <a:moveTo>
                  <a:pt x="102438" y="0"/>
                </a:moveTo>
                <a:cubicBezTo>
                  <a:pt x="2354" y="109182"/>
                  <a:pt x="-97729" y="218364"/>
                  <a:pt x="184325" y="245659"/>
                </a:cubicBezTo>
                <a:cubicBezTo>
                  <a:pt x="466379" y="272954"/>
                  <a:pt x="1512707" y="72788"/>
                  <a:pt x="1794761" y="163773"/>
                </a:cubicBezTo>
                <a:cubicBezTo>
                  <a:pt x="2076815" y="254758"/>
                  <a:pt x="1976731" y="523164"/>
                  <a:pt x="1876647" y="79157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5" grpId="0"/>
      <p:bldP spid="26" grpId="0"/>
      <p:bldP spid="27" grpId="0" animBg="1"/>
      <p:bldP spid="28" grpId="0" animBg="1"/>
      <p:bldP spid="28" grpId="1" animBg="1"/>
      <p:bldP spid="29" grpId="0"/>
      <p:bldP spid="30" grpId="0" animBg="1"/>
      <p:bldP spid="31" grpId="0" animBg="1"/>
      <p:bldP spid="31" grpId="1" animBg="1"/>
      <p:bldP spid="32" grpId="0"/>
      <p:bldP spid="33" grpId="0" animBg="1"/>
      <p:bldP spid="34" grpId="0" animBg="1"/>
      <p:bldP spid="34" grpId="1" animBg="1"/>
      <p:bldP spid="35" grpId="0"/>
      <p:bldP spid="36" grpId="0" animBg="1"/>
      <p:bldP spid="37" grpId="0" animBg="1"/>
      <p:bldP spid="37" grpId="1" animBg="1"/>
      <p:bldP spid="38" grpId="0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String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every C compiler a large set of useful string handling library functions are </a:t>
            </a:r>
            <a:r>
              <a:rPr lang="en-US" dirty="0" smtClean="0"/>
              <a:t>provided</a:t>
            </a:r>
          </a:p>
          <a:p>
            <a:r>
              <a:rPr lang="en-US" b="1" dirty="0" err="1"/>
              <a:t>strlen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sz="2800" dirty="0" smtClean="0"/>
              <a:t>to find length of string</a:t>
            </a:r>
          </a:p>
          <a:p>
            <a:r>
              <a:rPr lang="en-US" b="1" dirty="0" err="1" smtClean="0"/>
              <a:t>strcpy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sz="2800" dirty="0" smtClean="0"/>
              <a:t>to copy content of one string in another</a:t>
            </a:r>
          </a:p>
          <a:p>
            <a:r>
              <a:rPr lang="en-US" b="1" dirty="0" err="1" smtClean="0"/>
              <a:t>strcat</a:t>
            </a:r>
            <a:r>
              <a:rPr lang="en-US" b="1" dirty="0"/>
              <a:t>( </a:t>
            </a:r>
            <a:r>
              <a:rPr lang="en-US" sz="2800" b="1" dirty="0"/>
              <a:t>) </a:t>
            </a:r>
            <a:r>
              <a:rPr lang="en-US" sz="2800" dirty="0" smtClean="0"/>
              <a:t>  to append content of one string after the content of other string</a:t>
            </a:r>
          </a:p>
          <a:p>
            <a:r>
              <a:rPr lang="en-US" b="1" dirty="0" err="1" smtClean="0"/>
              <a:t>strcmp</a:t>
            </a:r>
            <a:r>
              <a:rPr lang="en-US" b="1" dirty="0"/>
              <a:t>( ) </a:t>
            </a:r>
            <a:r>
              <a:rPr lang="en-US" dirty="0" smtClean="0"/>
              <a:t> </a:t>
            </a:r>
            <a:r>
              <a:rPr lang="en-US" sz="2800" dirty="0" smtClean="0"/>
              <a:t>to compare one string with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7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strlen</a:t>
            </a:r>
            <a:r>
              <a:rPr lang="en-US" dirty="0"/>
              <a:t>(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Short for string length</a:t>
            </a:r>
          </a:p>
          <a:p>
            <a:r>
              <a:rPr lang="en-US" sz="2800" dirty="0"/>
              <a:t>This function counts the number of characters present in a string </a:t>
            </a:r>
            <a:endParaRPr lang="en-US" sz="2800" dirty="0" smtClean="0"/>
          </a:p>
          <a:p>
            <a:r>
              <a:rPr lang="en-US" sz="2800" dirty="0" smtClean="0"/>
              <a:t>The base address of the string must be pass when calling </a:t>
            </a:r>
            <a:r>
              <a:rPr lang="en-US" sz="2800" dirty="0" err="1" smtClean="0"/>
              <a:t>strlen</a:t>
            </a:r>
            <a:r>
              <a:rPr lang="en-US" sz="2800" dirty="0" smtClean="0"/>
              <a:t> function</a:t>
            </a:r>
          </a:p>
          <a:p>
            <a:r>
              <a:rPr lang="en-US" sz="2800" dirty="0" smtClean="0"/>
              <a:t>char str1[ ] = “hello”; </a:t>
            </a:r>
          </a:p>
          <a:p>
            <a:r>
              <a:rPr lang="en-US" sz="2800" dirty="0" err="1" smtClean="0"/>
              <a:t>strlen</a:t>
            </a:r>
            <a:r>
              <a:rPr lang="en-US" sz="2800" dirty="0" smtClean="0"/>
              <a:t>(str1) </a:t>
            </a:r>
            <a:r>
              <a:rPr lang="en-US" sz="2800" dirty="0" smtClean="0">
                <a:sym typeface="Wingdings" pitchFamily="2" charset="2"/>
              </a:rPr>
              <a:t> 5 not 6</a:t>
            </a:r>
          </a:p>
          <a:p>
            <a:r>
              <a:rPr lang="en-US" sz="2800" dirty="0" smtClean="0">
                <a:sym typeface="Wingdings" pitchFamily="2" charset="2"/>
              </a:rPr>
              <a:t>\0 is not the part of string it is just character that tells where this string terminates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51663" y="5621166"/>
            <a:ext cx="6339108" cy="779634"/>
            <a:chOff x="2667000" y="4410783"/>
            <a:chExt cx="6339108" cy="779634"/>
          </a:xfrm>
        </p:grpSpPr>
        <p:grpSp>
          <p:nvGrpSpPr>
            <p:cNvPr id="6" name="Group 5"/>
            <p:cNvGrpSpPr/>
            <p:nvPr/>
          </p:nvGrpSpPr>
          <p:grpSpPr>
            <a:xfrm>
              <a:off x="3789252" y="4410783"/>
              <a:ext cx="5216856" cy="779634"/>
              <a:chOff x="304800" y="5030342"/>
              <a:chExt cx="5216856" cy="77963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0184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35777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2839" y="503376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058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440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6822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\0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800" y="5428976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65508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37884" y="542499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65509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89732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65510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41580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65511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79780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65512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12292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65513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667000" y="4419600"/>
              <a:ext cx="13929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str1[6]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72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strlen</a:t>
            </a:r>
            <a:r>
              <a:rPr lang="en-US" dirty="0" smtClean="0"/>
              <a:t> – program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8759"/>
            <a:ext cx="8763000" cy="247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8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copies the contents of one string into another </a:t>
            </a:r>
            <a:endParaRPr lang="en-US" dirty="0" smtClean="0"/>
          </a:p>
          <a:p>
            <a:r>
              <a:rPr lang="en-US" dirty="0"/>
              <a:t>The base addresses of the source and target strings should be supplied to this function </a:t>
            </a:r>
          </a:p>
        </p:txBody>
      </p:sp>
    </p:spTree>
    <p:extLst>
      <p:ext uri="{BB962C8B-B14F-4D97-AF65-F5344CB8AC3E}">
        <p14:creationId xmlns:p14="http://schemas.microsoft.com/office/powerpoint/2010/main" val="29813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C++:Caution </a:t>
            </a:r>
            <a:r>
              <a:rPr lang="en-US" dirty="0" smtClean="0"/>
              <a:t>with </a:t>
            </a:r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length of the string should not exceed the dimension of the character </a:t>
            </a:r>
            <a:r>
              <a:rPr lang="en-US" sz="2800" dirty="0" smtClean="0"/>
              <a:t>array</a:t>
            </a:r>
            <a:endParaRPr lang="en-US" sz="2800" dirty="0"/>
          </a:p>
          <a:p>
            <a:r>
              <a:rPr lang="en-US" sz="2800" b="1" dirty="0" err="1" smtClean="0"/>
              <a:t>cin</a:t>
            </a:r>
            <a:r>
              <a:rPr lang="en-US" sz="2800" b="1" dirty="0" smtClean="0"/>
              <a:t> </a:t>
            </a:r>
            <a:r>
              <a:rPr lang="en-US" sz="2800" dirty="0"/>
              <a:t>is not capable of receiving multi-word </a:t>
            </a:r>
            <a:r>
              <a:rPr lang="en-US" sz="2800" dirty="0" smtClean="0"/>
              <a:t>strings. E.g. hello world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cin.getline</a:t>
            </a:r>
            <a:r>
              <a:rPr lang="en-US" sz="2800" dirty="0" smtClean="0"/>
              <a:t>( ) function can be used to input multi-word strings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group of integers can be stored in an integer </a:t>
            </a:r>
            <a:r>
              <a:rPr lang="en-US" dirty="0" smtClean="0"/>
              <a:t>array </a:t>
            </a:r>
          </a:p>
          <a:p>
            <a:r>
              <a:rPr lang="en-US" dirty="0"/>
              <a:t>S</a:t>
            </a:r>
            <a:r>
              <a:rPr lang="en-US" dirty="0" smtClean="0"/>
              <a:t>imilarly </a:t>
            </a:r>
            <a:r>
              <a:rPr lang="en-US" dirty="0"/>
              <a:t>a group of characters can be stored in a character </a:t>
            </a:r>
            <a:r>
              <a:rPr lang="en-US" dirty="0" smtClean="0"/>
              <a:t>array</a:t>
            </a:r>
          </a:p>
          <a:p>
            <a:r>
              <a:rPr lang="en-US" dirty="0"/>
              <a:t>Character arrays are many a time also called strings </a:t>
            </a:r>
            <a:endParaRPr lang="en-US" dirty="0" smtClean="0"/>
          </a:p>
          <a:p>
            <a:r>
              <a:rPr lang="en-US" dirty="0"/>
              <a:t>Character arrays or strings are </a:t>
            </a:r>
            <a:r>
              <a:rPr lang="en-US"/>
              <a:t>used </a:t>
            </a:r>
            <a:r>
              <a:rPr lang="en-US" smtClean="0"/>
              <a:t> </a:t>
            </a:r>
            <a:r>
              <a:rPr lang="en-US" dirty="0"/>
              <a:t>to manipulate text such as words and sentences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9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</a:t>
            </a:r>
            <a:r>
              <a:rPr lang="en-US" dirty="0" smtClean="0"/>
              <a:t>is </a:t>
            </a:r>
            <a:r>
              <a:rPr lang="en-US" dirty="0"/>
              <a:t>a one-dimensional array of characters terminated by a null ( ‘\0’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character in the array occupies one byte of </a:t>
            </a:r>
            <a:r>
              <a:rPr lang="en-US" dirty="0" smtClean="0"/>
              <a:t>memory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last character is always ‘\0</a:t>
            </a:r>
            <a:r>
              <a:rPr lang="en-US" dirty="0" smtClean="0"/>
              <a:t>’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4" y="2528248"/>
            <a:ext cx="8458200" cy="40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a back slash and a zero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</a:t>
            </a:r>
          </a:p>
          <a:p>
            <a:r>
              <a:rPr lang="en-US" dirty="0"/>
              <a:t>It looks like two characters, but it is actually only one </a:t>
            </a:r>
            <a:r>
              <a:rPr lang="en-US" dirty="0" smtClean="0"/>
              <a:t>character</a:t>
            </a:r>
          </a:p>
          <a:p>
            <a:r>
              <a:rPr lang="en-US" dirty="0"/>
              <a:t>Note that ‘\0’ and ‘0’ are not same. ASCII value of ‘\0’ is 0, whereas ASCII value of ‘0’ is 48 </a:t>
            </a:r>
          </a:p>
        </p:txBody>
      </p:sp>
    </p:spTree>
    <p:extLst>
      <p:ext uri="{BB962C8B-B14F-4D97-AF65-F5344CB8AC3E}">
        <p14:creationId xmlns:p14="http://schemas.microsoft.com/office/powerpoint/2010/main" val="34612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for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elements of the character array are stored in contiguous memory locations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terminating null (‘\0’) is important, because it is the only way </a:t>
            </a:r>
            <a:r>
              <a:rPr lang="en-US" sz="2800" dirty="0" smtClean="0"/>
              <a:t>to </a:t>
            </a:r>
            <a:r>
              <a:rPr lang="en-US" sz="2800" dirty="0"/>
              <a:t>know where the string ends </a:t>
            </a: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string not terminated by a ‘\0’ is not really a string, but </a:t>
            </a:r>
            <a:r>
              <a:rPr lang="en-US" sz="2800" dirty="0" smtClean="0"/>
              <a:t>just </a:t>
            </a:r>
            <a:r>
              <a:rPr lang="en-US" sz="2800" dirty="0"/>
              <a:t>a collection of characters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81836" y="2523988"/>
            <a:ext cx="6934200" cy="780776"/>
            <a:chOff x="1396908" y="3057088"/>
            <a:chExt cx="6934200" cy="780776"/>
          </a:xfrm>
        </p:grpSpPr>
        <p:sp>
          <p:nvSpPr>
            <p:cNvPr id="15" name="Rectangle 14"/>
            <p:cNvSpPr/>
            <p:nvPr/>
          </p:nvSpPr>
          <p:spPr>
            <a:xfrm>
              <a:off x="1582292" y="305823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H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27885" y="305823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4947" y="3061648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7976" y="305823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36176" y="305823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74376" y="305823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32479" y="3057088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70679" y="3057088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96908" y="3439230"/>
              <a:ext cx="6934200" cy="398634"/>
              <a:chOff x="1129352" y="5486400"/>
              <a:chExt cx="6934200" cy="39863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129352" y="5504034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65508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62436" y="5500048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65509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4284" y="548640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65510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66132" y="548640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65511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04332" y="548640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65512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36844" y="548640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65513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180732" y="548640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65514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54188" y="548640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65515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8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87" y="2887662"/>
            <a:ext cx="8229600" cy="19891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C/C++ </a:t>
            </a:r>
            <a:r>
              <a:rPr lang="en-US" sz="2800" dirty="0" smtClean="0"/>
              <a:t>will automatically insert \0 character at the end of the string.</a:t>
            </a:r>
          </a:p>
          <a:p>
            <a:r>
              <a:rPr lang="en-US" sz="2800" dirty="0" smtClean="0"/>
              <a:t>Memory allocated for name string is 8 bytes</a:t>
            </a:r>
            <a:endParaRPr lang="en-US" sz="2800" dirty="0"/>
          </a:p>
          <a:p>
            <a:r>
              <a:rPr lang="en-US" sz="2800" dirty="0" smtClean="0"/>
              <a:t>7bytes for actual string and 1 byte for \0 character</a:t>
            </a:r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0302"/>
            <a:ext cx="8458200" cy="40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6" y="2229134"/>
            <a:ext cx="4572000" cy="34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" y="5105400"/>
            <a:ext cx="468629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7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string element are displayed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0016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9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8964" y="5229088"/>
            <a:ext cx="7780360" cy="780776"/>
            <a:chOff x="304800" y="5029200"/>
            <a:chExt cx="7780360" cy="780776"/>
          </a:xfrm>
        </p:grpSpPr>
        <p:sp>
          <p:nvSpPr>
            <p:cNvPr id="6" name="Rectangle 5"/>
            <p:cNvSpPr/>
            <p:nvPr/>
          </p:nvSpPr>
          <p:spPr>
            <a:xfrm>
              <a:off x="490184" y="5030342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35777" y="5030342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839" y="503376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5868" y="5030342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44068" y="5030342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2268" y="5030342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0371" y="50292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78571" y="50292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5428976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65508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37884" y="5424990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65509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9732" y="5411342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65510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41580" y="5411342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65511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79780" y="5411342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65512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12292" y="5411342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65513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6180" y="5411342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65514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9636" y="5411342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65515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24731" y="50292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75796" y="5411342"/>
              <a:ext cx="1009364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65515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50" y="1414236"/>
            <a:ext cx="6357350" cy="361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6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3" y="1057133"/>
            <a:ext cx="7315790" cy="282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string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4800" y="16764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2760" y="1924336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667000" y="4410783"/>
            <a:ext cx="6339108" cy="779634"/>
            <a:chOff x="2667000" y="4410783"/>
            <a:chExt cx="6339108" cy="779634"/>
          </a:xfrm>
        </p:grpSpPr>
        <p:grpSp>
          <p:nvGrpSpPr>
            <p:cNvPr id="5" name="Group 4"/>
            <p:cNvGrpSpPr/>
            <p:nvPr/>
          </p:nvGrpSpPr>
          <p:grpSpPr>
            <a:xfrm>
              <a:off x="3789252" y="4410783"/>
              <a:ext cx="5216856" cy="779634"/>
              <a:chOff x="304800" y="5030342"/>
              <a:chExt cx="5216856" cy="77963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90184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35777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2839" y="5033760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058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440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82268" y="5030342"/>
                <a:ext cx="838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\0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800" y="5428976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65508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37884" y="5424990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65509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89732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65510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41580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65511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79780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65512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12292" y="5411342"/>
                <a:ext cx="100936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65513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667000" y="4419600"/>
              <a:ext cx="13929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name[6]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91200" y="3309013"/>
            <a:ext cx="1544196" cy="424787"/>
            <a:chOff x="5791200" y="3309013"/>
            <a:chExt cx="1544196" cy="424787"/>
          </a:xfrm>
        </p:grpSpPr>
        <p:sp>
          <p:nvSpPr>
            <p:cNvPr id="26" name="Rectangle 25"/>
            <p:cNvSpPr/>
            <p:nvPr/>
          </p:nvSpPr>
          <p:spPr>
            <a:xfrm>
              <a:off x="6497196" y="3309013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3352800"/>
              <a:ext cx="692347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*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ptr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498333" y="330048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65508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4048836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*</a:t>
            </a:r>
            <a:r>
              <a:rPr lang="en-US" sz="2000" b="1" dirty="0" err="1" smtClean="0">
                <a:solidFill>
                  <a:schemeClr val="tx1"/>
                </a:solidFill>
              </a:rPr>
              <a:t>ptr</a:t>
            </a:r>
            <a:r>
              <a:rPr lang="en-US" sz="2000" b="1" dirty="0" smtClean="0">
                <a:solidFill>
                  <a:schemeClr val="tx1"/>
                </a:solidFill>
              </a:rPr>
              <a:t> = *(65508) = h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2096" y="217227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4159653" y="3603009"/>
            <a:ext cx="2397279" cy="805218"/>
          </a:xfrm>
          <a:custGeom>
            <a:avLst/>
            <a:gdLst>
              <a:gd name="connsiteX0" fmla="*/ 2391272 w 2397279"/>
              <a:gd name="connsiteY0" fmla="*/ 0 h 805218"/>
              <a:gd name="connsiteX1" fmla="*/ 2077374 w 2397279"/>
              <a:gd name="connsiteY1" fmla="*/ 395785 h 805218"/>
              <a:gd name="connsiteX2" fmla="*/ 330460 w 2397279"/>
              <a:gd name="connsiteY2" fmla="*/ 150125 h 805218"/>
              <a:gd name="connsiteX3" fmla="*/ 2914 w 2397279"/>
              <a:gd name="connsiteY3" fmla="*/ 805218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279" h="805218">
                <a:moveTo>
                  <a:pt x="2391272" y="0"/>
                </a:moveTo>
                <a:cubicBezTo>
                  <a:pt x="2406057" y="185382"/>
                  <a:pt x="2420843" y="370764"/>
                  <a:pt x="2077374" y="395785"/>
                </a:cubicBezTo>
                <a:cubicBezTo>
                  <a:pt x="1733905" y="420806"/>
                  <a:pt x="676203" y="81886"/>
                  <a:pt x="330460" y="150125"/>
                </a:cubicBezTo>
                <a:cubicBezTo>
                  <a:pt x="-15283" y="218364"/>
                  <a:pt x="-6185" y="511791"/>
                  <a:pt x="2914" y="805218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4368" y="2420208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0416" y="4370696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 ! = \0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53568" y="4370696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true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62953" y="5372100"/>
            <a:ext cx="216776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Program output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61911" y="5753100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14232" y="29581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1056" y="319244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04296" y="3303896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65509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049214" y="3589361"/>
            <a:ext cx="1509928" cy="818866"/>
          </a:xfrm>
          <a:custGeom>
            <a:avLst/>
            <a:gdLst>
              <a:gd name="connsiteX0" fmla="*/ 1488063 w 1509928"/>
              <a:gd name="connsiteY0" fmla="*/ 0 h 818866"/>
              <a:gd name="connsiteX1" fmla="*/ 1337938 w 1509928"/>
              <a:gd name="connsiteY1" fmla="*/ 395785 h 818866"/>
              <a:gd name="connsiteX2" fmla="*/ 218821 w 1509928"/>
              <a:gd name="connsiteY2" fmla="*/ 272955 h 818866"/>
              <a:gd name="connsiteX3" fmla="*/ 457 w 1509928"/>
              <a:gd name="connsiteY3" fmla="*/ 818866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928" h="818866">
                <a:moveTo>
                  <a:pt x="1488063" y="0"/>
                </a:moveTo>
                <a:cubicBezTo>
                  <a:pt x="1518770" y="175146"/>
                  <a:pt x="1549478" y="350293"/>
                  <a:pt x="1337938" y="395785"/>
                </a:cubicBezTo>
                <a:cubicBezTo>
                  <a:pt x="1126398" y="441277"/>
                  <a:pt x="441734" y="202442"/>
                  <a:pt x="218821" y="272955"/>
                </a:cubicBezTo>
                <a:cubicBezTo>
                  <a:pt x="-4092" y="343468"/>
                  <a:pt x="-1818" y="581167"/>
                  <a:pt x="457" y="818866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2456" y="4718712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 ! = \0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51296" y="4718712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true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53000" y="5763904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5136" y="29581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1056" y="319244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90648" y="3303896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5770065" y="3589361"/>
            <a:ext cx="841163" cy="818866"/>
          </a:xfrm>
          <a:custGeom>
            <a:avLst/>
            <a:gdLst>
              <a:gd name="connsiteX0" fmla="*/ 794508 w 841163"/>
              <a:gd name="connsiteY0" fmla="*/ 0 h 818866"/>
              <a:gd name="connsiteX1" fmla="*/ 767213 w 841163"/>
              <a:gd name="connsiteY1" fmla="*/ 327546 h 818866"/>
              <a:gd name="connsiteX2" fmla="*/ 98472 w 841163"/>
              <a:gd name="connsiteY2" fmla="*/ 341194 h 818866"/>
              <a:gd name="connsiteX3" fmla="*/ 16586 w 841163"/>
              <a:gd name="connsiteY3" fmla="*/ 818866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3" h="818866">
                <a:moveTo>
                  <a:pt x="794508" y="0"/>
                </a:moveTo>
                <a:cubicBezTo>
                  <a:pt x="838863" y="135340"/>
                  <a:pt x="883219" y="270680"/>
                  <a:pt x="767213" y="327546"/>
                </a:cubicBezTo>
                <a:cubicBezTo>
                  <a:pt x="651207" y="384412"/>
                  <a:pt x="223577" y="259307"/>
                  <a:pt x="98472" y="341194"/>
                </a:cubicBezTo>
                <a:cubicBezTo>
                  <a:pt x="-26633" y="423081"/>
                  <a:pt x="-5024" y="620973"/>
                  <a:pt x="16586" y="818866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4728" y="5107672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 ! = \0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53568" y="5107672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true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15368" y="29581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119048" y="5763904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26744" y="319244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497195" y="3309013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574660" y="3603009"/>
            <a:ext cx="348609" cy="791570"/>
          </a:xfrm>
          <a:custGeom>
            <a:avLst/>
            <a:gdLst>
              <a:gd name="connsiteX0" fmla="*/ 3561 w 348609"/>
              <a:gd name="connsiteY0" fmla="*/ 0 h 791570"/>
              <a:gd name="connsiteX1" fmla="*/ 44504 w 348609"/>
              <a:gd name="connsiteY1" fmla="*/ 259307 h 791570"/>
              <a:gd name="connsiteX2" fmla="*/ 317459 w 348609"/>
              <a:gd name="connsiteY2" fmla="*/ 300251 h 791570"/>
              <a:gd name="connsiteX3" fmla="*/ 331107 w 348609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09" h="791570">
                <a:moveTo>
                  <a:pt x="3561" y="0"/>
                </a:moveTo>
                <a:cubicBezTo>
                  <a:pt x="-2126" y="104632"/>
                  <a:pt x="-7812" y="209265"/>
                  <a:pt x="44504" y="259307"/>
                </a:cubicBezTo>
                <a:cubicBezTo>
                  <a:pt x="96820" y="309349"/>
                  <a:pt x="269692" y="211541"/>
                  <a:pt x="317459" y="300251"/>
                </a:cubicBezTo>
                <a:cubicBezTo>
                  <a:pt x="365226" y="388961"/>
                  <a:pt x="348166" y="590265"/>
                  <a:pt x="331107" y="79157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8144" y="5502320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 ! = \0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56984" y="5502320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true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71448" y="5769592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05136" y="29581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056" y="32004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488692" y="3309013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6560262" y="3603009"/>
            <a:ext cx="1135938" cy="791570"/>
          </a:xfrm>
          <a:custGeom>
            <a:avLst/>
            <a:gdLst>
              <a:gd name="connsiteX0" fmla="*/ 53312 w 1135938"/>
              <a:gd name="connsiteY0" fmla="*/ 0 h 791570"/>
              <a:gd name="connsiteX1" fmla="*/ 107903 w 1135938"/>
              <a:gd name="connsiteY1" fmla="*/ 259307 h 791570"/>
              <a:gd name="connsiteX2" fmla="*/ 1022303 w 1135938"/>
              <a:gd name="connsiteY2" fmla="*/ 218364 h 791570"/>
              <a:gd name="connsiteX3" fmla="*/ 1090542 w 1135938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938" h="791570">
                <a:moveTo>
                  <a:pt x="53312" y="0"/>
                </a:moveTo>
                <a:cubicBezTo>
                  <a:pt x="-142" y="111456"/>
                  <a:pt x="-53595" y="222913"/>
                  <a:pt x="107903" y="259307"/>
                </a:cubicBezTo>
                <a:cubicBezTo>
                  <a:pt x="269401" y="295701"/>
                  <a:pt x="858530" y="129654"/>
                  <a:pt x="1022303" y="218364"/>
                </a:cubicBezTo>
                <a:cubicBezTo>
                  <a:pt x="1186076" y="307075"/>
                  <a:pt x="1138309" y="549322"/>
                  <a:pt x="1090542" y="79157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4728" y="5845792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 ! = \0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53568" y="5845792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true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07408" y="29581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20405" y="5777552"/>
            <a:ext cx="4196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23328" y="32004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90967" y="3309013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65513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6462135" y="3616657"/>
            <a:ext cx="1979086" cy="791570"/>
          </a:xfrm>
          <a:custGeom>
            <a:avLst/>
            <a:gdLst>
              <a:gd name="connsiteX0" fmla="*/ 102438 w 1979086"/>
              <a:gd name="connsiteY0" fmla="*/ 0 h 791570"/>
              <a:gd name="connsiteX1" fmla="*/ 184325 w 1979086"/>
              <a:gd name="connsiteY1" fmla="*/ 245659 h 791570"/>
              <a:gd name="connsiteX2" fmla="*/ 1794761 w 1979086"/>
              <a:gd name="connsiteY2" fmla="*/ 163773 h 791570"/>
              <a:gd name="connsiteX3" fmla="*/ 1876647 w 1979086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9086" h="791570">
                <a:moveTo>
                  <a:pt x="102438" y="0"/>
                </a:moveTo>
                <a:cubicBezTo>
                  <a:pt x="2354" y="109182"/>
                  <a:pt x="-97729" y="218364"/>
                  <a:pt x="184325" y="245659"/>
                </a:cubicBezTo>
                <a:cubicBezTo>
                  <a:pt x="466379" y="272954"/>
                  <a:pt x="1512707" y="72788"/>
                  <a:pt x="1794761" y="163773"/>
                </a:cubicBezTo>
                <a:cubicBezTo>
                  <a:pt x="2076815" y="254758"/>
                  <a:pt x="1976731" y="523164"/>
                  <a:pt x="1876647" y="791570"/>
                </a:cubicBezTo>
              </a:path>
            </a:pathLst>
          </a:cu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94728" y="6248400"/>
            <a:ext cx="12578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\0 ! = \0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53568" y="6248400"/>
            <a:ext cx="10372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false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8" grpId="0" animBg="1"/>
      <p:bldP spid="28" grpId="1" animBg="1"/>
      <p:bldP spid="39" grpId="0"/>
      <p:bldP spid="40" grpId="0"/>
      <p:bldP spid="41" grpId="0"/>
      <p:bldP spid="43" grpId="0"/>
      <p:bldP spid="46" grpId="0" animBg="1"/>
      <p:bldP spid="36" grpId="0" animBg="1"/>
      <p:bldP spid="36" grpId="1" animBg="1"/>
      <p:bldP spid="48" grpId="0"/>
      <p:bldP spid="49" grpId="0"/>
      <p:bldP spid="50" grpId="0"/>
      <p:bldP spid="53" grpId="0" animBg="1"/>
      <p:bldP spid="37" grpId="0" animBg="1"/>
      <p:bldP spid="37" grpId="1" animBg="1"/>
      <p:bldP spid="55" grpId="0"/>
      <p:bldP spid="56" grpId="0"/>
      <p:bldP spid="59" grpId="0"/>
      <p:bldP spid="61" grpId="0" animBg="1"/>
      <p:bldP spid="42" grpId="0" animBg="1"/>
      <p:bldP spid="42" grpId="1" animBg="1"/>
      <p:bldP spid="63" grpId="0"/>
      <p:bldP spid="64" grpId="0"/>
      <p:bldP spid="65" grpId="0"/>
      <p:bldP spid="68" grpId="0" animBg="1"/>
      <p:bldP spid="47" grpId="0" animBg="1"/>
      <p:bldP spid="47" grpId="1" animBg="1"/>
      <p:bldP spid="70" grpId="0"/>
      <p:bldP spid="71" grpId="0"/>
      <p:bldP spid="73" grpId="0"/>
      <p:bldP spid="75" grpId="0" animBg="1"/>
      <p:bldP spid="54" grpId="0" animBg="1"/>
      <p:bldP spid="77" grpId="0"/>
      <p:bldP spid="78" grpId="0"/>
    </p:bld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7147</TotalTime>
  <Words>653</Words>
  <Application>Microsoft Office PowerPoint</Application>
  <PresentationFormat>On-screen Show (4:3)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myPresentation1</vt:lpstr>
      <vt:lpstr>Today’s lecture outline</vt:lpstr>
      <vt:lpstr>String</vt:lpstr>
      <vt:lpstr>Cont.</vt:lpstr>
      <vt:lpstr>Null character </vt:lpstr>
      <vt:lpstr>Memory allocation for string</vt:lpstr>
      <vt:lpstr>String initialization</vt:lpstr>
      <vt:lpstr>How string element are displayed</vt:lpstr>
      <vt:lpstr>Cont.</vt:lpstr>
      <vt:lpstr>Pointer to string</vt:lpstr>
      <vt:lpstr>Cont.</vt:lpstr>
      <vt:lpstr>Passing string to a function</vt:lpstr>
      <vt:lpstr>Standard Library String Functions </vt:lpstr>
      <vt:lpstr>strlen( ) </vt:lpstr>
      <vt:lpstr>strlen – program </vt:lpstr>
      <vt:lpstr>strcpy( ) </vt:lpstr>
      <vt:lpstr>In C++:Caution with cin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dc:creator>Maryam</dc:creator>
  <cp:lastModifiedBy>Dell</cp:lastModifiedBy>
  <cp:revision>345</cp:revision>
  <dcterms:created xsi:type="dcterms:W3CDTF">2006-08-16T00:00:00Z</dcterms:created>
  <dcterms:modified xsi:type="dcterms:W3CDTF">2016-02-01T05:23:02Z</dcterms:modified>
</cp:coreProperties>
</file>