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501" r:id="rId2"/>
    <p:sldId id="566" r:id="rId3"/>
    <p:sldId id="567" r:id="rId4"/>
    <p:sldId id="573" r:id="rId5"/>
    <p:sldId id="574" r:id="rId6"/>
    <p:sldId id="568" r:id="rId7"/>
    <p:sldId id="570" r:id="rId8"/>
    <p:sldId id="569" r:id="rId9"/>
    <p:sldId id="571" r:id="rId10"/>
    <p:sldId id="572" r:id="rId11"/>
    <p:sldId id="575" r:id="rId12"/>
    <p:sldId id="576" r:id="rId13"/>
    <p:sldId id="577" r:id="rId14"/>
    <p:sldId id="578" r:id="rId15"/>
    <p:sldId id="579" r:id="rId16"/>
    <p:sldId id="5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14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 loop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r>
              <a:rPr lang="en-US" dirty="0" smtClean="0"/>
              <a:t>A loop can be infinite loop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2036911"/>
            <a:ext cx="2819400" cy="2001689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81200"/>
            <a:ext cx="3114675" cy="3362325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54563"/>
          </a:xfrm>
        </p:spPr>
        <p:txBody>
          <a:bodyPr/>
          <a:lstStyle/>
          <a:p>
            <a:r>
              <a:rPr lang="en-US" dirty="0" smtClean="0"/>
              <a:t>Loop counter can be decremented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340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necessary that a loop counter must only be int. it can be float or char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28800" y="2590800"/>
            <a:ext cx="5276850" cy="3705225"/>
            <a:chOff x="1828800" y="2590800"/>
            <a:chExt cx="5276850" cy="37052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2590800"/>
              <a:ext cx="527685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5486400"/>
              <a:ext cx="5905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increment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276600"/>
          </a:xfrm>
        </p:spPr>
        <p:txBody>
          <a:bodyPr/>
          <a:lstStyle/>
          <a:p>
            <a:r>
              <a:rPr lang="en-US" dirty="0" smtClean="0"/>
              <a:t>Pre increment/ decrement</a:t>
            </a:r>
          </a:p>
          <a:p>
            <a:pPr lvl="1"/>
            <a:r>
              <a:rPr lang="en-US" sz="2800" dirty="0" smtClean="0"/>
              <a:t>++x;  is same as x = x + 1;</a:t>
            </a:r>
          </a:p>
          <a:p>
            <a:pPr lvl="1"/>
            <a:r>
              <a:rPr lang="en-US" sz="2800" dirty="0" smtClean="0"/>
              <a:t>or – –x is same as x = x – 1; </a:t>
            </a:r>
          </a:p>
          <a:p>
            <a:r>
              <a:rPr lang="en-US" dirty="0" smtClean="0"/>
              <a:t>Post increment/ decrement</a:t>
            </a:r>
          </a:p>
          <a:p>
            <a:pPr lvl="1"/>
            <a:r>
              <a:rPr lang="en-US" sz="2800" dirty="0" smtClean="0"/>
              <a:t>x++;  is same as x = x + 1;</a:t>
            </a:r>
          </a:p>
          <a:p>
            <a:pPr lvl="1"/>
            <a:r>
              <a:rPr lang="en-US" sz="2800" dirty="0" smtClean="0"/>
              <a:t>or x-- is same as x = x – 1;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pre and post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3962400" cy="12192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x =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</a:t>
            </a:r>
            <a:r>
              <a:rPr lang="en-US" sz="2400" dirty="0" smtClean="0">
                <a:solidFill>
                  <a:schemeClr val="tx1"/>
                </a:solidFill>
              </a:rPr>
              <a:t>= x </a:t>
            </a:r>
            <a:r>
              <a:rPr lang="en-US" sz="2400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&lt;&lt;x&lt;&lt;y;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886200"/>
            <a:ext cx="3962400" cy="11430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x =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= ++ </a:t>
            </a:r>
            <a:r>
              <a:rPr lang="en-US" sz="2400" dirty="0" smtClean="0">
                <a:solidFill>
                  <a:schemeClr val="tx1"/>
                </a:solidFill>
              </a:rPr>
              <a:t>x;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&lt;&lt;x&lt;&lt;y;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3962400" cy="990600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 2, y = 1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257800"/>
            <a:ext cx="3962400" cy="990600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 2, y = 2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1447800"/>
            <a:ext cx="2286000" cy="990600"/>
          </a:xfrm>
          <a:prstGeom prst="rect">
            <a:avLst/>
          </a:prstGeom>
          <a:solidFill>
            <a:schemeClr val="accent5">
              <a:lumMod val="7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y = x;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x + 1;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3886200"/>
            <a:ext cx="2286000" cy="990600"/>
          </a:xfrm>
          <a:prstGeom prst="rect">
            <a:avLst/>
          </a:prstGeom>
          <a:solidFill>
            <a:schemeClr val="accent5">
              <a:lumMod val="7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x = x + 1;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= x;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975" y="1835725"/>
            <a:ext cx="4988625" cy="304800"/>
            <a:chOff x="573975" y="1835725"/>
            <a:chExt cx="4988625" cy="304800"/>
          </a:xfrm>
        </p:grpSpPr>
        <p:cxnSp>
          <p:nvCxnSpPr>
            <p:cNvPr id="10" name="Straight Arrow Connector 9"/>
            <p:cNvCxnSpPr>
              <a:stCxn id="14" idx="3"/>
              <a:endCxn id="8" idx="1"/>
            </p:cNvCxnSpPr>
            <p:nvPr/>
          </p:nvCxnSpPr>
          <p:spPr>
            <a:xfrm flipV="1">
              <a:off x="1793175" y="1943100"/>
              <a:ext cx="3769425" cy="45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573975" y="1835725"/>
              <a:ext cx="12192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5850" y="4290950"/>
            <a:ext cx="4976750" cy="304800"/>
            <a:chOff x="585850" y="4290950"/>
            <a:chExt cx="4976750" cy="304800"/>
          </a:xfrm>
        </p:grpSpPr>
        <p:cxnSp>
          <p:nvCxnSpPr>
            <p:cNvPr id="12" name="Straight Arrow Connector 11"/>
            <p:cNvCxnSpPr>
              <a:stCxn id="15" idx="3"/>
              <a:endCxn id="11" idx="1"/>
            </p:cNvCxnSpPr>
            <p:nvPr/>
          </p:nvCxnSpPr>
          <p:spPr>
            <a:xfrm flipV="1">
              <a:off x="1805050" y="4381500"/>
              <a:ext cx="3757550" cy="61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85850" y="4290950"/>
              <a:ext cx="12192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0"/>
            <a:ext cx="3124200" cy="33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3733800" y="3276600"/>
            <a:ext cx="4038600" cy="1524000"/>
            <a:chOff x="3733800" y="3657600"/>
            <a:chExt cx="4038600" cy="1524000"/>
          </a:xfrm>
        </p:grpSpPr>
        <p:sp>
          <p:nvSpPr>
            <p:cNvPr id="5" name="Rectangle 4"/>
            <p:cNvSpPr/>
            <p:nvPr/>
          </p:nvSpPr>
          <p:spPr>
            <a:xfrm>
              <a:off x="5867400" y="4495800"/>
              <a:ext cx="1905000" cy="6858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=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+ 1;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0"/>
            </p:cNvCxnSpPr>
            <p:nvPr/>
          </p:nvCxnSpPr>
          <p:spPr>
            <a:xfrm>
              <a:off x="4963229" y="3848100"/>
              <a:ext cx="1856671" cy="647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733800" y="3657600"/>
              <a:ext cx="1229429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09600" y="4724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+= is a compound assignment operator</a:t>
            </a:r>
          </a:p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j = j + 10 can also be written as j += 10</a:t>
            </a:r>
          </a:p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Other compound assignment operators  are -=, *=, / =, 	%=.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1295400"/>
            <a:ext cx="3276600" cy="2238375"/>
            <a:chOff x="2057400" y="1371600"/>
            <a:chExt cx="3276600" cy="2238375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9900" y="2676525"/>
              <a:ext cx="2324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400" y="1371600"/>
              <a:ext cx="2486025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7400" y="3200400"/>
              <a:ext cx="22860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962400"/>
            <a:ext cx="3133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28"/>
          <p:cNvGrpSpPr/>
          <p:nvPr/>
        </p:nvGrpSpPr>
        <p:grpSpPr>
          <a:xfrm>
            <a:off x="2667000" y="1447800"/>
            <a:ext cx="6096000" cy="1254825"/>
            <a:chOff x="2667000" y="1447800"/>
            <a:chExt cx="6096000" cy="1254825"/>
          </a:xfrm>
        </p:grpSpPr>
        <p:sp>
          <p:nvSpPr>
            <p:cNvPr id="10" name="Rectangle 9"/>
            <p:cNvSpPr/>
            <p:nvPr/>
          </p:nvSpPr>
          <p:spPr>
            <a:xfrm>
              <a:off x="5486400" y="1447800"/>
              <a:ext cx="3276600" cy="11430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First comparison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&lt; 10 </a:t>
              </a:r>
              <a:r>
                <a:rPr lang="en-US" sz="2400" dirty="0" smtClean="0">
                  <a:solidFill>
                    <a:schemeClr val="tx1"/>
                  </a:solidFill>
                </a:rPr>
                <a:t>is performed then value of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is incremented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3" idx="3"/>
              <a:endCxn id="10" idx="1"/>
            </p:cNvCxnSpPr>
            <p:nvPr/>
          </p:nvCxnSpPr>
          <p:spPr>
            <a:xfrm flipV="1">
              <a:off x="3733800" y="2019300"/>
              <a:ext cx="1752600" cy="5131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67000" y="2362200"/>
              <a:ext cx="1066800" cy="3404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67000" y="4038600"/>
            <a:ext cx="5867400" cy="1524000"/>
            <a:chOff x="2667000" y="4038600"/>
            <a:chExt cx="5867400" cy="1524000"/>
          </a:xfrm>
        </p:grpSpPr>
        <p:cxnSp>
          <p:nvCxnSpPr>
            <p:cNvPr id="18" name="Straight Arrow Connector 17"/>
            <p:cNvCxnSpPr>
              <a:stCxn id="19" idx="3"/>
              <a:endCxn id="20" idx="1"/>
            </p:cNvCxnSpPr>
            <p:nvPr/>
          </p:nvCxnSpPr>
          <p:spPr>
            <a:xfrm flipV="1">
              <a:off x="3886200" y="4800600"/>
              <a:ext cx="1676400" cy="384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2667000" y="5014850"/>
              <a:ext cx="1219200" cy="3404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4038600"/>
              <a:ext cx="2971800" cy="15240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First the value of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is incremented then comparison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&lt; 10 </a:t>
              </a:r>
              <a:r>
                <a:rPr lang="en-US" sz="2400" dirty="0" smtClean="0">
                  <a:solidFill>
                    <a:schemeClr val="tx1"/>
                  </a:solidFill>
                </a:rPr>
                <a:t>is performed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</a:t>
            </a:r>
            <a:r>
              <a:rPr lang="en-US" dirty="0" smtClean="0"/>
              <a:t>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loops structures in </a:t>
            </a:r>
            <a:r>
              <a:rPr lang="en-US" dirty="0" smtClean="0"/>
              <a:t>C/C++</a:t>
            </a:r>
            <a:endParaRPr lang="en-US" dirty="0" smtClean="0"/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do while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has a termination point </a:t>
            </a:r>
            <a:r>
              <a:rPr lang="en-US" dirty="0" smtClean="0">
                <a:sym typeface="Wingdings" pitchFamily="2" charset="2"/>
              </a:rPr>
              <a:t> finite loop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Loop execution stops when the loop condition becomes false </a:t>
            </a:r>
          </a:p>
          <a:p>
            <a:r>
              <a:rPr lang="en-US" dirty="0" smtClean="0">
                <a:sym typeface="Wingdings" pitchFamily="2" charset="2"/>
              </a:rPr>
              <a:t>Loop has a counter that counts number of iterations of that loop</a:t>
            </a:r>
          </a:p>
          <a:p>
            <a:r>
              <a:rPr lang="en-US" dirty="0" smtClean="0">
                <a:sym typeface="Wingdings" pitchFamily="2" charset="2"/>
              </a:rPr>
              <a:t>Loop has a statement or a set of statements that are executed until the loop condition become 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198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Formula 1 car race</a:t>
            </a:r>
          </a:p>
          <a:p>
            <a:r>
              <a:rPr lang="en-US" dirty="0" smtClean="0"/>
              <a:t>There is a path/track</a:t>
            </a:r>
          </a:p>
          <a:p>
            <a:r>
              <a:rPr lang="en-US" dirty="0" smtClean="0"/>
              <a:t>Each car has to complete a certain no of rounds say 10</a:t>
            </a:r>
          </a:p>
          <a:p>
            <a:r>
              <a:rPr lang="en-US" dirty="0" smtClean="0"/>
              <a:t>In each round, when a car cross the finish line</a:t>
            </a:r>
          </a:p>
          <a:p>
            <a:pPr lvl="1"/>
            <a:r>
              <a:rPr lang="en-US" dirty="0" smtClean="0"/>
              <a:t>the condition is check whether the car has completed total no of round or not.    </a:t>
            </a:r>
            <a:endParaRPr lang="en-US" dirty="0"/>
          </a:p>
        </p:txBody>
      </p:sp>
      <p:pic>
        <p:nvPicPr>
          <p:cNvPr id="172034" name="Picture 2" descr="http://www.formula1.com/wi/347x231/sutton/2012/d12esp7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399269"/>
            <a:ext cx="2362200" cy="1572531"/>
          </a:xfrm>
          <a:prstGeom prst="rect">
            <a:avLst/>
          </a:prstGeom>
          <a:noFill/>
        </p:spPr>
      </p:pic>
      <p:sp>
        <p:nvSpPr>
          <p:cNvPr id="172038" name="AutoShape 6" descr="data:image/jpeg;base64,/9j/4AAQSkZJRgABAQAAAQABAAD/2wBDAAkGBwgHBgkIBwgKCgkLDRYPDQwMDRsUFRAWIB0iIiAdHx8kKDQsJCYxJx8fLT0tMTU3Ojo6Iys/RD84QzQ5Ojf/2wBDAQoKCg0MDRoPDxo3JR8lNzc3Nzc3Nzc3Nzc3Nzc3Nzc3Nzc3Nzc3Nzc3Nzc3Nzc3Nzc3Nzc3Nzc3Nzc3Nzc3Nzf/wAARCACLALoDASIAAhEBAxEB/8QAGwAAAQUBAQAAAAAAAAAAAAAABQECBAYHAwD/xABFEAABAwMCAwUFBQUFBgcAAAABAgMRAAQFEiEGMUETIlFhcQcUMoGRFSOhsdFCUoLB8BY0YpLhJDM2cqLxQ2N0hMLS4v/EABkBAAMBAQEAAAAAAAAAAAAAAAABAgMEBf/EACMRAAICAgICAgMBAAAAAAAAAAABAhEDIRIxQVETIgQyYlL/2gAMAwEAAhEDEQA/ABeRbZuwC/pKEkd2TqTy6gmecfM+FIuyKMYXru+Ra2aiYfuxpQ4qSSAjdS/QD/RuJtQ8u8zWX0LscUwX027a+ao2Qevh6zWc53M3mdv13mQc1qJhCEiEtJ6JSOQSPCuTDgVXIbdstHvfCjCOzcyuTfVJlbNnsfCNax4eHhTftHhEAy/mVbz/AHZrw8NfWqSYiZ3mlJHXnXTwj6JouX2pwglRKRmxMyA0yP5/9qd9t8LiFpRn9YEA62QfrFUmZrwI5b/Wnxj6Ci5pzXCaQkiwzJ0xzeaHL5U8cR8MJUVpxmVKyZ/vTY/+PKqUCAIIketISOg2o4x9BRev7XcPBBCcJfExEm7QCeu5CPEmnW3F/Dzbh1YbIAKQEFQvEEgeUoHiaocilkAiPnRxj6A1iwGBz7abfA5s2l0oyLTIIDZUTHJadp/SuOYwlzjvuslbuJdUDAQIQvckq2kERpkbVl0jpE+Nah7NeMDlHEcJ8TK96tLsdnbPObrbXGyZ579DzBjoazlhjLoYPvrcMsJLHdcCQgTurT026mhiiEK7VTnbNqAmVchznaIO0fUVY83ZO43K3NitTikN93tHFGVI6chuYjltz8qrWRbRrTaW5K2dn3FNnUoD/F0BEn6j0rmimnTEyMjW40la1kqcXv6DlpHr9a7KPYM3Dbx0kAEEDmRyny8/z501tsFtDjSVrcdXoSlG5B6AR1/WjV4jG8Kta8whF/l1AFrHzKGR0U8RzPgn61rGLkSDMfgMlf2KnktBu3mV3Nw6GmknqNStuXQUTZtsYhZVc8TYdD+wHYhzTA6SExVQzWayGbue2yNyXdIhDY7qGx4JSNkj0oaSOkCtuCHxNWx3DV1dW3aYm8sMogQF+5PAqHmUmD8qD3ak2lw8257w08DC0qTCkDzHl/M1Scff3eOu0XdjcOW9w2ZS42YIrYMbd23tJ4dccdaaRxJjkd8gR26Oh8wfwPkYpOHol414Kk5bN3zAUG0Sn/xUCNfy8v50Cu7GASCZ6dKsSHkttdnEAGVA92fH5ya4BTNy52TShr/cUfj8x+nP1pQnT2cuWMou0UpaVJUQZ2rwC451ashgyw5ukK1J1QN4oX7gv9xX0rrU0y454vs0KxQ3b+zjioM99MJT8yQTH1rIhyrZcupDXsxzfwSp1DcBRMGU7SQJrGzziQY6iubH+iOoYedLB5GvGi1k5YM2jrykLcf2SWVqhJkc9tzvHh861ilJ03QwSBvXtB8qnY7G3eYv0WmLtlOvOGEto6DxJ6DzqwHghTauzez+HQ6NlIC1rIPhKUkH5GpAq9pbOXdy1bMJKnXVhCAOpPIVIvsRf48TeWjzA/8AMQUg+k1ZGOEUMKDrfE+NQRI1pbfkCN4+7qccC5lEs2FzxtaONggNpdQ/CSYA3UmANgN6l8r10KzPykjnSdaO8U8L5Lha/TZ5NCe+nW062qUOp8R/MHegh5iqGImu9lcOWl21dNSHGXEuIMxBBkVwpaANm9pzar17G5WzWPdb22DsoTuowCDPoR+NVW0sEOvNM49KnLp0qbKUjvbiOfTeOu+/nVlwIRxV7MrOxRc2v2hjnS3ofeDcInYnflpUPLu0EvsstjVg+DGnbu8cTouL5lsklMxoa6pRO2rryEDnlLHcrEJlsxa8JN+549bV3ngCly6EKbs+hDfQr259PM71nrzrr7q3nnFuOrMqWoyVE+Jpbhp1h5bbyVIdQYUlYgg+BojhLTHXXaJyd/7mmUhC+zK+u8gHlHWtG1FDSBPKvTtU/MWlrZ3ZZs7xN20Eg9qlJAUSJ5Hl/pUAiCZ2oTtWB4biDRnhLP3PDGdtsnbSoNnS62TAcbPxJ+n4welBopSNqYGu8fYizSBxPinEnGZJCVSmYDivTlIk+RBHOqkypKVFbTalLju6hMjrHny9aPeyrM29/bXPBmaJNpfAqtVTu25z0g9CY1D/ABDzqv5XHXeByl3YXRV2rCo+DZaTuFAzyIg/LyrHJHyiWd7bJuNqSlSkrSCRJkgGd95kbn8fWjiLl9SEqTbtkEAghvY/9VVW3/2pSANiSEqJ8SDvty5c6MotOzQlCb+3ISIBDojb5VmZfHF+AznlJR7JbpaEKQl6/SAFbnmOZk+H5Vk8mBPyrbw5aL4Hx5zLd3dMOXrnae6MJfdJGqO6oFMD8OlVlvD2Vi4LniM2CMc+km2Vj7Vp90HYgOJT8Ox389q6Yr6o2M0mnajB6TzHjWlr4fs8Yv3vidnGWWHuJ9zuW7YvOO8ikKbQ4CnuyT4HakXwxa2L4ueI8fjcXhX59zyCkXC+2kSiW0PymUyd+XKmMj+xvu5HN3Cjs1jFyTy3I/SoDNwrsyLZsLPZlLaUn4UmJgbxB2gdflVz4VxL2LxXEV8nFN21i9Yq9yu2lOD3tsyQoJWtRAIgxsd6qOItEN2rjq23AInkYUTsE7eMHfwmsM+kLyR1ql5aFaHEQYVInYSDsJ2genWlDjz33TSEIbUBKinSY2MeXKuwtmVHRpWnX3o0d5QM6YPqBtXVrWy+k3LbamktiEkBCnUnkfBXPcmdq5rQUHfaZbLyXAGEyqyhb9mrsHlIMjlp/MJ+tZNI69OXnW1YVbfEPB3EWEShQcS0LhnUI1EiRtt1Snp1rFY3/l4V3RdxTBDSaVJ6Gk8qSqGOBgbb0ZxPFGWw1m9a428cYS6oHWgjUnYiAenP+dBaSgDo+86+6px9ZW4oypRMknzpk17nuackaiAN5MRQB3sn0MXCXnGUu6CFBCiQCQesVLy7+OudLtlbradXu4lSpAM9PWrLieFrPF2aL/idtxbrwCrfGoXoUUnbW4ROlPgOZ6eII8ccI448NWnE/DFupm1I03ltrKuyPLUJ3AnY+oO29NSpUNSpUZrShXSvdKSKQjo064y6hxlam3G1BSFJMEEciPOtezBR7QeCW89aoH2zjE9neNJHxp5kgfVQ/iFY9P8ARq0+zrilXC3ELb7xJsLgBq7QBMoJ+KPFJ39JHWgTVkvhvHt+8art9bWoR2QA7w5wSdhy6+FWM8Q2yCU/Z7a9O2o24BPnFSeNsZbYG+94YbU9aXsuWzid0CR8EjpEQDtHlVEGUvFAKU44oncnt1if+quVp2K6LnnMxkMB7O+HLnE3TtpcOPO/eNkTpJJI5eNVlXHa8eG3OEscjAXBTpunWXS77xyiQsbQZO3jRb2iy1wHwkzylC1kecD9azcfCY5zXUuhou547axaveeEMacTfPD/AGy4ceFx7xyPwrBCe9J2pV8a2ONfTe8M4121yD0i7cvVpuG3QYJhBEJOoTtVIKz4J+grw58560DNk4cyOKvODuI7ywZvg92CBeC6dBQpZknsgPgE6tvTwqlKfc1PFnW0yAAkKHePLSBPhp8dulGuBdTPs34jebPfVctoTyMRp8fWq4lbqgtOjUlIUVQYEgc+cT1rDN4JZ2N1cXlwAH5cJkuE8gBz8iPL/tNtglTSlNlIfWfiWSpSk6ZmTyGyRMSZMRuKhMqDZhJRqUN1KQO6DIj/ALDbnUyzeUHENhwqUG1JSJGkJO+889yT/OuaXWhosvAWR9041bZ7wYuGza7mUqgmDMnaQkecz12zrjDGnEcUZKy0wlt9RSP8J3H4EVbUXjFtdM3LK1KTbrQ6EpgaFAydzE7+HQmNq7e2zHhWSx+ftUlVpkbdI1jlqAkfPSfwNdWCVxofkzRUUznTuhG23WNzSAVsB6NqcABzpsGpeOsLvJ3rVlYsLfuHTCG0iZ/T1oA4stOPuoZYbU44tWlCUiSo1oGMxDHCKe2uW273iLRqRbqhTVl4Ff7y5iE9Ovge1hbWvCLa2cetFzmlIIevgJbtvFDR5FXirpyEnlADqdf3Y1KWCg6yCVSZ3nnyO/n1rKeTjpAeN1cuPXD15crdccVqUswpwyTJPXp5eA2o1wJxHb2mTcxOSAcxOVlt1Lp2bUe6CfIjYn59KqqmlsICnSUwkCFCVGZgjylP5VFgBaQ4kwrcySNQ33NZRlT5EtnuOeGnuFeIH7BxKiwr7y2cI+Ns8vmOR9Kr6gCJ6+FaxxU+OJPZRa5K7TN9jLgM9oTuUzG/qCmfEiayYgg11LZR7oK9NJXhz8qANe4Ou/7S+zO/xt7Lj+IWFNKnvBuCUj5d4ekeFUw4x9B0akq07akKBB8x5Ue9irxN/nLNX+7exylKHmlX/wCjQVFw+hCU6mxAiAk7VnNESWw57XE9niOFG0zoFkSDznZPWs1+laxxvbLy3ssw+QiXsa52Lu8kJ+H/AOh+dZRMda0T0Uhp5xSkAjal7RURqMeteknlQM0zg5sueyfO9lu41ehxYj9kBB3/ABqqNKSpP3iETBgJMkfP8fOrJ7F8kyMxfYG83tsqwUBJ5FxIP5pKvwoDmLNzEZG7snz37ZakAnrHI8uRG9ZZVaJZKbaKkoeQEdmO6lW4lXlAnwHnUi2WhLyw0w24yhsAtwpQ1K2BmZ+UxtB5mIzdik41hxF5LrrhQWSuNKQlJ1HfaZIG3QwelTk4uztlKWvNJFuW2VpWyNS1FZIUNGrUCmFSD4DYaqw4MpIh3ZWhS0qWbhQHMyC2R+0BsJgCrNwznWHsG5geI7Zy8w8bu6CDbHnsqB1O28gnqDVXsbJm4au1u3xZS00pxCVGVOKGwABIkkkDqfIwTS2YccftbYXamkOOBPecGhCSYlUkDz36D0qopxCmS8z7NLuVP8L3bWWtefZpUEPoHgUGJ+X0qpXGDy9s4W38Xetr/dVbqB/KrrcHsse/cpzPaFKllpHd1LhwJSY1SCQVK5GAkb7zTcdmsm5jW1/aV+HFDmm5dgADwB9DWzyJK2DK7juDczdpDr9v9n2v7V1fHsUAfxbn0AqzM3FnhbU43htK1qeSfesgsdm48nbZPVtvcT1I8JqNetKfZaunLl1alAqKnSpTg8RvvHSfyri+4llKUoCROydPUEdZ/rfnWUs96igS9neztEurizU6pCCoEhntQkAAlRE7dANuvIbVOVin30T7yPvCFbMEkExzhXLYAdN9pNA2lOtMOLDhQ0+rvMKbQsKCZ3JUD4Eco5+FTUPKtkoW29CCvXpTbspJ25gaZn+poTxpbWxHe14fVcgOKeW4oJSlPa25RpIggEqXEgbmeQ8OVRr/AAi7ZC3lOlxbbYJbS3q7qyAFSFkEeY23G+9RPfluqbQpaJRKUardnSgTv+xtzOw/nXZD4XDC1FawNKVIYQkBJ5pGlIIB8j5HnT5YxUH7ppxn2QZQOblV6kzETumsqV09K17JHtPZTmgqQUXaYHzTz+tZCTMelbQ/VDQ00vSvE16aoZofsVBOeygG5OLc2H/MmghvbdslsOmE7cvD50Z9in/E1/uZ+zHY/wAyKFKLeoy3YpM8lJBI9d6mZLNB4FKMja5bhzIDS1kWlqaSomQoCD84g/w1jN/au2F4/Z3CSl5hxTawehBg1omNvPsfL2t646kOMKQoTPeSPiHnsSKj+2jEN22ft8zaQq1yjIc1J5FYAk/MFJ+tZ4JcoUNGeKEnbma8AUmVAgeYp3eA1JPkaad9yTNbDJONvXsZkba/tjpftnUutnzBkVqftRs2cgix4jsQPdsjaAqPgoDUn0MSP4ayMma1rgB1HE3s9yfD74K7jGq7e3HUpMkR89Q/iFKStCZT7ZTaHGVut9ohISSiY1Dbaidsw9c2pfZxhdbEoU4AnvEJSDtEz3p2/eT4UE1K7Qp7UJTOkSidMbAGpzC8h2LK03uhNo72jSQgfdqJBKgOpkJ+grmbiuzSGZwVInLx942DrxyuyZYl9Z0mBrIKtXIGQUjmdjzrkWHHMd26LA9glPfelPRQCiOsypA+fnUd2/yKmHUJyDpS412LktpSFIBkJkb6Zkx1J8zUN3KX/YGz98K7VIASjQADBKh5xqUT8/IU/qUs76OtysOuOLS2EBRJSlPJIM7flUvBNOXjdha2qHVrcIBQyJJ6CB4+J8/Khti1c3923bMkqW4sIAS3JNH+Icm3wnikcOYd4KyKm9N/doO7U82kHp/iPy8apQU1sy5Xs65C4w2FVoy94b+6Rt7lZkKCI6LcMpnn8M9eVBX+OXkEjH4jGW6OX3jZfWfUrJ/IVVCNQMfOTSTNbKKS0Ki2o4+ulwL/AA2Fu0joq00EehSRU5HFvDF5p9/4fubZQ/as7rWP8qxy8pqh05KTEwY8YoaT7CjQXnOEsotXu+ecsVL/AGLuyISPKUEiPl1NTWeHXL8K9zyeIviqAVsXSdQEDfQYJ5RH6VmWlSFEK2MTEUkEEHr41LxwfgZrOeQMJ7OcljclFveXVwgssqUJXGmSkcwkAcz9ayQ+QinLWpwytRJ8SZimq5bcqtaAQ7V7zpTvXhuIoA0L2Jb8U3gHM450D/MihGpI2UtvUNj92o7/AEop7FAP7YPf+gd/NNQXGMgXFaVriTG5qZiJbmtXakTqmJIkR4Vasjap4m9lr1s0km8wygttJMq0ATH+XUP4RVcLkgaAEhKvhHXeInn18dpo17O8giw4jDLxBYyCSytJ5Az3Z8d9v4q4fx51KhIyIHfakgqOw3o5xphTgOJb7G6SGm3Cpknq2d0/15UFJIEAnfwr0ChIIMEEetWv2Y5v7D4ysX3V6ba4Pu75nklewPyVpPyqp7g04T4/OgDR+OsT9l8R3ln2YSytfbtkcylW/wCBB9KrSQlow0TPKQef6VfLnK43jrhyyX9q2tjxBaNBt1N2oNh3oSFHxImehJ5c6riuGnCV9rlsQnYQPtBqJ+RrCWN3olgvuIWsKcT3QAAZ3P8AKopQkmTGqAUgfSPr4UYPD6N9eewYJHP34KP4Cu9tcYLhtQvXry3y+QRvb21tJaSropayBy6Ab0o45XsmrJlw+jgfEC4MHiG+b+4Sedo0R8Z/xHp9aoVj7s9cqVkHXAghRUpO5Kt/PczTcnf3WUyD97fOqduHlFTilfyqKdq3rVGkfq7CGSasG2mTYOLXJVrLggjwEeHnQ7nShUDnFeimOTt2JEcqK4jMvYttxDVvbO9pEl5oLjny8OdS8Rwrd39kMhdP22Px+rSLq7UQFnwQkAlR9BRNfAFw7BxuZxF5PJKn+wWf4VgUmk9MmSUlTAIyNvc5UXeStgtspGtpqEAwOgiE8h6V7LO4l1hv7Kt3WFajrDy9RiBEHpvP4cqnXvA/E1kkrew10tH77Ke1H1TNAXmHWFlD7a2lDmlaSkj61V6oXFXZx6V6nRXlDYedIoQV7rS6aWKAL97FduLbhR2SLB2T0G6a667tW7erQd0wyOX1rtwzYucOcKvvvAoyebT2TCCO81bj4lkcxPIf6Go0pR3D7vKduSv5VllkkK6EUtKVSVKUsESTuI6eX9dKVkgXHbD7soV3CDBkHaB/PlXF5wKkABRI0p6gA9f623pHHHSlQEEqVKgI/E9flXnLTsQd9rtojM4LD8V2yd1J7C523B6T6K1D5ispmBFbbwi0jO8M5jhl9QJdaLzGo/Co/ooJP1rFHm1sPraeQUOIUUKSRuCNiK9SEuUbGhiUlR2G3Uk8qXUEGNlCk6nwpI8KoY8GBtH0pCfQelM6U4EaFDrtQB6fSl1AxsBFNG9ejegB5MgjlFM614Uo60AeBAEEAz+FWXg3h5GXfcu8i4WMRZDXdPfvDogeJPKoHDWBueIcm3ZW3cSRrdeV8LSBzUT0q15vJWSmGcRiDpxFkTpSPiuHOrivXp5eZpSkoq2Js4ZziBzIXqVtNhi2t0hq1t0gQygchy5+J6+kUMcu3HkaCruq2CTuDXF0pCCkJgpME8/KIpLdKSVgp1DYd5IMc65XcnZPYWxV+5j0B9F06yQoEIadKZEbiEmd/UUYb4xv3w4m5ukPtndLd02l5A8iVifxmq52bUJ0sbkCIQNztJ8+v4UpFsFAi2gDpoHPbb8/6mtowf8AtHQsP9IP311hn9CrrhbHvIcTq7W0fVbqHOZKe7tt9ahXGE4PfkhWYxpBgyW30g+HQ0OShEAi3MGAYRM7mfl0HjvSdmyAo+6kJ08uzB0neP5D61a9OSD4f6RLb4OxdyVe6cQuOIABI+zlyPDrFSsPjuH8e529o09krhO6Hb5AQygxsQ0klSjPKSBQJpzsbxaApaQtkgBHdBJJ5gVabe6Qns2rNaQSNGlSgdh0HWdyJ8z41jPNJaM0jvcLevbpb77inXXEiXjPgIB2gADaBAHQb1wS2lKQkY1S4EagZB8/jH5CnqLXarSZJT3iFnSYn92fTxrgL26WAtq2a7NW6dxy6da5m3J2wdeAWluVqacWQBulRHI/pXrhwWy9LqSHABPMz5z02AqTcbN27gA1qUQTTbxKXGGStIJJAmPKskwomYbKv4rJsX9q4FKbnumYUnkQTz60T4s4UseM1rzHC7rbWTX3rrGuqCS4rqpJ8fwPPY8w1ulPug2G5SmY6bbUNBIdCkqUkiYKTEQnblXRgytafQqK9kMNk8c6Wr/H3Vu4DBDjRFRkWtwr/dsOqPk2a1O4zOUtuxbZyN2EFsHSXlKEz5mhp4jzSnHUnKXYAVA0ulP5V1LImrCihox1+oQmzuT6MK/SuqcHlVGEYu+VPhbL/StDGVya2iVZO/nQ2f704OZM9ae5dXhYk399Ooj+9ueP/NSeaK8CM/Rwxn1/Bhcif/bL/Su6ODuJlqOnA5Hbxt1CrK/cXJKgbu6Ik87hZ6+tI4pUtHtHCSgkysneD+lS/wAiPoAAOB+J1RGDvRP7yI/M12Z4IyKFBWXuLPFsg95Vw+lSo8kJJUT5RRO7QkdmNI3CZ25yqhTyEFttRSJgiQI6UfOvQBW5yNnYYl3EcOocRaLj3u8chL10fCP2UT+zzPWq+jur25STPiB5V0Ki1ujYggj8a9pEJ8wPzrOU3LsnscEt6JWExy8CNuf+lPa7zzo0j9mAB69K8kAJMTtMb/OuL/dA0kiTvB8OVKPY7otltZ5Zp5aWTbo92A2hWlOpCkkxHOEq1SOY67Uli3mbi3aFui3hbKkNBaQFEIM6RPJQ7SU9YIqr2qA4UBZWR3f2z4+tRZVqjWuNv2j5U/ixt7RXNl0YOXUxYqZet0ILaC0iSmUFXZJKttwFDx5kfLk0zlHLNlAUy23eKRaIGlQJ06kRsOQ70xPM1Wm2wpDqlFZIBglZ6Ax1pyWk6WD3txHxnwFL48foOTJOMZZeyjguFlLYt1KKwAYAPOD0+nSiqnmU3Sl2YX2CNgFDvBInwI5kny6UES0lLilJ1agCJ1GYqXaOL+57x2e2n0pT2x2GHXLFo6HHVJUrctFCiEDwiIJ25D1kbCuCM9pQlIx6VACAoO8/wp1i2g29upSEk6CZInfWU/kBVdcu7jWqH3AJOwURUKKFJ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0" name="AutoShape 8" descr="data:image/jpeg;base64,/9j/4AAQSkZJRgABAQAAAQABAAD/2wBDAAkGBwgHBgkIBwgKCgkLDRYPDQwMDRsUFRAWIB0iIiAdHx8kKDQsJCYxJx8fLT0tMTU3Ojo6Iys/RD84QzQ5Ojf/2wBDAQoKCg0MDRoPDxo3JR8lNzc3Nzc3Nzc3Nzc3Nzc3Nzc3Nzc3Nzc3Nzc3Nzc3Nzc3Nzc3Nzc3Nzc3Nzc3Nzc3Nzf/wAARCACLALoDASIAAhEBAxEB/8QAGwAAAQUBAQAAAAAAAAAAAAAABQECBAYHAwD/xABFEAABAwMCAwUFBQUFBgcAAAABAgMRAAQFEiEGMUETIlFhcQcUMoGRFSOhsdFCUoLB8BY0YpLhJDM2cqLxQ2N0hMLS4v/EABkBAAMBAQEAAAAAAAAAAAAAAAABAgMEBf/EACMRAAICAgICAgMBAAAAAAAAAAABAhEDIRIxQVETIgQyYlL/2gAMAwEAAhEDEQA/ABeRbZuwC/pKEkd2TqTy6gmecfM+FIuyKMYXru+Ra2aiYfuxpQ4qSSAjdS/QD/RuJtQ8u8zWX0LscUwX027a+ao2Qevh6zWc53M3mdv13mQc1qJhCEiEtJ6JSOQSPCuTDgVXIbdstHvfCjCOzcyuTfVJlbNnsfCNax4eHhTftHhEAy/mVbz/AHZrw8NfWqSYiZ3mlJHXnXTwj6JouX2pwglRKRmxMyA0yP5/9qd9t8LiFpRn9YEA62QfrFUmZrwI5b/Wnxj6Ci5pzXCaQkiwzJ0xzeaHL5U8cR8MJUVpxmVKyZ/vTY/+PKqUCAIIketISOg2o4x9BRev7XcPBBCcJfExEm7QCeu5CPEmnW3F/Dzbh1YbIAKQEFQvEEgeUoHiaocilkAiPnRxj6A1iwGBz7abfA5s2l0oyLTIIDZUTHJadp/SuOYwlzjvuslbuJdUDAQIQvckq2kERpkbVl0jpE+Nah7NeMDlHEcJ8TK96tLsdnbPObrbXGyZ579DzBjoazlhjLoYPvrcMsJLHdcCQgTurT026mhiiEK7VTnbNqAmVchznaIO0fUVY83ZO43K3NitTikN93tHFGVI6chuYjltz8qrWRbRrTaW5K2dn3FNnUoD/F0BEn6j0rmimnTEyMjW40la1kqcXv6DlpHr9a7KPYM3Dbx0kAEEDmRyny8/z501tsFtDjSVrcdXoSlG5B6AR1/WjV4jG8Kta8whF/l1AFrHzKGR0U8RzPgn61rGLkSDMfgMlf2KnktBu3mV3Nw6GmknqNStuXQUTZtsYhZVc8TYdD+wHYhzTA6SExVQzWayGbue2yNyXdIhDY7qGx4JSNkj0oaSOkCtuCHxNWx3DV1dW3aYm8sMogQF+5PAqHmUmD8qD3ak2lw8257w08DC0qTCkDzHl/M1Scff3eOu0XdjcOW9w2ZS42YIrYMbd23tJ4dccdaaRxJjkd8gR26Oh8wfwPkYpOHol414Kk5bN3zAUG0Sn/xUCNfy8v50Cu7GASCZ6dKsSHkttdnEAGVA92fH5ya4BTNy52TShr/cUfj8x+nP1pQnT2cuWMou0UpaVJUQZ2rwC451ashgyw5ukK1J1QN4oX7gv9xX0rrU0y454vs0KxQ3b+zjioM99MJT8yQTH1rIhyrZcupDXsxzfwSp1DcBRMGU7SQJrGzziQY6iubH+iOoYedLB5GvGi1k5YM2jrykLcf2SWVqhJkc9tzvHh861ilJ03QwSBvXtB8qnY7G3eYv0WmLtlOvOGEto6DxJ6DzqwHghTauzez+HQ6NlIC1rIPhKUkH5GpAq9pbOXdy1bMJKnXVhCAOpPIVIvsRf48TeWjzA/8AMQUg+k1ZGOEUMKDrfE+NQRI1pbfkCN4+7qccC5lEs2FzxtaONggNpdQ/CSYA3UmANgN6l8r10KzPykjnSdaO8U8L5Lha/TZ5NCe+nW062qUOp8R/MHegh5iqGImu9lcOWl21dNSHGXEuIMxBBkVwpaANm9pzar17G5WzWPdb22DsoTuowCDPoR+NVW0sEOvNM49KnLp0qbKUjvbiOfTeOu+/nVlwIRxV7MrOxRc2v2hjnS3ofeDcInYnflpUPLu0EvsstjVg+DGnbu8cTouL5lsklMxoa6pRO2rryEDnlLHcrEJlsxa8JN+549bV3ngCly6EKbs+hDfQr259PM71nrzrr7q3nnFuOrMqWoyVE+Jpbhp1h5bbyVIdQYUlYgg+BojhLTHXXaJyd/7mmUhC+zK+u8gHlHWtG1FDSBPKvTtU/MWlrZ3ZZs7xN20Eg9qlJAUSJ5Hl/pUAiCZ2oTtWB4biDRnhLP3PDGdtsnbSoNnS62TAcbPxJ+n4welBopSNqYGu8fYizSBxPinEnGZJCVSmYDivTlIk+RBHOqkypKVFbTalLju6hMjrHny9aPeyrM29/bXPBmaJNpfAqtVTu25z0g9CY1D/ABDzqv5XHXeByl3YXRV2rCo+DZaTuFAzyIg/LyrHJHyiWd7bJuNqSlSkrSCRJkgGd95kbn8fWjiLl9SEqTbtkEAghvY/9VVW3/2pSANiSEqJ8SDvty5c6MotOzQlCb+3ISIBDojb5VmZfHF+AznlJR7JbpaEKQl6/SAFbnmOZk+H5Vk8mBPyrbw5aL4Hx5zLd3dMOXrnae6MJfdJGqO6oFMD8OlVlvD2Vi4LniM2CMc+km2Vj7Vp90HYgOJT8Ox389q6Yr6o2M0mnajB6TzHjWlr4fs8Yv3vidnGWWHuJ9zuW7YvOO8ikKbQ4CnuyT4HakXwxa2L4ueI8fjcXhX59zyCkXC+2kSiW0PymUyd+XKmMj+xvu5HN3Cjs1jFyTy3I/SoDNwrsyLZsLPZlLaUn4UmJgbxB2gdflVz4VxL2LxXEV8nFN21i9Yq9yu2lOD3tsyQoJWtRAIgxsd6qOItEN2rjq23AInkYUTsE7eMHfwmsM+kLyR1ql5aFaHEQYVInYSDsJ2genWlDjz33TSEIbUBKinSY2MeXKuwtmVHRpWnX3o0d5QM6YPqBtXVrWy+k3LbamktiEkBCnUnkfBXPcmdq5rQUHfaZbLyXAGEyqyhb9mrsHlIMjlp/MJ+tZNI69OXnW1YVbfEPB3EWEShQcS0LhnUI1EiRtt1Snp1rFY3/l4V3RdxTBDSaVJ6Gk8qSqGOBgbb0ZxPFGWw1m9a428cYS6oHWgjUnYiAenP+dBaSgDo+86+6px9ZW4oypRMknzpk17nuackaiAN5MRQB3sn0MXCXnGUu6CFBCiQCQesVLy7+OudLtlbradXu4lSpAM9PWrLieFrPF2aL/idtxbrwCrfGoXoUUnbW4ROlPgOZ6eII8ccI448NWnE/DFupm1I03ltrKuyPLUJ3AnY+oO29NSpUNSpUZrShXSvdKSKQjo064y6hxlam3G1BSFJMEEciPOtezBR7QeCW89aoH2zjE9neNJHxp5kgfVQ/iFY9P8ARq0+zrilXC3ELb7xJsLgBq7QBMoJ+KPFJ39JHWgTVkvhvHt+8art9bWoR2QA7w5wSdhy6+FWM8Q2yCU/Z7a9O2o24BPnFSeNsZbYG+94YbU9aXsuWzid0CR8EjpEQDtHlVEGUvFAKU44oncnt1if+quVp2K6LnnMxkMB7O+HLnE3TtpcOPO/eNkTpJJI5eNVlXHa8eG3OEscjAXBTpunWXS77xyiQsbQZO3jRb2iy1wHwkzylC1kecD9azcfCY5zXUuhou547axaveeEMacTfPD/AGy4ceFx7xyPwrBCe9J2pV8a2ONfTe8M4121yD0i7cvVpuG3QYJhBEJOoTtVIKz4J+grw58560DNk4cyOKvODuI7ywZvg92CBeC6dBQpZknsgPgE6tvTwqlKfc1PFnW0yAAkKHePLSBPhp8dulGuBdTPs34jebPfVctoTyMRp8fWq4lbqgtOjUlIUVQYEgc+cT1rDN4JZ2N1cXlwAH5cJkuE8gBz8iPL/tNtglTSlNlIfWfiWSpSk6ZmTyGyRMSZMRuKhMqDZhJRqUN1KQO6DIj/ALDbnUyzeUHENhwqUG1JSJGkJO+889yT/OuaXWhosvAWR9041bZ7wYuGza7mUqgmDMnaQkecz12zrjDGnEcUZKy0wlt9RSP8J3H4EVbUXjFtdM3LK1KTbrQ6EpgaFAydzE7+HQmNq7e2zHhWSx+ftUlVpkbdI1jlqAkfPSfwNdWCVxofkzRUUznTuhG23WNzSAVsB6NqcABzpsGpeOsLvJ3rVlYsLfuHTCG0iZ/T1oA4stOPuoZYbU44tWlCUiSo1oGMxDHCKe2uW273iLRqRbqhTVl4Ff7y5iE9Ovge1hbWvCLa2cetFzmlIIevgJbtvFDR5FXirpyEnlADqdf3Y1KWCg6yCVSZ3nnyO/n1rKeTjpAeN1cuPXD15crdccVqUswpwyTJPXp5eA2o1wJxHb2mTcxOSAcxOVlt1Lp2bUe6CfIjYn59KqqmlsICnSUwkCFCVGZgjylP5VFgBaQ4kwrcySNQ33NZRlT5EtnuOeGnuFeIH7BxKiwr7y2cI+Ns8vmOR9Kr6gCJ6+FaxxU+OJPZRa5K7TN9jLgM9oTuUzG/qCmfEiayYgg11LZR7oK9NJXhz8qANe4Ou/7S+zO/xt7Lj+IWFNKnvBuCUj5d4ekeFUw4x9B0akq07akKBB8x5Ue9irxN/nLNX+7exylKHmlX/wCjQVFw+hCU6mxAiAk7VnNESWw57XE9niOFG0zoFkSDznZPWs1+laxxvbLy3ssw+QiXsa52Lu8kJ+H/AOh+dZRMda0T0Uhp5xSkAjal7RURqMeteknlQM0zg5sueyfO9lu41ehxYj9kBB3/ABqqNKSpP3iETBgJMkfP8fOrJ7F8kyMxfYG83tsqwUBJ5FxIP5pKvwoDmLNzEZG7snz37ZakAnrHI8uRG9ZZVaJZKbaKkoeQEdmO6lW4lXlAnwHnUi2WhLyw0w24yhsAtwpQ1K2BmZ+UxtB5mIzdik41hxF5LrrhQWSuNKQlJ1HfaZIG3QwelTk4uztlKWvNJFuW2VpWyNS1FZIUNGrUCmFSD4DYaqw4MpIh3ZWhS0qWbhQHMyC2R+0BsJgCrNwznWHsG5geI7Zy8w8bu6CDbHnsqB1O28gnqDVXsbJm4au1u3xZS00pxCVGVOKGwABIkkkDqfIwTS2YccftbYXamkOOBPecGhCSYlUkDz36D0qopxCmS8z7NLuVP8L3bWWtefZpUEPoHgUGJ+X0qpXGDy9s4W38Xetr/dVbqB/KrrcHsse/cpzPaFKllpHd1LhwJSY1SCQVK5GAkb7zTcdmsm5jW1/aV+HFDmm5dgADwB9DWzyJK2DK7juDczdpDr9v9n2v7V1fHsUAfxbn0AqzM3FnhbU43htK1qeSfesgsdm48nbZPVtvcT1I8JqNetKfZaunLl1alAqKnSpTg8RvvHSfyri+4llKUoCROydPUEdZ/rfnWUs96igS9neztEurizU6pCCoEhntQkAAlRE7dANuvIbVOVin30T7yPvCFbMEkExzhXLYAdN9pNA2lOtMOLDhQ0+rvMKbQsKCZ3JUD4Eco5+FTUPKtkoW29CCvXpTbspJ25gaZn+poTxpbWxHe14fVcgOKeW4oJSlPa25RpIggEqXEgbmeQ8OVRr/AAi7ZC3lOlxbbYJbS3q7qyAFSFkEeY23G+9RPfluqbQpaJRKUardnSgTv+xtzOw/nXZD4XDC1FawNKVIYQkBJ5pGlIIB8j5HnT5YxUH7ppxn2QZQOblV6kzETumsqV09K17JHtPZTmgqQUXaYHzTz+tZCTMelbQ/VDQ00vSvE16aoZofsVBOeygG5OLc2H/MmghvbdslsOmE7cvD50Z9in/E1/uZ+zHY/wAyKFKLeoy3YpM8lJBI9d6mZLNB4FKMja5bhzIDS1kWlqaSomQoCD84g/w1jN/au2F4/Z3CSl5hxTawehBg1omNvPsfL2t646kOMKQoTPeSPiHnsSKj+2jEN22ft8zaQq1yjIc1J5FYAk/MFJ+tZ4JcoUNGeKEnbma8AUmVAgeYp3eA1JPkaad9yTNbDJONvXsZkba/tjpftnUutnzBkVqftRs2cgix4jsQPdsjaAqPgoDUn0MSP4ayMma1rgB1HE3s9yfD74K7jGq7e3HUpMkR89Q/iFKStCZT7ZTaHGVut9ohISSiY1Dbaidsw9c2pfZxhdbEoU4AnvEJSDtEz3p2/eT4UE1K7Qp7UJTOkSidMbAGpzC8h2LK03uhNo72jSQgfdqJBKgOpkJ+grmbiuzSGZwVInLx942DrxyuyZYl9Z0mBrIKtXIGQUjmdjzrkWHHMd26LA9glPfelPRQCiOsypA+fnUd2/yKmHUJyDpS412LktpSFIBkJkb6Zkx1J8zUN3KX/YGz98K7VIASjQADBKh5xqUT8/IU/qUs76OtysOuOLS2EBRJSlPJIM7flUvBNOXjdha2qHVrcIBQyJJ6CB4+J8/Khti1c3923bMkqW4sIAS3JNH+Icm3wnikcOYd4KyKm9N/doO7U82kHp/iPy8apQU1sy5Xs65C4w2FVoy94b+6Rt7lZkKCI6LcMpnn8M9eVBX+OXkEjH4jGW6OX3jZfWfUrJ/IVVCNQMfOTSTNbKKS0Ki2o4+ulwL/AA2Fu0joq00EehSRU5HFvDF5p9/4fubZQ/as7rWP8qxy8pqh05KTEwY8YoaT7CjQXnOEsotXu+ecsVL/AGLuyISPKUEiPl1NTWeHXL8K9zyeIviqAVsXSdQEDfQYJ5RH6VmWlSFEK2MTEUkEEHr41LxwfgZrOeQMJ7OcljclFveXVwgssqUJXGmSkcwkAcz9ayQ+QinLWpwytRJ8SZimq5bcqtaAQ7V7zpTvXhuIoA0L2Jb8U3gHM450D/MihGpI2UtvUNj92o7/AEop7FAP7YPf+gd/NNQXGMgXFaVriTG5qZiJbmtXakTqmJIkR4Vasjap4m9lr1s0km8wygttJMq0ATH+XUP4RVcLkgaAEhKvhHXeInn18dpo17O8giw4jDLxBYyCSytJ5Az3Z8d9v4q4fx51KhIyIHfakgqOw3o5xphTgOJb7G6SGm3Cpknq2d0/15UFJIEAnfwr0ChIIMEEetWv2Y5v7D4ysX3V6ba4Pu75nklewPyVpPyqp7g04T4/OgDR+OsT9l8R3ln2YSytfbtkcylW/wCBB9KrSQlow0TPKQef6VfLnK43jrhyyX9q2tjxBaNBt1N2oNh3oSFHxImehJ5c6riuGnCV9rlsQnYQPtBqJ+RrCWN3olgvuIWsKcT3QAAZ3P8AKopQkmTGqAUgfSPr4UYPD6N9eewYJHP34KP4Cu9tcYLhtQvXry3y+QRvb21tJaSropayBy6Ab0o45XsmrJlw+jgfEC4MHiG+b+4Sedo0R8Z/xHp9aoVj7s9cqVkHXAghRUpO5Kt/PczTcnf3WUyD97fOqduHlFTilfyqKdq3rVGkfq7CGSasG2mTYOLXJVrLggjwEeHnQ7nShUDnFeimOTt2JEcqK4jMvYttxDVvbO9pEl5oLjny8OdS8Rwrd39kMhdP22Px+rSLq7UQFnwQkAlR9BRNfAFw7BxuZxF5PJKn+wWf4VgUmk9MmSUlTAIyNvc5UXeStgtspGtpqEAwOgiE8h6V7LO4l1hv7Kt3WFajrDy9RiBEHpvP4cqnXvA/E1kkrew10tH77Ke1H1TNAXmHWFlD7a2lDmlaSkj61V6oXFXZx6V6nRXlDYedIoQV7rS6aWKAL97FduLbhR2SLB2T0G6a667tW7erQd0wyOX1rtwzYucOcKvvvAoyebT2TCCO81bj4lkcxPIf6Go0pR3D7vKduSv5VllkkK6EUtKVSVKUsESTuI6eX9dKVkgXHbD7soV3CDBkHaB/PlXF5wKkABRI0p6gA9f623pHHHSlQEEqVKgI/E9flXnLTsQd9rtojM4LD8V2yd1J7C523B6T6K1D5ispmBFbbwi0jO8M5jhl9QJdaLzGo/Co/ooJP1rFHm1sPraeQUOIUUKSRuCNiK9SEuUbGhiUlR2G3Uk8qXUEGNlCk6nwpI8KoY8GBtH0pCfQelM6U4EaFDrtQB6fSl1AxsBFNG9ejegB5MgjlFM614Uo60AeBAEEAz+FWXg3h5GXfcu8i4WMRZDXdPfvDogeJPKoHDWBueIcm3ZW3cSRrdeV8LSBzUT0q15vJWSmGcRiDpxFkTpSPiuHOrivXp5eZpSkoq2Js4ZziBzIXqVtNhi2t0hq1t0gQygchy5+J6+kUMcu3HkaCruq2CTuDXF0pCCkJgpME8/KIpLdKSVgp1DYd5IMc65XcnZPYWxV+5j0B9F06yQoEIadKZEbiEmd/UUYb4xv3w4m5ukPtndLd02l5A8iVifxmq52bUJ0sbkCIQNztJ8+v4UpFsFAi2gDpoHPbb8/6mtowf8AtHQsP9IP311hn9CrrhbHvIcTq7W0fVbqHOZKe7tt9ahXGE4PfkhWYxpBgyW30g+HQ0OShEAi3MGAYRM7mfl0HjvSdmyAo+6kJ08uzB0neP5D61a9OSD4f6RLb4OxdyVe6cQuOIABI+zlyPDrFSsPjuH8e529o09krhO6Hb5AQygxsQ0klSjPKSBQJpzsbxaApaQtkgBHdBJJ5gVabe6Qns2rNaQSNGlSgdh0HWdyJ8z41jPNJaM0jvcLevbpb77inXXEiXjPgIB2gADaBAHQb1wS2lKQkY1S4EagZB8/jH5CnqLXarSZJT3iFnSYn92fTxrgL26WAtq2a7NW6dxy6da5m3J2wdeAWluVqacWQBulRHI/pXrhwWy9LqSHABPMz5z02AqTcbN27gA1qUQTTbxKXGGStIJJAmPKskwomYbKv4rJsX9q4FKbnumYUnkQTz60T4s4UseM1rzHC7rbWTX3rrGuqCS4rqpJ8fwPPY8w1ulPug2G5SmY6bbUNBIdCkqUkiYKTEQnblXRgytafQqK9kMNk8c6Wr/H3Vu4DBDjRFRkWtwr/dsOqPk2a1O4zOUtuxbZyN2EFsHSXlKEz5mhp4jzSnHUnKXYAVA0ulP5V1LImrCihox1+oQmzuT6MK/SuqcHlVGEYu+VPhbL/StDGVya2iVZO/nQ2f704OZM9ae5dXhYk399Ooj+9ueP/NSeaK8CM/Rwxn1/Bhcif/bL/Su6ODuJlqOnA5Hbxt1CrK/cXJKgbu6Ik87hZ6+tI4pUtHtHCSgkysneD+lS/wAiPoAAOB+J1RGDvRP7yI/M12Z4IyKFBWXuLPFsg95Vw+lSo8kJJUT5RRO7QkdmNI3CZ25yqhTyEFttRSJgiQI6UfOvQBW5yNnYYl3EcOocRaLj3u8chL10fCP2UT+zzPWq+jur25STPiB5V0Ki1ujYggj8a9pEJ8wPzrOU3LsnscEt6JWExy8CNuf+lPa7zzo0j9mAB69K8kAJMTtMb/OuL/dA0kiTvB8OVKPY7otltZ5Zp5aWTbo92A2hWlOpCkkxHOEq1SOY67Uli3mbi3aFui3hbKkNBaQFEIM6RPJQ7SU9YIqr2qA4UBZWR3f2z4+tRZVqjWuNv2j5U/ixt7RXNl0YOXUxYqZet0ILaC0iSmUFXZJKttwFDx5kfLk0zlHLNlAUy23eKRaIGlQJ06kRsOQ70xPM1Wm2wpDqlFZIBglZ6Ax1pyWk6WD3txHxnwFL48foOTJOMZZeyjguFlLYt1KKwAYAPOD0+nSiqnmU3Sl2YX2CNgFDvBInwI5kny6UES0lLilJ1agCJ1GYqXaOL+57x2e2n0pT2x2GHXLFo6HHVJUrctFCiEDwiIJ25D1kbCuCM9pQlIx6VACAoO8/wp1i2g29upSEk6CZInfWU/kBVdcu7jWqH3AJOwURUKKFJ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2042" name="Picture 10" descr="https://encrypted-tbn3.google.com/images?q=tbn:ANd9GcQKsWvFbMhr70lUA2J99GzZstxIORDKAKcLXOlCkfHNAAvm3gHR-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048" y="3048294"/>
            <a:ext cx="2237687" cy="1676106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/>
          <a:lstStyle/>
          <a:p>
            <a:pPr lvl="0"/>
            <a:r>
              <a:rPr lang="en-US" dirty="0" smtClean="0"/>
              <a:t>Repetition -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575921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ft Brace 4"/>
          <p:cNvSpPr/>
          <p:nvPr/>
        </p:nvSpPr>
        <p:spPr>
          <a:xfrm>
            <a:off x="1524000" y="2743200"/>
            <a:ext cx="45720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44504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1"/>
          <p:cNvGrpSpPr/>
          <p:nvPr/>
        </p:nvGrpSpPr>
        <p:grpSpPr>
          <a:xfrm>
            <a:off x="762000" y="1676400"/>
            <a:ext cx="3733800" cy="1219200"/>
            <a:chOff x="762000" y="1676400"/>
            <a:chExt cx="3733800" cy="1219200"/>
          </a:xfrm>
        </p:grpSpPr>
        <p:sp>
          <p:nvSpPr>
            <p:cNvPr id="5" name="Rectangle 4"/>
            <p:cNvSpPr/>
            <p:nvPr/>
          </p:nvSpPr>
          <p:spPr>
            <a:xfrm>
              <a:off x="762000" y="1676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Condition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76400" y="2057400"/>
              <a:ext cx="2819400" cy="8382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53000" y="2133600"/>
            <a:ext cx="3962400" cy="3886200"/>
            <a:chOff x="4953000" y="2133600"/>
            <a:chExt cx="3962400" cy="3886200"/>
          </a:xfrm>
        </p:grpSpPr>
        <p:sp>
          <p:nvSpPr>
            <p:cNvPr id="8" name="Rectangle 7"/>
            <p:cNvSpPr/>
            <p:nvPr/>
          </p:nvSpPr>
          <p:spPr>
            <a:xfrm>
              <a:off x="7010400" y="3657600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Loop counter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4953000" y="2133600"/>
              <a:ext cx="2590800" cy="16002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181600" y="4114800"/>
              <a:ext cx="2362200" cy="1905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04800" y="3352800"/>
            <a:ext cx="3429000" cy="2971800"/>
            <a:chOff x="304800" y="3352800"/>
            <a:chExt cx="3429000" cy="2971800"/>
          </a:xfrm>
        </p:grpSpPr>
        <p:sp>
          <p:nvSpPr>
            <p:cNvPr id="16" name="Left Brace 15"/>
            <p:cNvSpPr/>
            <p:nvPr/>
          </p:nvSpPr>
          <p:spPr>
            <a:xfrm>
              <a:off x="3276600" y="3581400"/>
              <a:ext cx="457200" cy="2743200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" y="3352800"/>
              <a:ext cx="20574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Set of statements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7" idx="2"/>
              <a:endCxn id="16" idx="1"/>
            </p:cNvCxnSpPr>
            <p:nvPr/>
          </p:nvCxnSpPr>
          <p:spPr>
            <a:xfrm rot="16200000" flipH="1">
              <a:off x="1847850" y="3524250"/>
              <a:ext cx="914400" cy="19431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15962"/>
          </a:xfrm>
        </p:spPr>
        <p:txBody>
          <a:bodyPr/>
          <a:lstStyle/>
          <a:p>
            <a:r>
              <a:rPr lang="en-US" dirty="0" smtClean="0"/>
              <a:t>A while loop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762000"/>
            <a:ext cx="6019800" cy="39624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main(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count = 0;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total = 0;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while(count &lt; 5)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total = total + count;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 count&lt;&lt; total;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count = count +1;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				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1219200"/>
            <a:ext cx="2209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6175" y="188125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count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6775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243840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total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36775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735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3700" y="18763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3700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8650" y="18763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4800600"/>
            <a:ext cx="495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Program Output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51816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0, total = 0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54864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1, total = 1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57912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2, total = 3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60960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3, total = 6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64008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4, total = 10 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133600" y="1612075"/>
            <a:ext cx="10668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3700" y="1893125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025E-6 L -0.1625 -3.302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4662E-6 L 0 0.05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55 L 0.1 0.103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10337 L 0.18333 0.214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21438 L 0.425 0.264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2648 L 0.06666 0.32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3203 L 0.06666 0.109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10337 L 0.19167 0.2143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21438 L 0.425 0.264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2648 L 0.06666 0.320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/>
      <p:bldP spid="22" grpId="0"/>
      <p:bldP spid="23" grpId="0"/>
      <p:bldP spid="24" grpId="0"/>
      <p:bldP spid="25" grpId="0"/>
      <p:bldP spid="31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body will keep on executing until the loop condition become false</a:t>
            </a:r>
          </a:p>
          <a:p>
            <a:r>
              <a:rPr lang="en-US" dirty="0" smtClean="0"/>
              <a:t>When loop condition become false, the first statement after the while block will be executed</a:t>
            </a:r>
          </a:p>
          <a:p>
            <a:r>
              <a:rPr lang="en-US" dirty="0" smtClean="0"/>
              <a:t>Condition can be a single or compound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724400"/>
            <a:ext cx="581890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Statement within loop body can be single line or block of statement.</a:t>
            </a:r>
          </a:p>
          <a:p>
            <a:r>
              <a:rPr lang="en-US" dirty="0" smtClean="0"/>
              <a:t>In case of single line parentheses are optional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block, parentheses are must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0"/>
            <a:ext cx="1924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3775" y="3886200"/>
            <a:ext cx="1419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7350" y="3962400"/>
            <a:ext cx="1847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3240</TotalTime>
  <Words>540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myPresentation1</vt:lpstr>
      <vt:lpstr>Today’s lecture outline</vt:lpstr>
      <vt:lpstr>Loops in C/C++</vt:lpstr>
      <vt:lpstr>Loop in general</vt:lpstr>
      <vt:lpstr>Repetition - Example</vt:lpstr>
      <vt:lpstr>General form while loop</vt:lpstr>
      <vt:lpstr>The while loop</vt:lpstr>
      <vt:lpstr>A while loop program</vt:lpstr>
      <vt:lpstr>Points to remember</vt:lpstr>
      <vt:lpstr>Cont.</vt:lpstr>
      <vt:lpstr>Cont..</vt:lpstr>
      <vt:lpstr>Cont.</vt:lpstr>
      <vt:lpstr>Cont.</vt:lpstr>
      <vt:lpstr>Pre and post increment operator</vt:lpstr>
      <vt:lpstr>Difference between pre and post operators</vt:lpstr>
      <vt:lpstr>Other operator</vt:lpstr>
      <vt:lpstr>Example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Dell</cp:lastModifiedBy>
  <cp:revision>154</cp:revision>
  <dcterms:created xsi:type="dcterms:W3CDTF">2006-08-16T00:00:00Z</dcterms:created>
  <dcterms:modified xsi:type="dcterms:W3CDTF">2015-12-09T12:48:07Z</dcterms:modified>
</cp:coreProperties>
</file>