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5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2.xml" ContentType="application/inkml+xml"/>
  <Override PartName="/ppt/slideLayouts/slideLayout10.xml" ContentType="application/vnd.openxmlformats-officedocument.presentationml.slideLayout+xml"/>
  <Override PartName="/ppt/ink/ink11.xml" ContentType="application/inkml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551" r:id="rId2"/>
    <p:sldId id="552" r:id="rId3"/>
    <p:sldId id="553" r:id="rId4"/>
    <p:sldId id="554" r:id="rId5"/>
    <p:sldId id="555" r:id="rId6"/>
    <p:sldId id="556" r:id="rId7"/>
    <p:sldId id="557" r:id="rId8"/>
    <p:sldId id="558" r:id="rId9"/>
    <p:sldId id="561" r:id="rId10"/>
    <p:sldId id="560" r:id="rId11"/>
    <p:sldId id="562" r:id="rId12"/>
    <p:sldId id="563" r:id="rId13"/>
    <p:sldId id="566" r:id="rId14"/>
    <p:sldId id="564" r:id="rId15"/>
    <p:sldId id="567" r:id="rId16"/>
    <p:sldId id="568" r:id="rId17"/>
    <p:sldId id="5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714" autoAdjust="0"/>
  </p:normalViewPr>
  <p:slideViewPr>
    <p:cSldViewPr>
      <p:cViewPr>
        <p:scale>
          <a:sx n="70" d="100"/>
          <a:sy n="70" d="100"/>
        </p:scale>
        <p:origin x="-691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31T13:10:11.55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519 0,'0'25,"0"-25,0 25,0 24,0-49,0 50,0-1,-24-49,24 50,-50-25,50-1,-24-24,24 25,0 0,0 0,-50-1,50 1,0 0,0 0,-25-1,25-24,-49 50,24-25,1-1,-1 1,0 0,25 0,-25-1,1 26,24-50,-50 25,50-1,-24 1,-26 25,50-50,0 24,-25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31T13:10:13.47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449 0,'0'0,"0"25,-25 0,25-25,-25 50,25-25,-25-25,0 50,25-26,-25 1,0-25,25 25,0-25,0 25,0 0,0 0,-25-25,25 25,0 0,-25-25,25 25,0-25,-25 25,25-25,-25 49,0-24,25 25,0-25,-24 0,24-25,0 50,0-25,0-25,0 49,-25-49,25 25,-25 0,25-25,-25 0,25 25,0 0,0-25,0 25,0-25,-25 25,25 0,0-25,0 49,-25 1,25-50,-25 25,25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05-31T12:09:34.77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6AA9C-C781-4F26-B6CB-D244D58BD789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16EE2-1D9B-4258-A1AD-BBDE1A15A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176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2" y="6477000"/>
            <a:ext cx="60959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1E32015C-E597-49C4-B278-585ED5F3176A}" type="slidenum">
              <a:rPr lang="en-US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/>
              <a:t>‹#›</a:t>
            </a:fld>
            <a:endParaRPr lang="en-US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2" Type="http://schemas.openxmlformats.org/officeDocument/2006/relationships/image" Target="../media/image14.png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15" Type="http://schemas.openxmlformats.org/officeDocument/2006/relationships/customXml" Target="../ink/ink12.xml"/><Relationship Id="rId1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emf"/><Relationship Id="rId12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most popular looping instruction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b="1" dirty="0" smtClean="0"/>
              <a:t> </a:t>
            </a:r>
            <a:r>
              <a:rPr lang="en-US" dirty="0" smtClean="0"/>
              <a:t>loop allows us to specify three things in a single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Initialization: </a:t>
            </a:r>
          </a:p>
          <a:p>
            <a:pPr lvl="2"/>
            <a:r>
              <a:rPr lang="en-US" sz="2400" dirty="0" smtClean="0"/>
              <a:t>Setting a loop counter to an initial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Condition: </a:t>
            </a:r>
          </a:p>
          <a:p>
            <a:pPr lvl="2"/>
            <a:r>
              <a:rPr lang="en-US" sz="2400" dirty="0" smtClean="0"/>
              <a:t>Testing loop counter to check whether it reaches the desired number of repetitions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Increment / decrement part:</a:t>
            </a:r>
          </a:p>
          <a:p>
            <a:pPr lvl="2"/>
            <a:r>
              <a:rPr lang="en-US" dirty="0" smtClean="0"/>
              <a:t>Increase or decrease the value of loop counter each time when the statement within the loop are executed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Write a program that displays the table of x up to y. The value of x and y is input by the user. </a:t>
            </a:r>
          </a:p>
          <a:p>
            <a:pPr>
              <a:buNone/>
            </a:pPr>
            <a:r>
              <a:rPr lang="en-US" dirty="0" smtClean="0"/>
              <a:t>	e.g.  x = 4 and y = 5</a:t>
            </a:r>
          </a:p>
          <a:p>
            <a:pPr>
              <a:buNone/>
            </a:pPr>
            <a:r>
              <a:rPr lang="en-US" dirty="0" smtClean="0"/>
              <a:t>     4 x 1 = 4</a:t>
            </a:r>
          </a:p>
          <a:p>
            <a:pPr>
              <a:buNone/>
            </a:pPr>
            <a:r>
              <a:rPr lang="en-US" dirty="0" smtClean="0"/>
              <a:t>     4 x 2 = 8</a:t>
            </a:r>
          </a:p>
          <a:p>
            <a:pPr>
              <a:buNone/>
            </a:pPr>
            <a:r>
              <a:rPr lang="en-US" dirty="0" smtClean="0"/>
              <a:t>     4 x 3 = 12</a:t>
            </a:r>
          </a:p>
          <a:p>
            <a:pPr>
              <a:buNone/>
            </a:pPr>
            <a:r>
              <a:rPr lang="en-US" dirty="0" smtClean="0"/>
              <a:t>     4 x 4 = 16</a:t>
            </a:r>
          </a:p>
          <a:p>
            <a:pPr>
              <a:buNone/>
            </a:pPr>
            <a:r>
              <a:rPr lang="en-US" dirty="0" smtClean="0"/>
              <a:t>     4 x 5 = 20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en-US" i="1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situations where we want to jump out of a loop instantly, without waiting to get back to the conditional test.</a:t>
            </a:r>
          </a:p>
          <a:p>
            <a:r>
              <a:rPr lang="en-US" dirty="0" smtClean="0"/>
              <a:t>The keyword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allows us to do this </a:t>
            </a:r>
          </a:p>
          <a:p>
            <a:r>
              <a:rPr lang="en-US" dirty="0" smtClean="0"/>
              <a:t>When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is encountered inside any loop, control automatically passes to the first statement after the loop. </a:t>
            </a:r>
          </a:p>
          <a:p>
            <a:r>
              <a:rPr lang="en-US" dirty="0" smtClean="0"/>
              <a:t>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en-US" dirty="0" smtClean="0"/>
              <a:t> is usually associated with an if.</a:t>
            </a:r>
          </a:p>
          <a:p>
            <a:r>
              <a:rPr lang="en-US" dirty="0" smtClean="0"/>
              <a:t>The keyword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breaks the control only from the loop in which it is placed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Write a program to determine whether a number is prime or not. A prime number is one, which is divisible only by 1 or itself.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en-US" dirty="0" smtClean="0"/>
              <a:t> statement in nested loop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1219200"/>
            <a:ext cx="4800600" cy="5105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>
                <a:alpha val="4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main( )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= 1 , j = 1 ;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while (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++ &lt;= 100 )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{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while ( j++ &lt;= 200 )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{ 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      if ( j == 150 )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     break ;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     else 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	     printf ( "%d %d\n", i, j ) ;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}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}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14600" y="3024250"/>
            <a:ext cx="4114800" cy="2667000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343400" y="4343400"/>
            <a:ext cx="1371600" cy="1588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</a:t>
            </a:r>
            <a:r>
              <a:rPr lang="en-US" i="1" dirty="0" smtClean="0"/>
              <a:t>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</a:t>
            </a:r>
            <a:r>
              <a:rPr lang="en-US" dirty="0" smtClean="0"/>
              <a:t> statement allows to take the control to the beginning of the loop, bypassing the statements inside the loop, which have not yet been executed</a:t>
            </a:r>
          </a:p>
          <a:p>
            <a:r>
              <a:rPr lang="en-US" dirty="0" smtClean="0"/>
              <a:t>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</a:t>
            </a:r>
            <a:r>
              <a:rPr lang="en-US" dirty="0" smtClean="0"/>
              <a:t> is usually associated with an if.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do-while</a:t>
            </a:r>
            <a:r>
              <a:rPr lang="en-US" i="1" dirty="0" smtClean="0"/>
              <a:t> Loop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13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Post test repetition structure</a:t>
            </a:r>
          </a:p>
          <a:p>
            <a:r>
              <a:rPr lang="en-US" dirty="0" smtClean="0"/>
              <a:t>The statement in the loop block are executed at least once, whether the loops condition is true or false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3657600"/>
            <a:ext cx="441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do </a:t>
            </a:r>
          </a:p>
          <a:p>
            <a:r>
              <a:rPr lang="en-US" sz="2400" b="1" dirty="0" smtClean="0"/>
              <a:t>{ </a:t>
            </a:r>
          </a:p>
          <a:p>
            <a:r>
              <a:rPr lang="en-US" sz="2400" b="1" dirty="0" smtClean="0"/>
              <a:t>	this ; </a:t>
            </a:r>
          </a:p>
          <a:p>
            <a:r>
              <a:rPr lang="en-US" sz="2400" b="1" dirty="0" smtClean="0"/>
              <a:t>	and this ; </a:t>
            </a:r>
          </a:p>
          <a:p>
            <a:r>
              <a:rPr lang="en-US" sz="2400" b="1" dirty="0" smtClean="0"/>
              <a:t>	and this ; </a:t>
            </a:r>
          </a:p>
          <a:p>
            <a:r>
              <a:rPr lang="en-US" sz="2400" b="1" dirty="0" smtClean="0"/>
              <a:t>} while ( this condition is true ) ;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while</a:t>
            </a:r>
            <a:r>
              <a:rPr lang="en-US" dirty="0" smtClean="0"/>
              <a:t> loop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219200"/>
            <a:ext cx="3200400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1219200"/>
            <a:ext cx="4073326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3429000"/>
            <a:ext cx="3886200" cy="257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62812E-6 L -0.2 -1.6281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56388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400800" y="28194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Program output</a:t>
            </a:r>
          </a:p>
          <a:p>
            <a:r>
              <a:rPr lang="en-US" sz="2400" b="1" dirty="0" smtClean="0"/>
              <a:t>2</a:t>
            </a:r>
          </a:p>
          <a:p>
            <a:r>
              <a:rPr lang="en-US" sz="2400" b="1" dirty="0" smtClean="0"/>
              <a:t>7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5700" y="2497775"/>
            <a:ext cx="5057900" cy="3217225"/>
          </a:xfrm>
          <a:prstGeom prst="round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962400" y="3657600"/>
            <a:ext cx="1447800" cy="1588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24600" y="4267200"/>
            <a:ext cx="1905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 = j + </a:t>
            </a:r>
            <a:r>
              <a:rPr lang="en-US" sz="28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endParaRPr lang="en-US" sz="28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895600" y="4114800"/>
            <a:ext cx="3429000" cy="381000"/>
            <a:chOff x="2895600" y="4114800"/>
            <a:chExt cx="3429000" cy="381000"/>
          </a:xfrm>
        </p:grpSpPr>
        <p:sp>
          <p:nvSpPr>
            <p:cNvPr id="10" name="Rounded Rectangle 9"/>
            <p:cNvSpPr/>
            <p:nvPr/>
          </p:nvSpPr>
          <p:spPr>
            <a:xfrm>
              <a:off x="2895600" y="4114800"/>
              <a:ext cx="1447800" cy="38100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4343400" y="4305300"/>
              <a:ext cx="1981200" cy="1905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895600" y="4800600"/>
            <a:ext cx="3505200" cy="381000"/>
            <a:chOff x="2895600" y="4800600"/>
            <a:chExt cx="3505200" cy="381000"/>
          </a:xfrm>
        </p:grpSpPr>
        <p:sp>
          <p:nvSpPr>
            <p:cNvPr id="13" name="Rounded Rectangle 12"/>
            <p:cNvSpPr/>
            <p:nvPr/>
          </p:nvSpPr>
          <p:spPr>
            <a:xfrm>
              <a:off x="2895600" y="4800600"/>
              <a:ext cx="1447800" cy="38100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3" idx="3"/>
              <a:endCxn id="16" idx="1"/>
            </p:cNvCxnSpPr>
            <p:nvPr/>
          </p:nvCxnSpPr>
          <p:spPr>
            <a:xfrm>
              <a:off x="4343400" y="4991100"/>
              <a:ext cx="2057400" cy="1143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6400800" y="4876800"/>
            <a:ext cx="1676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28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j;   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13">
            <p14:nvContentPartPr>
              <p14:cNvPr id="2663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14500" y="5153025"/>
              <a:ext cx="187325" cy="330200"/>
            </p14:xfrm>
          </p:contentPart>
        </mc:Choice>
        <mc:Fallback>
          <p:pic>
            <p:nvPicPr>
              <p:cNvPr id="2663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05134" y="5143663"/>
                <a:ext cx="206058" cy="348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5">
            <p14:nvContentPartPr>
              <p14:cNvPr id="2663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87513" y="5106988"/>
              <a:ext cx="161925" cy="385762"/>
            </p14:xfrm>
          </p:contentPart>
        </mc:Choice>
        <mc:Fallback>
          <p:pic>
            <p:nvPicPr>
              <p:cNvPr id="2663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78157" y="5097632"/>
                <a:ext cx="180636" cy="40447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45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for (		     </a:t>
            </a:r>
            <a:r>
              <a:rPr lang="en-US" sz="3600" b="1" dirty="0" smtClean="0">
                <a:solidFill>
                  <a:srgbClr val="0070C0"/>
                </a:solidFill>
              </a:rPr>
              <a:t>;</a:t>
            </a:r>
            <a:r>
              <a:rPr lang="en-US" dirty="0" smtClean="0">
                <a:solidFill>
                  <a:srgbClr val="0070C0"/>
                </a:solidFill>
              </a:rPr>
              <a:t> 		     </a:t>
            </a:r>
            <a:r>
              <a:rPr lang="en-US" sz="3600" b="1" dirty="0" smtClean="0">
                <a:solidFill>
                  <a:srgbClr val="0070C0"/>
                </a:solidFill>
              </a:rPr>
              <a:t>;</a:t>
            </a:r>
            <a:r>
              <a:rPr lang="en-US" dirty="0" smtClean="0">
                <a:solidFill>
                  <a:srgbClr val="0070C0"/>
                </a:solidFill>
              </a:rPr>
              <a:t> 		       </a:t>
            </a:r>
            <a:r>
              <a:rPr lang="en-US" b="1" dirty="0" smtClean="0">
                <a:solidFill>
                  <a:srgbClr val="0070C0"/>
                </a:solidFill>
              </a:rPr>
              <a:t>) 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{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  	    do this;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	    and this;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 	    and this;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471550"/>
            <a:ext cx="2286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initialization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6250" y="1471550"/>
            <a:ext cx="1828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condition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1447800"/>
            <a:ext cx="2286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accent2">
                    <a:lumMod val="50000"/>
                  </a:schemeClr>
                </a:solidFill>
              </a:rPr>
              <a:t>Incr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/ </a:t>
            </a:r>
            <a:r>
              <a:rPr lang="en-US" sz="3200" b="1" dirty="0" err="1" smtClean="0">
                <a:solidFill>
                  <a:schemeClr val="accent2">
                    <a:lumMod val="50000"/>
                  </a:schemeClr>
                </a:solidFill>
              </a:rPr>
              <a:t>decr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6600" y="5486400"/>
            <a:ext cx="556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Incr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/ 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decr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stands for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increment/ decrement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execution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3382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for (		     </a:t>
            </a:r>
            <a:r>
              <a:rPr lang="en-US" sz="3600" b="1" dirty="0" smtClean="0">
                <a:solidFill>
                  <a:srgbClr val="0070C0"/>
                </a:solidFill>
              </a:rPr>
              <a:t>;</a:t>
            </a:r>
            <a:r>
              <a:rPr lang="en-US" dirty="0" smtClean="0">
                <a:solidFill>
                  <a:srgbClr val="0070C0"/>
                </a:solidFill>
              </a:rPr>
              <a:t> 		     </a:t>
            </a:r>
            <a:r>
              <a:rPr lang="en-US" sz="3600" b="1" dirty="0" smtClean="0">
                <a:solidFill>
                  <a:srgbClr val="0070C0"/>
                </a:solidFill>
              </a:rPr>
              <a:t>;</a:t>
            </a:r>
            <a:r>
              <a:rPr lang="en-US" dirty="0" smtClean="0">
                <a:solidFill>
                  <a:srgbClr val="0070C0"/>
                </a:solidFill>
              </a:rPr>
              <a:t> 		       </a:t>
            </a:r>
            <a:r>
              <a:rPr lang="en-US" b="1" dirty="0" smtClean="0">
                <a:solidFill>
                  <a:srgbClr val="0070C0"/>
                </a:solidFill>
              </a:rPr>
              <a:t>) 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{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  	  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do this;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    and this;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	    and this;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928750"/>
            <a:ext cx="2286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initialization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6250" y="1928750"/>
            <a:ext cx="1828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condition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1905000"/>
            <a:ext cx="2286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</a:rPr>
              <a:t>Incr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/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</a:rPr>
              <a:t>decr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76400" y="14478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3810000" y="15240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685800" y="31242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11" name="Left Brace 10"/>
          <p:cNvSpPr/>
          <p:nvPr/>
        </p:nvSpPr>
        <p:spPr>
          <a:xfrm>
            <a:off x="1295400" y="3124200"/>
            <a:ext cx="304800" cy="1371600"/>
          </a:xfrm>
          <a:prstGeom prst="leftBrace">
            <a:avLst>
              <a:gd name="adj1" fmla="val 47295"/>
              <a:gd name="adj2" fmla="val 5346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7400" y="15240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>
          <a:xfrm>
            <a:off x="4343400" y="15240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5</a:t>
            </a:r>
            <a:endParaRPr lang="en-US" sz="2400" b="1" dirty="0"/>
          </a:p>
        </p:txBody>
      </p:sp>
      <p:sp>
        <p:nvSpPr>
          <p:cNvPr id="14" name="Oval 13"/>
          <p:cNvSpPr/>
          <p:nvPr/>
        </p:nvSpPr>
        <p:spPr>
          <a:xfrm>
            <a:off x="685800" y="3598225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6</a:t>
            </a:r>
            <a:endParaRPr lang="en-US" sz="2400" b="1" dirty="0"/>
          </a:p>
        </p:txBody>
      </p:sp>
      <p:sp>
        <p:nvSpPr>
          <p:cNvPr id="15" name="Oval 14"/>
          <p:cNvSpPr/>
          <p:nvPr/>
        </p:nvSpPr>
        <p:spPr>
          <a:xfrm>
            <a:off x="6400800" y="15240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7</a:t>
            </a:r>
            <a:endParaRPr lang="en-US" sz="2400" b="1" dirty="0"/>
          </a:p>
        </p:txBody>
      </p:sp>
      <p:sp>
        <p:nvSpPr>
          <p:cNvPr id="16" name="Oval 15"/>
          <p:cNvSpPr/>
          <p:nvPr/>
        </p:nvSpPr>
        <p:spPr>
          <a:xfrm>
            <a:off x="4876800" y="15240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</a:t>
            </a:r>
            <a:endParaRPr lang="en-US" sz="2400" b="1" dirty="0"/>
          </a:p>
        </p:txBody>
      </p:sp>
      <p:cxnSp>
        <p:nvCxnSpPr>
          <p:cNvPr id="18" name="Straight Connector 17"/>
          <p:cNvCxnSpPr/>
          <p:nvPr/>
        </p:nvCxnSpPr>
        <p:spPr>
          <a:xfrm rot="10800000">
            <a:off x="4191000" y="2438400"/>
            <a:ext cx="1143000" cy="1588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857500" y="3848100"/>
            <a:ext cx="1295400" cy="1588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6019800" y="2438400"/>
            <a:ext cx="1143000" cy="1588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3467100" y="2476500"/>
            <a:ext cx="7620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505200" y="2438400"/>
            <a:ext cx="3657600" cy="2057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5334000" y="2438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600200"/>
          </a:xfrm>
        </p:spPr>
        <p:txBody>
          <a:bodyPr/>
          <a:lstStyle/>
          <a:p>
            <a:r>
              <a:rPr lang="en-US" dirty="0" smtClean="0"/>
              <a:t>It is important to note that the initialization, testing and increment part of 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loop can be replaced by any valid expression.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200400"/>
            <a:ext cx="30480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343400"/>
            <a:ext cx="3276600" cy="87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for writing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143001"/>
            <a:ext cx="406227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8725" y="3505200"/>
            <a:ext cx="3505200" cy="310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10800000">
            <a:off x="3505200" y="5738750"/>
            <a:ext cx="11430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14400"/>
            <a:ext cx="4038600" cy="2310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429000"/>
            <a:ext cx="3619500" cy="321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10800000">
            <a:off x="3481450" y="1903412"/>
            <a:ext cx="11430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3124200" y="4331525"/>
            <a:ext cx="11430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3505200" y="5738750"/>
            <a:ext cx="11430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3962400" cy="237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581400"/>
            <a:ext cx="4267200" cy="250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3264725" y="1600200"/>
            <a:ext cx="2374075" cy="1090550"/>
            <a:chOff x="3264725" y="1600200"/>
            <a:chExt cx="2374075" cy="1090550"/>
          </a:xfrm>
        </p:grpSpPr>
        <p:sp>
          <p:nvSpPr>
            <p:cNvPr id="6" name="Rounded Rectangle 5"/>
            <p:cNvSpPr/>
            <p:nvPr/>
          </p:nvSpPr>
          <p:spPr>
            <a:xfrm>
              <a:off x="3264725" y="2309750"/>
              <a:ext cx="1143000" cy="381000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 flipV="1">
              <a:off x="4343400" y="1600200"/>
              <a:ext cx="1295400" cy="68580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76600" y="4091050"/>
            <a:ext cx="2578925" cy="1090550"/>
            <a:chOff x="3276600" y="4091050"/>
            <a:chExt cx="2578925" cy="1090550"/>
          </a:xfrm>
        </p:grpSpPr>
        <p:sp>
          <p:nvSpPr>
            <p:cNvPr id="10" name="Rounded Rectangle 9"/>
            <p:cNvSpPr/>
            <p:nvPr/>
          </p:nvSpPr>
          <p:spPr>
            <a:xfrm>
              <a:off x="3276600" y="4800600"/>
              <a:ext cx="1347850" cy="381000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 flipV="1">
              <a:off x="4560125" y="4091050"/>
              <a:ext cx="1295400" cy="68580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 loop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990600"/>
            <a:ext cx="6934200" cy="5029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>
                <a:alpha val="4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/* Demonstration of nested loops */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main( )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r, c, sum ;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for ( r = 1 ; r &lt;= 3 ; r++ )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/* outer loop */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{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 for ( c = 1 ; c &lt;= 2 ; </a:t>
            </a:r>
            <a:r>
              <a:rPr lang="en-US" sz="2400" dirty="0" err="1" smtClean="0">
                <a:solidFill>
                  <a:schemeClr val="tx1"/>
                </a:solidFill>
              </a:rPr>
              <a:t>c++</a:t>
            </a:r>
            <a:r>
              <a:rPr lang="en-US" sz="2400" dirty="0" smtClean="0">
                <a:solidFill>
                  <a:schemeClr val="tx1"/>
                </a:solidFill>
              </a:rPr>
              <a:t> )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/* inner loop */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 {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    sum = r + c ;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    </a:t>
            </a:r>
            <a:r>
              <a:rPr lang="en-US" sz="2400" dirty="0" err="1" smtClean="0">
                <a:solidFill>
                  <a:schemeClr val="tx1"/>
                </a:solidFill>
              </a:rPr>
              <a:t>printf</a:t>
            </a:r>
            <a:r>
              <a:rPr lang="en-US" sz="2400" dirty="0" smtClean="0">
                <a:solidFill>
                  <a:schemeClr val="tx1"/>
                </a:solidFill>
              </a:rPr>
              <a:t> ( "r = %d c = %d sum = %d\n", r, c, sum ) ;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 }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}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76400" y="3352800"/>
            <a:ext cx="6248400" cy="1828800"/>
          </a:xfrm>
          <a:prstGeom prst="round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1066800" y="2743200"/>
            <a:ext cx="457200" cy="2667000"/>
          </a:xfrm>
          <a:prstGeom prst="leftBrace">
            <a:avLst>
              <a:gd name="adj1" fmla="val 3560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4648200" cy="715962"/>
          </a:xfrm>
        </p:spPr>
        <p:txBody>
          <a:bodyPr/>
          <a:lstStyle/>
          <a:p>
            <a:r>
              <a:rPr lang="en-US" dirty="0" smtClean="0"/>
              <a:t>Example program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4191000" cy="1905000"/>
          </a:xfrm>
        </p:spPr>
        <p:txBody>
          <a:bodyPr/>
          <a:lstStyle/>
          <a:p>
            <a:r>
              <a:rPr lang="en-US" sz="2800" dirty="0" smtClean="0"/>
              <a:t>Write a program to find the factorial value of any number entered through the keyboard. 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066800"/>
            <a:ext cx="414986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12">
            <p14:nvContentPartPr>
              <p14:cNvPr id="10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195800" y="29033788"/>
              <a:ext cx="0" cy="0"/>
            </p14:xfrm>
          </p:contentPart>
        </mc:Choice>
        <mc:Fallback>
          <p:pic>
            <p:nvPicPr>
              <p:cNvPr id="10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95800" y="29033788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myPresentation1</Template>
  <TotalTime>3405</TotalTime>
  <Words>534</Words>
  <Application>Microsoft Office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myPresentation1</vt:lpstr>
      <vt:lpstr>for loop</vt:lpstr>
      <vt:lpstr>General form of for loop</vt:lpstr>
      <vt:lpstr>Sequence of execution of for loop</vt:lpstr>
      <vt:lpstr>Cont.</vt:lpstr>
      <vt:lpstr>Ways for writing for loop</vt:lpstr>
      <vt:lpstr>Cont.</vt:lpstr>
      <vt:lpstr>Cont.</vt:lpstr>
      <vt:lpstr>Nested for loop</vt:lpstr>
      <vt:lpstr>Example program 1</vt:lpstr>
      <vt:lpstr>Example program 2</vt:lpstr>
      <vt:lpstr>The break Statement</vt:lpstr>
      <vt:lpstr>Cont.</vt:lpstr>
      <vt:lpstr>break statement in nested loop</vt:lpstr>
      <vt:lpstr>The continue Statement </vt:lpstr>
      <vt:lpstr>The do-while Loop </vt:lpstr>
      <vt:lpstr>General form of do while loop</vt:lpstr>
      <vt:lpstr>Example program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&amp; Programming  </dc:title>
  <cp:lastModifiedBy>Maryam</cp:lastModifiedBy>
  <cp:revision>164</cp:revision>
  <dcterms:created xsi:type="dcterms:W3CDTF">2006-08-16T00:00:00Z</dcterms:created>
  <dcterms:modified xsi:type="dcterms:W3CDTF">2014-01-19T12:55:00Z</dcterms:modified>
</cp:coreProperties>
</file>