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3" r:id="rId3"/>
    <p:sldId id="257" r:id="rId4"/>
    <p:sldId id="259" r:id="rId5"/>
    <p:sldId id="260" r:id="rId6"/>
    <p:sldId id="261" r:id="rId7"/>
    <p:sldId id="274" r:id="rId8"/>
    <p:sldId id="264" r:id="rId9"/>
    <p:sldId id="265" r:id="rId10"/>
    <p:sldId id="266" r:id="rId11"/>
    <p:sldId id="275" r:id="rId12"/>
    <p:sldId id="276" r:id="rId13"/>
    <p:sldId id="267" r:id="rId14"/>
    <p:sldId id="278" r:id="rId15"/>
    <p:sldId id="279" r:id="rId16"/>
    <p:sldId id="269" r:id="rId17"/>
    <p:sldId id="277" r:id="rId18"/>
    <p:sldId id="280" r:id="rId19"/>
    <p:sldId id="281" r:id="rId20"/>
    <p:sldId id="271"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nav" initials="P" lastIdx="1" clrIdx="0">
    <p:extLst>
      <p:ext uri="{19B8F6BF-5375-455C-9EA6-DF929625EA0E}">
        <p15:presenceInfo xmlns:p15="http://schemas.microsoft.com/office/powerpoint/2012/main" userId="2d902af00d2c717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4/5/2021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4/5/2021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4/5/2021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4/5/2021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4/5/2021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4/5/2021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D155-C9F3-4D5E-A695-4996C82FCD51}"/>
              </a:ext>
            </a:extLst>
          </p:cNvPr>
          <p:cNvSpPr>
            <a:spLocks noGrp="1"/>
          </p:cNvSpPr>
          <p:nvPr>
            <p:ph type="ctrTitle"/>
          </p:nvPr>
        </p:nvSpPr>
        <p:spPr>
          <a:xfrm>
            <a:off x="581194" y="771856"/>
            <a:ext cx="10993549" cy="1475013"/>
          </a:xfrm>
        </p:spPr>
        <p:txBody>
          <a:bodyPr/>
          <a:lstStyle/>
          <a:p>
            <a:r>
              <a:rPr lang="en-IN" dirty="0"/>
              <a:t>Statistics FOR data science project</a:t>
            </a:r>
            <a:br>
              <a:rPr lang="en-IN" dirty="0"/>
            </a:br>
            <a:r>
              <a:rPr lang="en-IN" dirty="0"/>
              <a:t>UE19CS203	</a:t>
            </a:r>
          </a:p>
        </p:txBody>
      </p:sp>
      <p:sp>
        <p:nvSpPr>
          <p:cNvPr id="3" name="Subtitle 2">
            <a:extLst>
              <a:ext uri="{FF2B5EF4-FFF2-40B4-BE49-F238E27FC236}">
                <a16:creationId xmlns:a16="http://schemas.microsoft.com/office/drawing/2014/main" id="{220C20C6-AF37-49F1-A152-681A5C6D0F3A}"/>
              </a:ext>
            </a:extLst>
          </p:cNvPr>
          <p:cNvSpPr>
            <a:spLocks noGrp="1"/>
          </p:cNvSpPr>
          <p:nvPr>
            <p:ph type="subTitle" idx="1"/>
          </p:nvPr>
        </p:nvSpPr>
        <p:spPr/>
        <p:txBody>
          <a:bodyPr>
            <a:normAutofit/>
          </a:bodyPr>
          <a:lstStyle/>
          <a:p>
            <a:r>
              <a:rPr lang="en-IN" sz="2000" dirty="0"/>
              <a:t>DIABETES: DATA ANALYSIS AND HYPOTHESIS TESTING</a:t>
            </a:r>
          </a:p>
        </p:txBody>
      </p:sp>
    </p:spTree>
    <p:extLst>
      <p:ext uri="{BB962C8B-B14F-4D97-AF65-F5344CB8AC3E}">
        <p14:creationId xmlns:p14="http://schemas.microsoft.com/office/powerpoint/2010/main" val="1399178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590E5-F7A3-4D5D-95F7-398EC01A11E7}"/>
              </a:ext>
            </a:extLst>
          </p:cNvPr>
          <p:cNvSpPr>
            <a:spLocks noGrp="1"/>
          </p:cNvSpPr>
          <p:nvPr>
            <p:ph type="title"/>
          </p:nvPr>
        </p:nvSpPr>
        <p:spPr/>
        <p:txBody>
          <a:bodyPr/>
          <a:lstStyle/>
          <a:p>
            <a:r>
              <a:rPr lang="en-IN" dirty="0"/>
              <a:t>DATA VISUALISATION</a:t>
            </a:r>
            <a:br>
              <a:rPr lang="en-IN" dirty="0"/>
            </a:br>
            <a:endParaRPr lang="en-IN" dirty="0"/>
          </a:p>
        </p:txBody>
      </p:sp>
      <p:sp>
        <p:nvSpPr>
          <p:cNvPr id="3" name="Content Placeholder 2">
            <a:extLst>
              <a:ext uri="{FF2B5EF4-FFF2-40B4-BE49-F238E27FC236}">
                <a16:creationId xmlns:a16="http://schemas.microsoft.com/office/drawing/2014/main" id="{7A9EF89F-9190-45EC-988E-B64FA67DD5FD}"/>
              </a:ext>
            </a:extLst>
          </p:cNvPr>
          <p:cNvSpPr>
            <a:spLocks noGrp="1"/>
          </p:cNvSpPr>
          <p:nvPr>
            <p:ph idx="1"/>
          </p:nvPr>
        </p:nvSpPr>
        <p:spPr>
          <a:xfrm>
            <a:off x="581193" y="2180495"/>
            <a:ext cx="11029615" cy="4583861"/>
          </a:xfrm>
          <a:ln>
            <a:solidFill>
              <a:schemeClr val="bg1"/>
            </a:solidFill>
          </a:ln>
        </p:spPr>
        <p:style>
          <a:lnRef idx="2">
            <a:schemeClr val="accent1"/>
          </a:lnRef>
          <a:fillRef idx="1">
            <a:schemeClr val="lt1"/>
          </a:fillRef>
          <a:effectRef idx="0">
            <a:schemeClr val="accent1"/>
          </a:effectRef>
          <a:fontRef idx="minor">
            <a:schemeClr val="dk1"/>
          </a:fontRef>
        </p:style>
        <p:txBody>
          <a:bodyPr anchor="t">
            <a:normAutofit/>
          </a:bodyPr>
          <a:lstStyle/>
          <a:p>
            <a:endParaRPr lang="en-IN" sz="2000" u="sng" dirty="0">
              <a:effectLst>
                <a:outerShdw blurRad="38100" dist="38100" dir="2700000" algn="tl">
                  <a:srgbClr val="000000">
                    <a:alpha val="43137"/>
                  </a:srgbClr>
                </a:outerShdw>
              </a:effectLst>
            </a:endParaRPr>
          </a:p>
          <a:p>
            <a:endParaRPr lang="en-IN" sz="2000" u="sng" dirty="0">
              <a:effectLst>
                <a:outerShdw blurRad="38100" dist="38100" dir="2700000" algn="tl">
                  <a:srgbClr val="000000">
                    <a:alpha val="43137"/>
                  </a:srgbClr>
                </a:outerShdw>
              </a:effectLst>
            </a:endParaRPr>
          </a:p>
          <a:p>
            <a:endParaRPr lang="en-IN" sz="2000" u="sng" dirty="0">
              <a:effectLst>
                <a:outerShdw blurRad="38100" dist="38100" dir="2700000" algn="tl">
                  <a:srgbClr val="000000">
                    <a:alpha val="43137"/>
                  </a:srgbClr>
                </a:outerShdw>
              </a:effectLst>
            </a:endParaRPr>
          </a:p>
          <a:p>
            <a:endParaRPr lang="en-IN" sz="2000" u="sng" dirty="0">
              <a:effectLst>
                <a:outerShdw blurRad="38100" dist="38100" dir="2700000" algn="tl">
                  <a:srgbClr val="000000">
                    <a:alpha val="43137"/>
                  </a:srgbClr>
                </a:outerShdw>
              </a:effectLst>
            </a:endParaRPr>
          </a:p>
          <a:p>
            <a:endParaRPr lang="en-IN" sz="2000" u="sng" dirty="0">
              <a:effectLst>
                <a:outerShdw blurRad="38100" dist="38100" dir="2700000" algn="tl">
                  <a:srgbClr val="000000">
                    <a:alpha val="43137"/>
                  </a:srgbClr>
                </a:outerShdw>
              </a:effectLst>
            </a:endParaRPr>
          </a:p>
          <a:p>
            <a:endParaRPr lang="en-IN" sz="2000" u="sng" dirty="0">
              <a:effectLst>
                <a:outerShdw blurRad="38100" dist="38100" dir="2700000" algn="tl">
                  <a:srgbClr val="000000">
                    <a:alpha val="43137"/>
                  </a:srgbClr>
                </a:outerShdw>
              </a:effectLst>
            </a:endParaRPr>
          </a:p>
          <a:p>
            <a:endParaRPr lang="en-IN" sz="2000" u="sng" dirty="0">
              <a:effectLst>
                <a:outerShdw blurRad="38100" dist="38100" dir="2700000" algn="tl">
                  <a:srgbClr val="000000">
                    <a:alpha val="43137"/>
                  </a:srgbClr>
                </a:outerShdw>
              </a:effectLst>
            </a:endParaRPr>
          </a:p>
          <a:p>
            <a:r>
              <a:rPr lang="en-IN" sz="2000" u="sng" dirty="0">
                <a:effectLst>
                  <a:outerShdw blurRad="38100" dist="38100" dir="2700000" algn="tl">
                    <a:srgbClr val="000000">
                      <a:alpha val="43137"/>
                    </a:srgbClr>
                  </a:outerShdw>
                </a:effectLst>
              </a:rPr>
              <a:t>INSIGHTS</a:t>
            </a:r>
            <a:endParaRPr lang="en-IN" sz="2000" dirty="0"/>
          </a:p>
          <a:p>
            <a:pPr marL="0" indent="0">
              <a:buNone/>
            </a:pPr>
            <a:r>
              <a:rPr lang="en-US" dirty="0"/>
              <a:t>From above plot we can see that there are outliers in the data and those outliers might be valid values so we can't replace the missing values with the mean( since the mean is heavily affected by outliers but median is not). Instead we will use the median by target to replace the missing data to get a much more realistic data.</a:t>
            </a:r>
            <a:r>
              <a:rPr lang="en-IN" sz="1800" dirty="0">
                <a:effectLst/>
                <a:latin typeface="Times New Roman" panose="02020603050405020304" pitchFamily="18" charset="0"/>
                <a:ea typeface="Times New Roman" panose="02020603050405020304" pitchFamily="18" charset="0"/>
              </a:rPr>
              <a:t> </a:t>
            </a:r>
            <a:endParaRPr lang="en-IN" sz="2000" u="sng" dirty="0">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2"/>
          <a:stretch>
            <a:fillRect/>
          </a:stretch>
        </p:blipFill>
        <p:spPr>
          <a:xfrm>
            <a:off x="2445744" y="2011841"/>
            <a:ext cx="6136396" cy="3303150"/>
          </a:xfrm>
          <a:prstGeom prst="rect">
            <a:avLst/>
          </a:prstGeom>
        </p:spPr>
      </p:pic>
    </p:spTree>
    <p:extLst>
      <p:ext uri="{BB962C8B-B14F-4D97-AF65-F5344CB8AC3E}">
        <p14:creationId xmlns:p14="http://schemas.microsoft.com/office/powerpoint/2010/main" val="3440076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590E5-F7A3-4D5D-95F7-398EC01A11E7}"/>
              </a:ext>
            </a:extLst>
          </p:cNvPr>
          <p:cNvSpPr>
            <a:spLocks noGrp="1"/>
          </p:cNvSpPr>
          <p:nvPr>
            <p:ph type="title"/>
          </p:nvPr>
        </p:nvSpPr>
        <p:spPr/>
        <p:txBody>
          <a:bodyPr/>
          <a:lstStyle/>
          <a:p>
            <a:r>
              <a:rPr lang="en-IN" dirty="0"/>
              <a:t>DATA VISUALISATION</a:t>
            </a:r>
            <a:br>
              <a:rPr lang="en-IN" dirty="0"/>
            </a:br>
            <a:endParaRPr lang="en-IN" dirty="0"/>
          </a:p>
        </p:txBody>
      </p:sp>
      <p:sp>
        <p:nvSpPr>
          <p:cNvPr id="3" name="Content Placeholder 2">
            <a:extLst>
              <a:ext uri="{FF2B5EF4-FFF2-40B4-BE49-F238E27FC236}">
                <a16:creationId xmlns:a16="http://schemas.microsoft.com/office/drawing/2014/main" id="{7A9EF89F-9190-45EC-988E-B64FA67DD5FD}"/>
              </a:ext>
            </a:extLst>
          </p:cNvPr>
          <p:cNvSpPr>
            <a:spLocks noGrp="1"/>
          </p:cNvSpPr>
          <p:nvPr>
            <p:ph idx="1"/>
          </p:nvPr>
        </p:nvSpPr>
        <p:spPr>
          <a:xfrm>
            <a:off x="581193" y="2180495"/>
            <a:ext cx="11029615" cy="4583861"/>
          </a:xfrm>
          <a:ln>
            <a:solidFill>
              <a:schemeClr val="bg1"/>
            </a:solidFill>
          </a:ln>
        </p:spPr>
        <p:style>
          <a:lnRef idx="2">
            <a:schemeClr val="accent1"/>
          </a:lnRef>
          <a:fillRef idx="1">
            <a:schemeClr val="lt1"/>
          </a:fillRef>
          <a:effectRef idx="0">
            <a:schemeClr val="accent1"/>
          </a:effectRef>
          <a:fontRef idx="minor">
            <a:schemeClr val="dk1"/>
          </a:fontRef>
        </p:style>
        <p:txBody>
          <a:bodyPr anchor="t">
            <a:normAutofit/>
          </a:bodyPr>
          <a:lstStyle/>
          <a:p>
            <a:endParaRPr lang="en-IN" sz="2000" u="sng" dirty="0">
              <a:effectLst>
                <a:outerShdw blurRad="38100" dist="38100" dir="2700000" algn="tl">
                  <a:srgbClr val="000000">
                    <a:alpha val="43137"/>
                  </a:srgbClr>
                </a:outerShdw>
              </a:effectLst>
            </a:endParaRPr>
          </a:p>
          <a:p>
            <a:endParaRPr lang="en-IN" sz="2000" u="sng" dirty="0">
              <a:effectLst>
                <a:outerShdw blurRad="38100" dist="38100" dir="2700000" algn="tl">
                  <a:srgbClr val="000000">
                    <a:alpha val="43137"/>
                  </a:srgbClr>
                </a:outerShdw>
              </a:effectLst>
            </a:endParaRPr>
          </a:p>
          <a:p>
            <a:endParaRPr lang="en-IN" sz="2000" u="sng" dirty="0">
              <a:effectLst>
                <a:outerShdw blurRad="38100" dist="38100" dir="2700000" algn="tl">
                  <a:srgbClr val="000000">
                    <a:alpha val="43137"/>
                  </a:srgbClr>
                </a:outerShdw>
              </a:effectLst>
            </a:endParaRPr>
          </a:p>
          <a:p>
            <a:endParaRPr lang="en-IN" sz="2000" u="sng" dirty="0">
              <a:effectLst>
                <a:outerShdw blurRad="38100" dist="38100" dir="2700000" algn="tl">
                  <a:srgbClr val="000000">
                    <a:alpha val="43137"/>
                  </a:srgbClr>
                </a:outerShdw>
              </a:effectLst>
            </a:endParaRPr>
          </a:p>
          <a:p>
            <a:endParaRPr lang="en-IN" sz="2000" u="sng" dirty="0">
              <a:effectLst>
                <a:outerShdw blurRad="38100" dist="38100" dir="2700000" algn="tl">
                  <a:srgbClr val="000000">
                    <a:alpha val="43137"/>
                  </a:srgbClr>
                </a:outerShdw>
              </a:effectLst>
            </a:endParaRPr>
          </a:p>
          <a:p>
            <a:endParaRPr lang="en-IN" sz="2000" u="sng" dirty="0">
              <a:effectLst>
                <a:outerShdw blurRad="38100" dist="38100" dir="2700000" algn="tl">
                  <a:srgbClr val="000000">
                    <a:alpha val="43137"/>
                  </a:srgbClr>
                </a:outerShdw>
              </a:effectLst>
            </a:endParaRPr>
          </a:p>
          <a:p>
            <a:endParaRPr lang="en-IN" sz="2000" u="sng" dirty="0">
              <a:effectLst>
                <a:outerShdw blurRad="38100" dist="38100" dir="2700000" algn="tl">
                  <a:srgbClr val="000000">
                    <a:alpha val="43137"/>
                  </a:srgbClr>
                </a:outerShdw>
              </a:effectLst>
            </a:endParaRPr>
          </a:p>
          <a:p>
            <a:r>
              <a:rPr lang="en-IN" sz="2000" u="sng" dirty="0">
                <a:effectLst>
                  <a:outerShdw blurRad="38100" dist="38100" dir="2700000" algn="tl">
                    <a:srgbClr val="000000">
                      <a:alpha val="43137"/>
                    </a:srgbClr>
                  </a:outerShdw>
                </a:effectLst>
              </a:rPr>
              <a:t>INSIGHTS</a:t>
            </a:r>
          </a:p>
          <a:p>
            <a:pPr marL="0" indent="0">
              <a:buNone/>
            </a:pPr>
            <a:r>
              <a:rPr lang="en-US" sz="2000" dirty="0"/>
              <a:t> From the above graph, we saw 107 Plasma glucose concentration level for non diabetic patients and   140 for diabetic patients</a:t>
            </a:r>
            <a:endParaRPr lang="en-IN" sz="2000" dirty="0"/>
          </a:p>
        </p:txBody>
      </p:sp>
      <p:pic>
        <p:nvPicPr>
          <p:cNvPr id="6" name="Picture 5"/>
          <p:cNvPicPr>
            <a:picLocks noChangeAspect="1"/>
          </p:cNvPicPr>
          <p:nvPr/>
        </p:nvPicPr>
        <p:blipFill>
          <a:blip r:embed="rId2"/>
          <a:stretch>
            <a:fillRect/>
          </a:stretch>
        </p:blipFill>
        <p:spPr>
          <a:xfrm>
            <a:off x="2027102" y="1930706"/>
            <a:ext cx="7339529" cy="3173850"/>
          </a:xfrm>
          <a:prstGeom prst="rect">
            <a:avLst/>
          </a:prstGeom>
        </p:spPr>
      </p:pic>
    </p:spTree>
    <p:extLst>
      <p:ext uri="{BB962C8B-B14F-4D97-AF65-F5344CB8AC3E}">
        <p14:creationId xmlns:p14="http://schemas.microsoft.com/office/powerpoint/2010/main" val="3015873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590E5-F7A3-4D5D-95F7-398EC01A11E7}"/>
              </a:ext>
            </a:extLst>
          </p:cNvPr>
          <p:cNvSpPr>
            <a:spLocks noGrp="1"/>
          </p:cNvSpPr>
          <p:nvPr>
            <p:ph type="title"/>
          </p:nvPr>
        </p:nvSpPr>
        <p:spPr/>
        <p:txBody>
          <a:bodyPr/>
          <a:lstStyle/>
          <a:p>
            <a:r>
              <a:rPr lang="en-IN" dirty="0"/>
              <a:t>DATA VISUALISATION</a:t>
            </a:r>
            <a:br>
              <a:rPr lang="en-IN" dirty="0"/>
            </a:br>
            <a:endParaRPr lang="en-IN" dirty="0"/>
          </a:p>
        </p:txBody>
      </p:sp>
      <p:sp>
        <p:nvSpPr>
          <p:cNvPr id="3" name="Content Placeholder 2">
            <a:extLst>
              <a:ext uri="{FF2B5EF4-FFF2-40B4-BE49-F238E27FC236}">
                <a16:creationId xmlns:a16="http://schemas.microsoft.com/office/drawing/2014/main" id="{7A9EF89F-9190-45EC-988E-B64FA67DD5FD}"/>
              </a:ext>
            </a:extLst>
          </p:cNvPr>
          <p:cNvSpPr>
            <a:spLocks noGrp="1"/>
          </p:cNvSpPr>
          <p:nvPr>
            <p:ph idx="1"/>
          </p:nvPr>
        </p:nvSpPr>
        <p:spPr>
          <a:xfrm>
            <a:off x="581193" y="2180495"/>
            <a:ext cx="11029615" cy="4583861"/>
          </a:xfrm>
          <a:ln>
            <a:solidFill>
              <a:schemeClr val="bg1"/>
            </a:solidFill>
          </a:ln>
        </p:spPr>
        <p:style>
          <a:lnRef idx="2">
            <a:schemeClr val="accent1"/>
          </a:lnRef>
          <a:fillRef idx="1">
            <a:schemeClr val="lt1"/>
          </a:fillRef>
          <a:effectRef idx="0">
            <a:schemeClr val="accent1"/>
          </a:effectRef>
          <a:fontRef idx="minor">
            <a:schemeClr val="dk1"/>
          </a:fontRef>
        </p:style>
        <p:txBody>
          <a:bodyPr anchor="t">
            <a:normAutofit/>
          </a:bodyPr>
          <a:lstStyle/>
          <a:p>
            <a:endParaRPr lang="en-IN" sz="2000" u="sng" dirty="0">
              <a:effectLst>
                <a:outerShdw blurRad="38100" dist="38100" dir="2700000" algn="tl">
                  <a:srgbClr val="000000">
                    <a:alpha val="43137"/>
                  </a:srgbClr>
                </a:outerShdw>
              </a:effectLst>
            </a:endParaRPr>
          </a:p>
          <a:p>
            <a:endParaRPr lang="en-IN" sz="2000" u="sng" dirty="0">
              <a:effectLst>
                <a:outerShdw blurRad="38100" dist="38100" dir="2700000" algn="tl">
                  <a:srgbClr val="000000">
                    <a:alpha val="43137"/>
                  </a:srgbClr>
                </a:outerShdw>
              </a:effectLst>
            </a:endParaRPr>
          </a:p>
          <a:p>
            <a:endParaRPr lang="en-IN" sz="2000" u="sng" dirty="0">
              <a:effectLst>
                <a:outerShdw blurRad="38100" dist="38100" dir="2700000" algn="tl">
                  <a:srgbClr val="000000">
                    <a:alpha val="43137"/>
                  </a:srgbClr>
                </a:outerShdw>
              </a:effectLst>
            </a:endParaRPr>
          </a:p>
          <a:p>
            <a:endParaRPr lang="en-IN" sz="2000" u="sng" dirty="0">
              <a:effectLst>
                <a:outerShdw blurRad="38100" dist="38100" dir="2700000" algn="tl">
                  <a:srgbClr val="000000">
                    <a:alpha val="43137"/>
                  </a:srgbClr>
                </a:outerShdw>
              </a:effectLst>
            </a:endParaRPr>
          </a:p>
          <a:p>
            <a:endParaRPr lang="en-IN" sz="2000" u="sng" dirty="0">
              <a:effectLst>
                <a:outerShdw blurRad="38100" dist="38100" dir="2700000" algn="tl">
                  <a:srgbClr val="000000">
                    <a:alpha val="43137"/>
                  </a:srgbClr>
                </a:outerShdw>
              </a:effectLst>
            </a:endParaRPr>
          </a:p>
          <a:p>
            <a:endParaRPr lang="en-IN" sz="2000" u="sng" dirty="0">
              <a:effectLst>
                <a:outerShdw blurRad="38100" dist="38100" dir="2700000" algn="tl">
                  <a:srgbClr val="000000">
                    <a:alpha val="43137"/>
                  </a:srgbClr>
                </a:outerShdw>
              </a:effectLst>
            </a:endParaRPr>
          </a:p>
          <a:p>
            <a:endParaRPr lang="en-IN" sz="2000" u="sng" dirty="0">
              <a:effectLst>
                <a:outerShdw blurRad="38100" dist="38100" dir="2700000" algn="tl">
                  <a:srgbClr val="000000">
                    <a:alpha val="43137"/>
                  </a:srgbClr>
                </a:outerShdw>
              </a:effectLst>
            </a:endParaRPr>
          </a:p>
          <a:p>
            <a:endParaRPr lang="en-IN" sz="2000" u="sng" dirty="0">
              <a:effectLst>
                <a:outerShdw blurRad="38100" dist="38100" dir="2700000" algn="tl">
                  <a:srgbClr val="000000">
                    <a:alpha val="43137"/>
                  </a:srgbClr>
                </a:outerShdw>
              </a:effectLst>
            </a:endParaRPr>
          </a:p>
          <a:p>
            <a:r>
              <a:rPr lang="en-IN" sz="2000" u="sng" dirty="0">
                <a:effectLst>
                  <a:outerShdw blurRad="38100" dist="38100" dir="2700000" algn="tl">
                    <a:srgbClr val="000000">
                      <a:alpha val="43137"/>
                    </a:srgbClr>
                  </a:outerShdw>
                </a:effectLst>
              </a:rPr>
              <a:t>INSIGHTS</a:t>
            </a:r>
          </a:p>
          <a:p>
            <a:pPr marL="0" indent="0">
              <a:buNone/>
            </a:pPr>
            <a:r>
              <a:rPr lang="en-US" sz="2000" dirty="0"/>
              <a:t>Healthy patients are concentrated with Age &lt;= 30 and Pregnancies &lt;= 6</a:t>
            </a:r>
          </a:p>
          <a:p>
            <a:pPr marL="0" indent="0">
              <a:buNone/>
            </a:pPr>
            <a:endParaRPr lang="en-IN" sz="2000" u="sng" dirty="0">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a:stretch>
            <a:fillRect/>
          </a:stretch>
        </p:blipFill>
        <p:spPr>
          <a:xfrm>
            <a:off x="2114241" y="2180495"/>
            <a:ext cx="8410442" cy="3462697"/>
          </a:xfrm>
          <a:prstGeom prst="rect">
            <a:avLst/>
          </a:prstGeom>
        </p:spPr>
      </p:pic>
    </p:spTree>
    <p:extLst>
      <p:ext uri="{BB962C8B-B14F-4D97-AF65-F5344CB8AC3E}">
        <p14:creationId xmlns:p14="http://schemas.microsoft.com/office/powerpoint/2010/main" val="4030992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673A8-8F2F-4BF3-9DEA-F30E421F24E1}"/>
              </a:ext>
            </a:extLst>
          </p:cNvPr>
          <p:cNvSpPr>
            <a:spLocks noGrp="1"/>
          </p:cNvSpPr>
          <p:nvPr>
            <p:ph type="title"/>
          </p:nvPr>
        </p:nvSpPr>
        <p:spPr/>
        <p:txBody>
          <a:bodyPr/>
          <a:lstStyle/>
          <a:p>
            <a:r>
              <a:rPr lang="en-IN" dirty="0"/>
              <a:t>NORMALIZATION AND STANDARDIZATION</a:t>
            </a:r>
            <a:br>
              <a:rPr lang="en-IN" dirty="0"/>
            </a:br>
            <a:endParaRPr lang="en-IN" dirty="0"/>
          </a:p>
        </p:txBody>
      </p:sp>
      <p:sp>
        <p:nvSpPr>
          <p:cNvPr id="3" name="Content Placeholder 2">
            <a:extLst>
              <a:ext uri="{FF2B5EF4-FFF2-40B4-BE49-F238E27FC236}">
                <a16:creationId xmlns:a16="http://schemas.microsoft.com/office/drawing/2014/main" id="{AB35ED52-DE7D-49B8-A2C4-602E0D91DB46}"/>
              </a:ext>
            </a:extLst>
          </p:cNvPr>
          <p:cNvSpPr>
            <a:spLocks noGrp="1"/>
          </p:cNvSpPr>
          <p:nvPr>
            <p:ph idx="1"/>
          </p:nvPr>
        </p:nvSpPr>
        <p:spPr>
          <a:xfrm>
            <a:off x="581192" y="2180496"/>
            <a:ext cx="11029615" cy="4637422"/>
          </a:xfrm>
          <a:ln>
            <a:solidFill>
              <a:schemeClr val="bg1"/>
            </a:solidFill>
          </a:ln>
        </p:spPr>
        <p:style>
          <a:lnRef idx="2">
            <a:schemeClr val="accent1"/>
          </a:lnRef>
          <a:fillRef idx="1">
            <a:schemeClr val="lt1"/>
          </a:fillRef>
          <a:effectRef idx="0">
            <a:schemeClr val="accent1"/>
          </a:effectRef>
          <a:fontRef idx="minor">
            <a:schemeClr val="dk1"/>
          </a:fontRef>
        </p:style>
        <p:txBody>
          <a:bodyPr>
            <a:normAutofit/>
          </a:bodyPr>
          <a:lstStyle/>
          <a:p>
            <a:r>
              <a:rPr lang="en-IN" sz="1600" u="sng" dirty="0">
                <a:effectLst>
                  <a:outerShdw blurRad="38100" dist="38100" dir="2700000" algn="tl">
                    <a:srgbClr val="000000">
                      <a:alpha val="43137"/>
                    </a:srgbClr>
                  </a:outerShdw>
                </a:effectLst>
              </a:rPr>
              <a:t>Normalization:-</a:t>
            </a:r>
          </a:p>
          <a:p>
            <a:r>
              <a:rPr lang="en-US" sz="1600" b="0" i="0" dirty="0">
                <a:effectLst/>
              </a:rPr>
              <a:t>Normalization is a part of the process of data preparation</a:t>
            </a:r>
          </a:p>
          <a:p>
            <a:pPr marL="0" indent="0">
              <a:buNone/>
            </a:pPr>
            <a:r>
              <a:rPr lang="en-US" sz="1600" b="0" i="0" dirty="0">
                <a:effectLst/>
              </a:rPr>
              <a:t>    for machine learning. The aim of normalization is to change</a:t>
            </a:r>
          </a:p>
          <a:p>
            <a:pPr marL="0" indent="0">
              <a:buNone/>
            </a:pPr>
            <a:r>
              <a:rPr lang="en-US" sz="1600" b="0" i="0" dirty="0">
                <a:effectLst/>
              </a:rPr>
              <a:t>    the values of numeric </a:t>
            </a:r>
            <a:r>
              <a:rPr lang="en-US" sz="1600" b="0" i="0" dirty="0" err="1">
                <a:effectLst/>
              </a:rPr>
              <a:t>colums</a:t>
            </a:r>
            <a:r>
              <a:rPr lang="en-US" sz="1600" b="0" i="0" dirty="0">
                <a:effectLst/>
              </a:rPr>
              <a:t> in the dataset to a common </a:t>
            </a:r>
          </a:p>
          <a:p>
            <a:pPr marL="0" indent="0">
              <a:buNone/>
            </a:pPr>
            <a:r>
              <a:rPr lang="en-US" sz="1600" b="0" i="0" dirty="0">
                <a:effectLst/>
              </a:rPr>
              <a:t>    scale, without distorting differences in the range of values. </a:t>
            </a:r>
          </a:p>
          <a:p>
            <a:r>
              <a:rPr lang="en-US" sz="1600" b="0" i="0" dirty="0">
                <a:effectLst/>
              </a:rPr>
              <a:t>It is necessary only when features have different ranges. </a:t>
            </a:r>
          </a:p>
          <a:p>
            <a:r>
              <a:rPr lang="en-US" sz="1600" b="0" i="0" dirty="0">
                <a:effectLst/>
              </a:rPr>
              <a:t>Normalization rescales the values into a range of [0,1].</a:t>
            </a:r>
          </a:p>
          <a:p>
            <a:r>
              <a:rPr lang="en-US" sz="1600" u="sng" dirty="0">
                <a:effectLst>
                  <a:outerShdw blurRad="38100" dist="38100" dir="2700000" algn="tl">
                    <a:srgbClr val="000000">
                      <a:alpha val="43137"/>
                    </a:srgbClr>
                  </a:outerShdw>
                </a:effectLst>
              </a:rPr>
              <a:t>S</a:t>
            </a:r>
            <a:r>
              <a:rPr lang="en-US" sz="1600" b="0" i="0" u="sng" dirty="0">
                <a:effectLst>
                  <a:outerShdw blurRad="38100" dist="38100" dir="2700000" algn="tl">
                    <a:srgbClr val="000000">
                      <a:alpha val="43137"/>
                    </a:srgbClr>
                  </a:outerShdw>
                </a:effectLst>
              </a:rPr>
              <a:t>tandardization:-</a:t>
            </a:r>
          </a:p>
          <a:p>
            <a:r>
              <a:rPr lang="en-US" sz="1600" b="0" i="0" dirty="0">
                <a:effectLst/>
              </a:rPr>
              <a:t>It rescales values to make its mean 0 </a:t>
            </a:r>
          </a:p>
          <a:p>
            <a:pPr marL="0" indent="0">
              <a:buNone/>
            </a:pPr>
            <a:r>
              <a:rPr lang="en-US" sz="1600" b="0" i="0" dirty="0">
                <a:effectLst/>
              </a:rPr>
              <a:t>    and its standard deviation equal to 1.</a:t>
            </a:r>
            <a:endParaRPr lang="en-IN"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5542" y="2180496"/>
            <a:ext cx="4055201" cy="4637422"/>
          </a:xfrm>
          <a:prstGeom prst="rect">
            <a:avLst/>
          </a:prstGeom>
        </p:spPr>
      </p:pic>
    </p:spTree>
    <p:extLst>
      <p:ext uri="{BB962C8B-B14F-4D97-AF65-F5344CB8AC3E}">
        <p14:creationId xmlns:p14="http://schemas.microsoft.com/office/powerpoint/2010/main" val="2886862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673A8-8F2F-4BF3-9DEA-F30E421F24E1}"/>
              </a:ext>
            </a:extLst>
          </p:cNvPr>
          <p:cNvSpPr>
            <a:spLocks noGrp="1"/>
          </p:cNvSpPr>
          <p:nvPr>
            <p:ph type="title"/>
          </p:nvPr>
        </p:nvSpPr>
        <p:spPr>
          <a:xfrm>
            <a:off x="581192" y="716096"/>
            <a:ext cx="11029616" cy="999860"/>
          </a:xfrm>
        </p:spPr>
        <p:txBody>
          <a:bodyPr/>
          <a:lstStyle/>
          <a:p>
            <a:r>
              <a:rPr lang="en-IN" dirty="0"/>
              <a:t>NORMALIZATION AND STANDARDIZATION</a:t>
            </a:r>
            <a:br>
              <a:rPr lang="en-IN" dirty="0"/>
            </a:br>
            <a:r>
              <a:rPr lang="en-IN" sz="2200" dirty="0"/>
              <a:t>GRAPHS</a:t>
            </a:r>
            <a:endParaRPr lang="en-IN" dirty="0"/>
          </a:p>
        </p:txBody>
      </p:sp>
      <p:pic>
        <p:nvPicPr>
          <p:cNvPr id="5" name="Content Placeholder 4"/>
          <p:cNvPicPr>
            <a:picLocks noGrp="1" noChangeAspect="1"/>
          </p:cNvPicPr>
          <p:nvPr>
            <p:ph idx="1"/>
          </p:nvPr>
        </p:nvPicPr>
        <p:blipFill>
          <a:blip r:embed="rId2"/>
          <a:stretch>
            <a:fillRect/>
          </a:stretch>
        </p:blipFill>
        <p:spPr>
          <a:xfrm>
            <a:off x="1392371" y="2771077"/>
            <a:ext cx="3524250" cy="2476500"/>
          </a:xfrm>
          <a:prstGeom prst="rect">
            <a:avLst/>
          </a:prstGeom>
        </p:spPr>
      </p:pic>
      <p:sp>
        <p:nvSpPr>
          <p:cNvPr id="6" name="TextBox 5"/>
          <p:cNvSpPr txBox="1"/>
          <p:nvPr/>
        </p:nvSpPr>
        <p:spPr>
          <a:xfrm>
            <a:off x="1392371" y="5426073"/>
            <a:ext cx="2688116" cy="369332"/>
          </a:xfrm>
          <a:prstGeom prst="rect">
            <a:avLst/>
          </a:prstGeom>
          <a:noFill/>
        </p:spPr>
        <p:txBody>
          <a:bodyPr wrap="square" rtlCol="0">
            <a:spAutoFit/>
          </a:bodyPr>
          <a:lstStyle/>
          <a:p>
            <a:pPr algn="ctr"/>
            <a:r>
              <a:rPr lang="en-US" dirty="0"/>
              <a:t>Pregnancies</a:t>
            </a:r>
          </a:p>
        </p:txBody>
      </p:sp>
      <p:pic>
        <p:nvPicPr>
          <p:cNvPr id="7" name="Picture 6"/>
          <p:cNvPicPr>
            <a:picLocks noChangeAspect="1"/>
          </p:cNvPicPr>
          <p:nvPr/>
        </p:nvPicPr>
        <p:blipFill>
          <a:blip r:embed="rId3"/>
          <a:stretch>
            <a:fillRect/>
          </a:stretch>
        </p:blipFill>
        <p:spPr>
          <a:xfrm>
            <a:off x="6878771" y="2771077"/>
            <a:ext cx="3524250" cy="2476500"/>
          </a:xfrm>
          <a:prstGeom prst="rect">
            <a:avLst/>
          </a:prstGeom>
        </p:spPr>
      </p:pic>
      <p:sp>
        <p:nvSpPr>
          <p:cNvPr id="8" name="TextBox 7"/>
          <p:cNvSpPr txBox="1"/>
          <p:nvPr/>
        </p:nvSpPr>
        <p:spPr>
          <a:xfrm>
            <a:off x="7544718" y="5442332"/>
            <a:ext cx="2412694" cy="369332"/>
          </a:xfrm>
          <a:prstGeom prst="rect">
            <a:avLst/>
          </a:prstGeom>
          <a:noFill/>
        </p:spPr>
        <p:txBody>
          <a:bodyPr wrap="square" rtlCol="0">
            <a:spAutoFit/>
          </a:bodyPr>
          <a:lstStyle/>
          <a:p>
            <a:pPr algn="ctr"/>
            <a:r>
              <a:rPr lang="en-US" dirty="0"/>
              <a:t>Glucose</a:t>
            </a:r>
          </a:p>
        </p:txBody>
      </p:sp>
    </p:spTree>
    <p:extLst>
      <p:ext uri="{BB962C8B-B14F-4D97-AF65-F5344CB8AC3E}">
        <p14:creationId xmlns:p14="http://schemas.microsoft.com/office/powerpoint/2010/main" val="4005677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673A8-8F2F-4BF3-9DEA-F30E421F24E1}"/>
              </a:ext>
            </a:extLst>
          </p:cNvPr>
          <p:cNvSpPr>
            <a:spLocks noGrp="1"/>
          </p:cNvSpPr>
          <p:nvPr>
            <p:ph type="title"/>
          </p:nvPr>
        </p:nvSpPr>
        <p:spPr>
          <a:xfrm>
            <a:off x="581192" y="716096"/>
            <a:ext cx="11029616" cy="999860"/>
          </a:xfrm>
        </p:spPr>
        <p:txBody>
          <a:bodyPr/>
          <a:lstStyle/>
          <a:p>
            <a:r>
              <a:rPr lang="en-IN" dirty="0"/>
              <a:t>NORMALIZATION AND STANDARDIZATION</a:t>
            </a:r>
            <a:br>
              <a:rPr lang="en-IN" dirty="0"/>
            </a:br>
            <a:r>
              <a:rPr lang="en-IN" sz="2200" dirty="0"/>
              <a:t>GRAPHS</a:t>
            </a:r>
            <a:endParaRPr lang="en-IN" dirty="0"/>
          </a:p>
        </p:txBody>
      </p:sp>
      <p:sp>
        <p:nvSpPr>
          <p:cNvPr id="6" name="TextBox 5"/>
          <p:cNvSpPr txBox="1"/>
          <p:nvPr/>
        </p:nvSpPr>
        <p:spPr>
          <a:xfrm>
            <a:off x="1050848" y="4953228"/>
            <a:ext cx="2688116" cy="369332"/>
          </a:xfrm>
          <a:prstGeom prst="rect">
            <a:avLst/>
          </a:prstGeom>
          <a:noFill/>
        </p:spPr>
        <p:txBody>
          <a:bodyPr wrap="square" rtlCol="0">
            <a:spAutoFit/>
          </a:bodyPr>
          <a:lstStyle/>
          <a:p>
            <a:pPr algn="ctr"/>
            <a:r>
              <a:rPr lang="en-US" dirty="0" err="1"/>
              <a:t>BloodPressure</a:t>
            </a:r>
            <a:endParaRPr lang="en-US" dirty="0"/>
          </a:p>
        </p:txBody>
      </p:sp>
      <p:sp>
        <p:nvSpPr>
          <p:cNvPr id="8" name="TextBox 7"/>
          <p:cNvSpPr txBox="1"/>
          <p:nvPr/>
        </p:nvSpPr>
        <p:spPr>
          <a:xfrm>
            <a:off x="4889653" y="6191478"/>
            <a:ext cx="2412694" cy="369332"/>
          </a:xfrm>
          <a:prstGeom prst="rect">
            <a:avLst/>
          </a:prstGeom>
          <a:noFill/>
        </p:spPr>
        <p:txBody>
          <a:bodyPr wrap="square" rtlCol="0">
            <a:spAutoFit/>
          </a:bodyPr>
          <a:lstStyle/>
          <a:p>
            <a:pPr algn="ctr"/>
            <a:r>
              <a:rPr lang="en-US" dirty="0"/>
              <a:t>Glucose</a:t>
            </a:r>
          </a:p>
        </p:txBody>
      </p:sp>
      <p:pic>
        <p:nvPicPr>
          <p:cNvPr id="4" name="Content Placeholder 3"/>
          <p:cNvPicPr>
            <a:picLocks noGrp="1" noChangeAspect="1"/>
          </p:cNvPicPr>
          <p:nvPr>
            <p:ph idx="1"/>
          </p:nvPr>
        </p:nvPicPr>
        <p:blipFill>
          <a:blip r:embed="rId2"/>
          <a:stretch>
            <a:fillRect/>
          </a:stretch>
        </p:blipFill>
        <p:spPr>
          <a:xfrm>
            <a:off x="764409" y="2151183"/>
            <a:ext cx="3524250" cy="2476500"/>
          </a:xfrm>
          <a:prstGeom prst="rect">
            <a:avLst/>
          </a:prstGeom>
        </p:spPr>
      </p:pic>
      <p:pic>
        <p:nvPicPr>
          <p:cNvPr id="9" name="Picture 8"/>
          <p:cNvPicPr>
            <a:picLocks noChangeAspect="1"/>
          </p:cNvPicPr>
          <p:nvPr/>
        </p:nvPicPr>
        <p:blipFill>
          <a:blip r:embed="rId3"/>
          <a:stretch>
            <a:fillRect/>
          </a:stretch>
        </p:blipFill>
        <p:spPr>
          <a:xfrm>
            <a:off x="4444043" y="3714978"/>
            <a:ext cx="3524250" cy="2476500"/>
          </a:xfrm>
          <a:prstGeom prst="rect">
            <a:avLst/>
          </a:prstGeom>
        </p:spPr>
      </p:pic>
      <p:pic>
        <p:nvPicPr>
          <p:cNvPr id="10" name="Picture 9"/>
          <p:cNvPicPr>
            <a:picLocks noChangeAspect="1"/>
          </p:cNvPicPr>
          <p:nvPr/>
        </p:nvPicPr>
        <p:blipFill>
          <a:blip r:embed="rId4"/>
          <a:stretch>
            <a:fillRect/>
          </a:stretch>
        </p:blipFill>
        <p:spPr>
          <a:xfrm>
            <a:off x="7825017" y="2355215"/>
            <a:ext cx="3438525" cy="2476500"/>
          </a:xfrm>
          <a:prstGeom prst="rect">
            <a:avLst/>
          </a:prstGeom>
        </p:spPr>
      </p:pic>
      <p:sp>
        <p:nvSpPr>
          <p:cNvPr id="11" name="TextBox 10"/>
          <p:cNvSpPr txBox="1"/>
          <p:nvPr/>
        </p:nvSpPr>
        <p:spPr>
          <a:xfrm>
            <a:off x="9055865" y="4957598"/>
            <a:ext cx="1696597" cy="369332"/>
          </a:xfrm>
          <a:prstGeom prst="rect">
            <a:avLst/>
          </a:prstGeom>
          <a:noFill/>
        </p:spPr>
        <p:txBody>
          <a:bodyPr wrap="square" rtlCol="0">
            <a:spAutoFit/>
          </a:bodyPr>
          <a:lstStyle/>
          <a:p>
            <a:r>
              <a:rPr lang="en-US" dirty="0"/>
              <a:t>Insulin</a:t>
            </a:r>
          </a:p>
        </p:txBody>
      </p:sp>
    </p:spTree>
    <p:extLst>
      <p:ext uri="{BB962C8B-B14F-4D97-AF65-F5344CB8AC3E}">
        <p14:creationId xmlns:p14="http://schemas.microsoft.com/office/powerpoint/2010/main" val="981720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914A4-BD94-4A7D-9115-8C597F8AD73D}"/>
              </a:ext>
            </a:extLst>
          </p:cNvPr>
          <p:cNvSpPr>
            <a:spLocks noGrp="1"/>
          </p:cNvSpPr>
          <p:nvPr>
            <p:ph type="title"/>
          </p:nvPr>
        </p:nvSpPr>
        <p:spPr/>
        <p:txBody>
          <a:bodyPr/>
          <a:lstStyle/>
          <a:p>
            <a:r>
              <a:rPr lang="en-IN" dirty="0"/>
              <a:t>HYPOTHESIS TESTING</a:t>
            </a:r>
            <a:br>
              <a:rPr lang="en-IN" dirty="0"/>
            </a:br>
            <a:endParaRPr lang="en-IN" dirty="0"/>
          </a:p>
        </p:txBody>
      </p:sp>
      <p:sp>
        <p:nvSpPr>
          <p:cNvPr id="3" name="Content Placeholder 2">
            <a:extLst>
              <a:ext uri="{FF2B5EF4-FFF2-40B4-BE49-F238E27FC236}">
                <a16:creationId xmlns:a16="http://schemas.microsoft.com/office/drawing/2014/main" id="{066D27BD-4DEB-46EB-B162-44415925C3B4}"/>
              </a:ext>
            </a:extLst>
          </p:cNvPr>
          <p:cNvSpPr>
            <a:spLocks noGrp="1"/>
          </p:cNvSpPr>
          <p:nvPr>
            <p:ph idx="1"/>
          </p:nvPr>
        </p:nvSpPr>
        <p:spPr>
          <a:xfrm>
            <a:off x="581192" y="1967136"/>
            <a:ext cx="11029615" cy="4677504"/>
          </a:xfrm>
        </p:spPr>
        <p:txBody>
          <a:bodyPr anchor="t">
            <a:normAutofit/>
          </a:bodyPr>
          <a:lstStyle/>
          <a:p>
            <a:pPr algn="ctr"/>
            <a:endParaRPr lang="en-IN" dirty="0"/>
          </a:p>
          <a:p>
            <a:pPr algn="ctr"/>
            <a:endParaRPr lang="en-IN" dirty="0">
              <a:latin typeface="Times New Roman" panose="02020603050405020304" pitchFamily="18" charset="0"/>
            </a:endParaRPr>
          </a:p>
          <a:p>
            <a:pPr algn="ctr"/>
            <a:endParaRPr lang="en-IN" dirty="0">
              <a:latin typeface="Times New Roman" panose="02020603050405020304" pitchFamily="18" charset="0"/>
            </a:endParaRPr>
          </a:p>
          <a:p>
            <a:pPr algn="ctr"/>
            <a:endParaRPr lang="en-IN" dirty="0">
              <a:latin typeface="Times New Roman" panose="02020603050405020304" pitchFamily="18" charset="0"/>
            </a:endParaRPr>
          </a:p>
          <a:p>
            <a:pPr algn="ctr"/>
            <a:endParaRPr lang="en-IN" dirty="0">
              <a:latin typeface="Times New Roman" panose="02020603050405020304" pitchFamily="18" charset="0"/>
            </a:endParaRPr>
          </a:p>
          <a:p>
            <a:pPr algn="ctr"/>
            <a:endParaRPr lang="en-IN" dirty="0">
              <a:latin typeface="Times New Roman" panose="02020603050405020304" pitchFamily="18" charset="0"/>
            </a:endParaRPr>
          </a:p>
          <a:p>
            <a:pPr algn="ctr"/>
            <a:endParaRPr lang="en-IN" dirty="0">
              <a:latin typeface="Times New Roman" panose="02020603050405020304" pitchFamily="18" charset="0"/>
            </a:endParaRPr>
          </a:p>
          <a:p>
            <a:pPr algn="ctr"/>
            <a:endParaRPr lang="en-IN" dirty="0">
              <a:latin typeface="Times New Roman" panose="02020603050405020304" pitchFamily="18" charset="0"/>
            </a:endParaRPr>
          </a:p>
          <a:p>
            <a:pPr algn="ctr"/>
            <a:endParaRPr lang="en-IN" dirty="0">
              <a:latin typeface="Times New Roman" panose="02020603050405020304" pitchFamily="18" charset="0"/>
            </a:endParaRPr>
          </a:p>
          <a:p>
            <a:pPr algn="ct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IN" dirty="0"/>
          </a:p>
        </p:txBody>
      </p:sp>
      <p:sp>
        <p:nvSpPr>
          <p:cNvPr id="5" name="Rectangle 4"/>
          <p:cNvSpPr/>
          <p:nvPr/>
        </p:nvSpPr>
        <p:spPr>
          <a:xfrm>
            <a:off x="448018" y="2285855"/>
            <a:ext cx="11053591" cy="1692771"/>
          </a:xfrm>
          <a:prstGeom prst="rect">
            <a:avLst/>
          </a:prstGeom>
        </p:spPr>
        <p:txBody>
          <a:bodyPr wrap="square">
            <a:spAutoFit/>
          </a:bodyPr>
          <a:lstStyle/>
          <a:p>
            <a:r>
              <a:rPr lang="en-US" sz="2400" u="sng" dirty="0">
                <a:solidFill>
                  <a:srgbClr val="212121"/>
                </a:solidFill>
                <a:latin typeface="+mj-lt"/>
              </a:rPr>
              <a:t>Research hypothesis</a:t>
            </a:r>
          </a:p>
          <a:p>
            <a:r>
              <a:rPr lang="en-US" sz="2000" dirty="0">
                <a:solidFill>
                  <a:srgbClr val="212121"/>
                </a:solidFill>
                <a:latin typeface="+mj-lt"/>
              </a:rPr>
              <a:t>Null hypothesis H0: 2 independent samples of Glucose (grouped by whether patient is Diabetic or not) have identical average </a:t>
            </a:r>
            <a:r>
              <a:rPr lang="en-US" sz="2000" b="1" dirty="0">
                <a:solidFill>
                  <a:srgbClr val="212121"/>
                </a:solidFill>
                <a:latin typeface="+mj-lt"/>
              </a:rPr>
              <a:t>(xbar1 = xbar2)</a:t>
            </a:r>
            <a:endParaRPr lang="en-US" sz="2000" dirty="0">
              <a:solidFill>
                <a:srgbClr val="212121"/>
              </a:solidFill>
              <a:latin typeface="+mj-lt"/>
            </a:endParaRPr>
          </a:p>
          <a:p>
            <a:r>
              <a:rPr lang="en-US" sz="2000" dirty="0">
                <a:solidFill>
                  <a:srgbClr val="212121"/>
                </a:solidFill>
                <a:latin typeface="+mj-lt"/>
              </a:rPr>
              <a:t>Alternative hypothesis Ha: 2 independent samples of Glucose (grouped by whether patient is Diabetic or not) have DO NOT identical average </a:t>
            </a:r>
            <a:r>
              <a:rPr lang="en-US" sz="2000" b="1" dirty="0">
                <a:solidFill>
                  <a:srgbClr val="212121"/>
                </a:solidFill>
                <a:latin typeface="+mj-lt"/>
              </a:rPr>
              <a:t>(</a:t>
            </a:r>
            <a:r>
              <a:rPr lang="en-US" sz="2000" b="1" dirty="0" err="1">
                <a:solidFill>
                  <a:srgbClr val="212121"/>
                </a:solidFill>
                <a:latin typeface="+mj-lt"/>
              </a:rPr>
              <a:t>xbar</a:t>
            </a:r>
            <a:r>
              <a:rPr lang="en-US" sz="2000" b="1" dirty="0">
                <a:solidFill>
                  <a:srgbClr val="212121"/>
                </a:solidFill>
                <a:latin typeface="+mj-lt"/>
              </a:rPr>
              <a:t> does not = xbar2)</a:t>
            </a:r>
            <a:endParaRPr lang="en-US" sz="2000" b="0" i="0" dirty="0">
              <a:solidFill>
                <a:srgbClr val="212121"/>
              </a:solidFill>
              <a:effectLst/>
              <a:latin typeface="+mj-l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096" y="4195611"/>
            <a:ext cx="9584675" cy="2449029"/>
          </a:xfrm>
          <a:prstGeom prst="rect">
            <a:avLst/>
          </a:prstGeom>
        </p:spPr>
      </p:pic>
    </p:spTree>
    <p:extLst>
      <p:ext uri="{BB962C8B-B14F-4D97-AF65-F5344CB8AC3E}">
        <p14:creationId xmlns:p14="http://schemas.microsoft.com/office/powerpoint/2010/main" val="2964873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12BDC-B15E-4339-876B-CC898BBC1F94}"/>
              </a:ext>
            </a:extLst>
          </p:cNvPr>
          <p:cNvSpPr>
            <a:spLocks noGrp="1"/>
          </p:cNvSpPr>
          <p:nvPr>
            <p:ph type="title"/>
          </p:nvPr>
        </p:nvSpPr>
        <p:spPr/>
        <p:txBody>
          <a:bodyPr/>
          <a:lstStyle/>
          <a:p>
            <a:r>
              <a:rPr lang="en-IN" dirty="0" err="1"/>
              <a:t>COrRELATION</a:t>
            </a:r>
            <a:br>
              <a:rPr lang="en-IN" dirty="0"/>
            </a:br>
            <a:r>
              <a:rPr lang="en-IN" sz="2200" dirty="0"/>
              <a:t>HEAT MAP</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677099" y="1806652"/>
            <a:ext cx="5946160" cy="5391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148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12BDC-B15E-4339-876B-CC898BBC1F94}"/>
              </a:ext>
            </a:extLst>
          </p:cNvPr>
          <p:cNvSpPr>
            <a:spLocks noGrp="1"/>
          </p:cNvSpPr>
          <p:nvPr>
            <p:ph type="title"/>
          </p:nvPr>
        </p:nvSpPr>
        <p:spPr/>
        <p:txBody>
          <a:bodyPr/>
          <a:lstStyle/>
          <a:p>
            <a:r>
              <a:rPr lang="en-IN" dirty="0" err="1"/>
              <a:t>COrRELATION</a:t>
            </a:r>
            <a:br>
              <a:rPr lang="en-IN" dirty="0"/>
            </a:br>
            <a:r>
              <a:rPr lang="en-IN" sz="2200" dirty="0"/>
              <a:t>INSIGHTS</a:t>
            </a:r>
            <a:endParaRPr lang="en-IN" dirty="0"/>
          </a:p>
        </p:txBody>
      </p:sp>
      <p:sp>
        <p:nvSpPr>
          <p:cNvPr id="3" name="Content Placeholder 2"/>
          <p:cNvSpPr>
            <a:spLocks noGrp="1"/>
          </p:cNvSpPr>
          <p:nvPr>
            <p:ph idx="1"/>
          </p:nvPr>
        </p:nvSpPr>
        <p:spPr/>
        <p:txBody>
          <a:bodyPr/>
          <a:lstStyle/>
          <a:p>
            <a:pPr lvl="0"/>
            <a:r>
              <a:rPr lang="en-IN" sz="2000" dirty="0"/>
              <a:t>The highest correlation between the outcome and any one of the medical features is with glucose. This is obviously an overwhelmingly contributing factor in patients with diabetes.</a:t>
            </a:r>
            <a:endParaRPr lang="en-US" sz="2000" dirty="0"/>
          </a:p>
          <a:p>
            <a:pPr lvl="0"/>
            <a:r>
              <a:rPr lang="en-IN" sz="2000" dirty="0"/>
              <a:t>The BMI and skin thickness also have a strong correlation indicating that the 2 are closely connected in terms of body fat content.</a:t>
            </a:r>
            <a:endParaRPr lang="en-US" sz="2000" dirty="0"/>
          </a:p>
          <a:p>
            <a:pPr lvl="0"/>
            <a:r>
              <a:rPr lang="en-IN" sz="2000" dirty="0"/>
              <a:t>We know from basic biology that insulin regulates the usage of glucose in your body and the correlation between the 2 reflects that here as well. </a:t>
            </a:r>
            <a:endParaRPr lang="en-US" sz="2000" dirty="0"/>
          </a:p>
          <a:p>
            <a:endParaRPr lang="en-US" dirty="0"/>
          </a:p>
        </p:txBody>
      </p:sp>
    </p:spTree>
    <p:extLst>
      <p:ext uri="{BB962C8B-B14F-4D97-AF65-F5344CB8AC3E}">
        <p14:creationId xmlns:p14="http://schemas.microsoft.com/office/powerpoint/2010/main" val="507677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12BDC-B15E-4339-876B-CC898BBC1F94}"/>
              </a:ext>
            </a:extLst>
          </p:cNvPr>
          <p:cNvSpPr>
            <a:spLocks noGrp="1"/>
          </p:cNvSpPr>
          <p:nvPr>
            <p:ph type="title"/>
          </p:nvPr>
        </p:nvSpPr>
        <p:spPr>
          <a:xfrm>
            <a:off x="581192" y="702156"/>
            <a:ext cx="11029616" cy="774104"/>
          </a:xfrm>
        </p:spPr>
        <p:txBody>
          <a:bodyPr/>
          <a:lstStyle/>
          <a:p>
            <a:r>
              <a:rPr lang="en-IN" dirty="0"/>
              <a:t>ABSTRACT</a:t>
            </a:r>
          </a:p>
        </p:txBody>
      </p:sp>
      <p:sp>
        <p:nvSpPr>
          <p:cNvPr id="3" name="Content Placeholder 2"/>
          <p:cNvSpPr>
            <a:spLocks noGrp="1"/>
          </p:cNvSpPr>
          <p:nvPr>
            <p:ph idx="1"/>
          </p:nvPr>
        </p:nvSpPr>
        <p:spPr>
          <a:xfrm>
            <a:off x="581192" y="2577103"/>
            <a:ext cx="11029615" cy="3678303"/>
          </a:xfrm>
        </p:spPr>
        <p:txBody>
          <a:bodyPr/>
          <a:lstStyle/>
          <a:p>
            <a:r>
              <a:rPr lang="en-IN" dirty="0"/>
              <a:t>The purpose of this statistical study was to investigate the occurrence of diabetes in a group of women in India typically around the age of 20-30 years with various medical features which include but were not limited to the number of pregnancies a woman has had, her age, her glucose concentration etc. The study was designed in such a manner so as to assess the degree of correlation between these features and diabetes and to infer and draw a conclusion from the data by visualising it using a variety of python tools and libraries. Within the study there were no major findings or trends unearthed that was previously unheard of in the study of diabetes. The study remained quite in tune with the medical knowledge in patients who have diabetes, for example, women with high values of BMI, skin thickness and insulin were more likely to have diabetes than those who did not have such high values. In short, the results can be summarised by inferring that older, unhealthy women make up most of the population of the group diagnosed with diabetes.</a:t>
            </a:r>
            <a:endParaRPr lang="en-US" dirty="0"/>
          </a:p>
          <a:p>
            <a:endParaRPr lang="en-US" dirty="0"/>
          </a:p>
        </p:txBody>
      </p:sp>
    </p:spTree>
    <p:extLst>
      <p:ext uri="{BB962C8B-B14F-4D97-AF65-F5344CB8AC3E}">
        <p14:creationId xmlns:p14="http://schemas.microsoft.com/office/powerpoint/2010/main" val="3634218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070ED-2CAB-4B47-BDD7-A219ABD4C076}"/>
              </a:ext>
            </a:extLst>
          </p:cNvPr>
          <p:cNvSpPr>
            <a:spLocks noGrp="1"/>
          </p:cNvSpPr>
          <p:nvPr>
            <p:ph type="title"/>
          </p:nvPr>
        </p:nvSpPr>
        <p:spPr/>
        <p:txBody>
          <a:bodyPr/>
          <a:lstStyle/>
          <a:p>
            <a:r>
              <a:rPr lang="en-IN" dirty="0"/>
              <a:t>INTRODUCTION</a:t>
            </a:r>
            <a:br>
              <a:rPr lang="en-IN" dirty="0"/>
            </a:br>
            <a:endParaRPr lang="en-IN" dirty="0"/>
          </a:p>
        </p:txBody>
      </p:sp>
      <p:sp>
        <p:nvSpPr>
          <p:cNvPr id="3" name="Content Placeholder 2">
            <a:extLst>
              <a:ext uri="{FF2B5EF4-FFF2-40B4-BE49-F238E27FC236}">
                <a16:creationId xmlns:a16="http://schemas.microsoft.com/office/drawing/2014/main" id="{E36A2951-65EA-4E52-9895-7289D2708631}"/>
              </a:ext>
            </a:extLst>
          </p:cNvPr>
          <p:cNvSpPr>
            <a:spLocks noGrp="1"/>
          </p:cNvSpPr>
          <p:nvPr>
            <p:ph idx="1"/>
          </p:nvPr>
        </p:nvSpPr>
        <p:spPr>
          <a:xfrm>
            <a:off x="581192" y="2888835"/>
            <a:ext cx="11029615" cy="3421814"/>
          </a:xfrm>
        </p:spPr>
        <p:txBody>
          <a:bodyPr>
            <a:normAutofit/>
          </a:bodyPr>
          <a:lstStyle/>
          <a:p>
            <a:pPr fontAlgn="t"/>
            <a:r>
              <a:rPr lang="en-US" sz="2400" dirty="0"/>
              <a:t>Diabetes is a condition that impairs the body’s ability to process blood glucose, otherwise known as blood sugar. Over 30 million have now been diagnosed with diabetes in India. The estimate of the actual number of diabetics in India is around 40 million.</a:t>
            </a:r>
          </a:p>
          <a:p>
            <a:pPr fontAlgn="t"/>
            <a:endParaRPr lang="en-US" sz="2400" dirty="0"/>
          </a:p>
          <a:p>
            <a:r>
              <a:rPr lang="en-US" sz="2400" dirty="0"/>
              <a:t>Diabetes is also beginning to appear much earlier in life in India, meaning that chronic long-term complications are becoming more common. The implications for the Indian healthcare system are enormous.</a:t>
            </a:r>
          </a:p>
          <a:p>
            <a:pPr marL="0" indent="0">
              <a:buNone/>
            </a:pPr>
            <a:endParaRPr lang="en-IN" sz="2400" dirty="0"/>
          </a:p>
        </p:txBody>
      </p:sp>
    </p:spTree>
    <p:extLst>
      <p:ext uri="{BB962C8B-B14F-4D97-AF65-F5344CB8AC3E}">
        <p14:creationId xmlns:p14="http://schemas.microsoft.com/office/powerpoint/2010/main" val="2057670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E5DD-2132-4A8E-B1D6-0DC762A86F3F}"/>
              </a:ext>
            </a:extLst>
          </p:cNvPr>
          <p:cNvSpPr>
            <a:spLocks noGrp="1"/>
          </p:cNvSpPr>
          <p:nvPr>
            <p:ph type="title"/>
          </p:nvPr>
        </p:nvSpPr>
        <p:spPr/>
        <p:txBody>
          <a:bodyPr/>
          <a:lstStyle/>
          <a:p>
            <a:r>
              <a:rPr lang="en-IN" dirty="0"/>
              <a:t>RESULTS AND CONCLUSIONS</a:t>
            </a:r>
            <a:br>
              <a:rPr lang="en-IN" dirty="0"/>
            </a:br>
            <a:endParaRPr lang="en-IN" dirty="0"/>
          </a:p>
        </p:txBody>
      </p:sp>
      <p:sp>
        <p:nvSpPr>
          <p:cNvPr id="3" name="Content Placeholder 2">
            <a:extLst>
              <a:ext uri="{FF2B5EF4-FFF2-40B4-BE49-F238E27FC236}">
                <a16:creationId xmlns:a16="http://schemas.microsoft.com/office/drawing/2014/main" id="{8E7DDFB8-F418-4720-A2DC-1774435EB7AA}"/>
              </a:ext>
            </a:extLst>
          </p:cNvPr>
          <p:cNvSpPr>
            <a:spLocks noGrp="1"/>
          </p:cNvSpPr>
          <p:nvPr>
            <p:ph idx="1"/>
          </p:nvPr>
        </p:nvSpPr>
        <p:spPr>
          <a:xfrm>
            <a:off x="581193" y="2345749"/>
            <a:ext cx="11029615" cy="3678303"/>
          </a:xfrm>
        </p:spPr>
        <p:txBody>
          <a:bodyPr/>
          <a:lstStyle/>
          <a:p>
            <a:pPr marL="0" indent="0">
              <a:lnSpc>
                <a:spcPct val="115000"/>
              </a:lnSpc>
              <a:spcAft>
                <a:spcPts val="8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sz="2400" dirty="0"/>
              <a:t>It is observed that the insulin reading is the biggest determining factor of diabetes followed by the glucose reading. There are other factors that could possibly indicate the onset of diabetes such as high BMI’s and increased blood pressure among others. Hence, we can conclude that certain diagnostic measurements can show us signs of the possible onset of diabetes. If detected early on, changes can be made to lifestyle habits and timely medication can be prescribed, hence reducing the risk of major complications caused by diabetes.</a:t>
            </a:r>
            <a:endParaRPr lang="en-US" sz="2400" dirty="0"/>
          </a:p>
          <a:p>
            <a:pPr marL="0" indent="0" algn="ctr">
              <a:lnSpc>
                <a:spcPct val="115000"/>
              </a:lnSpc>
              <a:spcAft>
                <a:spcPts val="8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91803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021B64-63EA-4FEC-A441-2662D0FA521F}"/>
              </a:ext>
            </a:extLst>
          </p:cNvPr>
          <p:cNvSpPr/>
          <p:nvPr/>
        </p:nvSpPr>
        <p:spPr>
          <a:xfrm>
            <a:off x="0" y="2082800"/>
            <a:ext cx="12192000" cy="2011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E6CC5768-E2F1-45B0-8D5E-587E17CBBA64}"/>
              </a:ext>
            </a:extLst>
          </p:cNvPr>
          <p:cNvSpPr txBox="1"/>
          <p:nvPr/>
        </p:nvSpPr>
        <p:spPr>
          <a:xfrm>
            <a:off x="1849120" y="2296160"/>
            <a:ext cx="8646160" cy="1200329"/>
          </a:xfrm>
          <a:prstGeom prst="rect">
            <a:avLst/>
          </a:prstGeom>
          <a:noFill/>
        </p:spPr>
        <p:txBody>
          <a:bodyPr wrap="square" rtlCol="0">
            <a:spAutoFit/>
          </a:bodyPr>
          <a:lstStyle/>
          <a:p>
            <a:pPr algn="ctr"/>
            <a:r>
              <a:rPr lang="en-IN" sz="7200" dirty="0">
                <a:solidFill>
                  <a:schemeClr val="bg1"/>
                </a:solidFill>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349882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E424F-2A94-4FB0-BF24-B4C1B5ECBF95}"/>
              </a:ext>
            </a:extLst>
          </p:cNvPr>
          <p:cNvSpPr>
            <a:spLocks noGrp="1"/>
          </p:cNvSpPr>
          <p:nvPr>
            <p:ph type="title"/>
          </p:nvPr>
        </p:nvSpPr>
        <p:spPr/>
        <p:txBody>
          <a:bodyPr/>
          <a:lstStyle/>
          <a:p>
            <a:r>
              <a:rPr lang="en-IN" dirty="0"/>
              <a:t>DATASET</a:t>
            </a:r>
            <a:br>
              <a:rPr lang="en-IN" dirty="0"/>
            </a:br>
            <a:endParaRPr lang="en-IN" dirty="0"/>
          </a:p>
        </p:txBody>
      </p:sp>
      <p:sp>
        <p:nvSpPr>
          <p:cNvPr id="3" name="Content Placeholder 2">
            <a:extLst>
              <a:ext uri="{FF2B5EF4-FFF2-40B4-BE49-F238E27FC236}">
                <a16:creationId xmlns:a16="http://schemas.microsoft.com/office/drawing/2014/main" id="{46538BD9-74EB-4E2B-8F0D-AF290E687EAD}"/>
              </a:ext>
            </a:extLst>
          </p:cNvPr>
          <p:cNvSpPr>
            <a:spLocks noGrp="1"/>
          </p:cNvSpPr>
          <p:nvPr>
            <p:ph idx="1"/>
          </p:nvPr>
        </p:nvSpPr>
        <p:spPr>
          <a:xfrm>
            <a:off x="581192" y="2180496"/>
            <a:ext cx="11029615" cy="4309081"/>
          </a:xfrm>
          <a:ln>
            <a:solidFill>
              <a:schemeClr val="bg1"/>
            </a:solidFill>
          </a:ln>
        </p:spPr>
        <p:style>
          <a:lnRef idx="2">
            <a:schemeClr val="accent1"/>
          </a:lnRef>
          <a:fillRef idx="1">
            <a:schemeClr val="lt1"/>
          </a:fillRef>
          <a:effectRef idx="0">
            <a:schemeClr val="accent1"/>
          </a:effectRef>
          <a:fontRef idx="minor">
            <a:schemeClr val="dk1"/>
          </a:fontRef>
        </p:style>
        <p:txBody>
          <a:bodyPr/>
          <a:lstStyle/>
          <a:p>
            <a:r>
              <a:rPr lang="en-IN" sz="2400" dirty="0"/>
              <a:t>The following dataset will help us </a:t>
            </a:r>
            <a:r>
              <a:rPr lang="en-US" sz="2400" dirty="0"/>
              <a:t>predict whether or not a patient has diabetes, based on certain diagnostic measurements included in the dataset and to find out the factors which largely cause the condition.</a:t>
            </a:r>
          </a:p>
          <a:p>
            <a:endParaRPr lang="en-US" sz="2400" dirty="0"/>
          </a:p>
          <a:p>
            <a:r>
              <a:rPr lang="en-US" sz="2400" dirty="0"/>
              <a:t>All patients in the dataset are female.</a:t>
            </a:r>
          </a:p>
          <a:p>
            <a:endParaRPr lang="en-IN" dirty="0"/>
          </a:p>
        </p:txBody>
      </p:sp>
    </p:spTree>
    <p:extLst>
      <p:ext uri="{BB962C8B-B14F-4D97-AF65-F5344CB8AC3E}">
        <p14:creationId xmlns:p14="http://schemas.microsoft.com/office/powerpoint/2010/main" val="37099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35042-D831-41C3-9DE0-8695E01BA345}"/>
              </a:ext>
            </a:extLst>
          </p:cNvPr>
          <p:cNvSpPr>
            <a:spLocks noGrp="1"/>
          </p:cNvSpPr>
          <p:nvPr>
            <p:ph type="title"/>
          </p:nvPr>
        </p:nvSpPr>
        <p:spPr/>
        <p:txBody>
          <a:bodyPr/>
          <a:lstStyle/>
          <a:p>
            <a:r>
              <a:rPr lang="en-IN" dirty="0"/>
              <a:t>DATASET</a:t>
            </a:r>
            <a:br>
              <a:rPr lang="en-IN" dirty="0"/>
            </a:br>
            <a:endParaRPr lang="en-IN" dirty="0"/>
          </a:p>
        </p:txBody>
      </p:sp>
      <p:sp>
        <p:nvSpPr>
          <p:cNvPr id="3" name="Content Placeholder 2">
            <a:extLst>
              <a:ext uri="{FF2B5EF4-FFF2-40B4-BE49-F238E27FC236}">
                <a16:creationId xmlns:a16="http://schemas.microsoft.com/office/drawing/2014/main" id="{635937B4-49E8-40A4-89BF-D6F3928649AA}"/>
              </a:ext>
            </a:extLst>
          </p:cNvPr>
          <p:cNvSpPr>
            <a:spLocks noGrp="1"/>
          </p:cNvSpPr>
          <p:nvPr>
            <p:ph idx="1"/>
          </p:nvPr>
        </p:nvSpPr>
        <p:spPr>
          <a:xfrm>
            <a:off x="487053" y="1950416"/>
            <a:ext cx="11029615" cy="4823245"/>
          </a:xfrm>
          <a:ln>
            <a:solidFill>
              <a:schemeClr val="bg1"/>
            </a:solidFill>
          </a:ln>
        </p:spPr>
        <p:style>
          <a:lnRef idx="2">
            <a:schemeClr val="accent1"/>
          </a:lnRef>
          <a:fillRef idx="1">
            <a:schemeClr val="lt1"/>
          </a:fillRef>
          <a:effectRef idx="0">
            <a:schemeClr val="accent1"/>
          </a:effectRef>
          <a:fontRef idx="minor">
            <a:schemeClr val="dk1"/>
          </a:fontRef>
        </p:style>
        <p:txBody>
          <a:bodyPr anchor="t"/>
          <a:lstStyle/>
          <a:p>
            <a:endParaRPr lang="en-IN" dirty="0">
              <a:solidFill>
                <a:schemeClr val="accent6">
                  <a:lumMod val="75000"/>
                </a:schemeClr>
              </a:solidFill>
            </a:endParaRPr>
          </a:p>
          <a:p>
            <a:pPr>
              <a:buFont typeface="Wingdings" panose="05000000000000000000" pitchFamily="2" charset="2"/>
              <a:buChar char="§"/>
            </a:pPr>
            <a:r>
              <a:rPr lang="en-IN" sz="2000" dirty="0"/>
              <a:t>Source : https://www.kaggle.com/uciml/pima-indians-diabetes-database</a:t>
            </a:r>
          </a:p>
          <a:p>
            <a:pPr>
              <a:buFont typeface="Wingdings" panose="05000000000000000000" pitchFamily="2" charset="2"/>
              <a:buChar char="§"/>
            </a:pPr>
            <a:r>
              <a:rPr lang="en-IN" sz="2000" dirty="0"/>
              <a:t>No. of rows=768</a:t>
            </a:r>
          </a:p>
          <a:p>
            <a:pPr>
              <a:buFont typeface="Wingdings" panose="05000000000000000000" pitchFamily="2" charset="2"/>
              <a:buChar char="§"/>
            </a:pPr>
            <a:r>
              <a:rPr lang="en-IN" sz="2000" dirty="0"/>
              <a:t>No. of columns=9</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099" y="3839787"/>
            <a:ext cx="9745435" cy="2810267"/>
          </a:xfrm>
          <a:prstGeom prst="rect">
            <a:avLst/>
          </a:prstGeom>
        </p:spPr>
      </p:pic>
    </p:spTree>
    <p:extLst>
      <p:ext uri="{BB962C8B-B14F-4D97-AF65-F5344CB8AC3E}">
        <p14:creationId xmlns:p14="http://schemas.microsoft.com/office/powerpoint/2010/main" val="122351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3B8AB-2DE4-41CB-BF9F-F649AC7DDC51}"/>
              </a:ext>
            </a:extLst>
          </p:cNvPr>
          <p:cNvSpPr>
            <a:spLocks noGrp="1"/>
          </p:cNvSpPr>
          <p:nvPr>
            <p:ph type="title"/>
          </p:nvPr>
        </p:nvSpPr>
        <p:spPr/>
        <p:txBody>
          <a:bodyPr/>
          <a:lstStyle/>
          <a:p>
            <a:r>
              <a:rPr lang="en-IN" dirty="0"/>
              <a:t>ATTRIBUTES</a:t>
            </a:r>
            <a:br>
              <a:rPr lang="en-IN" dirty="0"/>
            </a:br>
            <a:endParaRPr lang="en-IN" dirty="0"/>
          </a:p>
        </p:txBody>
      </p:sp>
      <p:sp>
        <p:nvSpPr>
          <p:cNvPr id="3" name="Content Placeholder 2">
            <a:extLst>
              <a:ext uri="{FF2B5EF4-FFF2-40B4-BE49-F238E27FC236}">
                <a16:creationId xmlns:a16="http://schemas.microsoft.com/office/drawing/2014/main" id="{50B8863D-3662-4E92-BF78-7A32FC93E89C}"/>
              </a:ext>
            </a:extLst>
          </p:cNvPr>
          <p:cNvSpPr>
            <a:spLocks noGrp="1"/>
          </p:cNvSpPr>
          <p:nvPr>
            <p:ph idx="1"/>
          </p:nvPr>
        </p:nvSpPr>
        <p:spPr>
          <a:xfrm>
            <a:off x="581192" y="2180496"/>
            <a:ext cx="11029615" cy="4677504"/>
          </a:xfrm>
          <a:ln>
            <a:solidFill>
              <a:schemeClr val="bg1"/>
            </a:solidFill>
          </a:ln>
        </p:spPr>
        <p:style>
          <a:lnRef idx="2">
            <a:schemeClr val="accent1"/>
          </a:lnRef>
          <a:fillRef idx="1">
            <a:schemeClr val="lt1"/>
          </a:fillRef>
          <a:effectRef idx="0">
            <a:schemeClr val="accent1"/>
          </a:effectRef>
          <a:fontRef idx="minor">
            <a:schemeClr val="dk1"/>
          </a:fontRef>
        </p:style>
        <p:txBody>
          <a:bodyPr anchor="t">
            <a:normAutofit fontScale="40000" lnSpcReduction="20000"/>
          </a:bodyPr>
          <a:lstStyle/>
          <a:p>
            <a:endParaRPr lang="en-US" sz="4200" dirty="0">
              <a:latin typeface="+mj-lt"/>
              <a:cs typeface="Calibri" panose="020F0502020204030204" pitchFamily="34" charset="0"/>
            </a:endParaRPr>
          </a:p>
          <a:p>
            <a:r>
              <a:rPr lang="en-US" sz="5000" dirty="0">
                <a:latin typeface="+mj-lt"/>
                <a:cs typeface="Calibri" panose="020F0502020204030204" pitchFamily="34" charset="0"/>
              </a:rPr>
              <a:t>Pregnancies: Number of times pregnant</a:t>
            </a:r>
          </a:p>
          <a:p>
            <a:r>
              <a:rPr lang="en-US" sz="5000" dirty="0">
                <a:latin typeface="+mj-lt"/>
                <a:cs typeface="Calibri" panose="020F0502020204030204" pitchFamily="34" charset="0"/>
              </a:rPr>
              <a:t>Glucose: Plasma glucose concentration over 2 hours in an oral glucose tolerance test</a:t>
            </a:r>
          </a:p>
          <a:p>
            <a:r>
              <a:rPr lang="en-US" sz="5000" dirty="0" err="1">
                <a:latin typeface="+mj-lt"/>
                <a:cs typeface="Calibri" panose="020F0502020204030204" pitchFamily="34" charset="0"/>
              </a:rPr>
              <a:t>BloodPressure</a:t>
            </a:r>
            <a:r>
              <a:rPr lang="en-US" sz="5000" dirty="0">
                <a:latin typeface="+mj-lt"/>
                <a:cs typeface="Calibri" panose="020F0502020204030204" pitchFamily="34" charset="0"/>
              </a:rPr>
              <a:t>: Diastolic blood pressure (mm Hg)</a:t>
            </a:r>
          </a:p>
          <a:p>
            <a:r>
              <a:rPr lang="en-US" sz="5000" dirty="0" err="1">
                <a:latin typeface="+mj-lt"/>
                <a:cs typeface="Calibri" panose="020F0502020204030204" pitchFamily="34" charset="0"/>
              </a:rPr>
              <a:t>SkinThickness</a:t>
            </a:r>
            <a:r>
              <a:rPr lang="en-US" sz="5000" dirty="0">
                <a:latin typeface="+mj-lt"/>
                <a:cs typeface="Calibri" panose="020F0502020204030204" pitchFamily="34" charset="0"/>
              </a:rPr>
              <a:t>: Triceps skin fold thickness (mm)</a:t>
            </a:r>
          </a:p>
          <a:p>
            <a:r>
              <a:rPr lang="en-US" sz="5000" dirty="0">
                <a:latin typeface="+mj-lt"/>
                <a:cs typeface="Calibri" panose="020F0502020204030204" pitchFamily="34" charset="0"/>
              </a:rPr>
              <a:t>Insulin: 2-Hour serum insulin (mu U/ml)</a:t>
            </a:r>
          </a:p>
          <a:p>
            <a:r>
              <a:rPr lang="en-US" sz="5000" dirty="0">
                <a:latin typeface="+mj-lt"/>
                <a:cs typeface="Calibri" panose="020F0502020204030204" pitchFamily="34" charset="0"/>
              </a:rPr>
              <a:t>BMI: Body mass index (weight in kg/(height in m)2)</a:t>
            </a:r>
          </a:p>
          <a:p>
            <a:r>
              <a:rPr lang="en-US" sz="5000" dirty="0" err="1">
                <a:latin typeface="+mj-lt"/>
                <a:cs typeface="Calibri" panose="020F0502020204030204" pitchFamily="34" charset="0"/>
              </a:rPr>
              <a:t>DiabetesPedigreeFunction</a:t>
            </a:r>
            <a:r>
              <a:rPr lang="en-US" sz="5000" dirty="0">
                <a:latin typeface="+mj-lt"/>
                <a:cs typeface="Calibri" panose="020F0502020204030204" pitchFamily="34" charset="0"/>
              </a:rPr>
              <a:t>: Diabetes pedigree function (a function which scores likelihood of diabetes based on family history)</a:t>
            </a:r>
          </a:p>
          <a:p>
            <a:r>
              <a:rPr lang="en-US" sz="5000" dirty="0">
                <a:latin typeface="+mj-lt"/>
                <a:cs typeface="Calibri" panose="020F0502020204030204" pitchFamily="34" charset="0"/>
              </a:rPr>
              <a:t>Age: Age (years)</a:t>
            </a:r>
          </a:p>
          <a:p>
            <a:pPr marL="0" indent="0">
              <a:buNone/>
            </a:pPr>
            <a:endParaRPr lang="en-IN" sz="4200" dirty="0">
              <a:latin typeface="Calibri" panose="020F0502020204030204" pitchFamily="34" charset="0"/>
              <a:ea typeface="Times New Roman" panose="02020603050405020304" pitchFamily="18" charset="0"/>
              <a:cs typeface="Calibri" panose="020F0502020204030204" pitchFamily="34" charset="0"/>
            </a:endParaRPr>
          </a:p>
          <a:p>
            <a:pPr marL="0" indent="0" algn="ctr">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buNone/>
            </a:pPr>
            <a:r>
              <a:rPr lang="en-IN" dirty="0">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365485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FCC5-BA99-455C-9B43-48317F57900C}"/>
              </a:ext>
            </a:extLst>
          </p:cNvPr>
          <p:cNvSpPr>
            <a:spLocks noGrp="1"/>
          </p:cNvSpPr>
          <p:nvPr>
            <p:ph type="title"/>
          </p:nvPr>
        </p:nvSpPr>
        <p:spPr/>
        <p:txBody>
          <a:bodyPr/>
          <a:lstStyle/>
          <a:p>
            <a:r>
              <a:rPr lang="en-IN" dirty="0"/>
              <a:t>BEFORE CLEANING DATA</a:t>
            </a:r>
            <a:br>
              <a:rPr lang="en-IN" dirty="0"/>
            </a:br>
            <a:endParaRPr lang="en-IN"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1838" y="2335460"/>
            <a:ext cx="5677608" cy="4650601"/>
          </a:xfrm>
          <a:ln>
            <a:solidFill>
              <a:schemeClr val="bg1"/>
            </a:solidFill>
          </a:ln>
        </p:spPr>
        <p:style>
          <a:lnRef idx="2">
            <a:schemeClr val="accent1"/>
          </a:lnRef>
          <a:fillRef idx="1">
            <a:schemeClr val="lt1"/>
          </a:fillRef>
          <a:effectRef idx="0">
            <a:schemeClr val="accent1"/>
          </a:effectRef>
          <a:fontRef idx="minor">
            <a:schemeClr val="dk1"/>
          </a:fontRef>
        </p:style>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4253" y="3388904"/>
            <a:ext cx="3259737" cy="2844404"/>
          </a:xfrm>
          <a:prstGeom prst="rect">
            <a:avLst/>
          </a:prstGeom>
        </p:spPr>
      </p:pic>
    </p:spTree>
    <p:extLst>
      <p:ext uri="{BB962C8B-B14F-4D97-AF65-F5344CB8AC3E}">
        <p14:creationId xmlns:p14="http://schemas.microsoft.com/office/powerpoint/2010/main" val="972868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86817"/>
          </a:xfrm>
        </p:spPr>
        <p:txBody>
          <a:bodyPr/>
          <a:lstStyle/>
          <a:p>
            <a:r>
              <a:rPr lang="en-US" dirty="0"/>
              <a:t>AFTER CLEANING DATA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191" y="2533765"/>
            <a:ext cx="5731474" cy="455032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4770" y="3241067"/>
            <a:ext cx="3447017" cy="3362942"/>
          </a:xfrm>
          <a:prstGeom prst="rect">
            <a:avLst/>
          </a:prstGeom>
        </p:spPr>
      </p:pic>
    </p:spTree>
    <p:extLst>
      <p:ext uri="{BB962C8B-B14F-4D97-AF65-F5344CB8AC3E}">
        <p14:creationId xmlns:p14="http://schemas.microsoft.com/office/powerpoint/2010/main" val="2901899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F454F-D19A-4ACF-9A49-4671F948F617}"/>
              </a:ext>
            </a:extLst>
          </p:cNvPr>
          <p:cNvSpPr>
            <a:spLocks noGrp="1"/>
          </p:cNvSpPr>
          <p:nvPr>
            <p:ph type="title"/>
          </p:nvPr>
        </p:nvSpPr>
        <p:spPr/>
        <p:txBody>
          <a:bodyPr/>
          <a:lstStyle/>
          <a:p>
            <a:r>
              <a:rPr lang="en-IN" dirty="0"/>
              <a:t>DATA VISUALISATION</a:t>
            </a:r>
            <a:br>
              <a:rPr lang="en-IN" dirty="0"/>
            </a:br>
            <a:endParaRPr lang="en-IN" dirty="0"/>
          </a:p>
        </p:txBody>
      </p:sp>
      <p:sp>
        <p:nvSpPr>
          <p:cNvPr id="3" name="Content Placeholder 2">
            <a:extLst>
              <a:ext uri="{FF2B5EF4-FFF2-40B4-BE49-F238E27FC236}">
                <a16:creationId xmlns:a16="http://schemas.microsoft.com/office/drawing/2014/main" id="{FFE403C7-83DC-4AC4-9516-71BA8A2BB2D0}"/>
              </a:ext>
            </a:extLst>
          </p:cNvPr>
          <p:cNvSpPr>
            <a:spLocks noGrp="1"/>
          </p:cNvSpPr>
          <p:nvPr>
            <p:ph idx="1"/>
          </p:nvPr>
        </p:nvSpPr>
        <p:spPr>
          <a:xfrm>
            <a:off x="581192" y="2202530"/>
            <a:ext cx="11029615" cy="4330473"/>
          </a:xfrm>
          <a:ln>
            <a:solidFill>
              <a:schemeClr val="bg1"/>
            </a:solidFill>
          </a:ln>
        </p:spPr>
        <p:style>
          <a:lnRef idx="2">
            <a:schemeClr val="accent1"/>
          </a:lnRef>
          <a:fillRef idx="1">
            <a:schemeClr val="lt1"/>
          </a:fillRef>
          <a:effectRef idx="0">
            <a:schemeClr val="accent1"/>
          </a:effectRef>
          <a:fontRef idx="minor">
            <a:schemeClr val="dk1"/>
          </a:fontRef>
        </p:style>
        <p:txBody>
          <a:bodyPr anchor="t">
            <a:normAutofit lnSpcReduction="10000"/>
          </a:bodyPr>
          <a:lstStyle/>
          <a:p>
            <a:endParaRPr lang="en-IN" u="sng" dirty="0">
              <a:effectLst>
                <a:outerShdw blurRad="38100" dist="38100" dir="2700000" algn="tl">
                  <a:srgbClr val="000000">
                    <a:alpha val="43137"/>
                  </a:srgbClr>
                </a:outerShdw>
              </a:effectLst>
            </a:endParaRPr>
          </a:p>
          <a:p>
            <a:endParaRPr lang="en-IN" u="sng" dirty="0">
              <a:effectLst>
                <a:outerShdw blurRad="38100" dist="38100" dir="2700000" algn="tl">
                  <a:srgbClr val="000000">
                    <a:alpha val="43137"/>
                  </a:srgbClr>
                </a:outerShdw>
              </a:effectLst>
            </a:endParaRPr>
          </a:p>
          <a:p>
            <a:endParaRPr lang="en-IN" u="sng" dirty="0">
              <a:effectLst>
                <a:outerShdw blurRad="38100" dist="38100" dir="2700000" algn="tl">
                  <a:srgbClr val="000000">
                    <a:alpha val="43137"/>
                  </a:srgbClr>
                </a:outerShdw>
              </a:effectLst>
            </a:endParaRPr>
          </a:p>
          <a:p>
            <a:endParaRPr lang="en-IN" u="sng" dirty="0">
              <a:effectLst>
                <a:outerShdw blurRad="38100" dist="38100" dir="2700000" algn="tl">
                  <a:srgbClr val="000000">
                    <a:alpha val="43137"/>
                  </a:srgbClr>
                </a:outerShdw>
              </a:effectLst>
            </a:endParaRPr>
          </a:p>
          <a:p>
            <a:endParaRPr lang="en-IN" u="sng" dirty="0">
              <a:effectLst>
                <a:outerShdw blurRad="38100" dist="38100" dir="2700000" algn="tl">
                  <a:srgbClr val="000000">
                    <a:alpha val="43137"/>
                  </a:srgbClr>
                </a:outerShdw>
              </a:effectLst>
            </a:endParaRPr>
          </a:p>
          <a:p>
            <a:endParaRPr lang="en-IN" u="sng" dirty="0">
              <a:effectLst>
                <a:outerShdw blurRad="38100" dist="38100" dir="2700000" algn="tl">
                  <a:srgbClr val="000000">
                    <a:alpha val="43137"/>
                  </a:srgbClr>
                </a:outerShdw>
              </a:effectLst>
            </a:endParaRPr>
          </a:p>
          <a:p>
            <a:endParaRPr lang="en-IN" u="sng" dirty="0">
              <a:effectLst>
                <a:outerShdw blurRad="38100" dist="38100" dir="2700000" algn="tl">
                  <a:srgbClr val="000000">
                    <a:alpha val="43137"/>
                  </a:srgbClr>
                </a:outerShdw>
              </a:effectLst>
            </a:endParaRPr>
          </a:p>
          <a:p>
            <a:endParaRPr lang="en-IN" u="sng" dirty="0">
              <a:effectLst>
                <a:outerShdw blurRad="38100" dist="38100" dir="2700000" algn="tl">
                  <a:srgbClr val="000000">
                    <a:alpha val="43137"/>
                  </a:srgbClr>
                </a:outerShdw>
              </a:effectLst>
            </a:endParaRPr>
          </a:p>
          <a:p>
            <a:endParaRPr lang="en-IN" u="sng" dirty="0">
              <a:effectLst>
                <a:outerShdw blurRad="38100" dist="38100" dir="2700000" algn="tl">
                  <a:srgbClr val="000000">
                    <a:alpha val="43137"/>
                  </a:srgbClr>
                </a:outerShdw>
              </a:effectLst>
            </a:endParaRPr>
          </a:p>
          <a:p>
            <a:r>
              <a:rPr lang="en-IN" u="sng" dirty="0">
                <a:effectLst>
                  <a:outerShdw blurRad="38100" dist="38100" dir="2700000" algn="tl">
                    <a:srgbClr val="000000">
                      <a:alpha val="43137"/>
                    </a:srgbClr>
                  </a:outerShdw>
                </a:effectLst>
              </a:rPr>
              <a:t>INSIGHTS</a:t>
            </a:r>
          </a:p>
          <a:p>
            <a:pPr>
              <a:buFont typeface="Wingdings" panose="05000000000000000000" pitchFamily="2" charset="2"/>
              <a:buChar char="Ø"/>
            </a:pPr>
            <a:r>
              <a:rPr lang="en-US" sz="2000" dirty="0"/>
              <a:t>500 patients are healthy while 268 patients have been diagnosed with diabetes</a:t>
            </a:r>
            <a:endParaRPr lang="en-IN" sz="2000" dirty="0"/>
          </a:p>
          <a:p>
            <a:pPr marL="0" indent="0">
              <a:buNone/>
            </a:pPr>
            <a:endParaRPr lang="en-IN" dirty="0"/>
          </a:p>
        </p:txBody>
      </p:sp>
      <p:pic>
        <p:nvPicPr>
          <p:cNvPr id="4" name="Picture 3"/>
          <p:cNvPicPr>
            <a:picLocks noChangeAspect="1"/>
          </p:cNvPicPr>
          <p:nvPr/>
        </p:nvPicPr>
        <p:blipFill>
          <a:blip r:embed="rId2"/>
          <a:stretch>
            <a:fillRect/>
          </a:stretch>
        </p:blipFill>
        <p:spPr>
          <a:xfrm>
            <a:off x="3711594" y="2411849"/>
            <a:ext cx="4193804" cy="2832179"/>
          </a:xfrm>
          <a:prstGeom prst="rect">
            <a:avLst/>
          </a:prstGeom>
        </p:spPr>
      </p:pic>
    </p:spTree>
    <p:extLst>
      <p:ext uri="{BB962C8B-B14F-4D97-AF65-F5344CB8AC3E}">
        <p14:creationId xmlns:p14="http://schemas.microsoft.com/office/powerpoint/2010/main" val="2364659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654B0-CA73-4B06-B71E-C19EA003FF59}"/>
              </a:ext>
            </a:extLst>
          </p:cNvPr>
          <p:cNvSpPr>
            <a:spLocks noGrp="1"/>
          </p:cNvSpPr>
          <p:nvPr>
            <p:ph type="title"/>
          </p:nvPr>
        </p:nvSpPr>
        <p:spPr/>
        <p:txBody>
          <a:bodyPr/>
          <a:lstStyle/>
          <a:p>
            <a:r>
              <a:rPr lang="en-IN" dirty="0"/>
              <a:t>DATA VISUALISATION</a:t>
            </a:r>
            <a:br>
              <a:rPr lang="en-IN" dirty="0"/>
            </a:br>
            <a:endParaRPr lang="en-IN" dirty="0"/>
          </a:p>
        </p:txBody>
      </p:sp>
      <p:sp>
        <p:nvSpPr>
          <p:cNvPr id="3" name="Content Placeholder 2">
            <a:extLst>
              <a:ext uri="{FF2B5EF4-FFF2-40B4-BE49-F238E27FC236}">
                <a16:creationId xmlns:a16="http://schemas.microsoft.com/office/drawing/2014/main" id="{5426028F-287A-4281-9BA9-5462FA6293AF}"/>
              </a:ext>
            </a:extLst>
          </p:cNvPr>
          <p:cNvSpPr>
            <a:spLocks noGrp="1"/>
          </p:cNvSpPr>
          <p:nvPr>
            <p:ph idx="1"/>
          </p:nvPr>
        </p:nvSpPr>
        <p:spPr>
          <a:xfrm>
            <a:off x="581192" y="2180496"/>
            <a:ext cx="11029615" cy="4451658"/>
          </a:xfrm>
          <a:ln>
            <a:solidFill>
              <a:schemeClr val="bg1"/>
            </a:solidFill>
          </a:ln>
        </p:spPr>
        <p:style>
          <a:lnRef idx="2">
            <a:schemeClr val="accent1"/>
          </a:lnRef>
          <a:fillRef idx="1">
            <a:schemeClr val="lt1"/>
          </a:fillRef>
          <a:effectRef idx="0">
            <a:schemeClr val="accent1"/>
          </a:effectRef>
          <a:fontRef idx="minor">
            <a:schemeClr val="dk1"/>
          </a:fontRef>
        </p:style>
        <p:txBody>
          <a:bodyPr anchor="t">
            <a:normAutofit/>
          </a:bodyPr>
          <a:lstStyle/>
          <a:p>
            <a:endParaRPr lang="en-IN" sz="2000" u="sng" dirty="0">
              <a:effectLst>
                <a:outerShdw blurRad="38100" dist="38100" dir="2700000" algn="tl">
                  <a:srgbClr val="000000">
                    <a:alpha val="43137"/>
                  </a:srgbClr>
                </a:outerShdw>
              </a:effectLst>
            </a:endParaRPr>
          </a:p>
          <a:p>
            <a:endParaRPr lang="en-IN" sz="2000" u="sng" dirty="0">
              <a:effectLst>
                <a:outerShdw blurRad="38100" dist="38100" dir="2700000" algn="tl">
                  <a:srgbClr val="000000">
                    <a:alpha val="43137"/>
                  </a:srgbClr>
                </a:outerShdw>
              </a:effectLst>
            </a:endParaRPr>
          </a:p>
          <a:p>
            <a:endParaRPr lang="en-IN" sz="2000" u="sng" dirty="0">
              <a:effectLst>
                <a:outerShdw blurRad="38100" dist="38100" dir="2700000" algn="tl">
                  <a:srgbClr val="000000">
                    <a:alpha val="43137"/>
                  </a:srgbClr>
                </a:outerShdw>
              </a:effectLst>
            </a:endParaRPr>
          </a:p>
          <a:p>
            <a:endParaRPr lang="en-IN" sz="2000" u="sng" dirty="0">
              <a:effectLst>
                <a:outerShdw blurRad="38100" dist="38100" dir="2700000" algn="tl">
                  <a:srgbClr val="000000">
                    <a:alpha val="43137"/>
                  </a:srgbClr>
                </a:outerShdw>
              </a:effectLst>
            </a:endParaRPr>
          </a:p>
          <a:p>
            <a:endParaRPr lang="en-IN" sz="2000" u="sng" dirty="0">
              <a:effectLst>
                <a:outerShdw blurRad="38100" dist="38100" dir="2700000" algn="tl">
                  <a:srgbClr val="000000">
                    <a:alpha val="43137"/>
                  </a:srgbClr>
                </a:outerShdw>
              </a:effectLst>
            </a:endParaRPr>
          </a:p>
          <a:p>
            <a:endParaRPr lang="en-IN" sz="2000" u="sng" dirty="0">
              <a:effectLst>
                <a:outerShdw blurRad="38100" dist="38100" dir="2700000" algn="tl">
                  <a:srgbClr val="000000">
                    <a:alpha val="43137"/>
                  </a:srgbClr>
                </a:outerShdw>
              </a:effectLst>
            </a:endParaRPr>
          </a:p>
          <a:p>
            <a:endParaRPr lang="en-IN" sz="2000" u="sng" dirty="0">
              <a:effectLst>
                <a:outerShdw blurRad="38100" dist="38100" dir="2700000" algn="tl">
                  <a:srgbClr val="000000">
                    <a:alpha val="43137"/>
                  </a:srgbClr>
                </a:outerShdw>
              </a:effectLst>
            </a:endParaRPr>
          </a:p>
          <a:p>
            <a:r>
              <a:rPr lang="en-IN" sz="2000" u="sng" dirty="0">
                <a:effectLst>
                  <a:outerShdw blurRad="38100" dist="38100" dir="2700000" algn="tl">
                    <a:srgbClr val="000000">
                      <a:alpha val="43137"/>
                    </a:srgbClr>
                  </a:outerShdw>
                </a:effectLst>
              </a:rPr>
              <a:t>INSIGHTS</a:t>
            </a:r>
          </a:p>
          <a:p>
            <a:pPr marL="0" indent="0">
              <a:buNone/>
            </a:pPr>
            <a:r>
              <a:rPr lang="en-US" dirty="0"/>
              <a:t>Most of the patients in this dataset are in the age group of 20 to 30 years, with the minimum age as 21 years</a:t>
            </a:r>
            <a:endParaRPr lang="en-IN" dirty="0"/>
          </a:p>
        </p:txBody>
      </p:sp>
      <p:pic>
        <p:nvPicPr>
          <p:cNvPr id="5" name="Picture 4"/>
          <p:cNvPicPr>
            <a:picLocks noChangeAspect="1"/>
          </p:cNvPicPr>
          <p:nvPr/>
        </p:nvPicPr>
        <p:blipFill>
          <a:blip r:embed="rId2"/>
          <a:stretch>
            <a:fillRect/>
          </a:stretch>
        </p:blipFill>
        <p:spPr>
          <a:xfrm>
            <a:off x="3701667" y="2152410"/>
            <a:ext cx="4180269" cy="2898320"/>
          </a:xfrm>
          <a:prstGeom prst="rect">
            <a:avLst/>
          </a:prstGeom>
        </p:spPr>
      </p:pic>
    </p:spTree>
    <p:extLst>
      <p:ext uri="{BB962C8B-B14F-4D97-AF65-F5344CB8AC3E}">
        <p14:creationId xmlns:p14="http://schemas.microsoft.com/office/powerpoint/2010/main" val="243737321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5031</TotalTime>
  <Words>977</Words>
  <Application>Microsoft Office PowerPoint</Application>
  <PresentationFormat>Widescreen</PresentationFormat>
  <Paragraphs>126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Calibri</vt:lpstr>
      <vt:lpstr>Gill Sans MT</vt:lpstr>
      <vt:lpstr>Times New Roman</vt:lpstr>
      <vt:lpstr>Wingdings</vt:lpstr>
      <vt:lpstr>Wingdings 2</vt:lpstr>
      <vt:lpstr>Dividend</vt:lpstr>
      <vt:lpstr>Statistics FOR data science project UE19CS203 </vt:lpstr>
      <vt:lpstr>INTRODUCTION </vt:lpstr>
      <vt:lpstr>DATASET </vt:lpstr>
      <vt:lpstr>DATASET </vt:lpstr>
      <vt:lpstr>ATTRIBUTES </vt:lpstr>
      <vt:lpstr>BEFORE CLEANING DATA </vt:lpstr>
      <vt:lpstr>AFTER CLEANING DATA</vt:lpstr>
      <vt:lpstr>DATA VISUALISATION </vt:lpstr>
      <vt:lpstr>DATA VISUALISATION </vt:lpstr>
      <vt:lpstr>DATA VISUALISATION </vt:lpstr>
      <vt:lpstr>DATA VISUALISATION </vt:lpstr>
      <vt:lpstr>DATA VISUALISATION </vt:lpstr>
      <vt:lpstr>NORMALIZATION AND STANDARDIZATION </vt:lpstr>
      <vt:lpstr>NORMALIZATION AND STANDARDIZATION GRAPHS</vt:lpstr>
      <vt:lpstr>NORMALIZATION AND STANDARDIZATION GRAPHS</vt:lpstr>
      <vt:lpstr>HYPOTHESIS TESTING </vt:lpstr>
      <vt:lpstr>COrRELATION HEAT MAP</vt:lpstr>
      <vt:lpstr>COrRELATION INSIGHTS</vt:lpstr>
      <vt:lpstr>ABSTRACT</vt:lpstr>
      <vt:lpstr>RESULTS AND CONCLUSIONS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and data science project</dc:title>
  <dc:creator>Pranav</dc:creator>
  <cp:lastModifiedBy>Pradish Kapur</cp:lastModifiedBy>
  <cp:revision>51</cp:revision>
  <dcterms:created xsi:type="dcterms:W3CDTF">2020-10-30T15:17:31Z</dcterms:created>
  <dcterms:modified xsi:type="dcterms:W3CDTF">2021-04-05T14:35:30Z</dcterms:modified>
</cp:coreProperties>
</file>