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5" r:id="rId5"/>
    <p:sldId id="341" r:id="rId6"/>
    <p:sldId id="326" r:id="rId7"/>
    <p:sldId id="259" r:id="rId8"/>
    <p:sldId id="257" r:id="rId9"/>
    <p:sldId id="261" r:id="rId10"/>
    <p:sldId id="258" r:id="rId11"/>
    <p:sldId id="263" r:id="rId12"/>
    <p:sldId id="264" r:id="rId13"/>
    <p:sldId id="265" r:id="rId14"/>
    <p:sldId id="268" r:id="rId15"/>
    <p:sldId id="267" r:id="rId16"/>
    <p:sldId id="266" r:id="rId17"/>
    <p:sldId id="34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0" autoAdjust="0"/>
  </p:normalViewPr>
  <p:slideViewPr>
    <p:cSldViewPr snapToGrid="0">
      <p:cViewPr varScale="1">
        <p:scale>
          <a:sx n="66" d="100"/>
          <a:sy n="66" d="100"/>
        </p:scale>
        <p:origin x="198" y="56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hProcess1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Expand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/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/>
        </a:p>
      </dgm:t>
    </dgm:pt>
    <dgm:pt modelId="{15FCB7DF-D0D3-43D8-8FE5-E5FFDED6264E}">
      <dgm:prSet phldrT="[Text]" custT="1"/>
      <dgm:spPr/>
      <dgm:t>
        <a:bodyPr/>
        <a:lstStyle/>
        <a:p>
          <a:pPr marL="228600" indent="-228600" algn="ctr">
            <a:buSzPct val="80000"/>
            <a:buFont typeface="Courier New" panose="02070309020205020404" pitchFamily="49" charset="0"/>
            <a:buChar char="o"/>
          </a:pPr>
          <a:r>
            <a:rPr lang="en-US" sz="1800" dirty="0"/>
            <a:t>Foster collaborative growth</a:t>
          </a: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/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/>
        </a:p>
      </dgm:t>
    </dgm:pt>
    <dgm:pt modelId="{196543C5-093B-4437-B406-DBE4B882EA97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Enhance</a:t>
          </a: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/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/>
        </a:p>
      </dgm:t>
    </dgm:pt>
    <dgm:pt modelId="{C485168C-07AD-4DE6-B17E-1E96E93777D7}">
      <dgm:prSet phldrT="[Text]" custT="1"/>
      <dgm:spPr/>
      <dgm:t>
        <a:bodyPr/>
        <a:lstStyle/>
        <a:p>
          <a:pPr marL="228600" indent="-228600" algn="ctr">
            <a:buSzPct val="80000"/>
            <a:buFont typeface="Courier New" panose="02070309020205020404" pitchFamily="49" charset="0"/>
            <a:buChar char="o"/>
          </a:pPr>
          <a:r>
            <a:rPr lang="en-US" sz="1800" dirty="0"/>
            <a:t>Ensure a tailored and user-focused experience</a:t>
          </a: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/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/>
        </a:p>
      </dgm:t>
    </dgm:pt>
    <dgm:pt modelId="{CA2BABAF-EDAA-4496-8316-FD6EA3643E8F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Explore</a:t>
          </a:r>
        </a:p>
      </dgm:t>
    </dgm:pt>
    <dgm:pt modelId="{2B1B4805-2FB7-402F-86A8-587F29181C18}" type="parTrans" cxnId="{4011B082-09BD-4DD1-A54F-EA5AB249A3C2}">
      <dgm:prSet/>
      <dgm:spPr/>
      <dgm:t>
        <a:bodyPr/>
        <a:lstStyle/>
        <a:p>
          <a:endParaRPr lang="en-US"/>
        </a:p>
      </dgm:t>
    </dgm:pt>
    <dgm:pt modelId="{4498AB02-A1BF-4D28-8918-F87A89CEE23B}" type="sibTrans" cxnId="{4011B082-09BD-4DD1-A54F-EA5AB249A3C2}">
      <dgm:prSet/>
      <dgm:spPr/>
      <dgm:t>
        <a:bodyPr/>
        <a:lstStyle/>
        <a:p>
          <a:endParaRPr lang="en-US"/>
        </a:p>
      </dgm:t>
    </dgm:pt>
    <dgm:pt modelId="{ABC1EDDD-C08B-4F9C-8453-9CEFCC2AF319}">
      <dgm:prSet phldrT="[Text]" custT="1"/>
      <dgm:spPr/>
      <dgm:t>
        <a:bodyPr/>
        <a:lstStyle/>
        <a:p>
          <a:pPr marL="228600" indent="-228600" algn="ctr">
            <a:buSzPct val="80000"/>
            <a:buFont typeface="Courier New" panose="02070309020205020404" pitchFamily="49" charset="0"/>
            <a:buChar char="o"/>
          </a:pPr>
          <a:r>
            <a:rPr lang="en-US" sz="1800" dirty="0"/>
            <a:t>Capitalize on emerging global markets</a:t>
          </a:r>
        </a:p>
      </dgm:t>
    </dgm:pt>
    <dgm:pt modelId="{33D02404-349E-4E82-A8BA-C0A907006883}" type="parTrans" cxnId="{9C4BE375-6187-4BD4-A343-9FC71D796AF1}">
      <dgm:prSet/>
      <dgm:spPr/>
      <dgm:t>
        <a:bodyPr/>
        <a:lstStyle/>
        <a:p>
          <a:endParaRPr lang="en-US"/>
        </a:p>
      </dgm:t>
    </dgm:pt>
    <dgm:pt modelId="{7D85D88C-6545-49D9-9F9D-01270187B165}" type="sibTrans" cxnId="{9C4BE375-6187-4BD4-A343-9FC71D796AF1}">
      <dgm:prSet/>
      <dgm:spPr/>
      <dgm:t>
        <a:bodyPr/>
        <a:lstStyle/>
        <a:p>
          <a:endParaRPr lang="en-US"/>
        </a:p>
      </dgm:t>
    </dgm:pt>
    <dgm:pt modelId="{7F7D3F0A-88AE-44AB-92BC-B1AEC7CDD5CE}" type="pres">
      <dgm:prSet presAssocID="{B6A966AA-C2D0-420D-89FC-1A1AB0AD4072}" presName="Name0" presStyleCnt="0">
        <dgm:presLayoutVars>
          <dgm:dir/>
          <dgm:resizeHandles val="exact"/>
        </dgm:presLayoutVars>
      </dgm:prSet>
      <dgm:spPr/>
    </dgm:pt>
    <dgm:pt modelId="{1321859E-820F-42A1-A815-96F9E1091C18}" type="pres">
      <dgm:prSet presAssocID="{B6A966AA-C2D0-420D-89FC-1A1AB0AD4072}" presName="arrow" presStyleLbl="bgShp" presStyleIdx="0" presStyleCnt="1"/>
      <dgm:spPr/>
    </dgm:pt>
    <dgm:pt modelId="{0C0EFEA6-53DB-4B11-B914-678B897CA613}" type="pres">
      <dgm:prSet presAssocID="{B6A966AA-C2D0-420D-89FC-1A1AB0AD4072}" presName="points" presStyleCnt="0"/>
      <dgm:spPr/>
    </dgm:pt>
    <dgm:pt modelId="{D1F8120B-2014-4539-8DB2-DF72EA65305F}" type="pres">
      <dgm:prSet presAssocID="{45D50368-372D-4F79-95B9-B27BD239F0F6}" presName="compositeA" presStyleCnt="0"/>
      <dgm:spPr/>
    </dgm:pt>
    <dgm:pt modelId="{7103C4FE-7A4B-41EF-8814-669D0064B6EF}" type="pres">
      <dgm:prSet presAssocID="{45D50368-372D-4F79-95B9-B27BD239F0F6}" presName="textA" presStyleLbl="revTx" presStyleIdx="0" presStyleCnt="3" custScaleX="76000">
        <dgm:presLayoutVars>
          <dgm:bulletEnabled val="1"/>
        </dgm:presLayoutVars>
      </dgm:prSet>
      <dgm:spPr/>
    </dgm:pt>
    <dgm:pt modelId="{69242FCE-B1A3-4CB0-90C2-CB5EC309668C}" type="pres">
      <dgm:prSet presAssocID="{45D50368-372D-4F79-95B9-B27BD239F0F6}" presName="circleA" presStyleLbl="node1" presStyleIdx="0" presStyleCnt="3"/>
      <dgm:spPr/>
    </dgm:pt>
    <dgm:pt modelId="{301F205F-64EC-4B0E-A2AD-D5977C935AF4}" type="pres">
      <dgm:prSet presAssocID="{45D50368-372D-4F79-95B9-B27BD239F0F6}" presName="spaceA" presStyleCnt="0"/>
      <dgm:spPr/>
    </dgm:pt>
    <dgm:pt modelId="{B3AB7B4B-B32A-45B9-A77C-F2AACFD79CA5}" type="pres">
      <dgm:prSet presAssocID="{508ABF25-4B40-405C-9E88-248ED8B31B83}" presName="space" presStyleCnt="0"/>
      <dgm:spPr/>
    </dgm:pt>
    <dgm:pt modelId="{9B80AA7C-AE0D-4517-8F0E-3798D9078ECA}" type="pres">
      <dgm:prSet presAssocID="{196543C5-093B-4437-B406-DBE4B882EA97}" presName="compositeB" presStyleCnt="0"/>
      <dgm:spPr/>
    </dgm:pt>
    <dgm:pt modelId="{C72ECC98-97C1-4FA6-9751-2F88545F8213}" type="pres">
      <dgm:prSet presAssocID="{196543C5-093B-4437-B406-DBE4B882EA97}" presName="textB" presStyleLbl="revTx" presStyleIdx="1" presStyleCnt="3">
        <dgm:presLayoutVars>
          <dgm:bulletEnabled val="1"/>
        </dgm:presLayoutVars>
      </dgm:prSet>
      <dgm:spPr/>
    </dgm:pt>
    <dgm:pt modelId="{8A3CF5DF-2912-4784-8B16-20EF1087B16D}" type="pres">
      <dgm:prSet presAssocID="{196543C5-093B-4437-B406-DBE4B882EA97}" presName="circleB" presStyleLbl="node1" presStyleIdx="1" presStyleCnt="3"/>
      <dgm:spPr/>
    </dgm:pt>
    <dgm:pt modelId="{AEB44FDA-4D40-47A5-BEE0-4EF9F97BF5D2}" type="pres">
      <dgm:prSet presAssocID="{196543C5-093B-4437-B406-DBE4B882EA97}" presName="spaceB" presStyleCnt="0"/>
      <dgm:spPr/>
    </dgm:pt>
    <dgm:pt modelId="{66B84C84-45A2-4C61-AA12-3A3F75DB82F8}" type="pres">
      <dgm:prSet presAssocID="{F264F018-7FB9-43EC-B595-B986D351AD7B}" presName="space" presStyleCnt="0"/>
      <dgm:spPr/>
    </dgm:pt>
    <dgm:pt modelId="{8CEF5A46-4D3D-4D9F-B7F4-405723F5505C}" type="pres">
      <dgm:prSet presAssocID="{CA2BABAF-EDAA-4496-8316-FD6EA3643E8F}" presName="compositeA" presStyleCnt="0"/>
      <dgm:spPr/>
    </dgm:pt>
    <dgm:pt modelId="{0EA8ECEB-4BEA-4EA4-A72E-9427A4EDF870}" type="pres">
      <dgm:prSet presAssocID="{CA2BABAF-EDAA-4496-8316-FD6EA3643E8F}" presName="textA" presStyleLbl="revTx" presStyleIdx="2" presStyleCnt="3">
        <dgm:presLayoutVars>
          <dgm:bulletEnabled val="1"/>
        </dgm:presLayoutVars>
      </dgm:prSet>
      <dgm:spPr/>
    </dgm:pt>
    <dgm:pt modelId="{AE8B9E76-450B-4587-ADD0-D709E0D11B62}" type="pres">
      <dgm:prSet presAssocID="{CA2BABAF-EDAA-4496-8316-FD6EA3643E8F}" presName="circleA" presStyleLbl="node1" presStyleIdx="2" presStyleCnt="3"/>
      <dgm:spPr/>
    </dgm:pt>
    <dgm:pt modelId="{7E02D670-50CE-4DE9-9D99-A3113C1CA49F}" type="pres">
      <dgm:prSet presAssocID="{CA2BABAF-EDAA-4496-8316-FD6EA3643E8F}" presName="spaceA" presStyleCnt="0"/>
      <dgm:spPr/>
    </dgm:pt>
  </dgm:ptLst>
  <dgm:cxnLst>
    <dgm:cxn modelId="{33FC2F0C-BBBC-49D9-8DB9-87CFB664B234}" type="presOf" srcId="{45D50368-372D-4F79-95B9-B27BD239F0F6}" destId="{7103C4FE-7A4B-41EF-8814-669D0064B6EF}" srcOrd="0" destOrd="0" presId="urn:microsoft.com/office/officeart/2005/8/layout/hProcess11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8AF7704F-B285-4A9C-BA90-65BEC6653B6C}" type="presOf" srcId="{B6A966AA-C2D0-420D-89FC-1A1AB0AD4072}" destId="{7F7D3F0A-88AE-44AB-92BC-B1AEC7CDD5CE}" srcOrd="0" destOrd="0" presId="urn:microsoft.com/office/officeart/2005/8/layout/hProcess11"/>
    <dgm:cxn modelId="{B93E1354-FC50-4D0F-81DD-4CEBA5959AFE}" type="presOf" srcId="{CA2BABAF-EDAA-4496-8316-FD6EA3643E8F}" destId="{0EA8ECEB-4BEA-4EA4-A72E-9427A4EDF870}" srcOrd="0" destOrd="0" presId="urn:microsoft.com/office/officeart/2005/8/layout/hProcess11"/>
    <dgm:cxn modelId="{9C4BE375-6187-4BD4-A343-9FC71D796AF1}" srcId="{CA2BABAF-EDAA-4496-8316-FD6EA3643E8F}" destId="{ABC1EDDD-C08B-4F9C-8453-9CEFCC2AF319}" srcOrd="0" destOrd="0" parTransId="{33D02404-349E-4E82-A8BA-C0A907006883}" sibTransId="{7D85D88C-6545-49D9-9F9D-01270187B165}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4011B082-09BD-4DD1-A54F-EA5AB249A3C2}" srcId="{B6A966AA-C2D0-420D-89FC-1A1AB0AD4072}" destId="{CA2BABAF-EDAA-4496-8316-FD6EA3643E8F}" srcOrd="2" destOrd="0" parTransId="{2B1B4805-2FB7-402F-86A8-587F29181C18}" sibTransId="{4498AB02-A1BF-4D28-8918-F87A89CEE23B}"/>
    <dgm:cxn modelId="{0CFCA19E-9316-4666-B978-BF8C655DDDAF}" type="presOf" srcId="{196543C5-093B-4437-B406-DBE4B882EA97}" destId="{C72ECC98-97C1-4FA6-9751-2F88545F8213}" srcOrd="0" destOrd="0" presId="urn:microsoft.com/office/officeart/2005/8/layout/hProcess11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A780DCA0-97BB-47F1-AE52-A151606F1265}" type="presOf" srcId="{ABC1EDDD-C08B-4F9C-8453-9CEFCC2AF319}" destId="{0EA8ECEB-4BEA-4EA4-A72E-9427A4EDF870}" srcOrd="0" destOrd="1" presId="urn:microsoft.com/office/officeart/2005/8/layout/hProcess11"/>
    <dgm:cxn modelId="{F12E74E0-3FC7-4399-A4D7-928B7B4EA7A0}" type="presOf" srcId="{15FCB7DF-D0D3-43D8-8FE5-E5FFDED6264E}" destId="{7103C4FE-7A4B-41EF-8814-669D0064B6EF}" srcOrd="0" destOrd="1" presId="urn:microsoft.com/office/officeart/2005/8/layout/hProcess11"/>
    <dgm:cxn modelId="{60BF31ED-B4A4-412E-B0A4-FCF5721F407F}" type="presOf" srcId="{C485168C-07AD-4DE6-B17E-1E96E93777D7}" destId="{C72ECC98-97C1-4FA6-9751-2F88545F8213}" srcOrd="0" destOrd="1" presId="urn:microsoft.com/office/officeart/2005/8/layout/hProcess11"/>
    <dgm:cxn modelId="{7849C247-851C-4CEB-9B9D-59ABFE120C8A}" type="presParOf" srcId="{7F7D3F0A-88AE-44AB-92BC-B1AEC7CDD5CE}" destId="{1321859E-820F-42A1-A815-96F9E1091C18}" srcOrd="0" destOrd="0" presId="urn:microsoft.com/office/officeart/2005/8/layout/hProcess11"/>
    <dgm:cxn modelId="{BF45A60D-96FF-473A-B57F-CF56378654CB}" type="presParOf" srcId="{7F7D3F0A-88AE-44AB-92BC-B1AEC7CDD5CE}" destId="{0C0EFEA6-53DB-4B11-B914-678B897CA613}" srcOrd="1" destOrd="0" presId="urn:microsoft.com/office/officeart/2005/8/layout/hProcess11"/>
    <dgm:cxn modelId="{373F4474-FD59-4113-8085-E79F58FC39C7}" type="presParOf" srcId="{0C0EFEA6-53DB-4B11-B914-678B897CA613}" destId="{D1F8120B-2014-4539-8DB2-DF72EA65305F}" srcOrd="0" destOrd="0" presId="urn:microsoft.com/office/officeart/2005/8/layout/hProcess11"/>
    <dgm:cxn modelId="{6CA87CCD-3781-4E2F-A803-26D211F1164A}" type="presParOf" srcId="{D1F8120B-2014-4539-8DB2-DF72EA65305F}" destId="{7103C4FE-7A4B-41EF-8814-669D0064B6EF}" srcOrd="0" destOrd="0" presId="urn:microsoft.com/office/officeart/2005/8/layout/hProcess11"/>
    <dgm:cxn modelId="{2C783DC9-BCFF-47D6-B9A4-7620E681CE7B}" type="presParOf" srcId="{D1F8120B-2014-4539-8DB2-DF72EA65305F}" destId="{69242FCE-B1A3-4CB0-90C2-CB5EC309668C}" srcOrd="1" destOrd="0" presId="urn:microsoft.com/office/officeart/2005/8/layout/hProcess11"/>
    <dgm:cxn modelId="{51436E83-D55A-4252-9307-E6DD23BC71B1}" type="presParOf" srcId="{D1F8120B-2014-4539-8DB2-DF72EA65305F}" destId="{301F205F-64EC-4B0E-A2AD-D5977C935AF4}" srcOrd="2" destOrd="0" presId="urn:microsoft.com/office/officeart/2005/8/layout/hProcess11"/>
    <dgm:cxn modelId="{035DE029-A115-4D1B-B566-7C73919D30BD}" type="presParOf" srcId="{0C0EFEA6-53DB-4B11-B914-678B897CA613}" destId="{B3AB7B4B-B32A-45B9-A77C-F2AACFD79CA5}" srcOrd="1" destOrd="0" presId="urn:microsoft.com/office/officeart/2005/8/layout/hProcess11"/>
    <dgm:cxn modelId="{C147C24D-FED8-4C5F-A80D-D6D44BF366E1}" type="presParOf" srcId="{0C0EFEA6-53DB-4B11-B914-678B897CA613}" destId="{9B80AA7C-AE0D-4517-8F0E-3798D9078ECA}" srcOrd="2" destOrd="0" presId="urn:microsoft.com/office/officeart/2005/8/layout/hProcess11"/>
    <dgm:cxn modelId="{53793FBF-21A3-4D92-8C0F-F9CF0CAF6629}" type="presParOf" srcId="{9B80AA7C-AE0D-4517-8F0E-3798D9078ECA}" destId="{C72ECC98-97C1-4FA6-9751-2F88545F8213}" srcOrd="0" destOrd="0" presId="urn:microsoft.com/office/officeart/2005/8/layout/hProcess11"/>
    <dgm:cxn modelId="{CE6E8620-4AAD-4191-A9D9-F888C053CED8}" type="presParOf" srcId="{9B80AA7C-AE0D-4517-8F0E-3798D9078ECA}" destId="{8A3CF5DF-2912-4784-8B16-20EF1087B16D}" srcOrd="1" destOrd="0" presId="urn:microsoft.com/office/officeart/2005/8/layout/hProcess11"/>
    <dgm:cxn modelId="{6C95E7EA-2961-4ADE-BA5A-9B67FAC37BCE}" type="presParOf" srcId="{9B80AA7C-AE0D-4517-8F0E-3798D9078ECA}" destId="{AEB44FDA-4D40-47A5-BEE0-4EF9F97BF5D2}" srcOrd="2" destOrd="0" presId="urn:microsoft.com/office/officeart/2005/8/layout/hProcess11"/>
    <dgm:cxn modelId="{3BC5DF92-4D9B-42AA-A67F-99A3E4840255}" type="presParOf" srcId="{0C0EFEA6-53DB-4B11-B914-678B897CA613}" destId="{66B84C84-45A2-4C61-AA12-3A3F75DB82F8}" srcOrd="3" destOrd="0" presId="urn:microsoft.com/office/officeart/2005/8/layout/hProcess11"/>
    <dgm:cxn modelId="{FE27A33F-134B-4D24-AC36-DCCCF056641C}" type="presParOf" srcId="{0C0EFEA6-53DB-4B11-B914-678B897CA613}" destId="{8CEF5A46-4D3D-4D9F-B7F4-405723F5505C}" srcOrd="4" destOrd="0" presId="urn:microsoft.com/office/officeart/2005/8/layout/hProcess11"/>
    <dgm:cxn modelId="{94D75A07-120C-42AF-912B-044BD69E1C67}" type="presParOf" srcId="{8CEF5A46-4D3D-4D9F-B7F4-405723F5505C}" destId="{0EA8ECEB-4BEA-4EA4-A72E-9427A4EDF870}" srcOrd="0" destOrd="0" presId="urn:microsoft.com/office/officeart/2005/8/layout/hProcess11"/>
    <dgm:cxn modelId="{AF929006-0D84-43C4-AC24-C78F8617B9EC}" type="presParOf" srcId="{8CEF5A46-4D3D-4D9F-B7F4-405723F5505C}" destId="{AE8B9E76-450B-4587-ADD0-D709E0D11B62}" srcOrd="1" destOrd="0" presId="urn:microsoft.com/office/officeart/2005/8/layout/hProcess11"/>
    <dgm:cxn modelId="{9A93D057-5018-4672-A272-9B3DEF73DECA}" type="presParOf" srcId="{8CEF5A46-4D3D-4D9F-B7F4-405723F5505C}" destId="{7E02D670-50CE-4DE9-9D99-A3113C1CA49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1859E-820F-42A1-A815-96F9E1091C18}">
      <dsp:nvSpPr>
        <dsp:cNvPr id="0" name=""/>
        <dsp:cNvSpPr/>
      </dsp:nvSpPr>
      <dsp:spPr>
        <a:xfrm>
          <a:off x="0" y="932497"/>
          <a:ext cx="10077450" cy="124333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3C4FE-7A4B-41EF-8814-669D0064B6EF}">
      <dsp:nvSpPr>
        <dsp:cNvPr id="0" name=""/>
        <dsp:cNvSpPr/>
      </dsp:nvSpPr>
      <dsp:spPr>
        <a:xfrm>
          <a:off x="355171" y="0"/>
          <a:ext cx="2221369" cy="124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Expand</a:t>
          </a:r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Courier New" panose="02070309020205020404" pitchFamily="49" charset="0"/>
            <a:buChar char="o"/>
          </a:pPr>
          <a:r>
            <a:rPr lang="en-US" sz="1800" kern="1200" dirty="0"/>
            <a:t>Foster collaborative growth</a:t>
          </a:r>
        </a:p>
      </dsp:txBody>
      <dsp:txXfrm>
        <a:off x="355171" y="0"/>
        <a:ext cx="2221369" cy="1243330"/>
      </dsp:txXfrm>
    </dsp:sp>
    <dsp:sp modelId="{69242FCE-B1A3-4CB0-90C2-CB5EC309668C}">
      <dsp:nvSpPr>
        <dsp:cNvPr id="0" name=""/>
        <dsp:cNvSpPr/>
      </dsp:nvSpPr>
      <dsp:spPr>
        <a:xfrm>
          <a:off x="1310439" y="1398746"/>
          <a:ext cx="310832" cy="3108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ECC98-97C1-4FA6-9751-2F88545F8213}">
      <dsp:nvSpPr>
        <dsp:cNvPr id="0" name=""/>
        <dsp:cNvSpPr/>
      </dsp:nvSpPr>
      <dsp:spPr>
        <a:xfrm>
          <a:off x="3073425" y="1864995"/>
          <a:ext cx="2922854" cy="124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Enhance</a:t>
          </a:r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Courier New" panose="02070309020205020404" pitchFamily="49" charset="0"/>
            <a:buChar char="o"/>
          </a:pPr>
          <a:r>
            <a:rPr lang="en-US" sz="1800" kern="1200" dirty="0"/>
            <a:t>Ensure a tailored and user-focused experience</a:t>
          </a:r>
        </a:p>
      </dsp:txBody>
      <dsp:txXfrm>
        <a:off x="3073425" y="1864995"/>
        <a:ext cx="2922854" cy="1243330"/>
      </dsp:txXfrm>
    </dsp:sp>
    <dsp:sp modelId="{8A3CF5DF-2912-4784-8B16-20EF1087B16D}">
      <dsp:nvSpPr>
        <dsp:cNvPr id="0" name=""/>
        <dsp:cNvSpPr/>
      </dsp:nvSpPr>
      <dsp:spPr>
        <a:xfrm>
          <a:off x="4379436" y="1398746"/>
          <a:ext cx="310832" cy="3108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ECEB-4BEA-4EA4-A72E-9427A4EDF870}">
      <dsp:nvSpPr>
        <dsp:cNvPr id="0" name=""/>
        <dsp:cNvSpPr/>
      </dsp:nvSpPr>
      <dsp:spPr>
        <a:xfrm>
          <a:off x="6142422" y="0"/>
          <a:ext cx="2922854" cy="124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Explore</a:t>
          </a:r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Courier New" panose="02070309020205020404" pitchFamily="49" charset="0"/>
            <a:buChar char="o"/>
          </a:pPr>
          <a:r>
            <a:rPr lang="en-US" sz="1800" kern="1200" dirty="0"/>
            <a:t>Capitalize on emerging global markets</a:t>
          </a:r>
        </a:p>
      </dsp:txBody>
      <dsp:txXfrm>
        <a:off x="6142422" y="0"/>
        <a:ext cx="2922854" cy="1243330"/>
      </dsp:txXfrm>
    </dsp:sp>
    <dsp:sp modelId="{AE8B9E76-450B-4587-ADD0-D709E0D11B62}">
      <dsp:nvSpPr>
        <dsp:cNvPr id="0" name=""/>
        <dsp:cNvSpPr/>
      </dsp:nvSpPr>
      <dsp:spPr>
        <a:xfrm>
          <a:off x="7448433" y="1398746"/>
          <a:ext cx="310832" cy="3108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ANALYSIS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Prabhu pasupuleti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  <a:noFill/>
        </p:spPr>
        <p:txBody>
          <a:bodyPr anchor="t" anchorCtr="0"/>
          <a:lstStyle/>
          <a:p>
            <a:r>
              <a:rPr lang="en-US" dirty="0"/>
              <a:t>Growth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>
            <a:noAutofit/>
          </a:bodyPr>
          <a:lstStyle/>
          <a:p>
            <a:r>
              <a:rPr lang="en-US" dirty="0"/>
              <a:t>Expand market reach through strategic partnerships</a:t>
            </a:r>
          </a:p>
          <a:p>
            <a:r>
              <a:rPr lang="en-US" dirty="0"/>
              <a:t>Enhance product features based on user feedback</a:t>
            </a:r>
          </a:p>
          <a:p>
            <a:r>
              <a:rPr lang="en-US" dirty="0"/>
              <a:t>Explore international market opportunities</a:t>
            </a:r>
          </a:p>
        </p:txBody>
      </p:sp>
      <p:graphicFrame>
        <p:nvGraphicFramePr>
          <p:cNvPr id="5" name="Content Placeholder 4" descr="Basic timeline SmartArt graphic">
            <a:extLst>
              <a:ext uri="{FF2B5EF4-FFF2-40B4-BE49-F238E27FC236}">
                <a16:creationId xmlns:a16="http://schemas.microsoft.com/office/drawing/2014/main" id="{2DA25F38-CDC8-7982-99AE-8D5A8ECABC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3408372"/>
              </p:ext>
            </p:extLst>
          </p:nvPr>
        </p:nvGraphicFramePr>
        <p:xfrm>
          <a:off x="1279525" y="3173413"/>
          <a:ext cx="10077450" cy="310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  <a:noFill/>
        </p:spPr>
        <p:txBody>
          <a:bodyPr anchor="t" anchorCtr="0"/>
          <a:lstStyle/>
          <a:p>
            <a:r>
              <a:rPr lang="en-US" dirty="0"/>
              <a:t>Traction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Product launch</a:t>
            </a:r>
          </a:p>
          <a:p>
            <a:pPr lvl="1"/>
            <a:r>
              <a:rPr lang="en-US" dirty="0"/>
              <a:t>Successful introduction of our product to market</a:t>
            </a:r>
          </a:p>
          <a:p>
            <a:r>
              <a:rPr lang="en-US" dirty="0"/>
              <a:t>10,000 user milestone</a:t>
            </a:r>
          </a:p>
          <a:p>
            <a:pPr lvl="1"/>
            <a:r>
              <a:rPr lang="en-US" dirty="0"/>
              <a:t>Substantial user base, indicating growing demand</a:t>
            </a:r>
          </a:p>
          <a:p>
            <a:r>
              <a:rPr lang="en-US" dirty="0"/>
              <a:t>Strategic partnership</a:t>
            </a:r>
          </a:p>
          <a:p>
            <a:pPr lvl="1"/>
            <a:r>
              <a:rPr lang="en-US" dirty="0"/>
              <a:t>Expanding market presence and capabilities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B20B0B18-4396-F037-6C24-F75EAFC0EC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0461082"/>
              </p:ext>
            </p:extLst>
          </p:nvPr>
        </p:nvGraphicFramePr>
        <p:xfrm>
          <a:off x="6227763" y="2378075"/>
          <a:ext cx="4645024" cy="3429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49815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295209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Quarter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 user 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Strategic partnership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Campaign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  <a:noFill/>
        </p:spPr>
        <p:txBody>
          <a:bodyPr anchor="t" anchorCtr="0"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3D656E99-B779-DE99-D5CB-E0B0F8C3584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194512839"/>
              </p:ext>
            </p:extLst>
          </p:nvPr>
        </p:nvGraphicFramePr>
        <p:xfrm>
          <a:off x="1279525" y="2378075"/>
          <a:ext cx="9620248" cy="3429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5062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405062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2405062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2405062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Quarter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Revenue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Expenses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Net profit ($)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r>
              <a:rPr lang="en-US" dirty="0"/>
              <a:t>With this product, Adatum Corporation is positioned for success in the dynamic market. </a:t>
            </a:r>
          </a:p>
          <a:p>
            <a:r>
              <a:rPr lang="en-US" dirty="0"/>
              <a:t>With a focus on innovation, user experience, and strategic growth, we anticipate reaching new heights in the coming year.</a:t>
            </a:r>
          </a:p>
          <a:p>
            <a:r>
              <a:rPr lang="en-US" dirty="0"/>
              <a:t>Our commitment to user satisfaction underscores every aspect of our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r>
              <a:rPr lang="en-US" dirty="0"/>
              <a:t>Strong market positioning</a:t>
            </a:r>
          </a:p>
          <a:p>
            <a:r>
              <a:rPr lang="en-US" dirty="0"/>
              <a:t>Robust growth strategy</a:t>
            </a:r>
          </a:p>
          <a:p>
            <a:r>
              <a:rPr lang="en-US" dirty="0"/>
              <a:t>Innovative product development</a:t>
            </a:r>
          </a:p>
          <a:p>
            <a:r>
              <a:rPr lang="en-US" dirty="0"/>
              <a:t>Commitment to user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F46DA087-2662-0725-53F9-CF835D1DC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/>
        </p:blipFill>
        <p:spPr>
          <a:xfrm>
            <a:off x="4953000" y="548640"/>
            <a:ext cx="2286000" cy="2286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4BCD3-171F-C06E-AC4E-108832525D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 anchorCtr="0"/>
          <a:lstStyle/>
          <a:p>
            <a:r>
              <a:rPr lang="en-US" dirty="0"/>
              <a:t>Aidyn zhanbolat | Aidyn@adatum.com | www.adatum.com</a:t>
            </a:r>
          </a:p>
        </p:txBody>
      </p:sp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C80B15-6FE6-A341-72B9-391EECAC01B6}"/>
              </a:ext>
            </a:extLst>
          </p:cNvPr>
          <p:cNvSpPr txBox="1"/>
          <p:nvPr/>
        </p:nvSpPr>
        <p:spPr>
          <a:xfrm>
            <a:off x="706581" y="1220826"/>
            <a:ext cx="3809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+mj-lt"/>
              </a:rPr>
              <a:t>Problem statement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C1F3B0E8-9048-C3CD-8248-AC340B7A0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799"/>
            <a:ext cx="11596254" cy="54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4AF54B1-F1A3-97F4-9AF1-B4A747362A4F}"/>
              </a:ext>
            </a:extLst>
          </p:cNvPr>
          <p:cNvGrpSpPr/>
          <p:nvPr/>
        </p:nvGrpSpPr>
        <p:grpSpPr>
          <a:xfrm>
            <a:off x="706581" y="2289895"/>
            <a:ext cx="7423062" cy="3416886"/>
            <a:chOff x="820882" y="1880754"/>
            <a:chExt cx="7423062" cy="341688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49001E-AB44-6757-FD57-08BCA9E5098F}"/>
                </a:ext>
              </a:extLst>
            </p:cNvPr>
            <p:cNvGrpSpPr/>
            <p:nvPr/>
          </p:nvGrpSpPr>
          <p:grpSpPr>
            <a:xfrm>
              <a:off x="820882" y="1880754"/>
              <a:ext cx="7284026" cy="2513886"/>
              <a:chOff x="820882" y="1880754"/>
              <a:chExt cx="7284026" cy="251388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AE478D-0592-A491-ACA4-4AF715599520}"/>
                  </a:ext>
                </a:extLst>
              </p:cNvPr>
              <p:cNvSpPr txBox="1"/>
              <p:nvPr/>
            </p:nvSpPr>
            <p:spPr>
              <a:xfrm>
                <a:off x="820882" y="1880754"/>
                <a:ext cx="72378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Expensive &amp; Urban-Centric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Hematology machines cost 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₹5–₹15 lakh, so available only in big labs/cities.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99E4FC-936E-5394-CE73-6E1D3A0DBDA8}"/>
                  </a:ext>
                </a:extLst>
              </p:cNvPr>
              <p:cNvSpPr txBox="1"/>
              <p:nvPr/>
            </p:nvSpPr>
            <p:spPr>
              <a:xfrm>
                <a:off x="820882" y="2783754"/>
                <a:ext cx="728402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Slow &amp; Inaccessible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Rural clinics send samples to towns →   			patients wait for 6–24 hours for reports.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BAA36B-1D47-BB4B-86E9-7698059B4DDF}"/>
                  </a:ext>
                </a:extLst>
              </p:cNvPr>
              <p:cNvSpPr txBox="1"/>
              <p:nvPr/>
            </p:nvSpPr>
            <p:spPr>
              <a:xfrm>
                <a:off x="820882" y="3686754"/>
                <a:ext cx="723726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Skilled Manpower Needed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Trained technicians must operate      		           machines, increasing dependency and cost.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ADF6E8-5053-7686-4501-65AAF1EB3716}"/>
                </a:ext>
              </a:extLst>
            </p:cNvPr>
            <p:cNvSpPr txBox="1"/>
            <p:nvPr/>
          </p:nvSpPr>
          <p:spPr>
            <a:xfrm>
              <a:off x="820882" y="4589754"/>
              <a:ext cx="742306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Unreliable Data Handling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Manual entry of results may cause  	 	 	        errors or tampering.</a:t>
              </a:r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476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941" y="982981"/>
            <a:ext cx="4795059" cy="430184"/>
          </a:xfrm>
        </p:spPr>
        <p:txBody>
          <a:bodyPr/>
          <a:lstStyle/>
          <a:p>
            <a:r>
              <a:rPr lang="en-US" dirty="0"/>
              <a:t>Agenda(solution)</a:t>
            </a:r>
          </a:p>
        </p:txBody>
      </p:sp>
      <p:pic>
        <p:nvPicPr>
          <p:cNvPr id="8" name="Picture Placeholder 7" descr="Pipette diffusing dyes in flask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" b="97"/>
          <a:stretch/>
        </p:blipFill>
        <p:spPr>
          <a:xfrm>
            <a:off x="-28541" y="685799"/>
            <a:ext cx="11611632" cy="5486402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585147D-8D03-623B-F65E-7F24AEDDB345}"/>
              </a:ext>
            </a:extLst>
          </p:cNvPr>
          <p:cNvGrpSpPr/>
          <p:nvPr/>
        </p:nvGrpSpPr>
        <p:grpSpPr>
          <a:xfrm>
            <a:off x="1300941" y="1874830"/>
            <a:ext cx="6094268" cy="4297371"/>
            <a:chOff x="1300941" y="1874830"/>
            <a:chExt cx="6094268" cy="42973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910849-42F8-45E7-952A-AAC72B503988}"/>
                </a:ext>
              </a:extLst>
            </p:cNvPr>
            <p:cNvSpPr txBox="1"/>
            <p:nvPr/>
          </p:nvSpPr>
          <p:spPr>
            <a:xfrm>
              <a:off x="1300941" y="1874830"/>
              <a:ext cx="609426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Low-Cost Setup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Affordable microscope + phone adapter (₹6k–₹15k).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D8B895-E2BB-6F63-CA54-C08F06F4333C}"/>
                </a:ext>
              </a:extLst>
            </p:cNvPr>
            <p:cNvSpPr txBox="1"/>
            <p:nvPr/>
          </p:nvSpPr>
          <p:spPr>
            <a:xfrm>
              <a:off x="1300941" y="2799628"/>
              <a:ext cx="609426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Automation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YOLO/ML detects &amp; counts WBC, RBC, Platelets directly.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23CCD3-79E1-8436-5B29-BA0ECEFB1F3A}"/>
                </a:ext>
              </a:extLst>
            </p:cNvPr>
            <p:cNvSpPr txBox="1"/>
            <p:nvPr/>
          </p:nvSpPr>
          <p:spPr>
            <a:xfrm>
              <a:off x="1300941" y="3724426"/>
              <a:ext cx="6094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Instant Reports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Results within 5 minutes, even offline.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CEAB85-F1D7-2E0B-E009-7DC82FD80EE5}"/>
                </a:ext>
              </a:extLst>
            </p:cNvPr>
            <p:cNvSpPr txBox="1"/>
            <p:nvPr/>
          </p:nvSpPr>
          <p:spPr>
            <a:xfrm>
              <a:off x="1300941" y="4486648"/>
              <a:ext cx="609426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Skilled Staff Needed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– Easy-to-use setup for rural health workers.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AE2C60-AA32-F302-618F-CEA1D94289D6}"/>
                </a:ext>
              </a:extLst>
            </p:cNvPr>
            <p:cNvSpPr txBox="1"/>
            <p:nvPr/>
          </p:nvSpPr>
          <p:spPr>
            <a:xfrm>
              <a:off x="1300941" y="5525870"/>
              <a:ext cx="6094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Cost-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 test cost </a:t>
              </a:r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Rs.150-400 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 by this </a:t>
              </a:r>
            </a:p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	 only costs </a:t>
              </a:r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Rs. 5-10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Aiming to revolutionize industries through our forward-thinking solutions</a:t>
            </a:r>
          </a:p>
        </p:txBody>
      </p:sp>
      <p:pic>
        <p:nvPicPr>
          <p:cNvPr id="10" name="Picture Placeholder 9" descr="Close up of bubbles">
            <a:extLst>
              <a:ext uri="{FF2B5EF4-FFF2-40B4-BE49-F238E27FC236}">
                <a16:creationId xmlns:a16="http://schemas.microsoft.com/office/drawing/2014/main" id="{99058E17-80B3-F3F9-AF6A-0518C39D94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3" r="83"/>
          <a:stretch/>
        </p:blipFill>
        <p:spPr>
          <a:xfrm>
            <a:off x="0" y="0"/>
            <a:ext cx="12188952" cy="1849582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D5346E0-D507-912E-769A-842D383EC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075272"/>
              </p:ext>
            </p:extLst>
          </p:nvPr>
        </p:nvGraphicFramePr>
        <p:xfrm>
          <a:off x="1295400" y="2568416"/>
          <a:ext cx="9821862" cy="2926080"/>
        </p:xfrm>
        <a:graphic>
          <a:graphicData uri="http://schemas.openxmlformats.org/drawingml/2006/table">
            <a:tbl>
              <a:tblPr/>
              <a:tblGrid>
                <a:gridCol w="3273954">
                  <a:extLst>
                    <a:ext uri="{9D8B030D-6E8A-4147-A177-3AD203B41FA5}">
                      <a16:colId xmlns:a16="http://schemas.microsoft.com/office/drawing/2014/main" val="1701056130"/>
                    </a:ext>
                  </a:extLst>
                </a:gridCol>
                <a:gridCol w="3273954">
                  <a:extLst>
                    <a:ext uri="{9D8B030D-6E8A-4147-A177-3AD203B41FA5}">
                      <a16:colId xmlns:a16="http://schemas.microsoft.com/office/drawing/2014/main" val="920660952"/>
                    </a:ext>
                  </a:extLst>
                </a:gridCol>
                <a:gridCol w="3273954">
                  <a:extLst>
                    <a:ext uri="{9D8B030D-6E8A-4147-A177-3AD203B41FA5}">
                      <a16:colId xmlns:a16="http://schemas.microsoft.com/office/drawing/2014/main" val="1012975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CBC (Lab Analyzer)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AI-Microscope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241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Equipment 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₹5–15 lakh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₹6k–15k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637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Technician skill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(just sample prep)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005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₹150–₹400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~₹5–₹20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874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6–24 hrs (rural)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&lt;5 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802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Mostly cities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Villages &amp; PHCs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275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security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 DB, editable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Blockchain, tamper-proof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040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by machine 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replicate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412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  <a:noFill/>
        </p:spPr>
        <p:txBody>
          <a:bodyPr anchor="b" anchorCtr="0"/>
          <a:lstStyle/>
          <a:p>
            <a:r>
              <a:rPr lang="en-US" dirty="0"/>
              <a:t>Product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Combining functionality and user-friendliness, we empower users to streamline operations and boost efficiency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  <a:noFill/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pic>
        <p:nvPicPr>
          <p:cNvPr id="16" name="Picture Placeholder 15" descr="Pipette over three glass jars">
            <a:extLst>
              <a:ext uri="{FF2B5EF4-FFF2-40B4-BE49-F238E27FC236}">
                <a16:creationId xmlns:a16="http://schemas.microsoft.com/office/drawing/2014/main" id="{363B2CE7-DE69-D368-9719-08D0C83ABC0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298448" y="1828800"/>
            <a:ext cx="3200400" cy="3200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  <a:noFill/>
        </p:spPr>
        <p:txBody>
          <a:bodyPr/>
          <a:lstStyle/>
          <a:p>
            <a:r>
              <a:rPr lang="en-US" dirty="0"/>
              <a:t>Increased productivity</a:t>
            </a:r>
          </a:p>
          <a:p>
            <a:r>
              <a:rPr lang="en-US" dirty="0"/>
              <a:t>Seamless integration</a:t>
            </a:r>
          </a:p>
          <a:p>
            <a:r>
              <a:rPr lang="en-US" dirty="0"/>
              <a:t>Enhanced user experience</a:t>
            </a:r>
          </a:p>
          <a:p>
            <a:r>
              <a:rPr lang="en-US" dirty="0"/>
              <a:t>Scalability for future growth</a:t>
            </a:r>
          </a:p>
          <a:p>
            <a:r>
              <a:rPr lang="en-US" dirty="0"/>
              <a:t>User-friendly learning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White DNA structure">
            <a:extLst>
              <a:ext uri="{FF2B5EF4-FFF2-40B4-BE49-F238E27FC236}">
                <a16:creationId xmlns:a16="http://schemas.microsoft.com/office/drawing/2014/main" id="{DC23EB2B-2285-3C42-31D8-4D87E34CF2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" r="5"/>
          <a:stretch/>
        </p:blipFill>
        <p:spPr>
          <a:xfrm>
            <a:off x="1524000" y="1481328"/>
            <a:ext cx="9144000" cy="38953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  <a:noFill/>
        </p:spPr>
        <p:txBody>
          <a:bodyPr anchor="ctr" anchorCtr="0"/>
          <a:lstStyle/>
          <a:p>
            <a:r>
              <a:rPr lang="en-US" dirty="0"/>
              <a:t>Market overview</a:t>
            </a: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  <a:noFill/>
        </p:spPr>
        <p:txBody>
          <a:bodyPr/>
          <a:lstStyle/>
          <a:p>
            <a:r>
              <a:rPr lang="en-US" dirty="0"/>
              <a:t>market comparison</a:t>
            </a:r>
          </a:p>
        </p:txBody>
      </p:sp>
      <p:pic>
        <p:nvPicPr>
          <p:cNvPr id="6" name="Picture Placeholder 17" descr="Scientist looking at a test tube">
            <a:extLst>
              <a:ext uri="{FF2B5EF4-FFF2-40B4-BE49-F238E27FC236}">
                <a16:creationId xmlns:a16="http://schemas.microsoft.com/office/drawing/2014/main" id="{23F775E2-246C-F1D2-C3A0-D4C55F65CC8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26"/>
          <a:stretch/>
        </p:blipFill>
        <p:spPr>
          <a:xfrm>
            <a:off x="1280160" y="548640"/>
            <a:ext cx="3017520" cy="301752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  <a:noFill/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Stands out in market</a:t>
            </a:r>
          </a:p>
          <a:p>
            <a:r>
              <a:rPr lang="en-US" dirty="0"/>
              <a:t>Innovative features</a:t>
            </a:r>
          </a:p>
          <a:p>
            <a:r>
              <a:rPr lang="en-US" dirty="0"/>
              <a:t>Provides unique solution</a:t>
            </a:r>
          </a:p>
          <a:p>
            <a:r>
              <a:rPr lang="en-US" dirty="0"/>
              <a:t>Edge over competitors</a:t>
            </a:r>
          </a:p>
          <a:p>
            <a:r>
              <a:rPr lang="en-US" dirty="0"/>
              <a:t>User-focused design</a:t>
            </a:r>
          </a:p>
          <a:p>
            <a:r>
              <a:rPr lang="en-US" dirty="0"/>
              <a:t>Prioritizes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dirty="0"/>
              <a:t>Competitive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r>
              <a:rPr lang="en-US" dirty="0"/>
              <a:t>Strong market presence</a:t>
            </a:r>
          </a:p>
          <a:p>
            <a:r>
              <a:rPr lang="en-US" dirty="0"/>
              <a:t>Positioned as a market leader</a:t>
            </a:r>
          </a:p>
          <a:p>
            <a:r>
              <a:rPr lang="en-US" dirty="0"/>
              <a:t>Leveraging a robust infrastructure</a:t>
            </a:r>
          </a:p>
          <a:p>
            <a:r>
              <a:rPr lang="en-US" dirty="0"/>
              <a:t>Dedicated team of experts</a:t>
            </a:r>
          </a:p>
          <a:p>
            <a:r>
              <a:rPr lang="en-US" dirty="0"/>
              <a:t>Outperforming competitors</a:t>
            </a:r>
          </a:p>
          <a:p>
            <a:r>
              <a:rPr lang="en-US" dirty="0"/>
              <a:t>Good brand name recognition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Need:</a:t>
            </a:r>
          </a:p>
          <a:p>
            <a:r>
              <a:rPr lang="en-US" dirty="0"/>
              <a:t>More agility and adaptability</a:t>
            </a:r>
          </a:p>
          <a:p>
            <a:r>
              <a:rPr lang="en-US" dirty="0"/>
              <a:t>Stronger competitive edge</a:t>
            </a:r>
          </a:p>
          <a:p>
            <a:r>
              <a:rPr lang="en-US" dirty="0"/>
              <a:t>Ability to adapt swiftly</a:t>
            </a:r>
          </a:p>
          <a:p>
            <a:r>
              <a:rPr lang="en-US" dirty="0"/>
              <a:t>Stay ahead of the curve</a:t>
            </a:r>
          </a:p>
          <a:p>
            <a:r>
              <a:rPr lang="en-US" dirty="0"/>
              <a:t>Continuously improve offerings</a:t>
            </a:r>
          </a:p>
          <a:p>
            <a:r>
              <a:rPr lang="en-US" dirty="0"/>
              <a:t>Integrate user feedback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{3FFBFF65-E8CF-43A6-AAD0-DB00843B9F0E}tf67061901_win32</Template>
  <TotalTime>112</TotalTime>
  <Words>540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Daytona Condensed Light</vt:lpstr>
      <vt:lpstr>Posterama</vt:lpstr>
      <vt:lpstr>Times New Roman</vt:lpstr>
      <vt:lpstr>Wingdings</vt:lpstr>
      <vt:lpstr>Custom</vt:lpstr>
      <vt:lpstr>BLOOD ANALYSIS</vt:lpstr>
      <vt:lpstr>PowerPoint Presentation</vt:lpstr>
      <vt:lpstr>Agenda(solution)</vt:lpstr>
      <vt:lpstr>PowerPoint Presentation</vt:lpstr>
      <vt:lpstr>Product overview</vt:lpstr>
      <vt:lpstr>Product benefits</vt:lpstr>
      <vt:lpstr>Market overview</vt:lpstr>
      <vt:lpstr>market comparison</vt:lpstr>
      <vt:lpstr>Competitive landscape</vt:lpstr>
      <vt:lpstr>Growth strategy</vt:lpstr>
      <vt:lpstr>Traction</vt:lpstr>
      <vt:lpstr>Financials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prabhu teja pasupuleti</dc:creator>
  <cp:lastModifiedBy>prabhu teja pasupuleti</cp:lastModifiedBy>
  <cp:revision>2</cp:revision>
  <dcterms:created xsi:type="dcterms:W3CDTF">2025-08-31T02:36:06Z</dcterms:created>
  <dcterms:modified xsi:type="dcterms:W3CDTF">2025-08-31T05:47:15Z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