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71" r:id="rId4"/>
    <p:sldId id="272" r:id="rId5"/>
    <p:sldId id="273" r:id="rId6"/>
    <p:sldId id="282" r:id="rId7"/>
    <p:sldId id="274" r:id="rId8"/>
    <p:sldId id="281" r:id="rId9"/>
    <p:sldId id="275" r:id="rId10"/>
    <p:sldId id="280" r:id="rId11"/>
    <p:sldId id="276" r:id="rId12"/>
    <p:sldId id="279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46" d="100"/>
          <a:sy n="46" d="100"/>
        </p:scale>
        <p:origin x="24" y="12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6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7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5273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1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062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10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32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9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23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1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1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8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1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0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2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86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5901" y="2404534"/>
            <a:ext cx="9123452" cy="1646302"/>
          </a:xfrm>
        </p:spPr>
        <p:txBody>
          <a:bodyPr/>
          <a:lstStyle/>
          <a:p>
            <a:pPr algn="ctr"/>
            <a:r>
              <a:rPr lang="ru-RU" sz="2400" dirty="0" smtClean="0"/>
              <a:t>Лекция </a:t>
            </a:r>
            <a:r>
              <a:rPr lang="ru-RU" sz="2400" dirty="0" smtClean="0"/>
              <a:t>2: </a:t>
            </a:r>
            <a:r>
              <a:rPr lang="ru-RU" sz="2400" dirty="0" err="1" smtClean="0"/>
              <a:t>Стекинг</a:t>
            </a:r>
            <a:r>
              <a:rPr lang="ru-RU" sz="2400" dirty="0" smtClean="0"/>
              <a:t>, </a:t>
            </a:r>
            <a:r>
              <a:rPr lang="ru-RU" sz="2400" dirty="0" err="1" smtClean="0"/>
              <a:t>вотинг</a:t>
            </a:r>
            <a:r>
              <a:rPr lang="ru-RU" sz="2400" dirty="0" smtClean="0"/>
              <a:t>. Градиентный </a:t>
            </a:r>
            <a:r>
              <a:rPr lang="ru-RU" sz="2400" dirty="0" err="1" smtClean="0"/>
              <a:t>бустинг</a:t>
            </a:r>
            <a:r>
              <a:rPr lang="ru-RU" sz="2400" dirty="0" smtClean="0"/>
              <a:t>. 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Полина Полунина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95901" y="2219599"/>
            <a:ext cx="9123452" cy="5966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400" dirty="0" smtClean="0"/>
              <a:t>Продвинутые методы </a:t>
            </a:r>
          </a:p>
          <a:p>
            <a:pPr algn="ctr"/>
            <a:r>
              <a:rPr lang="ru-RU" sz="4400" dirty="0" smtClean="0"/>
              <a:t>машинного обучения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1491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06751" cy="792822"/>
          </a:xfrm>
        </p:spPr>
        <p:txBody>
          <a:bodyPr>
            <a:normAutofit/>
          </a:bodyPr>
          <a:lstStyle/>
          <a:p>
            <a:r>
              <a:rPr lang="en-US" dirty="0" smtClean="0"/>
              <a:t>Bagging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6"/>
          <a:stretch/>
        </p:blipFill>
        <p:spPr>
          <a:xfrm>
            <a:off x="2472459" y="1579418"/>
            <a:ext cx="6616455" cy="4556876"/>
          </a:xfrm>
        </p:spPr>
      </p:pic>
    </p:spTree>
    <p:extLst>
      <p:ext uri="{BB962C8B-B14F-4D97-AF65-F5344CB8AC3E}">
        <p14:creationId xmlns:p14="http://schemas.microsoft.com/office/powerpoint/2010/main" val="205131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06751" cy="792822"/>
          </a:xfrm>
        </p:spPr>
        <p:txBody>
          <a:bodyPr>
            <a:normAutofit/>
          </a:bodyPr>
          <a:lstStyle/>
          <a:p>
            <a:r>
              <a:rPr lang="en-US" dirty="0" smtClean="0"/>
              <a:t>Boosting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35987"/>
            <a:ext cx="8596668" cy="4505375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ru-RU" sz="2400" dirty="0" err="1" smtClean="0"/>
              <a:t>Бустинг</a:t>
            </a:r>
            <a:r>
              <a:rPr lang="ru-RU" sz="2400" dirty="0" smtClean="0"/>
              <a:t> – это итеративный алгоритм</a:t>
            </a:r>
          </a:p>
          <a:p>
            <a:pPr lvl="1"/>
            <a:r>
              <a:rPr lang="ru-RU" sz="2400" dirty="0" smtClean="0"/>
              <a:t>Каждая последующая модель пытается исправить ошибки предыдущей модели</a:t>
            </a:r>
          </a:p>
          <a:p>
            <a:pPr lvl="1"/>
            <a:r>
              <a:rPr lang="ru-RU" sz="2400" dirty="0" smtClean="0"/>
              <a:t>Строится модель на </a:t>
            </a:r>
            <a:r>
              <a:rPr lang="ru-RU" sz="2400" dirty="0" err="1" smtClean="0"/>
              <a:t>подвыборке</a:t>
            </a:r>
            <a:r>
              <a:rPr lang="ru-RU" sz="2400" dirty="0" smtClean="0"/>
              <a:t> данных</a:t>
            </a:r>
          </a:p>
          <a:p>
            <a:pPr lvl="1"/>
            <a:r>
              <a:rPr lang="ru-RU" sz="2400" dirty="0" smtClean="0"/>
              <a:t>Делаем предсказания для всего </a:t>
            </a:r>
            <a:r>
              <a:rPr lang="ru-RU" sz="2400" dirty="0" err="1" smtClean="0"/>
              <a:t>датасета</a:t>
            </a:r>
            <a:endParaRPr lang="ru-RU" sz="2400" dirty="0" smtClean="0"/>
          </a:p>
          <a:p>
            <a:pPr lvl="1"/>
            <a:r>
              <a:rPr lang="ru-RU" sz="2400" dirty="0" smtClean="0"/>
              <a:t>Считаем ошибки</a:t>
            </a:r>
          </a:p>
          <a:p>
            <a:pPr lvl="1"/>
            <a:r>
              <a:rPr lang="ru-RU" sz="2400" dirty="0" smtClean="0"/>
              <a:t>Наблюдениям с большей ошибкой присваивается больший вес</a:t>
            </a:r>
          </a:p>
          <a:p>
            <a:pPr lvl="1"/>
            <a:r>
              <a:rPr lang="ru-RU" sz="2400" dirty="0" smtClean="0"/>
              <a:t>Строим новую модель</a:t>
            </a:r>
          </a:p>
          <a:p>
            <a:pPr lvl="1"/>
            <a:r>
              <a:rPr lang="ru-RU" sz="2400" dirty="0" smtClean="0"/>
              <a:t>…</a:t>
            </a:r>
          </a:p>
          <a:p>
            <a:pPr lvl="1"/>
            <a:r>
              <a:rPr lang="ru-RU" sz="2400" dirty="0" smtClean="0"/>
              <a:t>Финальная модель – это взвешенное среднее всех предыдущих моделей</a:t>
            </a:r>
          </a:p>
        </p:txBody>
      </p:sp>
    </p:spTree>
    <p:extLst>
      <p:ext uri="{BB962C8B-B14F-4D97-AF65-F5344CB8AC3E}">
        <p14:creationId xmlns:p14="http://schemas.microsoft.com/office/powerpoint/2010/main" val="384722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06751" cy="792822"/>
          </a:xfrm>
        </p:spPr>
        <p:txBody>
          <a:bodyPr>
            <a:normAutofit/>
          </a:bodyPr>
          <a:lstStyle/>
          <a:p>
            <a:r>
              <a:rPr lang="en-US" dirty="0" smtClean="0"/>
              <a:t>Boosting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113" y="4524896"/>
            <a:ext cx="3101614" cy="2077589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995" y="662980"/>
            <a:ext cx="1090613" cy="10287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995" y="2582031"/>
            <a:ext cx="1085850" cy="1052513"/>
          </a:xfrm>
          <a:prstGeom prst="rect">
            <a:avLst/>
          </a:prstGeom>
        </p:spPr>
      </p:pic>
      <p:sp>
        <p:nvSpPr>
          <p:cNvPr id="8" name="Стрелка вниз 7"/>
          <p:cNvSpPr/>
          <p:nvPr/>
        </p:nvSpPr>
        <p:spPr>
          <a:xfrm>
            <a:off x="5382181" y="1847330"/>
            <a:ext cx="473478" cy="579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низ 8"/>
          <p:cNvSpPr/>
          <p:nvPr/>
        </p:nvSpPr>
        <p:spPr>
          <a:xfrm>
            <a:off x="5382181" y="3790195"/>
            <a:ext cx="473478" cy="579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88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06751" cy="792822"/>
          </a:xfrm>
        </p:spPr>
        <p:txBody>
          <a:bodyPr>
            <a:normAutofit/>
          </a:bodyPr>
          <a:lstStyle/>
          <a:p>
            <a:r>
              <a:rPr lang="ru-RU" dirty="0" smtClean="0"/>
              <a:t>Градиентный </a:t>
            </a:r>
            <a:r>
              <a:rPr lang="ru-RU" dirty="0" err="1" smtClean="0"/>
              <a:t>бустинг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35987"/>
            <a:ext cx="8596668" cy="4505375"/>
          </a:xfrm>
        </p:spPr>
        <p:txBody>
          <a:bodyPr>
            <a:normAutofit/>
          </a:bodyPr>
          <a:lstStyle/>
          <a:p>
            <a:pPr lvl="1"/>
            <a:r>
              <a:rPr lang="ru-RU" sz="2400" dirty="0" smtClean="0"/>
              <a:t>Градиентный </a:t>
            </a:r>
            <a:r>
              <a:rPr lang="ru-RU" sz="2400" dirty="0" err="1" smtClean="0"/>
              <a:t>бустинг</a:t>
            </a:r>
            <a:r>
              <a:rPr lang="ru-RU" sz="2400" dirty="0" smtClean="0"/>
              <a:t> использует градиентный спуск для </a:t>
            </a:r>
            <a:r>
              <a:rPr lang="ru-RU" sz="2400" dirty="0" err="1" smtClean="0"/>
              <a:t>минимимзации</a:t>
            </a:r>
            <a:r>
              <a:rPr lang="ru-RU" sz="2400" dirty="0" smtClean="0"/>
              <a:t> ошибки предсказания</a:t>
            </a:r>
          </a:p>
          <a:p>
            <a:pPr lvl="1"/>
            <a:endParaRPr lang="ru-RU" sz="2400" dirty="0" smtClean="0"/>
          </a:p>
          <a:p>
            <a:pPr lvl="1"/>
            <a:r>
              <a:rPr lang="ru-RU" sz="2400" dirty="0" smtClean="0"/>
              <a:t>Другими словами, на каждой итерации мы обновляем значения предсказаний таким образом, чтобы минимизировать функцию потерь</a:t>
            </a:r>
          </a:p>
        </p:txBody>
      </p:sp>
    </p:spTree>
    <p:extLst>
      <p:ext uri="{BB962C8B-B14F-4D97-AF65-F5344CB8AC3E}">
        <p14:creationId xmlns:p14="http://schemas.microsoft.com/office/powerpoint/2010/main" val="385309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06751" cy="792822"/>
          </a:xfrm>
        </p:spPr>
        <p:txBody>
          <a:bodyPr>
            <a:normAutofit/>
          </a:bodyPr>
          <a:lstStyle/>
          <a:p>
            <a:r>
              <a:rPr lang="ru-RU" dirty="0" smtClean="0"/>
              <a:t>Градиентный </a:t>
            </a:r>
            <a:r>
              <a:rPr lang="ru-RU" dirty="0" err="1" smtClean="0"/>
              <a:t>бустинг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870363"/>
            <a:ext cx="3901619" cy="46135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234" y="3014011"/>
            <a:ext cx="5172075" cy="2014538"/>
          </a:xfrm>
          <a:prstGeom prst="rect">
            <a:avLst/>
          </a:prstGeom>
        </p:spPr>
      </p:pic>
      <p:sp>
        <p:nvSpPr>
          <p:cNvPr id="9" name="Стрелка вправо 8"/>
          <p:cNvSpPr/>
          <p:nvPr/>
        </p:nvSpPr>
        <p:spPr>
          <a:xfrm>
            <a:off x="4933962" y="3751117"/>
            <a:ext cx="1338262" cy="675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1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06751" cy="792822"/>
          </a:xfrm>
        </p:spPr>
        <p:txBody>
          <a:bodyPr>
            <a:normAutofit/>
          </a:bodyPr>
          <a:lstStyle/>
          <a:p>
            <a:r>
              <a:rPr lang="ru-RU" dirty="0" smtClean="0"/>
              <a:t>Ансамбли моделей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35987"/>
            <a:ext cx="8596668" cy="4505375"/>
          </a:xfrm>
        </p:spPr>
        <p:txBody>
          <a:bodyPr/>
          <a:lstStyle/>
          <a:p>
            <a:r>
              <a:rPr lang="ru-RU" dirty="0" smtClean="0"/>
              <a:t>Ансамбли комбинируют решения нескольких моделей  с целью улучшения качества обобщающих и предсказательных свойств</a:t>
            </a:r>
          </a:p>
          <a:p>
            <a:endParaRPr lang="ru-RU" dirty="0"/>
          </a:p>
          <a:p>
            <a:r>
              <a:rPr lang="ru-RU" dirty="0" smtClean="0"/>
              <a:t>Ансамбли можно собирать несколькими способами</a:t>
            </a:r>
          </a:p>
          <a:p>
            <a:pPr lvl="1"/>
            <a:r>
              <a:rPr lang="ru-RU" dirty="0" err="1" smtClean="0"/>
              <a:t>Вотинг</a:t>
            </a:r>
            <a:endParaRPr lang="ru-RU" dirty="0" smtClean="0"/>
          </a:p>
          <a:p>
            <a:pPr lvl="1"/>
            <a:r>
              <a:rPr lang="ru-RU" dirty="0" smtClean="0"/>
              <a:t>Усреднение</a:t>
            </a:r>
          </a:p>
          <a:p>
            <a:pPr lvl="1"/>
            <a:r>
              <a:rPr lang="ru-RU" dirty="0" err="1" smtClean="0"/>
              <a:t>Стекинг</a:t>
            </a:r>
            <a:endParaRPr lang="ru-RU" dirty="0" smtClean="0"/>
          </a:p>
          <a:p>
            <a:pPr lvl="1"/>
            <a:r>
              <a:rPr lang="ru-RU" dirty="0" err="1" smtClean="0"/>
              <a:t>Блендинг</a:t>
            </a:r>
            <a:endParaRPr lang="ru-RU" dirty="0" smtClean="0"/>
          </a:p>
          <a:p>
            <a:pPr lvl="1"/>
            <a:r>
              <a:rPr lang="ru-RU" dirty="0" err="1" smtClean="0"/>
              <a:t>Бэггинг</a:t>
            </a:r>
            <a:endParaRPr lang="ru-RU" dirty="0" smtClean="0"/>
          </a:p>
          <a:p>
            <a:pPr lvl="1"/>
            <a:r>
              <a:rPr lang="ru-RU" dirty="0" err="1" smtClean="0"/>
              <a:t>Бустинг</a:t>
            </a:r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664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06751" cy="792822"/>
          </a:xfrm>
        </p:spPr>
        <p:txBody>
          <a:bodyPr>
            <a:normAutofit/>
          </a:bodyPr>
          <a:lstStyle/>
          <a:p>
            <a:r>
              <a:rPr lang="en-US" dirty="0" smtClean="0"/>
              <a:t>Max Voting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35987"/>
            <a:ext cx="8596668" cy="4505375"/>
          </a:xfrm>
        </p:spPr>
        <p:txBody>
          <a:bodyPr>
            <a:normAutofit/>
          </a:bodyPr>
          <a:lstStyle/>
          <a:p>
            <a:pPr lvl="1"/>
            <a:r>
              <a:rPr lang="ru-RU" sz="2400" dirty="0" err="1" smtClean="0"/>
              <a:t>Вотинг</a:t>
            </a:r>
            <a:r>
              <a:rPr lang="ru-RU" sz="2400" dirty="0" smtClean="0"/>
              <a:t> (голосование) – это метод, обычно используемый для задач классификации</a:t>
            </a:r>
          </a:p>
          <a:p>
            <a:pPr lvl="1"/>
            <a:endParaRPr lang="ru-RU" sz="2400" dirty="0" smtClean="0"/>
          </a:p>
          <a:p>
            <a:pPr lvl="1"/>
            <a:r>
              <a:rPr lang="ru-RU" sz="2400" dirty="0" smtClean="0"/>
              <a:t>Предсказания каждой модели рассматриваются как «голос»</a:t>
            </a:r>
          </a:p>
          <a:p>
            <a:pPr lvl="1"/>
            <a:endParaRPr lang="ru-RU" sz="2400" dirty="0" smtClean="0"/>
          </a:p>
          <a:p>
            <a:pPr lvl="1"/>
            <a:r>
              <a:rPr lang="ru-RU" sz="2400" dirty="0" smtClean="0"/>
              <a:t>То предсказание, за </a:t>
            </a:r>
            <a:r>
              <a:rPr lang="ru-RU" sz="2400" dirty="0"/>
              <a:t>к</a:t>
            </a:r>
            <a:r>
              <a:rPr lang="ru-RU" sz="2400" dirty="0" smtClean="0"/>
              <a:t>оторое «проголосовало» большинство моделей используется в качестве финального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401546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06751" cy="792822"/>
          </a:xfrm>
        </p:spPr>
        <p:txBody>
          <a:bodyPr>
            <a:normAutofit/>
          </a:bodyPr>
          <a:lstStyle/>
          <a:p>
            <a:r>
              <a:rPr lang="en-US" dirty="0" smtClean="0"/>
              <a:t>Averaging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35987"/>
            <a:ext cx="8596668" cy="4505375"/>
          </a:xfrm>
        </p:spPr>
        <p:txBody>
          <a:bodyPr>
            <a:normAutofit/>
          </a:bodyPr>
          <a:lstStyle/>
          <a:p>
            <a:pPr lvl="1"/>
            <a:r>
              <a:rPr lang="ru-RU" sz="2400" dirty="0" smtClean="0"/>
              <a:t>Усреднение – это метод, подходящий как для задач регрессии, так и для классификации</a:t>
            </a:r>
          </a:p>
          <a:p>
            <a:pPr lvl="1"/>
            <a:endParaRPr lang="ru-RU" sz="2400" dirty="0" smtClean="0"/>
          </a:p>
          <a:p>
            <a:pPr lvl="1"/>
            <a:r>
              <a:rPr lang="ru-RU" sz="2400" dirty="0" smtClean="0"/>
              <a:t>Финальное решение – это среднее всех решений</a:t>
            </a:r>
          </a:p>
          <a:p>
            <a:pPr lvl="1"/>
            <a:endParaRPr lang="ru-RU" sz="2400" dirty="0" smtClean="0"/>
          </a:p>
          <a:p>
            <a:pPr lvl="1"/>
            <a:r>
              <a:rPr lang="ru-RU" sz="2400" dirty="0" smtClean="0"/>
              <a:t>Можно усреднять с некими весами</a:t>
            </a:r>
          </a:p>
        </p:txBody>
      </p:sp>
    </p:spTree>
    <p:extLst>
      <p:ext uri="{BB962C8B-B14F-4D97-AF65-F5344CB8AC3E}">
        <p14:creationId xmlns:p14="http://schemas.microsoft.com/office/powerpoint/2010/main" val="5018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06751" cy="792822"/>
          </a:xfrm>
        </p:spPr>
        <p:txBody>
          <a:bodyPr>
            <a:normAutofit/>
          </a:bodyPr>
          <a:lstStyle/>
          <a:p>
            <a:r>
              <a:rPr lang="en-US" dirty="0" smtClean="0"/>
              <a:t>Stacking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35987"/>
            <a:ext cx="8596668" cy="4505375"/>
          </a:xfrm>
        </p:spPr>
        <p:txBody>
          <a:bodyPr>
            <a:normAutofit/>
          </a:bodyPr>
          <a:lstStyle/>
          <a:p>
            <a:pPr lvl="1"/>
            <a:r>
              <a:rPr lang="ru-RU" sz="2400" dirty="0" smtClean="0"/>
              <a:t>Обучаем несколько разных моделей разными методами</a:t>
            </a:r>
          </a:p>
          <a:p>
            <a:pPr lvl="1"/>
            <a:r>
              <a:rPr lang="ru-RU" sz="2400" dirty="0" smtClean="0"/>
              <a:t>Делаем </a:t>
            </a:r>
            <a:r>
              <a:rPr lang="ru-RU" sz="2400" dirty="0" err="1" smtClean="0"/>
              <a:t>предикт</a:t>
            </a:r>
            <a:r>
              <a:rPr lang="ru-RU" sz="2400" dirty="0" smtClean="0"/>
              <a:t> на </a:t>
            </a:r>
            <a:r>
              <a:rPr lang="ru-RU" sz="2400" dirty="0" err="1" smtClean="0"/>
              <a:t>трейне</a:t>
            </a:r>
            <a:endParaRPr lang="ru-RU" sz="2400" dirty="0" smtClean="0"/>
          </a:p>
          <a:p>
            <a:pPr lvl="1"/>
            <a:r>
              <a:rPr lang="ru-RU" sz="2400" dirty="0" smtClean="0"/>
              <a:t>Используем этот </a:t>
            </a:r>
            <a:r>
              <a:rPr lang="ru-RU" sz="2400" dirty="0" err="1" smtClean="0"/>
              <a:t>предикт</a:t>
            </a:r>
            <a:r>
              <a:rPr lang="ru-RU" sz="2400" dirty="0" smtClean="0"/>
              <a:t> как признак в изначальном </a:t>
            </a:r>
            <a:r>
              <a:rPr lang="ru-RU" sz="2400" dirty="0" err="1" smtClean="0"/>
              <a:t>датасете</a:t>
            </a:r>
            <a:endParaRPr lang="ru-RU" sz="2400" dirty="0" smtClean="0"/>
          </a:p>
          <a:p>
            <a:pPr lvl="1"/>
            <a:r>
              <a:rPr lang="ru-RU" sz="2400" dirty="0" smtClean="0"/>
              <a:t>Обучаемся </a:t>
            </a:r>
          </a:p>
        </p:txBody>
      </p:sp>
    </p:spTree>
    <p:extLst>
      <p:ext uri="{BB962C8B-B14F-4D97-AF65-F5344CB8AC3E}">
        <p14:creationId xmlns:p14="http://schemas.microsoft.com/office/powerpoint/2010/main" val="117437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06751" cy="792822"/>
          </a:xfrm>
        </p:spPr>
        <p:txBody>
          <a:bodyPr>
            <a:normAutofit/>
          </a:bodyPr>
          <a:lstStyle/>
          <a:p>
            <a:r>
              <a:rPr lang="en-US" dirty="0" smtClean="0"/>
              <a:t>Stacking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37" y="2477293"/>
            <a:ext cx="1749065" cy="2003896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521" y="2477293"/>
            <a:ext cx="2631490" cy="200389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55" y="2373031"/>
            <a:ext cx="1803364" cy="2108158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>
            <a:off x="2982191" y="3169227"/>
            <a:ext cx="1288473" cy="623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6712440" y="3190009"/>
            <a:ext cx="1288473" cy="623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30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06751" cy="792822"/>
          </a:xfrm>
        </p:spPr>
        <p:txBody>
          <a:bodyPr>
            <a:normAutofit/>
          </a:bodyPr>
          <a:lstStyle/>
          <a:p>
            <a:r>
              <a:rPr lang="en-US" dirty="0" smtClean="0"/>
              <a:t>Blending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35987"/>
            <a:ext cx="8596668" cy="4505375"/>
          </a:xfrm>
        </p:spPr>
        <p:txBody>
          <a:bodyPr>
            <a:normAutofit/>
          </a:bodyPr>
          <a:lstStyle/>
          <a:p>
            <a:pPr lvl="1"/>
            <a:r>
              <a:rPr lang="ru-RU" sz="2400" dirty="0" smtClean="0"/>
              <a:t>Делим тренировочный </a:t>
            </a:r>
            <a:r>
              <a:rPr lang="ru-RU" sz="2400" dirty="0" err="1" smtClean="0"/>
              <a:t>датасет</a:t>
            </a:r>
            <a:r>
              <a:rPr lang="ru-RU" sz="2400" dirty="0" smtClean="0"/>
              <a:t> на две части</a:t>
            </a:r>
            <a:endParaRPr lang="en-US" sz="2400" dirty="0" smtClean="0"/>
          </a:p>
          <a:p>
            <a:pPr lvl="1"/>
            <a:r>
              <a:rPr lang="ru-RU" sz="2400" dirty="0" smtClean="0"/>
              <a:t>Обучаемся разными моделями на первой части, предсказания делаем на второй</a:t>
            </a:r>
          </a:p>
          <a:p>
            <a:pPr lvl="1"/>
            <a:r>
              <a:rPr lang="ru-RU" sz="2400" dirty="0" smtClean="0"/>
              <a:t>Используем этот </a:t>
            </a:r>
            <a:r>
              <a:rPr lang="ru-RU" sz="2400" dirty="0" err="1" smtClean="0"/>
              <a:t>предикт</a:t>
            </a:r>
            <a:r>
              <a:rPr lang="ru-RU" sz="2400" dirty="0" smtClean="0"/>
              <a:t> как признак в изначальном </a:t>
            </a:r>
            <a:r>
              <a:rPr lang="ru-RU" sz="2400" dirty="0" err="1" smtClean="0"/>
              <a:t>датасете</a:t>
            </a:r>
            <a:endParaRPr lang="ru-RU" sz="2400" dirty="0" smtClean="0"/>
          </a:p>
          <a:p>
            <a:pPr lvl="1"/>
            <a:r>
              <a:rPr lang="ru-RU" sz="2400" dirty="0" smtClean="0"/>
              <a:t>Обучаемся на второй части тренировочного </a:t>
            </a:r>
            <a:r>
              <a:rPr lang="ru-RU" sz="2400" dirty="0" err="1" smtClean="0"/>
              <a:t>датасета</a:t>
            </a:r>
            <a:r>
              <a:rPr lang="ru-RU" sz="2400" dirty="0" smtClean="0"/>
              <a:t> + новые признаки</a:t>
            </a:r>
          </a:p>
        </p:txBody>
      </p:sp>
    </p:spTree>
    <p:extLst>
      <p:ext uri="{BB962C8B-B14F-4D97-AF65-F5344CB8AC3E}">
        <p14:creationId xmlns:p14="http://schemas.microsoft.com/office/powerpoint/2010/main" val="31089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06751" cy="792822"/>
          </a:xfrm>
        </p:spPr>
        <p:txBody>
          <a:bodyPr>
            <a:normAutofit/>
          </a:bodyPr>
          <a:lstStyle/>
          <a:p>
            <a:r>
              <a:rPr lang="en-US" dirty="0" smtClean="0"/>
              <a:t>Blending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40" y="2223195"/>
            <a:ext cx="3190587" cy="2717873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58" y="2223195"/>
            <a:ext cx="3689423" cy="2717873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4498938" y="3228840"/>
            <a:ext cx="1475509" cy="70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88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06751" cy="792822"/>
          </a:xfrm>
        </p:spPr>
        <p:txBody>
          <a:bodyPr>
            <a:normAutofit/>
          </a:bodyPr>
          <a:lstStyle/>
          <a:p>
            <a:r>
              <a:rPr lang="en-US" dirty="0" smtClean="0"/>
              <a:t>Bagging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35987"/>
            <a:ext cx="8596668" cy="4505375"/>
          </a:xfrm>
        </p:spPr>
        <p:txBody>
          <a:bodyPr>
            <a:normAutofit/>
          </a:bodyPr>
          <a:lstStyle/>
          <a:p>
            <a:pPr lvl="1"/>
            <a:r>
              <a:rPr lang="ru-RU" sz="2400" dirty="0" err="1" smtClean="0"/>
              <a:t>Семплируем</a:t>
            </a:r>
            <a:r>
              <a:rPr lang="ru-RU" sz="2400" dirty="0" smtClean="0"/>
              <a:t> </a:t>
            </a:r>
            <a:r>
              <a:rPr lang="ru-RU" sz="2400" dirty="0" err="1" smtClean="0"/>
              <a:t>подвыборки</a:t>
            </a:r>
            <a:r>
              <a:rPr lang="ru-RU" sz="2400" dirty="0" smtClean="0"/>
              <a:t> из основного </a:t>
            </a:r>
            <a:r>
              <a:rPr lang="ru-RU" sz="2400" dirty="0" err="1" smtClean="0"/>
              <a:t>датасета</a:t>
            </a:r>
            <a:r>
              <a:rPr lang="ru-RU" sz="2400" dirty="0" smtClean="0"/>
              <a:t> с возвращением (например, </a:t>
            </a:r>
            <a:r>
              <a:rPr lang="ru-RU" sz="2400" dirty="0" err="1" smtClean="0"/>
              <a:t>бутстрепом</a:t>
            </a:r>
            <a:r>
              <a:rPr lang="ru-RU" sz="2400" dirty="0" smtClean="0"/>
              <a:t>)</a:t>
            </a:r>
          </a:p>
          <a:p>
            <a:pPr lvl="1"/>
            <a:endParaRPr lang="ru-RU" sz="2400" dirty="0" smtClean="0"/>
          </a:p>
          <a:p>
            <a:pPr lvl="1"/>
            <a:r>
              <a:rPr lang="ru-RU" sz="2400" dirty="0" smtClean="0"/>
              <a:t>Обучаемся разными моделями на всех </a:t>
            </a:r>
            <a:r>
              <a:rPr lang="ru-RU" sz="2400" dirty="0" err="1" smtClean="0"/>
              <a:t>подвыборках</a:t>
            </a:r>
            <a:r>
              <a:rPr lang="ru-RU" sz="2400" dirty="0" smtClean="0"/>
              <a:t> параллельно</a:t>
            </a:r>
          </a:p>
          <a:p>
            <a:pPr lvl="1"/>
            <a:endParaRPr lang="ru-RU" sz="2400" dirty="0" smtClean="0"/>
          </a:p>
          <a:p>
            <a:pPr lvl="1"/>
            <a:r>
              <a:rPr lang="ru-RU" sz="2400" dirty="0" smtClean="0"/>
              <a:t>Финальные предсказания формируются как комбинация всех моделей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211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710</TotalTime>
  <Words>270</Words>
  <Application>Microsoft Office PowerPoint</Application>
  <PresentationFormat>Широкоэкранный</PresentationFormat>
  <Paragraphs>61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Аспект</vt:lpstr>
      <vt:lpstr>Лекция 2: Стекинг, вотинг. Градиентный бустинг. </vt:lpstr>
      <vt:lpstr>Ансамбли моделей</vt:lpstr>
      <vt:lpstr>Max Voting</vt:lpstr>
      <vt:lpstr>Averaging</vt:lpstr>
      <vt:lpstr>Stacking</vt:lpstr>
      <vt:lpstr>Stacking</vt:lpstr>
      <vt:lpstr>Blending</vt:lpstr>
      <vt:lpstr>Blending</vt:lpstr>
      <vt:lpstr>Bagging</vt:lpstr>
      <vt:lpstr>Bagging</vt:lpstr>
      <vt:lpstr>Boosting</vt:lpstr>
      <vt:lpstr>Boosting</vt:lpstr>
      <vt:lpstr>Градиентный бустинг</vt:lpstr>
      <vt:lpstr>Градиентный бустинг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качества алгоритмов машинного обучения.  Кросс-валидация.  Поиск аномалий и артефактов в выборке.</dc:title>
  <dc:creator>Дмитрий Петренко</dc:creator>
  <cp:lastModifiedBy>Дмитрий Петренко</cp:lastModifiedBy>
  <cp:revision>30</cp:revision>
  <dcterms:created xsi:type="dcterms:W3CDTF">2019-04-22T07:17:44Z</dcterms:created>
  <dcterms:modified xsi:type="dcterms:W3CDTF">2019-05-13T16:02:32Z</dcterms:modified>
</cp:coreProperties>
</file>