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65922" y="2404534"/>
            <a:ext cx="11037404" cy="164630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HSE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Основы Машинного обучения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Лекция 4: Метод опорных векторов (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SVM</a:t>
            </a:r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98420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2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Полина Полунина</a:t>
            </a:r>
            <a:endParaRPr lang="en-US" sz="2200" dirty="0" smtClean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268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535" y="181893"/>
            <a:ext cx="8596668" cy="852187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Метод опорных векторов: Ядра</a:t>
            </a:r>
            <a:endParaRPr lang="ru-RU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бъект 4"/>
          <p:cNvSpPr txBox="1">
            <a:spLocks/>
          </p:cNvSpPr>
          <p:nvPr/>
        </p:nvSpPr>
        <p:spPr>
          <a:xfrm>
            <a:off x="965712" y="5341969"/>
            <a:ext cx="9528506" cy="1063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Если данные не разделимы линейно, мы может использовать нелинейные отображения в пространство большей размерности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(a.k.a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Kernels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ядра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в котором наши данные станут разделимы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/>
          </a:p>
          <a:p>
            <a:pPr marL="457200" lvl="1" indent="0">
              <a:buFont typeface="Wingdings 3" charset="2"/>
              <a:buNone/>
            </a:pPr>
            <a:endParaRPr lang="en-US" dirty="0"/>
          </a:p>
          <a:p>
            <a:pPr marL="457200" lvl="1" indent="0">
              <a:buFont typeface="Wingdings 3" charset="2"/>
              <a:buNone/>
            </a:pPr>
            <a:endParaRPr lang="en-US" dirty="0" smtClean="0"/>
          </a:p>
          <a:p>
            <a:pPr marL="457200" lvl="1" indent="0">
              <a:buFont typeface="Wingdings 3" charset="2"/>
              <a:buNone/>
            </a:pPr>
            <a:endParaRPr lang="en-US" dirty="0" smtClean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53" y="1502056"/>
            <a:ext cx="9748838" cy="3614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985" y="4671012"/>
            <a:ext cx="14446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ru-RU" dirty="0" smtClean="0"/>
              <a:t>Ширина</a:t>
            </a:r>
            <a:r>
              <a:rPr lang="en-US" dirty="0" smtClean="0"/>
              <a:t>  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41753" y="1083402"/>
            <a:ext cx="9909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ru-RU" dirty="0" smtClean="0"/>
              <a:t>Длина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755205" y="1905529"/>
            <a:ext cx="87075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1600" dirty="0" smtClean="0"/>
              <a:t>Яблоки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827521" y="1916860"/>
            <a:ext cx="9525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Яблоки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364823" y="3955328"/>
            <a:ext cx="10935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Ананасы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400649" y="3399374"/>
            <a:ext cx="10935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Ананасы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596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2168" y="230994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Базовые принципы классификации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086" y="1097280"/>
            <a:ext cx="7193866" cy="3923927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617546" y="55372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Хотим классифицировать объекты как «лодки» и «дома»</a:t>
            </a:r>
            <a:r>
              <a:rPr lang="en-US" sz="4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57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5365" y="160792"/>
            <a:ext cx="8596668" cy="1320800"/>
          </a:xfrm>
        </p:spPr>
        <p:txBody>
          <a:bodyPr>
            <a:noAutofit/>
          </a:bodyPr>
          <a:lstStyle/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Базовые принципы классификации</a:t>
            </a:r>
            <a:endParaRPr lang="ru-RU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47" y="1018140"/>
            <a:ext cx="7657331" cy="4146555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328527" y="5435257"/>
            <a:ext cx="1029717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ru-RU" sz="4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Все объекты до береговой линии -  «</a:t>
            </a:r>
            <a:r>
              <a:rPr lang="ru-RU" sz="4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лодки</a:t>
            </a:r>
            <a:r>
              <a:rPr lang="ru-RU" sz="4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», выше линии - «дома»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ru-RU" sz="4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Береговая линия выступает в роли решающей поверхности и разделяет эти два класса</a:t>
            </a:r>
            <a:endParaRPr lang="en-US" sz="40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17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99520" y="181893"/>
            <a:ext cx="8596668" cy="1320800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Базовые принципы классификации</a:t>
            </a:r>
            <a:endParaRPr lang="ru-RU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99" y="2292399"/>
            <a:ext cx="6834188" cy="3814763"/>
          </a:xfrm>
        </p:spPr>
      </p:pic>
      <p:sp>
        <p:nvSpPr>
          <p:cNvPr id="7" name="Стрелка вниз 6"/>
          <p:cNvSpPr/>
          <p:nvPr/>
        </p:nvSpPr>
        <p:spPr>
          <a:xfrm>
            <a:off x="5298174" y="2003054"/>
            <a:ext cx="335937" cy="528496"/>
          </a:xfrm>
          <a:prstGeom prst="downArrow">
            <a:avLst/>
          </a:prstGeom>
          <a:solidFill>
            <a:srgbClr val="C00000"/>
          </a:solidFill>
          <a:scene3d>
            <a:camera prst="orthographicFront">
              <a:rot lat="0" lon="0" rev="200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низ 8"/>
          <p:cNvSpPr/>
          <p:nvPr/>
        </p:nvSpPr>
        <p:spPr>
          <a:xfrm>
            <a:off x="4537866" y="2003054"/>
            <a:ext cx="323557" cy="478302"/>
          </a:xfrm>
          <a:prstGeom prst="downArrow">
            <a:avLst/>
          </a:prstGeom>
          <a:solidFill>
            <a:srgbClr val="C00000"/>
          </a:solidFill>
          <a:scene3d>
            <a:camera prst="orthographicFront">
              <a:rot lat="0" lon="0" rev="15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низ 9"/>
          <p:cNvSpPr/>
          <p:nvPr/>
        </p:nvSpPr>
        <p:spPr>
          <a:xfrm>
            <a:off x="4902681" y="2003054"/>
            <a:ext cx="343623" cy="858452"/>
          </a:xfrm>
          <a:prstGeom prst="downArrow">
            <a:avLst/>
          </a:prstGeom>
          <a:solidFill>
            <a:srgbClr val="C00000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528647" y="1313708"/>
            <a:ext cx="10297170" cy="5838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5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Эти лодки будут классифицированы как «дома», что не является верным</a:t>
            </a:r>
            <a:endParaRPr lang="en-US" sz="40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75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3163" y="195961"/>
            <a:ext cx="8596668" cy="852187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Базовые принципы классификации</a:t>
            </a:r>
            <a:endParaRPr lang="ru-RU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Объект 4"/>
          <p:cNvSpPr>
            <a:spLocks noGrp="1"/>
          </p:cNvSpPr>
          <p:nvPr>
            <p:ph idx="1"/>
          </p:nvPr>
        </p:nvSpPr>
        <p:spPr>
          <a:xfrm>
            <a:off x="677334" y="1596788"/>
            <a:ext cx="8261950" cy="5261212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11" y="933746"/>
            <a:ext cx="6634163" cy="4424363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28527" y="5435257"/>
            <a:ext cx="1029717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Сначала все объекты представляются в математическом виде</a:t>
            </a:r>
            <a:endParaRPr lang="en-US" sz="4000" b="1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000" b="1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Затем, алгоритм ищет подходящую разделяющую поверхность</a:t>
            </a:r>
            <a:endParaRPr lang="en-US" sz="40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889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47231" y="245198"/>
            <a:ext cx="8596668" cy="852187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Базовые принципы классификации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598" y="872302"/>
            <a:ext cx="6472238" cy="4452938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65132" y="5537200"/>
            <a:ext cx="1029717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Новые</a:t>
            </a:r>
            <a:r>
              <a:rPr lang="en-US" sz="28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sz="28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которые модель еще не видела</a:t>
            </a:r>
            <a:r>
              <a:rPr lang="en-US" sz="28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ru-RU" sz="28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объекты, которые расположены ниже разделяющей поверхности, будут классифицированы как «лодки», а те, что выше линии – как «дома»</a:t>
            </a:r>
            <a:endParaRPr lang="ru-RU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91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80873" y="301469"/>
            <a:ext cx="8596668" cy="852187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Метод опорных векторов (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SVM</a:t>
            </a: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бъект 4"/>
          <p:cNvSpPr>
            <a:spLocks noGrp="1"/>
          </p:cNvSpPr>
          <p:nvPr>
            <p:ph idx="1"/>
          </p:nvPr>
        </p:nvSpPr>
        <p:spPr>
          <a:xfrm>
            <a:off x="796909" y="1442044"/>
            <a:ext cx="10787835" cy="52612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SVM – </a:t>
            </a:r>
            <a:r>
              <a:rPr lang="ru-RU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это алгоритм машинного обучения, который предлагает решение для задач регрессии и классификации</a:t>
            </a:r>
            <a:endParaRPr lang="en-US" sz="24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Преимущества 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SVM:</a:t>
            </a:r>
            <a:endParaRPr lang="en-US" sz="24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342900"/>
            <a:r>
              <a:rPr lang="ru-RU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«Робастный» к размеру выборки</a:t>
            </a:r>
          </a:p>
          <a:p>
            <a:pPr lvl="1" indent="-342900"/>
            <a:r>
              <a:rPr lang="ru-RU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«Робастный»  - устойчивый к чему-либо</a:t>
            </a:r>
          </a:p>
          <a:p>
            <a:pPr lvl="1" indent="-342900"/>
            <a:r>
              <a:rPr lang="ru-RU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Хорошо обучается как на «простых», так и на «сложных» данных</a:t>
            </a:r>
            <a:endParaRPr lang="en-US" sz="24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342900"/>
            <a:r>
              <a:rPr lang="ru-RU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Использует «продвинутые» </a:t>
            </a:r>
            <a:r>
              <a:rPr lang="ru-RU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математические </a:t>
            </a:r>
            <a:r>
              <a:rPr lang="ru-RU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концепции для борьбы с переобучением</a:t>
            </a:r>
            <a:endParaRPr lang="en-US" sz="24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342900"/>
            <a:r>
              <a:rPr lang="ru-RU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Красивая математическая концепция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220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8671" y="238164"/>
            <a:ext cx="8596668" cy="852187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Метод опорных векторов</a:t>
            </a:r>
            <a:endParaRPr lang="ru-RU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бъект 4"/>
          <p:cNvSpPr txBox="1">
            <a:spLocks/>
          </p:cNvSpPr>
          <p:nvPr/>
        </p:nvSpPr>
        <p:spPr>
          <a:xfrm>
            <a:off x="534952" y="5310554"/>
            <a:ext cx="10478245" cy="1448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Цель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Найти такую гиперплоскость, которая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может разделить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классы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имеет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наибольший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gap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(a.k.a. margin maximization) 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между пограничными точками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a.k.a. support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vectors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опорные вектора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/>
          </a:p>
          <a:p>
            <a:pPr marL="457200" lvl="1" indent="0">
              <a:buFont typeface="Wingdings 3" charset="2"/>
              <a:buNone/>
            </a:pPr>
            <a:endParaRPr lang="en-US" dirty="0"/>
          </a:p>
          <a:p>
            <a:pPr marL="457200" lvl="1" indent="0">
              <a:buFont typeface="Wingdings 3" charset="2"/>
              <a:buNone/>
            </a:pPr>
            <a:endParaRPr lang="en-US" dirty="0" smtClean="0"/>
          </a:p>
          <a:p>
            <a:pPr marL="457200" lvl="1" indent="0">
              <a:buFont typeface="Wingdings 3" charset="2"/>
              <a:buNone/>
            </a:pPr>
            <a:endParaRPr lang="en-US" dirty="0" smtClean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40" y="1423218"/>
            <a:ext cx="5148263" cy="31956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94893" y="4107768"/>
            <a:ext cx="21932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       </a:t>
            </a:r>
            <a:r>
              <a:rPr lang="ru-RU" dirty="0" smtClean="0"/>
              <a:t>Яблоки</a:t>
            </a:r>
            <a:r>
              <a:rPr lang="en-US" dirty="0" smtClean="0"/>
              <a:t>        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17578" y="4107767"/>
            <a:ext cx="20585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   </a:t>
            </a:r>
            <a:r>
              <a:rPr lang="ru-RU" dirty="0" smtClean="0"/>
              <a:t>Ананасы </a:t>
            </a:r>
            <a:r>
              <a:rPr lang="en-US" dirty="0" smtClean="0"/>
              <a:t>       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413188" y="4713215"/>
            <a:ext cx="14446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ru-RU" dirty="0" smtClean="0"/>
              <a:t>Ширина</a:t>
            </a:r>
            <a:r>
              <a:rPr lang="en-US" dirty="0" smtClean="0"/>
              <a:t>   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6892" y="993015"/>
            <a:ext cx="9909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ru-RU" dirty="0" smtClean="0"/>
              <a:t>Длина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277" y="1427968"/>
            <a:ext cx="5317065" cy="31855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812837" y="4713215"/>
            <a:ext cx="14446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ru-RU" dirty="0" smtClean="0"/>
              <a:t>Ширина</a:t>
            </a:r>
            <a:r>
              <a:rPr lang="en-US" dirty="0" smtClean="0"/>
              <a:t>  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0414957" y="4249524"/>
            <a:ext cx="5982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833420" y="1570977"/>
            <a:ext cx="5982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768277" y="1032889"/>
            <a:ext cx="9909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ru-RU" dirty="0" smtClean="0"/>
              <a:t>Длина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8663355" y="4169323"/>
            <a:ext cx="133882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/>
              <a:t>                              </a:t>
            </a:r>
            <a:endParaRPr lang="ru-RU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6607128" y="4176087"/>
            <a:ext cx="145424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/>
              <a:t>                                 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4099039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535" y="181893"/>
            <a:ext cx="8596668" cy="852187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Метод опорных векторов: Ядра</a:t>
            </a:r>
            <a:endParaRPr lang="ru-RU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бъект 4"/>
          <p:cNvSpPr txBox="1">
            <a:spLocks/>
          </p:cNvSpPr>
          <p:nvPr/>
        </p:nvSpPr>
        <p:spPr>
          <a:xfrm>
            <a:off x="965712" y="5341969"/>
            <a:ext cx="9528506" cy="1063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Если данные не разделимы линейно, мы может использовать нелинейные отображения в пространство большей размерности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(a.k.a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Kernels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ядра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в котором наши данные станут разделимы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/>
          </a:p>
          <a:p>
            <a:pPr marL="457200" lvl="1" indent="0">
              <a:buFont typeface="Wingdings 3" charset="2"/>
              <a:buNone/>
            </a:pPr>
            <a:endParaRPr lang="en-US" dirty="0"/>
          </a:p>
          <a:p>
            <a:pPr marL="457200" lvl="1" indent="0">
              <a:buFont typeface="Wingdings 3" charset="2"/>
              <a:buNone/>
            </a:pPr>
            <a:endParaRPr lang="en-US" dirty="0" smtClean="0"/>
          </a:p>
          <a:p>
            <a:pPr marL="457200" lvl="1" indent="0">
              <a:buFont typeface="Wingdings 3" charset="2"/>
              <a:buNone/>
            </a:pPr>
            <a:endParaRPr lang="en-US" dirty="0" smtClean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53" y="1502056"/>
            <a:ext cx="9748838" cy="3614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985" y="4671012"/>
            <a:ext cx="14446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ru-RU" dirty="0" smtClean="0"/>
              <a:t>Ширина</a:t>
            </a:r>
            <a:r>
              <a:rPr lang="en-US" dirty="0" smtClean="0"/>
              <a:t>  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41753" y="1083402"/>
            <a:ext cx="9909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ru-RU" dirty="0" smtClean="0"/>
              <a:t>Длина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755205" y="1905529"/>
            <a:ext cx="87075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1600" dirty="0" smtClean="0"/>
              <a:t>Яблоки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827521" y="1916860"/>
            <a:ext cx="9525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Яблоки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364823" y="3955328"/>
            <a:ext cx="10935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Ананасы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400649" y="3399374"/>
            <a:ext cx="10935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Ананасы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214726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иний и зелены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1700</TotalTime>
  <Words>317</Words>
  <Application>Microsoft Office PowerPoint</Application>
  <PresentationFormat>Широкоэкранный</PresentationFormat>
  <Paragraphs>71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Аспект</vt:lpstr>
      <vt:lpstr>HSE Основы Машинного обучения Лекция 4: Метод опорных векторов (SVM)</vt:lpstr>
      <vt:lpstr>Базовые принципы классификации   </vt:lpstr>
      <vt:lpstr>Базовые принципы классификации</vt:lpstr>
      <vt:lpstr>Базовые принципы классификации</vt:lpstr>
      <vt:lpstr>Базовые принципы классификации</vt:lpstr>
      <vt:lpstr>Базовые принципы классификации</vt:lpstr>
      <vt:lpstr>Метод опорных векторов (SVM)</vt:lpstr>
      <vt:lpstr>Метод опорных векторов</vt:lpstr>
      <vt:lpstr>Метод опорных векторов: Ядра</vt:lpstr>
      <vt:lpstr>Метод опорных векторов: Ядра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 2019 Classical Supervised Regression &amp; Classification Problems</dc:title>
  <dc:creator>Дмитрий Петренко</dc:creator>
  <cp:lastModifiedBy>Дмитрий Петренко</cp:lastModifiedBy>
  <cp:revision>51</cp:revision>
  <dcterms:created xsi:type="dcterms:W3CDTF">2019-02-10T20:05:27Z</dcterms:created>
  <dcterms:modified xsi:type="dcterms:W3CDTF">2019-04-15T16:02:48Z</dcterms:modified>
</cp:coreProperties>
</file>