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72" r:id="rId6"/>
  </p:sldMasterIdLst>
  <p:notesMasterIdLst>
    <p:notesMasterId r:id="rId24"/>
  </p:notesMasterIdLst>
  <p:sldIdLst>
    <p:sldId id="273" r:id="rId7"/>
    <p:sldId id="296" r:id="rId8"/>
    <p:sldId id="297" r:id="rId9"/>
    <p:sldId id="298" r:id="rId10"/>
    <p:sldId id="299" r:id="rId11"/>
    <p:sldId id="301" r:id="rId12"/>
    <p:sldId id="293" r:id="rId13"/>
    <p:sldId id="257" r:id="rId14"/>
    <p:sldId id="288" r:id="rId15"/>
    <p:sldId id="289" r:id="rId16"/>
    <p:sldId id="294" r:id="rId17"/>
    <p:sldId id="302" r:id="rId18"/>
    <p:sldId id="303" r:id="rId19"/>
    <p:sldId id="304" r:id="rId20"/>
    <p:sldId id="305" r:id="rId21"/>
    <p:sldId id="306" r:id="rId22"/>
    <p:sldId id="28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ij Mohan Kardam" initials="BM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41" autoAdjust="0"/>
    <p:restoredTop sz="79751" autoAdjust="0"/>
  </p:normalViewPr>
  <p:slideViewPr>
    <p:cSldViewPr>
      <p:cViewPr varScale="1">
        <p:scale>
          <a:sx n="71" d="100"/>
          <a:sy n="71" d="100"/>
        </p:scale>
        <p:origin x="11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6F5F6-AFFC-460A-853A-FBB266356974}" type="datetimeFigureOut">
              <a:rPr lang="en-US" smtClean="0"/>
              <a:pPr/>
              <a:t>12/21/2018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F4F15-0C51-4B3A-86EA-55842C6FE6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870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/>
              <a:pPr/>
              <a:t>21-12-2018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/>
              <a:pPr/>
              <a:t>21-12-2018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/>
              <a:pPr/>
              <a:t>21-12-2018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/>
              <a:pPr/>
              <a:t>21-12-2018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/>
              <a:pPr/>
              <a:t>21-12-2018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/>
              <a:pPr/>
              <a:t>21-12-2018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/>
              <a:pPr/>
              <a:t>21-12-2018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/>
              <a:pPr/>
              <a:t>21-12-2018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/>
              <a:pPr/>
              <a:t>21-12-2018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/>
              <a:pPr/>
              <a:t>21-12-2018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/>
              <a:pPr/>
              <a:t>21-12-2018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13FCA-E304-4417-9CCD-1FB10EAFE1BA}" type="datetimeFigureOut">
              <a:rPr lang="en-IN" smtClean="0"/>
              <a:pPr/>
              <a:t>21-12-2018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0DE6A-FB7E-43F4-8BEC-478D62A3A03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ll dir="r"/>
    <p:sndAc>
      <p:stSnd>
        <p:snd r:embed="rId13" name="click.wav"/>
      </p:stSnd>
    </p:sndAc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 dir="r"/>
    <p:sndAc>
      <p:stSnd>
        <p:snd r:embed="rId13" name="click.wav"/>
      </p:stSnd>
    </p:sndAc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21-12-2018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pull dir="r"/>
    <p:sndAc>
      <p:stSnd>
        <p:snd r:embed="rId13" name="click.wav"/>
      </p:stSnd>
    </p:sndAc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global.psp@tcs.com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2892252"/>
            <a:ext cx="8460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92D050"/>
                </a:solidFill>
              </a:rPr>
              <a:t>Global PSP Project for Indian Embassies and Consulates</a:t>
            </a:r>
          </a:p>
          <a:p>
            <a:r>
              <a:rPr lang="en-IN" sz="2800" b="1" dirty="0" smtClean="0">
                <a:solidFill>
                  <a:srgbClr val="92D050"/>
                </a:solidFill>
              </a:rPr>
              <a:t>Quick Guide - Office Users’ Login</a:t>
            </a:r>
            <a:endParaRPr lang="en-IN" sz="2800" b="1" dirty="0">
              <a:solidFill>
                <a:srgbClr val="92D05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11560" y="3846359"/>
            <a:ext cx="7704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1080" cy="2154436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>
                <a:solidFill>
                  <a:schemeClr val="bg1"/>
                </a:solidFill>
              </a:rPr>
              <a:t>Login Using Self-Generated Password</a:t>
            </a:r>
            <a:r>
              <a:rPr lang="en-IN" sz="2400" i="1" u="sng" dirty="0">
                <a:solidFill>
                  <a:schemeClr val="bg1"/>
                </a:solidFill>
              </a:rPr>
              <a:t> </a:t>
            </a:r>
            <a:r>
              <a:rPr lang="en-IN" sz="2000" i="1" u="sng" dirty="0">
                <a:solidFill>
                  <a:schemeClr val="bg1"/>
                </a:solidFill>
              </a:rPr>
              <a:t>(continued..)</a:t>
            </a:r>
            <a:endParaRPr lang="en-IN" sz="2200" b="1" u="sng" dirty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Enter the Password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Check your User Grid and enter the values for the three alphabets displayed on the screen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Enter the characters displayed in the CAPTCHA image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Press Submit button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85" y="2743200"/>
            <a:ext cx="5314950" cy="3895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5240644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1080" cy="1477328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>
                <a:solidFill>
                  <a:schemeClr val="bg1"/>
                </a:solidFill>
              </a:rPr>
              <a:t>Login Using Self-Generated Password</a:t>
            </a:r>
            <a:r>
              <a:rPr lang="en-IN" sz="2400" i="1" u="sng" dirty="0">
                <a:solidFill>
                  <a:schemeClr val="bg1"/>
                </a:solidFill>
              </a:rPr>
              <a:t> </a:t>
            </a:r>
            <a:r>
              <a:rPr lang="en-IN" sz="2000" i="1" u="sng" dirty="0">
                <a:solidFill>
                  <a:schemeClr val="bg1"/>
                </a:solidFill>
              </a:rPr>
              <a:t>(continued..)</a:t>
            </a:r>
            <a:endParaRPr lang="en-IN" sz="2200" b="1" u="sng" dirty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Application </a:t>
            </a:r>
            <a:r>
              <a:rPr lang="en-IN" sz="2200" b="1" dirty="0">
                <a:solidFill>
                  <a:schemeClr val="bg1"/>
                </a:solidFill>
              </a:rPr>
              <a:t>screens applicable for the chosen role will appear after Successful Authentication of User’s Password, Grid Values and CAPTCHA </a:t>
            </a:r>
            <a:r>
              <a:rPr lang="en-IN" sz="2200" b="1" dirty="0" smtClean="0">
                <a:solidFill>
                  <a:schemeClr val="bg1"/>
                </a:solidFill>
              </a:rPr>
              <a:t>image</a:t>
            </a:r>
            <a:endParaRPr lang="en-IN" sz="22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" y="2133600"/>
            <a:ext cx="9144000" cy="41420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7154169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2743200"/>
            <a:ext cx="8640960" cy="707886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bg1"/>
                </a:solidFill>
              </a:rPr>
              <a:t>Unlock Account / Forgot Password</a:t>
            </a:r>
          </a:p>
        </p:txBody>
      </p:sp>
    </p:spTree>
    <p:extLst>
      <p:ext uri="{BB962C8B-B14F-4D97-AF65-F5344CB8AC3E}">
        <p14:creationId xmlns:p14="http://schemas.microsoft.com/office/powerpoint/2010/main" val="1592604710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0960" cy="2123658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200" b="1" u="sng" dirty="0" smtClean="0">
                <a:solidFill>
                  <a:schemeClr val="bg1"/>
                </a:solidFill>
              </a:rPr>
              <a:t>Unlock Account / Forgot </a:t>
            </a:r>
            <a:r>
              <a:rPr lang="en-IN" sz="2200" b="1" u="sng" dirty="0">
                <a:solidFill>
                  <a:schemeClr val="bg1"/>
                </a:solidFill>
              </a:rPr>
              <a:t>Password</a:t>
            </a:r>
          </a:p>
          <a:p>
            <a:pPr marL="342900" indent="-342900" algn="just"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Visit Global PSP Office Portal (</a:t>
            </a:r>
            <a:r>
              <a:rPr lang="en-IN" sz="2200" b="1" dirty="0" smtClean="0">
                <a:solidFill>
                  <a:srgbClr val="92D050"/>
                </a:solidFill>
              </a:rPr>
              <a:t>https://embassy.passportindia.gov.in)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Enter User ID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Press Submit button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Choose User Role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Press Submit Button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7486"/>
            <a:ext cx="9144000" cy="34123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9856038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1080" cy="1477328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>
                <a:solidFill>
                  <a:schemeClr val="bg1"/>
                </a:solidFill>
              </a:rPr>
              <a:t>Unlock Account / Forgot Password</a:t>
            </a:r>
            <a:r>
              <a:rPr lang="en-IN" sz="2400" i="1" u="sng" dirty="0" smtClean="0">
                <a:solidFill>
                  <a:schemeClr val="bg1"/>
                </a:solidFill>
              </a:rPr>
              <a:t> </a:t>
            </a:r>
            <a:r>
              <a:rPr lang="en-IN" sz="2000" i="1" u="sng" dirty="0">
                <a:solidFill>
                  <a:schemeClr val="bg1"/>
                </a:solidFill>
              </a:rPr>
              <a:t>(continued..)</a:t>
            </a:r>
            <a:endParaRPr lang="en-IN" sz="2200" b="1" u="sng" dirty="0" smtClean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Click on “Unlock Account” if User Account is Locked</a:t>
            </a:r>
          </a:p>
          <a:p>
            <a:pPr algn="just"/>
            <a:r>
              <a:rPr lang="en-IN" sz="2200" b="1" dirty="0" smtClean="0">
                <a:solidFill>
                  <a:schemeClr val="bg1"/>
                </a:solidFill>
              </a:rPr>
              <a:t>OR</a:t>
            </a:r>
          </a:p>
          <a:p>
            <a:pPr algn="just"/>
            <a:r>
              <a:rPr lang="en-IN" sz="2200" b="1" dirty="0">
                <a:solidFill>
                  <a:schemeClr val="bg1"/>
                </a:solidFill>
              </a:rPr>
              <a:t>Click on </a:t>
            </a:r>
            <a:r>
              <a:rPr lang="en-IN" sz="2200" b="1" dirty="0" smtClean="0">
                <a:solidFill>
                  <a:schemeClr val="bg1"/>
                </a:solidFill>
              </a:rPr>
              <a:t>“Forgot </a:t>
            </a:r>
            <a:r>
              <a:rPr lang="en-IN" sz="2200" b="1" dirty="0">
                <a:solidFill>
                  <a:schemeClr val="bg1"/>
                </a:solidFill>
              </a:rPr>
              <a:t>Login Password” if </a:t>
            </a:r>
            <a:r>
              <a:rPr lang="en-IN" sz="2200" b="1" dirty="0" smtClean="0">
                <a:solidFill>
                  <a:schemeClr val="bg1"/>
                </a:solidFill>
              </a:rPr>
              <a:t>you have forgotten your password</a:t>
            </a:r>
            <a:endParaRPr lang="en-IN" sz="22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210" y="2133600"/>
            <a:ext cx="5219700" cy="381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2284236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1080" cy="2154436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>
                <a:solidFill>
                  <a:schemeClr val="bg1"/>
                </a:solidFill>
              </a:rPr>
              <a:t>Unlock Account / Forgot Password</a:t>
            </a:r>
            <a:r>
              <a:rPr lang="en-IN" sz="2400" i="1" u="sng" dirty="0">
                <a:solidFill>
                  <a:schemeClr val="bg1"/>
                </a:solidFill>
              </a:rPr>
              <a:t> </a:t>
            </a:r>
            <a:r>
              <a:rPr lang="en-IN" sz="2000" i="1" u="sng" dirty="0">
                <a:solidFill>
                  <a:schemeClr val="bg1"/>
                </a:solidFill>
              </a:rPr>
              <a:t>(continued..)</a:t>
            </a:r>
            <a:endParaRPr lang="en-IN" sz="2200" b="1" u="sng" dirty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Unlock Account Case:</a:t>
            </a:r>
            <a:endParaRPr lang="en-IN" sz="2200" b="1" dirty="0">
              <a:solidFill>
                <a:schemeClr val="bg1"/>
              </a:solidFill>
            </a:endParaRPr>
          </a:p>
          <a:p>
            <a:pPr marL="914400" lvl="1" indent="-457200" algn="just">
              <a:buFont typeface="+mj-lt"/>
              <a:buAutoNum type="alphaLcPeriod"/>
            </a:pPr>
            <a:r>
              <a:rPr lang="en-IN" sz="2200" b="1" dirty="0" smtClean="0">
                <a:solidFill>
                  <a:schemeClr val="bg1"/>
                </a:solidFill>
              </a:rPr>
              <a:t>Click Continue after verifying the Login ID</a:t>
            </a:r>
          </a:p>
          <a:p>
            <a:pPr marL="914400" lvl="1" indent="-457200" algn="just">
              <a:buFont typeface="+mj-lt"/>
              <a:buAutoNum type="alphaLcPeriod"/>
            </a:pPr>
            <a:r>
              <a:rPr lang="en-IN" sz="2200" b="1" dirty="0" smtClean="0">
                <a:solidFill>
                  <a:schemeClr val="bg1"/>
                </a:solidFill>
              </a:rPr>
              <a:t>Enter the Answer to Hint Question, Grid Values and characters displayed in the CAPTCHA image</a:t>
            </a:r>
          </a:p>
          <a:p>
            <a:pPr marL="914400" lvl="1" indent="-457200" algn="just">
              <a:buFont typeface="+mj-lt"/>
              <a:buAutoNum type="alphaLcPeriod"/>
            </a:pPr>
            <a:r>
              <a:rPr lang="en-IN" sz="2200" b="1" dirty="0" smtClean="0">
                <a:solidFill>
                  <a:schemeClr val="bg1"/>
                </a:solidFill>
              </a:rPr>
              <a:t>Press Unlock button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2438400"/>
            <a:ext cx="3762375" cy="9216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2426635"/>
            <a:ext cx="5219700" cy="43551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5592292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1080" cy="2154436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>
                <a:solidFill>
                  <a:schemeClr val="bg1"/>
                </a:solidFill>
              </a:rPr>
              <a:t>Unlock Account / Forgot Password</a:t>
            </a:r>
            <a:r>
              <a:rPr lang="en-IN" sz="2400" i="1" u="sng" dirty="0">
                <a:solidFill>
                  <a:schemeClr val="bg1"/>
                </a:solidFill>
              </a:rPr>
              <a:t> </a:t>
            </a:r>
            <a:r>
              <a:rPr lang="en-IN" sz="2000" i="1" u="sng" dirty="0">
                <a:solidFill>
                  <a:schemeClr val="bg1"/>
                </a:solidFill>
              </a:rPr>
              <a:t>(continued..)</a:t>
            </a:r>
            <a:endParaRPr lang="en-IN" sz="2200" b="1" u="sng" dirty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Forgot Login Password Case</a:t>
            </a:r>
            <a:endParaRPr lang="en-IN" sz="2200" b="1" dirty="0">
              <a:solidFill>
                <a:schemeClr val="bg1"/>
              </a:solidFill>
            </a:endParaRPr>
          </a:p>
          <a:p>
            <a:pPr marL="914400" lvl="1" indent="-457200" algn="just">
              <a:buFont typeface="+mj-lt"/>
              <a:buAutoNum type="alphaLcPeriod"/>
            </a:pPr>
            <a:r>
              <a:rPr lang="en-IN" sz="2200" b="1" dirty="0" smtClean="0">
                <a:solidFill>
                  <a:schemeClr val="bg1"/>
                </a:solidFill>
              </a:rPr>
              <a:t>Click Continue after verifying the Login ID</a:t>
            </a:r>
          </a:p>
          <a:p>
            <a:pPr marL="914400" lvl="1" indent="-457200" algn="just">
              <a:buFont typeface="+mj-lt"/>
              <a:buAutoNum type="alphaLcPeriod"/>
            </a:pPr>
            <a:r>
              <a:rPr lang="en-IN" sz="2200" b="1" dirty="0" smtClean="0">
                <a:solidFill>
                  <a:schemeClr val="bg1"/>
                </a:solidFill>
              </a:rPr>
              <a:t>Enter the Answer to Hint Question, Grid Values and characters displayed in the CAPTCHA image</a:t>
            </a:r>
          </a:p>
          <a:p>
            <a:pPr marL="914400" lvl="1" indent="-457200" algn="just">
              <a:buFont typeface="+mj-lt"/>
              <a:buAutoNum type="alphaLcPeriod"/>
            </a:pPr>
            <a:r>
              <a:rPr lang="en-IN" sz="2200" b="1" dirty="0" smtClean="0">
                <a:solidFill>
                  <a:schemeClr val="bg1"/>
                </a:solidFill>
              </a:rPr>
              <a:t>Press Unlock button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9" y="2450653"/>
            <a:ext cx="3736211" cy="12069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2450653"/>
            <a:ext cx="5219700" cy="43311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0209017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6216" y="3501008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</a:rPr>
              <a:t>Thank You</a:t>
            </a:r>
            <a:endParaRPr lang="en-IN" sz="3600" b="1" dirty="0">
              <a:solidFill>
                <a:srgbClr val="92D05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28224" y="4149080"/>
            <a:ext cx="57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3568" y="1340768"/>
            <a:ext cx="7272808" cy="193899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chemeClr val="bg1"/>
                </a:solidFill>
              </a:rPr>
              <a:t>In case of additional information or clarification, please contact </a:t>
            </a:r>
            <a:r>
              <a:rPr lang="en-IN" sz="2400" b="1" dirty="0">
                <a:solidFill>
                  <a:schemeClr val="bg1"/>
                </a:solidFill>
              </a:rPr>
              <a:t>Global PSP Support </a:t>
            </a:r>
            <a:r>
              <a:rPr lang="en-IN" sz="2400" b="1" dirty="0" smtClean="0">
                <a:solidFill>
                  <a:schemeClr val="bg1"/>
                </a:solidFill>
              </a:rPr>
              <a:t>Team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at 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Email    : </a:t>
            </a:r>
            <a:r>
              <a:rPr lang="en-US" sz="2400" b="1" dirty="0" smtClean="0">
                <a:solidFill>
                  <a:schemeClr val="bg1"/>
                </a:solidFill>
                <a:hlinkClick r:id="rId3"/>
              </a:rPr>
              <a:t>global.psp@tcs.com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Phone  : </a:t>
            </a:r>
            <a:r>
              <a:rPr lang="en-US" sz="2400" b="1" dirty="0" smtClean="0">
                <a:solidFill>
                  <a:schemeClr val="bg1"/>
                </a:solidFill>
              </a:rPr>
              <a:t>+91-0120-672-9595/96</a:t>
            </a: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Mobile </a:t>
            </a:r>
            <a:r>
              <a:rPr lang="en-US" sz="2400" b="1" dirty="0">
                <a:solidFill>
                  <a:schemeClr val="bg1"/>
                </a:solidFill>
              </a:rPr>
              <a:t>: +</a:t>
            </a:r>
            <a:r>
              <a:rPr lang="en-US" sz="2400" b="1" dirty="0" smtClean="0">
                <a:solidFill>
                  <a:schemeClr val="bg1"/>
                </a:solidFill>
              </a:rPr>
              <a:t>91-730-351-9595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2743200"/>
            <a:ext cx="8640960" cy="1323439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bg1"/>
                </a:solidFill>
              </a:rPr>
              <a:t>Login Using System-Generated (First Time Login) Password</a:t>
            </a:r>
          </a:p>
        </p:txBody>
      </p:sp>
    </p:spTree>
    <p:extLst>
      <p:ext uri="{BB962C8B-B14F-4D97-AF65-F5344CB8AC3E}">
        <p14:creationId xmlns:p14="http://schemas.microsoft.com/office/powerpoint/2010/main" val="2714953426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0960" cy="144655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200" b="1" u="sng" dirty="0">
                <a:solidFill>
                  <a:schemeClr val="bg1"/>
                </a:solidFill>
              </a:rPr>
              <a:t>Login Using </a:t>
            </a:r>
            <a:r>
              <a:rPr lang="en-IN" sz="2200" b="1" u="sng" dirty="0" smtClean="0">
                <a:solidFill>
                  <a:schemeClr val="bg1"/>
                </a:solidFill>
              </a:rPr>
              <a:t>System-Generated </a:t>
            </a:r>
            <a:r>
              <a:rPr lang="en-IN" sz="2200" b="1" u="sng" dirty="0">
                <a:solidFill>
                  <a:schemeClr val="bg1"/>
                </a:solidFill>
              </a:rPr>
              <a:t>Password</a:t>
            </a:r>
          </a:p>
          <a:p>
            <a:pPr marL="342900" indent="-342900" algn="just"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Visit Global PSP Office Portal (</a:t>
            </a:r>
            <a:r>
              <a:rPr lang="en-IN" sz="2200" b="1" dirty="0" smtClean="0">
                <a:solidFill>
                  <a:srgbClr val="92D050"/>
                </a:solidFill>
              </a:rPr>
              <a:t>https://embassy.passportindia.gov.in)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Enter User ID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Press Submit button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5342"/>
            <a:ext cx="9144000" cy="24273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0658311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1080" cy="1477328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>
                <a:solidFill>
                  <a:schemeClr val="bg1"/>
                </a:solidFill>
              </a:rPr>
              <a:t>Login Using System-Generated </a:t>
            </a:r>
            <a:r>
              <a:rPr lang="en-IN" sz="2200" b="1" u="sng" dirty="0" smtClean="0">
                <a:solidFill>
                  <a:schemeClr val="bg1"/>
                </a:solidFill>
              </a:rPr>
              <a:t>Password</a:t>
            </a:r>
            <a:r>
              <a:rPr lang="en-IN" sz="2400" i="1" u="sng" dirty="0">
                <a:solidFill>
                  <a:schemeClr val="bg1"/>
                </a:solidFill>
              </a:rPr>
              <a:t> </a:t>
            </a:r>
            <a:r>
              <a:rPr lang="en-IN" sz="2000" i="1" u="sng" dirty="0">
                <a:solidFill>
                  <a:schemeClr val="bg1"/>
                </a:solidFill>
              </a:rPr>
              <a:t>(continued..)</a:t>
            </a:r>
            <a:endParaRPr lang="en-IN" sz="2200" b="1" u="sng" dirty="0" smtClean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Enter system-generated password received through Email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Enter characters displayed in the CAPTCHA image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Press Submit button</a:t>
            </a:r>
            <a:endParaRPr lang="en-IN" sz="22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862" y="2133600"/>
            <a:ext cx="5248275" cy="2590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3569431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1080" cy="249299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>
                <a:solidFill>
                  <a:schemeClr val="bg1"/>
                </a:solidFill>
              </a:rPr>
              <a:t>Login Using System-Generated</a:t>
            </a:r>
            <a:r>
              <a:rPr lang="en-IN" sz="2200" b="1" u="sng" dirty="0" smtClean="0">
                <a:solidFill>
                  <a:schemeClr val="bg1"/>
                </a:solidFill>
              </a:rPr>
              <a:t> </a:t>
            </a:r>
            <a:r>
              <a:rPr lang="en-IN" sz="2200" b="1" u="sng" dirty="0">
                <a:solidFill>
                  <a:schemeClr val="bg1"/>
                </a:solidFill>
              </a:rPr>
              <a:t>Password</a:t>
            </a:r>
            <a:r>
              <a:rPr lang="en-IN" sz="2400" i="1" u="sng" dirty="0">
                <a:solidFill>
                  <a:schemeClr val="bg1"/>
                </a:solidFill>
              </a:rPr>
              <a:t> </a:t>
            </a:r>
            <a:r>
              <a:rPr lang="en-IN" sz="2000" i="1" u="sng" dirty="0">
                <a:solidFill>
                  <a:schemeClr val="bg1"/>
                </a:solidFill>
              </a:rPr>
              <a:t>(continued..)</a:t>
            </a:r>
            <a:endParaRPr lang="en-IN" sz="2200" b="1" u="sng" dirty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Enter the new Password (required to be entered twice)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Choose a Hint Question from the drop-down menu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Enter the answer for the Hint Question (case sensitive). This will be useful to reset the password in case you forget the same.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Enter the characters displayed in the CAPTCHA image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Press Change Password button.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97" y="2895600"/>
            <a:ext cx="5267325" cy="3714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3943788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1080" cy="249299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>
                <a:solidFill>
                  <a:schemeClr val="bg1"/>
                </a:solidFill>
              </a:rPr>
              <a:t>Login Using System-Generated</a:t>
            </a:r>
            <a:r>
              <a:rPr lang="en-IN" sz="2200" b="1" u="sng" dirty="0" smtClean="0">
                <a:solidFill>
                  <a:schemeClr val="bg1"/>
                </a:solidFill>
              </a:rPr>
              <a:t> </a:t>
            </a:r>
            <a:r>
              <a:rPr lang="en-IN" sz="2200" b="1" u="sng" dirty="0">
                <a:solidFill>
                  <a:schemeClr val="bg1"/>
                </a:solidFill>
              </a:rPr>
              <a:t>Password</a:t>
            </a:r>
            <a:r>
              <a:rPr lang="en-IN" sz="2400" i="1" u="sng" dirty="0">
                <a:solidFill>
                  <a:schemeClr val="bg1"/>
                </a:solidFill>
              </a:rPr>
              <a:t> </a:t>
            </a:r>
            <a:r>
              <a:rPr lang="en-IN" sz="2000" i="1" u="sng" dirty="0">
                <a:solidFill>
                  <a:schemeClr val="bg1"/>
                </a:solidFill>
              </a:rPr>
              <a:t>(continued..)</a:t>
            </a:r>
            <a:endParaRPr lang="en-IN" sz="2200" b="1" u="sng" dirty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Credential Updated Successfully message appears after successful validation of entered inputs.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Login using the newly reset password by clicking the ‘Click Here to Login’ link. Alternatively, you may re-type the </a:t>
            </a:r>
            <a:r>
              <a:rPr lang="en-IN" sz="2200" b="1" dirty="0">
                <a:solidFill>
                  <a:schemeClr val="bg1"/>
                </a:solidFill>
              </a:rPr>
              <a:t>Global PSP Office Portal (</a:t>
            </a:r>
            <a:r>
              <a:rPr lang="en-IN" sz="2200" b="1" dirty="0">
                <a:solidFill>
                  <a:srgbClr val="92D050"/>
                </a:solidFill>
              </a:rPr>
              <a:t>https://embassy.passportindia.gov.in</a:t>
            </a:r>
            <a:r>
              <a:rPr lang="en-IN" sz="2200" b="1" dirty="0" smtClean="0">
                <a:solidFill>
                  <a:srgbClr val="92D050"/>
                </a:solidFill>
              </a:rPr>
              <a:t>)</a:t>
            </a:r>
            <a:r>
              <a:rPr lang="en-IN" sz="2200" b="1" dirty="0" smtClean="0">
                <a:solidFill>
                  <a:schemeClr val="bg1"/>
                </a:solidFill>
              </a:rPr>
              <a:t> and login using the User ID and newly generated password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75" y="3238500"/>
            <a:ext cx="5200650" cy="952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6303174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2743200"/>
            <a:ext cx="8640960" cy="707886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bg1"/>
                </a:solidFill>
              </a:rPr>
              <a:t>Login Using Self-Generated Password</a:t>
            </a:r>
          </a:p>
        </p:txBody>
      </p:sp>
    </p:spTree>
    <p:extLst>
      <p:ext uri="{BB962C8B-B14F-4D97-AF65-F5344CB8AC3E}">
        <p14:creationId xmlns:p14="http://schemas.microsoft.com/office/powerpoint/2010/main" val="2128991189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0960" cy="144655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200" b="1" u="sng" dirty="0">
                <a:solidFill>
                  <a:schemeClr val="bg1"/>
                </a:solidFill>
              </a:rPr>
              <a:t>Login Using Self-Generated Password</a:t>
            </a:r>
          </a:p>
          <a:p>
            <a:pPr marL="342900" indent="-342900" algn="just"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Visit Global PSP Office Portal (</a:t>
            </a:r>
            <a:r>
              <a:rPr lang="en-IN" sz="2200" b="1" dirty="0" smtClean="0">
                <a:solidFill>
                  <a:srgbClr val="92D050"/>
                </a:solidFill>
              </a:rPr>
              <a:t>https://embassy.passportindia.gov.in)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Enter User ID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Press Submit button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95600"/>
            <a:ext cx="9144000" cy="24089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1080" cy="1138773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 smtClean="0">
                <a:solidFill>
                  <a:schemeClr val="bg1"/>
                </a:solidFill>
              </a:rPr>
              <a:t>Login Using Self-Generated Password</a:t>
            </a:r>
            <a:r>
              <a:rPr lang="en-IN" sz="2400" i="1" u="sng" dirty="0">
                <a:solidFill>
                  <a:schemeClr val="bg1"/>
                </a:solidFill>
              </a:rPr>
              <a:t> </a:t>
            </a:r>
            <a:r>
              <a:rPr lang="en-IN" sz="2000" i="1" u="sng" dirty="0">
                <a:solidFill>
                  <a:schemeClr val="bg1"/>
                </a:solidFill>
              </a:rPr>
              <a:t>(continued..)</a:t>
            </a:r>
            <a:endParaRPr lang="en-IN" sz="2200" b="1" u="sng" dirty="0" smtClean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>
                <a:solidFill>
                  <a:schemeClr val="bg1"/>
                </a:solidFill>
              </a:rPr>
              <a:t>Choose User Role for login </a:t>
            </a:r>
            <a:r>
              <a:rPr lang="en-IN" sz="2200" b="1" dirty="0" smtClean="0">
                <a:solidFill>
                  <a:schemeClr val="bg1"/>
                </a:solidFill>
              </a:rPr>
              <a:t>from the drop down menu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Press the Submit button displayed below the chosen User Role</a:t>
            </a:r>
            <a:endParaRPr lang="en-IN" sz="22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85" y="2590800"/>
            <a:ext cx="52387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67279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09E7F9F51E3440AA3BC286DA31BD2C" ma:contentTypeVersion="0" ma:contentTypeDescription="Create a new document." ma:contentTypeScope="" ma:versionID="a9cbdd61183b11396f5b13e6eb41120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B741099-0DF0-4606-8CE3-BB403E9950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D503B35-5298-4454-BE61-8519D27E7C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887188-9167-4141-8957-5FE038EC9944}">
  <ds:schemaRefs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3550</TotalTime>
  <Words>478</Words>
  <Application>Microsoft Office PowerPoint</Application>
  <PresentationFormat>On-screen Show (4:3)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Tata Consultancy Services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327818</dc:creator>
  <cp:lastModifiedBy>Nitin  Singhal</cp:lastModifiedBy>
  <cp:revision>313</cp:revision>
  <dcterms:created xsi:type="dcterms:W3CDTF">2013-03-18T08:38:16Z</dcterms:created>
  <dcterms:modified xsi:type="dcterms:W3CDTF">2018-12-21T11:34:58Z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0x0101009A09E7F9F51E3440AA3BC286DA31BD2C</vt:lpwstr>
  </property>
</Properties>
</file>